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58" r:id="rId7"/>
    <p:sldId id="266" r:id="rId8"/>
    <p:sldId id="280" r:id="rId9"/>
    <p:sldId id="260" r:id="rId10"/>
    <p:sldId id="269" r:id="rId11"/>
    <p:sldId id="273" r:id="rId12"/>
    <p:sldId id="278" r:id="rId13"/>
    <p:sldId id="259" r:id="rId14"/>
    <p:sldId id="267" r:id="rId15"/>
    <p:sldId id="274" r:id="rId16"/>
    <p:sldId id="275" r:id="rId17"/>
    <p:sldId id="263" r:id="rId18"/>
    <p:sldId id="261" r:id="rId19"/>
    <p:sldId id="270" r:id="rId20"/>
    <p:sldId id="279" r:id="rId21"/>
    <p:sldId id="277" r:id="rId22"/>
    <p:sldId id="262" r:id="rId23"/>
    <p:sldId id="272" r:id="rId24"/>
    <p:sldId id="268" r:id="rId25"/>
    <p:sldId id="264" r:id="rId26"/>
    <p:sldId id="265" r:id="rId27"/>
    <p:sldId id="27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78CB3-9A71-4776-AFA5-1515CA20744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6AA71-044F-4FB0-A8A6-25CEC6BC5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3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6AA71-044F-4FB0-A8A6-25CEC6BC53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09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6AA71-044F-4FB0-A8A6-25CEC6BC53A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8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6AA71-044F-4FB0-A8A6-25CEC6BC53A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10108-9B51-9844-9BDB-7159E5E2E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EC23B5-E831-7971-ABBC-B8884B412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7F75D-3E79-8F38-CABC-3549E74F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92D6F-F9C9-1E80-699A-00A34508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5ABA3-4AD2-201D-3D86-C7AECCAC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0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63A4-3899-2A5E-15FA-8EB7635E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23B2B-637D-12A2-88C5-DB1A89261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21F85-54D1-1512-FA88-5F4FCEE0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D278B-A54C-5AFC-3425-416AD2040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45230-1243-C1D7-2F73-8C34EC51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4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8C2DF-8ADF-7783-B4D1-9CF783A18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C08CD-A8A3-ECD0-4035-482FB37A8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C24E2-7A36-4621-40CD-9E5E613A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D0041-A31D-737C-1E27-23BEFCBE3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AF131-3F47-A37F-2582-6CC92E86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53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E1D32-87CD-BB9C-9E58-419801346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17E56-9B66-89B1-FC60-B712411E7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737F9-7E6F-74D8-F1F6-6569AE974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7A540-8C6D-B344-1C89-286A06BC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2B8E6-F332-0DF1-DF6C-B1923745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9875E-861D-3B00-EC4E-4ED8F984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39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F01A-DCA2-7489-DBCC-5667E63F8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334D5-7EF0-320F-02CD-684667F92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0705B-2A10-BB4A-3111-DA70B7F21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3688D1-2A0A-08CA-3126-72D49A008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1B8E91-A2AD-60CC-0081-637874A2D6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DC4B30-F1DE-5F0E-8691-DC64470F7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98C756-7913-4C44-8234-D98FDF4F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AC25D-17BF-D3F3-0A92-EC360EF8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3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A6B62-7FA6-413C-9183-7254E41A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1C1A93-3EFD-8D09-DBCC-99E2372A2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561B9A-362D-CA66-8D5A-93CD8FDE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1A05B-15AC-57DB-CBC2-77DA81978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7312E-6016-E117-6B3F-70E8709B2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5C7C83-D277-F68E-6C58-F5E21E24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C9AB4-BE01-39D5-0622-7E87074C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4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BD534-38F8-86E6-A007-43B4F854D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C52E6-C575-E953-8788-8E3A12543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84711-9801-3518-6DFC-7655CE459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3F456-0F03-F2D4-7132-33C70D3F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543AD-BF31-1B4E-429C-B9B090E1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09E98-2B48-8165-C8E1-3AF9B3171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8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BCF2-1279-E27F-A736-2374A2980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FFFAE-4D59-D485-3B33-B4EF7890E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DE584-D9D7-2555-A057-463001EE2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E9664-2154-C8E3-64BC-2799DA30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B3942-32AB-ACF4-F979-E5A9DE8F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3DC70-F41D-D39C-1D63-BFC7BE7B2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6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FCFBC-C822-6912-81AE-D48599A0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38C72-34C7-B8C8-441E-9E804D5D5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53DB0-CC08-E412-EA3D-CE74E84C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FBBEA-B4AA-7E5C-54E6-74FDFF769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22B0A-CE8C-97E2-69A9-F77B5334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05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956F8F-F13F-531F-3DDF-47B657FCA7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F4593-FAEC-01A6-BF3C-F56BDD3FF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4E8-6A04-6DBE-8235-A9C47A9A1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6D8ED-710E-E52E-94A8-09BFC902E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14816-9234-6723-D594-77D6F0224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5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15742D-0E51-4698-8BDB-DF4C9D419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9A737-1399-AC82-A97B-F9395B98F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13B2B-E6F8-464E-46F5-721F0E9EE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B8BB6A-17A8-4C97-A3EC-A6A7DE8EA88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EE04C-7C81-7126-0F6E-088C86A52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36D84-723A-713A-3623-879157462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B56867-4C60-4B2B-BBFF-B065D25A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2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t.alaska.gov/ltap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ortation.ohio.gov/programs/ltap/elearning/cdl" TargetMode="External"/><Relationship Id="rId2" Type="http://schemas.openxmlformats.org/officeDocument/2006/relationships/hyperlink" Target="https://dmv.alaska.gov/credential-services/guide-to-rural-driving-information/#cd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aidc.uaf.edu/ttap/webinars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Uaf-cset@Alask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op sign in a field&#10;&#10;Description automatically generated">
            <a:extLst>
              <a:ext uri="{FF2B5EF4-FFF2-40B4-BE49-F238E27FC236}">
                <a16:creationId xmlns:a16="http://schemas.microsoft.com/office/drawing/2014/main" id="{9F0B290F-49E5-6FC7-0E43-C8BF88E116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0" r="38893"/>
          <a:stretch/>
        </p:blipFill>
        <p:spPr>
          <a:xfrm rot="5400000">
            <a:off x="2667000" y="-2666999"/>
            <a:ext cx="6857999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3DD11D-1B7A-773A-6CC7-FCD2222AF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Alaska TTAP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89C68-AF76-1872-7D3D-714A5A8BA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Tribal Technical Assistance Program</a:t>
            </a:r>
          </a:p>
        </p:txBody>
      </p:sp>
    </p:spTree>
    <p:extLst>
      <p:ext uri="{BB962C8B-B14F-4D97-AF65-F5344CB8AC3E}">
        <p14:creationId xmlns:p14="http://schemas.microsoft.com/office/powerpoint/2010/main" val="3901831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erial view of a small town&#10;&#10;Description automatically generated">
            <a:extLst>
              <a:ext uri="{FF2B5EF4-FFF2-40B4-BE49-F238E27FC236}">
                <a16:creationId xmlns:a16="http://schemas.microsoft.com/office/drawing/2014/main" id="{6D6E00A9-7C44-EC99-BC03-24280522E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0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C2353-03FB-7595-ECE6-8C188C6D5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dirty="0"/>
              <a:t>Located at UAF</a:t>
            </a:r>
          </a:p>
          <a:p>
            <a:r>
              <a:rPr lang="en-US" sz="2000" dirty="0"/>
              <a:t>Funded by the US DOT Federal Highway Administration (FHWA) and Bureau of Indian Affairs (BIA) through a cooperative agreement.</a:t>
            </a:r>
          </a:p>
          <a:p>
            <a:r>
              <a:rPr lang="en-US" sz="2000" dirty="0"/>
              <a:t>Agreement signed Fall 2022, Kick-off meeting held December 2022.</a:t>
            </a:r>
          </a:p>
          <a:p>
            <a:r>
              <a:rPr lang="en-US" sz="2000" dirty="0"/>
              <a:t>Focused on training and technical assistance</a:t>
            </a:r>
          </a:p>
        </p:txBody>
      </p:sp>
    </p:spTree>
    <p:extLst>
      <p:ext uri="{BB962C8B-B14F-4D97-AF65-F5344CB8AC3E}">
        <p14:creationId xmlns:p14="http://schemas.microsoft.com/office/powerpoint/2010/main" val="283250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7CDE7F-B57B-5080-3556-B3E09CB11AE9}"/>
              </a:ext>
            </a:extLst>
          </p:cNvPr>
          <p:cNvSpPr txBox="1"/>
          <p:nvPr/>
        </p:nvSpPr>
        <p:spPr>
          <a:xfrm>
            <a:off x="838200" y="1614311"/>
            <a:ext cx="6210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111C4E"/>
                </a:solidFill>
                <a:effectLst/>
                <a:latin typeface="Zilla Slab"/>
              </a:rPr>
              <a:t>Safe and equitable transportation</a:t>
            </a: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Barlow" panose="00000500000000000000" pitchFamily="2" charset="0"/>
              </a:rPr>
              <a:t>The Tribal Technical Assistance Program, TTAP, provides a quality, safe and equitable transportation program through training and technical assistance.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574BF-8667-D4B8-3B6D-80D83188D1EE}"/>
              </a:ext>
            </a:extLst>
          </p:cNvPr>
          <p:cNvSpPr txBox="1"/>
          <p:nvPr/>
        </p:nvSpPr>
        <p:spPr>
          <a:xfrm>
            <a:off x="838200" y="3059872"/>
            <a:ext cx="62103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111C4E"/>
                </a:solidFill>
                <a:effectLst/>
                <a:latin typeface="Zilla Slab"/>
              </a:rPr>
              <a:t>A knowledge &amp; training resource</a:t>
            </a: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Barlow" panose="00000500000000000000" pitchFamily="2" charset="0"/>
              </a:rPr>
              <a:t>The AK TTAP Center was established to serve as the go-to resource for Tribal transportation training, technical assistance, technology transfer needs, and assisting in the performance of Tribal transportation agency duties in Alaska.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88CDDC-55F6-54F7-F04E-CA50EF306B3E}"/>
              </a:ext>
            </a:extLst>
          </p:cNvPr>
          <p:cNvSpPr txBox="1"/>
          <p:nvPr/>
        </p:nvSpPr>
        <p:spPr>
          <a:xfrm>
            <a:off x="820881" y="4908713"/>
            <a:ext cx="62103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111C4E"/>
                </a:solidFill>
                <a:effectLst/>
                <a:latin typeface="Zilla Slab"/>
              </a:rPr>
              <a:t>Maximizing benefits</a:t>
            </a: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Barlow" panose="00000500000000000000" pitchFamily="2" charset="0"/>
              </a:rPr>
              <a:t>We will operate in a safe, efficient, environmentally sound, and cost-effective manner while also allowing tribes to maximize benefits from their often limited fiscal and staffing resources.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F0C5FF4-C300-62B6-DB8D-1FFB9797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Alaska TTAP Goals</a:t>
            </a:r>
          </a:p>
        </p:txBody>
      </p:sp>
      <p:pic>
        <p:nvPicPr>
          <p:cNvPr id="14" name="Picture 13" descr="A tractor on the road&#10;&#10;Description automatically generated with medium confidence">
            <a:extLst>
              <a:ext uri="{FF2B5EF4-FFF2-40B4-BE49-F238E27FC236}">
                <a16:creationId xmlns:a16="http://schemas.microsoft.com/office/drawing/2014/main" id="{E374243B-BA67-AE66-0D60-FA71121F8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23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054B99DF-218E-4B9E-9529-B9D8769129BC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58" t="994" r="996" b="23459"/>
          <a:stretch/>
        </p:blipFill>
        <p:spPr>
          <a:xfrm>
            <a:off x="938480" y="625759"/>
            <a:ext cx="9894277" cy="44547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F4538D-3601-49D3-A104-0E11B68EC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85" y="2513663"/>
            <a:ext cx="921186" cy="10501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306CC7-3848-4319-9CA4-9F62BE61E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766" y="1162124"/>
            <a:ext cx="827403" cy="12411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D10C74-7E7D-403B-8609-5F51F2355A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50" y="2592794"/>
            <a:ext cx="1336058" cy="89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1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4AD9-14F7-4F38-BF88-331BBAD75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AK TTAP Steering Committee Members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C05D2C-DF6D-41FE-ACDD-75B5427589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49942"/>
              </p:ext>
            </p:extLst>
          </p:nvPr>
        </p:nvGraphicFramePr>
        <p:xfrm>
          <a:off x="838200" y="1825625"/>
          <a:ext cx="10515600" cy="433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7934089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39333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Affiliation/Region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047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Eric Evon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Bethel Region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4505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 Breeden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Southwest Alaska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90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Miles Brookes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OTT/FHWA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8845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Marina Evans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TCC/ Interior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1426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Gerry Hope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Southeast Alaska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4928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Scott Evans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Slope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055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Yusuf Rida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Nome/Seward 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Penninsula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8968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David "Jeff" Harman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BIA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7935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Cina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Fisher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 LTAP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749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432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nstruction workers working on a dirt road&#10;&#10;Description automatically generated">
            <a:extLst>
              <a:ext uri="{FF2B5EF4-FFF2-40B4-BE49-F238E27FC236}">
                <a16:creationId xmlns:a16="http://schemas.microsoft.com/office/drawing/2014/main" id="{9D928ED6-8EF9-2264-543F-0572630F9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FD790-652D-BCCB-1F9E-6A649DC46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Training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2EE26-B345-4892-A620-90C9C5668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8469"/>
            <a:ext cx="3822189" cy="4278494"/>
          </a:xfrm>
        </p:spPr>
        <p:txBody>
          <a:bodyPr>
            <a:normAutofit fontScale="70000" lnSpcReduction="20000"/>
          </a:bodyPr>
          <a:lstStyle/>
          <a:p>
            <a:r>
              <a:rPr lang="en-US" sz="2000" dirty="0"/>
              <a:t>USDOT</a:t>
            </a:r>
          </a:p>
          <a:p>
            <a:r>
              <a:rPr lang="en-US" sz="2000" dirty="0"/>
              <a:t>FHWA</a:t>
            </a:r>
          </a:p>
          <a:p>
            <a:r>
              <a:rPr lang="en-US" sz="2000" dirty="0"/>
              <a:t>BIA</a:t>
            </a:r>
          </a:p>
          <a:p>
            <a:r>
              <a:rPr lang="en-US" sz="2000" dirty="0"/>
              <a:t>Alaska LTAP</a:t>
            </a:r>
          </a:p>
          <a:p>
            <a:r>
              <a:rPr lang="en-US" sz="2000" dirty="0"/>
              <a:t>Alaska Dept. of Labor &amp; Workforce Development</a:t>
            </a:r>
          </a:p>
          <a:p>
            <a:r>
              <a:rPr lang="en-US" sz="2000" dirty="0"/>
              <a:t>UAF Community and Technical College</a:t>
            </a:r>
          </a:p>
          <a:p>
            <a:r>
              <a:rPr lang="en-US" sz="2000" dirty="0"/>
              <a:t>RAHI</a:t>
            </a:r>
          </a:p>
          <a:p>
            <a:r>
              <a:rPr lang="en-US" sz="2000" dirty="0"/>
              <a:t>American Traffic Safety Services Association</a:t>
            </a:r>
          </a:p>
          <a:p>
            <a:r>
              <a:rPr lang="en-US" sz="2000" dirty="0"/>
              <a:t>FEMA</a:t>
            </a:r>
          </a:p>
          <a:p>
            <a:r>
              <a:rPr lang="en-US" sz="2000" dirty="0"/>
              <a:t>AFN Navigator Training Archive</a:t>
            </a:r>
          </a:p>
          <a:p>
            <a:r>
              <a:rPr lang="en-US" sz="2000" dirty="0"/>
              <a:t>ANTHC</a:t>
            </a:r>
          </a:p>
          <a:p>
            <a:r>
              <a:rPr lang="en-US" sz="2000" dirty="0"/>
              <a:t>ATTSA</a:t>
            </a:r>
          </a:p>
          <a:p>
            <a:r>
              <a:rPr lang="en-US" sz="2000" dirty="0" err="1"/>
              <a:t>AlaskaX</a:t>
            </a:r>
            <a:endParaRPr lang="en-US" sz="2000" dirty="0"/>
          </a:p>
          <a:p>
            <a:r>
              <a:rPr lang="en-US" sz="2000" dirty="0"/>
              <a:t>UAA CTC Programs</a:t>
            </a:r>
          </a:p>
          <a:p>
            <a:r>
              <a:rPr lang="en-US" sz="2000" dirty="0"/>
              <a:t>NHI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465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05D0-15ED-47B0-853C-7FEFEC1E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Alaska LTAP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4B671-ABA1-46A1-B60A-24E55B45FE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Seats reserved for AK native villages and tribes in classes sponsored by the AK LTAP</a:t>
            </a:r>
          </a:p>
          <a:p>
            <a:pPr lvl="1"/>
            <a:r>
              <a:rPr lang="en-US" dirty="0"/>
              <a:t>Seats are limited, waitlists are available by contacting AK LTAP</a:t>
            </a:r>
          </a:p>
          <a:p>
            <a:r>
              <a:rPr lang="en-US" dirty="0"/>
              <a:t>Create Account on the Registration System once, then able to register for any class</a:t>
            </a:r>
          </a:p>
          <a:p>
            <a:r>
              <a:rPr lang="en-US" dirty="0"/>
              <a:t>Classes offered in Fairbanks, Anchorage and Juneau</a:t>
            </a:r>
          </a:p>
          <a:p>
            <a:r>
              <a:rPr lang="en-US" dirty="0"/>
              <a:t>Upcoming classes include:</a:t>
            </a:r>
          </a:p>
          <a:p>
            <a:pPr lvl="1"/>
            <a:r>
              <a:rPr lang="en-US" dirty="0"/>
              <a:t>ATSSA Traffic Control (multiple levels)</a:t>
            </a:r>
          </a:p>
          <a:p>
            <a:pPr lvl="1"/>
            <a:r>
              <a:rPr lang="en-US" dirty="0"/>
              <a:t>Introduction to Project Management</a:t>
            </a:r>
          </a:p>
          <a:p>
            <a:pPr lvl="1"/>
            <a:r>
              <a:rPr lang="en-US" dirty="0"/>
              <a:t>Driven Pile Foundation Inspection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A95131-A97B-435D-898C-0D337DF23A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9875" y="1858169"/>
            <a:ext cx="4286250" cy="4286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2839B2-46A6-4967-ACA1-0F2E9E0AECC9}"/>
              </a:ext>
            </a:extLst>
          </p:cNvPr>
          <p:cNvSpPr txBox="1"/>
          <p:nvPr/>
        </p:nvSpPr>
        <p:spPr>
          <a:xfrm>
            <a:off x="7132320" y="5992297"/>
            <a:ext cx="3930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https://dot.alaska.gov/ltap/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35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 airplane wing and a snowy mountain&#10;&#10;Description automatically generated">
            <a:extLst>
              <a:ext uri="{FF2B5EF4-FFF2-40B4-BE49-F238E27FC236}">
                <a16:creationId xmlns:a16="http://schemas.microsoft.com/office/drawing/2014/main" id="{30D01EB1-67B4-4B17-840B-A45B325AD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C77C6-A796-E11E-8AA5-6931ED55D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Visit us at aidc.uaf.edu/ttap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8B496-0412-52A3-B7EA-287EE657D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Announcements</a:t>
            </a:r>
          </a:p>
          <a:p>
            <a:r>
              <a:rPr lang="en-US" sz="2000"/>
              <a:t>Grant Opportunities</a:t>
            </a:r>
          </a:p>
          <a:p>
            <a:r>
              <a:rPr lang="en-US" sz="2000"/>
              <a:t>Training</a:t>
            </a:r>
          </a:p>
          <a:p>
            <a:r>
              <a:rPr lang="en-US" sz="2000"/>
              <a:t>Webinars</a:t>
            </a:r>
          </a:p>
          <a:p>
            <a:r>
              <a:rPr lang="en-US" sz="2000"/>
              <a:t>Resources</a:t>
            </a:r>
          </a:p>
          <a:p>
            <a:r>
              <a:rPr lang="en-US" sz="2000"/>
              <a:t>Partners</a:t>
            </a:r>
          </a:p>
          <a:p>
            <a:r>
              <a:rPr lang="en-US" sz="2000"/>
              <a:t>How to contact us</a:t>
            </a:r>
          </a:p>
        </p:txBody>
      </p:sp>
    </p:spTree>
    <p:extLst>
      <p:ext uri="{BB962C8B-B14F-4D97-AF65-F5344CB8AC3E}">
        <p14:creationId xmlns:p14="http://schemas.microsoft.com/office/powerpoint/2010/main" val="266810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4940D-0A19-42CE-96FD-19A091E0B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CDL Training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C782A-E51C-476E-9A62-553451E99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205" y="1397000"/>
            <a:ext cx="9440563" cy="5095875"/>
          </a:xfrm>
        </p:spPr>
        <p:txBody>
          <a:bodyPr/>
          <a:lstStyle/>
          <a:p>
            <a:r>
              <a:rPr lang="en-US" dirty="0"/>
              <a:t>Alaska Off-Highway Driver License and Commercial Driver License (CDL)</a:t>
            </a:r>
          </a:p>
          <a:p>
            <a:pPr lvl="1"/>
            <a:r>
              <a:rPr lang="en-US" dirty="0"/>
              <a:t>Eligible if live in a community not connected to the road system</a:t>
            </a:r>
          </a:p>
          <a:p>
            <a:pPr lvl="1"/>
            <a:r>
              <a:rPr lang="en-US" dirty="0"/>
              <a:t>Do not have access to DMV services</a:t>
            </a:r>
          </a:p>
          <a:p>
            <a:r>
              <a:rPr lang="en-US" dirty="0"/>
              <a:t>Web Resources</a:t>
            </a:r>
          </a:p>
          <a:p>
            <a:pPr lvl="1"/>
            <a:r>
              <a:rPr lang="en-US" dirty="0"/>
              <a:t>Alaska DMV - </a:t>
            </a:r>
            <a:r>
              <a:rPr lang="en-US" dirty="0">
                <a:hlinkClick r:id="rId2"/>
              </a:rPr>
              <a:t>https://dmv.alaska.gov/credential-services/guide-to-rural-driving-information/#cdl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CDL Theory Training – Available online through the Ohio LTAP for free </a:t>
            </a:r>
            <a:r>
              <a:rPr lang="en-US" dirty="0">
                <a:hlinkClick r:id="rId3"/>
              </a:rPr>
              <a:t>https://www.transportation.ohio.gov/programs/ltap/elearning/cdl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9A5DA6-F481-49DA-8C3E-EC4B6D9F3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9546" y="2447925"/>
            <a:ext cx="1828028" cy="18280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B5AB18-466D-4B89-9798-AC8E2E007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9546" y="4275953"/>
            <a:ext cx="1918472" cy="191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ooden bridge over water&#10;&#10;Description automatically generated">
            <a:extLst>
              <a:ext uri="{FF2B5EF4-FFF2-40B4-BE49-F238E27FC236}">
                <a16:creationId xmlns:a16="http://schemas.microsoft.com/office/drawing/2014/main" id="{310B8AA8-C56B-0D0A-54E9-A494F389D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2BF662-58B0-F2CD-EA9B-210CA605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Classroom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E90EA-4DF1-69BE-4163-F55B63878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91" y="1907727"/>
            <a:ext cx="4223327" cy="4068199"/>
          </a:xfrm>
        </p:spPr>
        <p:txBody>
          <a:bodyPr>
            <a:normAutofit/>
          </a:bodyPr>
          <a:lstStyle/>
          <a:p>
            <a:r>
              <a:rPr lang="en-US" sz="2000" dirty="0"/>
              <a:t>Generally, in Anchorage and Fairbanks. </a:t>
            </a:r>
          </a:p>
          <a:p>
            <a:r>
              <a:rPr lang="en-US" sz="2000" dirty="0"/>
              <a:t>We are willing to provide classroom training in  regional hubs</a:t>
            </a:r>
          </a:p>
          <a:p>
            <a:pPr lvl="2"/>
            <a:r>
              <a:rPr lang="en-US" sz="1600" dirty="0"/>
              <a:t>Minimum required attendance is 10 students</a:t>
            </a:r>
          </a:p>
          <a:p>
            <a:r>
              <a:rPr lang="en-US" sz="2000" dirty="0"/>
              <a:t>Typically, one to three days</a:t>
            </a:r>
          </a:p>
          <a:p>
            <a:r>
              <a:rPr lang="en-US" sz="2000" dirty="0"/>
              <a:t>Often partnered with Alaska LTAP or other DOT&amp;PF training</a:t>
            </a:r>
          </a:p>
          <a:p>
            <a:r>
              <a:rPr lang="en-US" sz="2000" dirty="0"/>
              <a:t>Requests for classes are welcome</a:t>
            </a:r>
          </a:p>
        </p:txBody>
      </p:sp>
    </p:spTree>
    <p:extLst>
      <p:ext uri="{BB962C8B-B14F-4D97-AF65-F5344CB8AC3E}">
        <p14:creationId xmlns:p14="http://schemas.microsoft.com/office/powerpoint/2010/main" val="20902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4B20-41C5-4141-B041-B4B8BDB6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Recurring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937A4-74B9-4E56-9F15-BF432D75A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5181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Ice Road Construction and Maintenance Class (1-day)</a:t>
            </a:r>
          </a:p>
          <a:p>
            <a:pPr lvl="1"/>
            <a:r>
              <a:rPr lang="en-US" dirty="0"/>
              <a:t>Next offered August 2025 in Anchorage</a:t>
            </a:r>
          </a:p>
          <a:p>
            <a:r>
              <a:rPr lang="en-US" dirty="0"/>
              <a:t>Construction on Permafrost Class (1-day)</a:t>
            </a:r>
          </a:p>
          <a:p>
            <a:pPr lvl="1"/>
            <a:r>
              <a:rPr lang="en-US" dirty="0"/>
              <a:t>Offered jointly with Alaska LTAP</a:t>
            </a:r>
          </a:p>
          <a:p>
            <a:pPr lvl="1"/>
            <a:r>
              <a:rPr lang="en-US" dirty="0"/>
              <a:t>Next offered November 2025</a:t>
            </a:r>
          </a:p>
          <a:p>
            <a:r>
              <a:rPr lang="en-US" dirty="0"/>
              <a:t>Gravel Roads: Construction and Maintenance (2-day)</a:t>
            </a:r>
          </a:p>
          <a:p>
            <a:pPr lvl="1"/>
            <a:r>
              <a:rPr lang="en-US" dirty="0"/>
              <a:t>Offered jointly with Alaska LTAP</a:t>
            </a:r>
          </a:p>
          <a:p>
            <a:pPr lvl="1"/>
            <a:r>
              <a:rPr lang="en-US" dirty="0"/>
              <a:t>Next offered April 2025 in Anchorage and Ketchikan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69DD85-6285-458E-8A94-3361F25B47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690688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835365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7A5A0E-4E44-2543-9F50-23896032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Diversity in the Classroom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9749D8-6F4D-EDD7-6BCD-DE0EA708E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Knowledge</a:t>
            </a:r>
          </a:p>
          <a:p>
            <a:r>
              <a:rPr lang="en-US" sz="2200" dirty="0"/>
              <a:t>Experience</a:t>
            </a:r>
          </a:p>
          <a:p>
            <a:r>
              <a:rPr lang="en-US" sz="2200" dirty="0"/>
              <a:t>Available Resources</a:t>
            </a:r>
          </a:p>
          <a:p>
            <a:r>
              <a:rPr lang="en-US" sz="2200" dirty="0"/>
              <a:t>Position</a:t>
            </a:r>
          </a:p>
          <a:p>
            <a:r>
              <a:rPr lang="en-US" sz="2200" dirty="0"/>
              <a:t>Location</a:t>
            </a:r>
          </a:p>
          <a:p>
            <a:r>
              <a:rPr lang="en-US" sz="2200" dirty="0"/>
              <a:t>Expectations</a:t>
            </a:r>
          </a:p>
          <a:p>
            <a:r>
              <a:rPr lang="en-US" sz="2200" dirty="0"/>
              <a:t>Networking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7" name="Picture 6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FB56E752-76BC-4834-27B0-E11D2AD6E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r="1358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43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B87AA-9C49-49F7-86C1-F5228D0B4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0994E1-CE8C-4DCD-AD03-6F44AE59A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8"/>
          <a:stretch/>
        </p:blipFill>
        <p:spPr>
          <a:xfrm>
            <a:off x="182767" y="157287"/>
            <a:ext cx="11622371" cy="6543426"/>
          </a:xfrm>
        </p:spPr>
      </p:pic>
    </p:spTree>
    <p:extLst>
      <p:ext uri="{BB962C8B-B14F-4D97-AF65-F5344CB8AC3E}">
        <p14:creationId xmlns:p14="http://schemas.microsoft.com/office/powerpoint/2010/main" val="3246992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tractor on a road&#10;&#10;Description automatically generated">
            <a:extLst>
              <a:ext uri="{FF2B5EF4-FFF2-40B4-BE49-F238E27FC236}">
                <a16:creationId xmlns:a16="http://schemas.microsoft.com/office/drawing/2014/main" id="{245B0F01-F876-C176-0698-4FF27A810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5" r="-21956"/>
          <a:stretch/>
        </p:blipFill>
        <p:spPr>
          <a:xfrm>
            <a:off x="4663440" y="0"/>
            <a:ext cx="97840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E5B3F7-4D1D-58DB-F484-0C9BD9DC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7780"/>
            <a:ext cx="4996543" cy="1325563"/>
          </a:xfrm>
        </p:spPr>
        <p:txBody>
          <a:bodyPr/>
          <a:lstStyle/>
          <a:p>
            <a:r>
              <a:rPr lang="en-US" dirty="0"/>
              <a:t>Requesting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25A42-071E-35C0-FB52-550AEA3D4D2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r>
              <a:rPr lang="en-US" dirty="0"/>
              <a:t>Contact Vicky Wolf at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A0E9EB-F525-987E-8FFD-67DB09E62BD3}"/>
              </a:ext>
            </a:extLst>
          </p:cNvPr>
          <p:cNvSpPr txBox="1"/>
          <p:nvPr/>
        </p:nvSpPr>
        <p:spPr>
          <a:xfrm>
            <a:off x="252549" y="230448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uaf-cset@alaska.edu</a:t>
            </a:r>
          </a:p>
        </p:txBody>
      </p:sp>
    </p:spTree>
    <p:extLst>
      <p:ext uri="{BB962C8B-B14F-4D97-AF65-F5344CB8AC3E}">
        <p14:creationId xmlns:p14="http://schemas.microsoft.com/office/powerpoint/2010/main" val="180052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37FF1-FB84-6152-6DA6-0726E419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/>
              <a:t>Webinars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300DD-1342-2BFC-1523-F5E575226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114"/>
            <a:ext cx="4619621" cy="444137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Approximately Monthly</a:t>
            </a:r>
          </a:p>
          <a:p>
            <a:r>
              <a:rPr lang="en-US" sz="2400" dirty="0"/>
              <a:t>45 minutes to 1 hour</a:t>
            </a:r>
          </a:p>
          <a:p>
            <a:r>
              <a:rPr lang="en-US" sz="2400" dirty="0"/>
              <a:t>Past Topics include</a:t>
            </a:r>
          </a:p>
          <a:p>
            <a:pPr lvl="1"/>
            <a:r>
              <a:rPr lang="en-US" sz="2000" dirty="0"/>
              <a:t>Dust Management</a:t>
            </a:r>
          </a:p>
          <a:p>
            <a:pPr lvl="1"/>
            <a:r>
              <a:rPr lang="en-US" sz="2000" dirty="0"/>
              <a:t>LTRPs and TTIPs</a:t>
            </a:r>
          </a:p>
          <a:p>
            <a:pPr lvl="1"/>
            <a:r>
              <a:rPr lang="en-US" sz="2000" dirty="0"/>
              <a:t>TTP Funding Formula</a:t>
            </a:r>
          </a:p>
          <a:p>
            <a:r>
              <a:rPr lang="en-US" sz="2400" dirty="0"/>
              <a:t>Upcoming Webinars include:</a:t>
            </a:r>
          </a:p>
          <a:p>
            <a:pPr lvl="1"/>
            <a:r>
              <a:rPr lang="en-US" sz="2000" dirty="0"/>
              <a:t>Federal Surplus Property Process on December 11</a:t>
            </a:r>
          </a:p>
          <a:p>
            <a:pPr lvl="1"/>
            <a:r>
              <a:rPr lang="en-US" sz="2000" dirty="0"/>
              <a:t>Drone Use in Alaska on January 23, 2025</a:t>
            </a:r>
          </a:p>
          <a:p>
            <a:r>
              <a:rPr lang="en-US" sz="2400" dirty="0"/>
              <a:t>Announced via email </a:t>
            </a:r>
          </a:p>
        </p:txBody>
      </p:sp>
      <p:pic>
        <p:nvPicPr>
          <p:cNvPr id="5" name="Picture 4" descr="A fox sitting in the snow&#10;&#10;Description automatically generated">
            <a:extLst>
              <a:ext uri="{FF2B5EF4-FFF2-40B4-BE49-F238E27FC236}">
                <a16:creationId xmlns:a16="http://schemas.microsoft.com/office/drawing/2014/main" id="{53A30F48-387F-ED94-8454-0BFFF58DB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9" r="10873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7952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A9608E-A263-465F-A97A-DB020784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Past Webinars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17DCC4-AA32-4F55-A101-92C8790F88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Past webinars available in dedicated playlist on AIDC YouTube Channel (QR code provided)</a:t>
            </a:r>
          </a:p>
          <a:p>
            <a:r>
              <a:rPr lang="en-US" dirty="0"/>
              <a:t>Webinar recordings posted within a day of presentation</a:t>
            </a:r>
          </a:p>
          <a:p>
            <a:r>
              <a:rPr lang="en-US" dirty="0"/>
              <a:t>Links to webinars also available from the AKTTAP website </a:t>
            </a:r>
            <a:r>
              <a:rPr lang="en-US" sz="2400" dirty="0">
                <a:hlinkClick r:id="rId2"/>
              </a:rPr>
              <a:t>https://aidc.uaf.edu/ttap/webinars/</a:t>
            </a:r>
            <a:r>
              <a:rPr lang="en-US" sz="2400" dirty="0"/>
              <a:t>, </a:t>
            </a:r>
          </a:p>
          <a:p>
            <a:pPr lvl="1"/>
            <a:r>
              <a:rPr lang="en-US" sz="2000" dirty="0"/>
              <a:t>If the slides from the presentation are available they can be accessed from the website.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888A0B-15BB-4313-A346-564F14D4CB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98252" y="1825625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8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5B3F7-4D1D-58DB-F484-0C9BD9DC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7780"/>
            <a:ext cx="4996543" cy="1325563"/>
          </a:xfrm>
        </p:spPr>
        <p:txBody>
          <a:bodyPr/>
          <a:lstStyle/>
          <a:p>
            <a:r>
              <a:rPr lang="en-US" dirty="0"/>
              <a:t>Requesting Webinars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25A42-071E-35C0-FB52-550AEA3D4D2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r>
              <a:rPr lang="en-US" dirty="0"/>
              <a:t>Contact Vicky Wolf at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A0E9EB-F525-987E-8FFD-67DB09E62BD3}"/>
              </a:ext>
            </a:extLst>
          </p:cNvPr>
          <p:cNvSpPr txBox="1"/>
          <p:nvPr/>
        </p:nvSpPr>
        <p:spPr>
          <a:xfrm>
            <a:off x="252549" y="230448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uaf-cset@alaska.edu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54BFC0-3B21-4162-8552-0CE324ED69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8"/>
          <a:stretch/>
        </p:blipFill>
        <p:spPr>
          <a:xfrm>
            <a:off x="5475151" y="0"/>
            <a:ext cx="6464300" cy="680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96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29716C3-8683-437F-9AAF-5DB41F47A4C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1" y="210717"/>
            <a:ext cx="5071304" cy="6562865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E5EDBF64-AD75-49F8-A8AA-45C9387BE4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4418"/>
            <a:ext cx="5168899" cy="6689164"/>
          </a:xfrm>
        </p:spPr>
      </p:pic>
    </p:spTree>
    <p:extLst>
      <p:ext uri="{BB962C8B-B14F-4D97-AF65-F5344CB8AC3E}">
        <p14:creationId xmlns:p14="http://schemas.microsoft.com/office/powerpoint/2010/main" val="804907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ear in the grass&#10;&#10;Description automatically generated">
            <a:extLst>
              <a:ext uri="{FF2B5EF4-FFF2-40B4-BE49-F238E27FC236}">
                <a16:creationId xmlns:a16="http://schemas.microsoft.com/office/drawing/2014/main" id="{47ED435C-9A09-53C8-15C4-053169E60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0E76FE-CCF2-2654-EC41-A367EE821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Technical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727A0-8A55-F416-96BF-7C9FD389F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If you have need for technical assistance, ask. If we don’t have the expertise, we will connect you to that expertise.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F03EB-DA97-836A-0E53-1381B7AF46B2}"/>
              </a:ext>
            </a:extLst>
          </p:cNvPr>
          <p:cNvSpPr txBox="1"/>
          <p:nvPr/>
        </p:nvSpPr>
        <p:spPr>
          <a:xfrm>
            <a:off x="764350" y="4120916"/>
            <a:ext cx="3969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uaf-cset@alaska.edu</a:t>
            </a:r>
          </a:p>
        </p:txBody>
      </p:sp>
    </p:spTree>
    <p:extLst>
      <p:ext uri="{BB962C8B-B14F-4D97-AF65-F5344CB8AC3E}">
        <p14:creationId xmlns:p14="http://schemas.microsoft.com/office/powerpoint/2010/main" val="2722933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69FB7-714F-4E0C-A0DD-7999B650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Needs Assessment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2D7C3-E66F-44C0-B9A2-4A6A091ED6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Sent out annually to everyone on the email list</a:t>
            </a:r>
          </a:p>
          <a:p>
            <a:r>
              <a:rPr lang="en-US" dirty="0"/>
              <a:t>Used to set training priorities for the next year</a:t>
            </a:r>
          </a:p>
          <a:p>
            <a:r>
              <a:rPr lang="en-US" dirty="0"/>
              <a:t>Everyone welcome to submit a response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FFE576-9742-4BAE-88B4-51FE6C9C75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2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AB50-AE12-4904-93D1-E9CA08D87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94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AKTTAP Plans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0A123B-46A2-47FF-B5B3-790ABBFBD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993375"/>
              </p:ext>
            </p:extLst>
          </p:nvPr>
        </p:nvGraphicFramePr>
        <p:xfrm>
          <a:off x="838200" y="1133964"/>
          <a:ext cx="10515600" cy="4959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7246">
                  <a:extLst>
                    <a:ext uri="{9D8B030D-6E8A-4147-A177-3AD203B41FA5}">
                      <a16:colId xmlns:a16="http://schemas.microsoft.com/office/drawing/2014/main" val="724751583"/>
                    </a:ext>
                  </a:extLst>
                </a:gridCol>
                <a:gridCol w="1746739">
                  <a:extLst>
                    <a:ext uri="{9D8B030D-6E8A-4147-A177-3AD203B41FA5}">
                      <a16:colId xmlns:a16="http://schemas.microsoft.com/office/drawing/2014/main" val="784361466"/>
                    </a:ext>
                  </a:extLst>
                </a:gridCol>
                <a:gridCol w="1699846">
                  <a:extLst>
                    <a:ext uri="{9D8B030D-6E8A-4147-A177-3AD203B41FA5}">
                      <a16:colId xmlns:a16="http://schemas.microsoft.com/office/drawing/2014/main" val="1637929050"/>
                    </a:ext>
                  </a:extLst>
                </a:gridCol>
                <a:gridCol w="3311769">
                  <a:extLst>
                    <a:ext uri="{9D8B030D-6E8A-4147-A177-3AD203B41FA5}">
                      <a16:colId xmlns:a16="http://schemas.microsoft.com/office/drawing/2014/main" val="135317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Link/Notes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15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Heavy Equipment from Federal Surplus for Alaskans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December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Webinar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Speaker from AK DOT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98642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r>
                        <a:rPr lang="en-US" dirty="0"/>
                        <a:t>ATTWG and BBNA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March 24-28,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Technical assistance workshop and presentations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17564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r>
                        <a:rPr lang="en-US" dirty="0"/>
                        <a:t>Gravel Roads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April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Collaboration with AK LTAP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93816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r>
                        <a:rPr lang="en-US" dirty="0"/>
                        <a:t>TTP 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Early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Will be taught by FHWA in Anchorage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8371"/>
                  </a:ext>
                </a:extLst>
              </a:tr>
              <a:tr h="474052">
                <a:tc>
                  <a:txBody>
                    <a:bodyPr/>
                    <a:lstStyle/>
                    <a:p>
                      <a:r>
                        <a:rPr lang="en-US" dirty="0"/>
                        <a:t>Heavy Equipment Training for HS Seniors – Pilot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Summer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Collaboration with RAHI and CTC, proposal at FHWA for funding approval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47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Trail Design, Construction and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Proposal being developed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2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Safety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Webinar/ Virtual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per quarter is the goal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79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50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 airplane wing and a snowy mountain&#10;&#10;Description automatically generated">
            <a:extLst>
              <a:ext uri="{FF2B5EF4-FFF2-40B4-BE49-F238E27FC236}">
                <a16:creationId xmlns:a16="http://schemas.microsoft.com/office/drawing/2014/main" id="{30D01EB1-67B4-4B17-840B-A45B325AD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C77C6-A796-E11E-8AA5-6931ED55D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Visit us at aidc.uaf.edu/ttap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8B496-0412-52A3-B7EA-287EE657D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dirty="0"/>
              <a:t>Announcements</a:t>
            </a:r>
          </a:p>
          <a:p>
            <a:r>
              <a:rPr lang="en-US" sz="2000" dirty="0"/>
              <a:t>Grant Opportunities</a:t>
            </a:r>
          </a:p>
          <a:p>
            <a:r>
              <a:rPr lang="en-US" sz="2000" dirty="0"/>
              <a:t>Training</a:t>
            </a:r>
          </a:p>
          <a:p>
            <a:r>
              <a:rPr lang="en-US" sz="2000" dirty="0"/>
              <a:t>Webinars</a:t>
            </a:r>
          </a:p>
          <a:p>
            <a:r>
              <a:rPr lang="en-US" sz="2000" dirty="0"/>
              <a:t>Resources</a:t>
            </a:r>
          </a:p>
          <a:p>
            <a:r>
              <a:rPr lang="en-US" sz="2000" dirty="0"/>
              <a:t>Partners</a:t>
            </a:r>
          </a:p>
          <a:p>
            <a:r>
              <a:rPr lang="en-US" sz="2000" dirty="0"/>
              <a:t>How to contact us</a:t>
            </a:r>
          </a:p>
        </p:txBody>
      </p:sp>
    </p:spTree>
    <p:extLst>
      <p:ext uri="{BB962C8B-B14F-4D97-AF65-F5344CB8AC3E}">
        <p14:creationId xmlns:p14="http://schemas.microsoft.com/office/powerpoint/2010/main" val="1737934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each with a body of water&#10;&#10;Description automatically generated">
            <a:extLst>
              <a:ext uri="{FF2B5EF4-FFF2-40B4-BE49-F238E27FC236}">
                <a16:creationId xmlns:a16="http://schemas.microsoft.com/office/drawing/2014/main" id="{28D5A92E-2EE7-3814-5498-FEF0221B6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8" r="21398" b="1"/>
          <a:stretch/>
        </p:blipFill>
        <p:spPr>
          <a:xfrm>
            <a:off x="-3049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6B2E7-05BD-0E48-D655-92F2A64A1A07}"/>
              </a:ext>
            </a:extLst>
          </p:cNvPr>
          <p:cNvSpPr/>
          <p:nvPr/>
        </p:nvSpPr>
        <p:spPr>
          <a:xfrm>
            <a:off x="-2051272" y="5369748"/>
            <a:ext cx="10058400" cy="1138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QUESTIONS?</a:t>
            </a:r>
            <a:endParaRPr lang="en-US" sz="5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3585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036185-8455-4B8A-B466-2EF9D4626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3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0C2E4F-D3D6-413E-9465-989B76128E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Uaf-cset@Alaska.edu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https://aidc.uaf.edu/ttap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45576-EDAD-4791-BCFA-0FF0553F40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23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646F10D916B04ABB7C86DD62229449" ma:contentTypeVersion="11" ma:contentTypeDescription="Create a new document." ma:contentTypeScope="" ma:versionID="c3ea85f170088be151d5f9a1aca313d0">
  <xsd:schema xmlns:xsd="http://www.w3.org/2001/XMLSchema" xmlns:xs="http://www.w3.org/2001/XMLSchema" xmlns:p="http://schemas.microsoft.com/office/2006/metadata/properties" xmlns:ns3="20973251-54f6-4836-8abf-9d99e0d633ac" targetNamespace="http://schemas.microsoft.com/office/2006/metadata/properties" ma:root="true" ma:fieldsID="4233906ac96fc3368cf0d2a8a3e2ecb7" ns3:_="">
    <xsd:import namespace="20973251-54f6-4836-8abf-9d99e0d633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73251-54f6-4836-8abf-9d99e0d633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437EC9-28B6-4FEE-8A07-306B63C32BA9}">
  <ds:schemaRefs>
    <ds:schemaRef ds:uri="http://schemas.microsoft.com/office/2006/documentManagement/types"/>
    <ds:schemaRef ds:uri="20973251-54f6-4836-8abf-9d99e0d633ac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A5B0C50-BAAC-45CD-B9BF-C329E795AE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973251-54f6-4836-8abf-9d99e0d63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CBE614-AC2F-4522-9F86-B818ABC5F9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5168</TotalTime>
  <Words>873</Words>
  <Application>Microsoft Office PowerPoint</Application>
  <PresentationFormat>Widescreen</PresentationFormat>
  <Paragraphs>178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Barlow</vt:lpstr>
      <vt:lpstr>Calibri</vt:lpstr>
      <vt:lpstr>Zilla Slab</vt:lpstr>
      <vt:lpstr>Office Theme</vt:lpstr>
      <vt:lpstr>Alaska TTAP</vt:lpstr>
      <vt:lpstr>PowerPoint Presentation</vt:lpstr>
      <vt:lpstr>Alaska TTAP Goals</vt:lpstr>
      <vt:lpstr>PowerPoint Presentation</vt:lpstr>
      <vt:lpstr>AK TTAP Steering Committee Members</vt:lpstr>
      <vt:lpstr>Training Partners</vt:lpstr>
      <vt:lpstr>Alaska LTAP Partnership</vt:lpstr>
      <vt:lpstr>Visit us at aidc.uaf.edu/ttap</vt:lpstr>
      <vt:lpstr>CDL Training Resources</vt:lpstr>
      <vt:lpstr>Classroom Training</vt:lpstr>
      <vt:lpstr>Recurring Classes</vt:lpstr>
      <vt:lpstr>Diversity in the Classroom</vt:lpstr>
      <vt:lpstr>PowerPoint Presentation</vt:lpstr>
      <vt:lpstr>Requesting Training</vt:lpstr>
      <vt:lpstr>Webinars</vt:lpstr>
      <vt:lpstr>Past Webinars</vt:lpstr>
      <vt:lpstr>Requesting Webinars</vt:lpstr>
      <vt:lpstr>PowerPoint Presentation</vt:lpstr>
      <vt:lpstr>Technical Assistance</vt:lpstr>
      <vt:lpstr>Needs Assessment Survey</vt:lpstr>
      <vt:lpstr>AKTTAP Plans</vt:lpstr>
      <vt:lpstr>Visit us at aidc.uaf.edu/ttap</vt:lpstr>
      <vt:lpstr>PowerPoint Presentation</vt:lpstr>
      <vt:lpstr>Uaf-cset@Alaska.edu https://aidc.uaf.edu/ttap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Alaska TTAP</dc:title>
  <dc:creator>Billy Connor</dc:creator>
  <cp:lastModifiedBy>Victoria Wolf</cp:lastModifiedBy>
  <cp:revision>14</cp:revision>
  <dcterms:created xsi:type="dcterms:W3CDTF">2024-09-25T18:12:02Z</dcterms:created>
  <dcterms:modified xsi:type="dcterms:W3CDTF">2024-12-04T03:54:59Z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0x0101006F646F10D916B04ABB7C86DD62229449</vt:lpwstr>
  </property>
</Properties>
</file>