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1624" r:id="rId2"/>
    <p:sldId id="260" r:id="rId3"/>
    <p:sldId id="1631" r:id="rId4"/>
    <p:sldId id="1621" r:id="rId5"/>
    <p:sldId id="1606" r:id="rId6"/>
    <p:sldId id="1607" r:id="rId7"/>
    <p:sldId id="1610" r:id="rId8"/>
    <p:sldId id="1613" r:id="rId9"/>
    <p:sldId id="1612" r:id="rId10"/>
    <p:sldId id="285" r:id="rId11"/>
    <p:sldId id="391" r:id="rId12"/>
    <p:sldId id="1627" r:id="rId13"/>
    <p:sldId id="1619" r:id="rId14"/>
    <p:sldId id="1632" r:id="rId15"/>
    <p:sldId id="1633" r:id="rId16"/>
    <p:sldId id="1634" r:id="rId17"/>
    <p:sldId id="1625" r:id="rId18"/>
    <p:sldId id="1626" r:id="rId19"/>
    <p:sldId id="1629" r:id="rId20"/>
    <p:sldId id="1630"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F9D0C5-4BDE-4A19-8002-0D5FC6444C0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2B909C-65DB-47C7-BE47-82512C9E55A9}">
      <dgm:prSet/>
      <dgm:spPr/>
      <dgm:t>
        <a:bodyPr/>
        <a:lstStyle/>
        <a:p>
          <a:r>
            <a:rPr lang="en-US"/>
            <a:t>AIP Program = $213,387,998</a:t>
          </a:r>
          <a:endParaRPr lang="en-US" dirty="0"/>
        </a:p>
      </dgm:t>
    </dgm:pt>
    <dgm:pt modelId="{04E33866-5020-4891-B223-39F7DF5D592C}" type="parTrans" cxnId="{D37AB3B6-C5BE-4EA9-A05B-2B7F661B019C}">
      <dgm:prSet/>
      <dgm:spPr/>
      <dgm:t>
        <a:bodyPr/>
        <a:lstStyle/>
        <a:p>
          <a:endParaRPr lang="en-US"/>
        </a:p>
      </dgm:t>
    </dgm:pt>
    <dgm:pt modelId="{4B8EFD49-522A-4265-B3A1-09AA3831C96D}" type="sibTrans" cxnId="{D37AB3B6-C5BE-4EA9-A05B-2B7F661B019C}">
      <dgm:prSet/>
      <dgm:spPr/>
      <dgm:t>
        <a:bodyPr/>
        <a:lstStyle/>
        <a:p>
          <a:endParaRPr lang="en-US"/>
        </a:p>
      </dgm:t>
    </dgm:pt>
    <dgm:pt modelId="{3204CEC2-A3BB-4A6F-840A-0F995ECCB644}">
      <dgm:prSet custT="1"/>
      <dgm:spPr/>
      <dgm:t>
        <a:bodyPr/>
        <a:lstStyle/>
        <a:p>
          <a:r>
            <a:rPr lang="en-US" sz="2000"/>
            <a:t>Rural airport system = 163,623,774</a:t>
          </a:r>
          <a:endParaRPr lang="en-US" sz="2000" dirty="0"/>
        </a:p>
      </dgm:t>
    </dgm:pt>
    <dgm:pt modelId="{7384EE04-78E9-4064-9397-E836D0AAC3B1}" type="parTrans" cxnId="{AC9DA980-45EB-4D93-8B7F-50E82798A052}">
      <dgm:prSet/>
      <dgm:spPr/>
      <dgm:t>
        <a:bodyPr/>
        <a:lstStyle/>
        <a:p>
          <a:endParaRPr lang="en-US"/>
        </a:p>
      </dgm:t>
    </dgm:pt>
    <dgm:pt modelId="{82E798A8-15EF-4CAD-889E-DA2FA9624E71}" type="sibTrans" cxnId="{AC9DA980-45EB-4D93-8B7F-50E82798A052}">
      <dgm:prSet/>
      <dgm:spPr/>
      <dgm:t>
        <a:bodyPr/>
        <a:lstStyle/>
        <a:p>
          <a:endParaRPr lang="en-US"/>
        </a:p>
      </dgm:t>
    </dgm:pt>
    <dgm:pt modelId="{07A26A42-5184-4598-ADFB-0943ED5BF0DF}">
      <dgm:prSet custT="1"/>
      <dgm:spPr/>
      <dgm:t>
        <a:bodyPr/>
        <a:lstStyle/>
        <a:p>
          <a:r>
            <a:rPr lang="en-US" sz="2000"/>
            <a:t>AIAS airport system = $49,764,224</a:t>
          </a:r>
          <a:endParaRPr lang="en-US" sz="2000" dirty="0"/>
        </a:p>
      </dgm:t>
    </dgm:pt>
    <dgm:pt modelId="{0DD183E6-0BA3-48C9-B671-A8E70B429D32}" type="parTrans" cxnId="{CEEB4849-C427-4CEB-9734-A54C5B7D464C}">
      <dgm:prSet/>
      <dgm:spPr/>
      <dgm:t>
        <a:bodyPr/>
        <a:lstStyle/>
        <a:p>
          <a:endParaRPr lang="en-US"/>
        </a:p>
      </dgm:t>
    </dgm:pt>
    <dgm:pt modelId="{F546AE7B-0504-46D6-99AA-169A209DF50D}" type="sibTrans" cxnId="{CEEB4849-C427-4CEB-9734-A54C5B7D464C}">
      <dgm:prSet/>
      <dgm:spPr/>
      <dgm:t>
        <a:bodyPr/>
        <a:lstStyle/>
        <a:p>
          <a:endParaRPr lang="en-US"/>
        </a:p>
      </dgm:t>
    </dgm:pt>
    <dgm:pt modelId="{E0451100-FADF-4ADD-BF56-C2DF0E092CD3}">
      <dgm:prSet/>
      <dgm:spPr/>
      <dgm:t>
        <a:bodyPr/>
        <a:lstStyle/>
        <a:p>
          <a:r>
            <a:rPr lang="en-US"/>
            <a:t>BIL (Stimulus) = $95,607,711 </a:t>
          </a:r>
          <a:endParaRPr lang="en-US" dirty="0"/>
        </a:p>
      </dgm:t>
    </dgm:pt>
    <dgm:pt modelId="{B4E89C07-22FD-4E8D-993F-8560732793FC}" type="parTrans" cxnId="{518E1B41-CC95-4CA4-8A34-8F1555517786}">
      <dgm:prSet/>
      <dgm:spPr/>
      <dgm:t>
        <a:bodyPr/>
        <a:lstStyle/>
        <a:p>
          <a:endParaRPr lang="en-US"/>
        </a:p>
      </dgm:t>
    </dgm:pt>
    <dgm:pt modelId="{CAD9A6D4-9EAA-4E58-AB86-26378A0A936E}" type="sibTrans" cxnId="{518E1B41-CC95-4CA4-8A34-8F1555517786}">
      <dgm:prSet/>
      <dgm:spPr/>
      <dgm:t>
        <a:bodyPr/>
        <a:lstStyle/>
        <a:p>
          <a:endParaRPr lang="en-US"/>
        </a:p>
      </dgm:t>
    </dgm:pt>
    <dgm:pt modelId="{AF4C480C-8E1F-4C5C-A557-ABF0DC78ACDA}">
      <dgm:prSet custT="1"/>
      <dgm:spPr/>
      <dgm:t>
        <a:bodyPr/>
        <a:lstStyle/>
        <a:p>
          <a:r>
            <a:rPr lang="en-US" sz="2000"/>
            <a:t>Rural airport system = $81,150,918 </a:t>
          </a:r>
          <a:endParaRPr lang="en-US" sz="2000" dirty="0"/>
        </a:p>
      </dgm:t>
    </dgm:pt>
    <dgm:pt modelId="{D44AD901-DA53-47F5-BA0F-0508D888D935}" type="parTrans" cxnId="{8D9EF4F0-DD72-4287-BD0C-E8E871CCD044}">
      <dgm:prSet/>
      <dgm:spPr/>
      <dgm:t>
        <a:bodyPr/>
        <a:lstStyle/>
        <a:p>
          <a:endParaRPr lang="en-US"/>
        </a:p>
      </dgm:t>
    </dgm:pt>
    <dgm:pt modelId="{BF3FBCB5-C329-48B8-9306-5B6783450560}" type="sibTrans" cxnId="{8D9EF4F0-DD72-4287-BD0C-E8E871CCD044}">
      <dgm:prSet/>
      <dgm:spPr/>
      <dgm:t>
        <a:bodyPr/>
        <a:lstStyle/>
        <a:p>
          <a:endParaRPr lang="en-US"/>
        </a:p>
      </dgm:t>
    </dgm:pt>
    <dgm:pt modelId="{D23ADE77-6609-446B-B096-01265D993620}">
      <dgm:prSet custT="1"/>
      <dgm:spPr/>
      <dgm:t>
        <a:bodyPr/>
        <a:lstStyle/>
        <a:p>
          <a:r>
            <a:rPr lang="en-US" sz="2000"/>
            <a:t>AIAS airport system = $14,456,793</a:t>
          </a:r>
          <a:endParaRPr lang="en-US" sz="2000" dirty="0"/>
        </a:p>
      </dgm:t>
    </dgm:pt>
    <dgm:pt modelId="{27770FA0-1EF7-4AEB-875D-052077B326D7}" type="parTrans" cxnId="{C9D53087-F66D-4C6C-BB98-E2352C3AFAB3}">
      <dgm:prSet/>
      <dgm:spPr/>
      <dgm:t>
        <a:bodyPr/>
        <a:lstStyle/>
        <a:p>
          <a:endParaRPr lang="en-US"/>
        </a:p>
      </dgm:t>
    </dgm:pt>
    <dgm:pt modelId="{168AD70B-7B24-4DC9-AEE9-1FF0907CAD89}" type="sibTrans" cxnId="{C9D53087-F66D-4C6C-BB98-E2352C3AFAB3}">
      <dgm:prSet/>
      <dgm:spPr/>
      <dgm:t>
        <a:bodyPr/>
        <a:lstStyle/>
        <a:p>
          <a:endParaRPr lang="en-US"/>
        </a:p>
      </dgm:t>
    </dgm:pt>
    <dgm:pt modelId="{10821FBE-2973-44E8-A4D4-8FC75FCEC604}" type="pres">
      <dgm:prSet presAssocID="{E4F9D0C5-4BDE-4A19-8002-0D5FC6444C02}" presName="Name0" presStyleCnt="0">
        <dgm:presLayoutVars>
          <dgm:dir/>
          <dgm:animLvl val="lvl"/>
          <dgm:resizeHandles val="exact"/>
        </dgm:presLayoutVars>
      </dgm:prSet>
      <dgm:spPr/>
    </dgm:pt>
    <dgm:pt modelId="{3A7E69AA-1C07-44DA-9EAF-0965089331D5}" type="pres">
      <dgm:prSet presAssocID="{9F2B909C-65DB-47C7-BE47-82512C9E55A9}" presName="linNode" presStyleCnt="0"/>
      <dgm:spPr/>
    </dgm:pt>
    <dgm:pt modelId="{2D0B543F-34C9-4CD5-9F5B-A4CCAA4D763C}" type="pres">
      <dgm:prSet presAssocID="{9F2B909C-65DB-47C7-BE47-82512C9E55A9}" presName="parentText" presStyleLbl="node1" presStyleIdx="0" presStyleCnt="2" custScaleX="304725">
        <dgm:presLayoutVars>
          <dgm:chMax val="1"/>
          <dgm:bulletEnabled val="1"/>
        </dgm:presLayoutVars>
      </dgm:prSet>
      <dgm:spPr/>
    </dgm:pt>
    <dgm:pt modelId="{30A5669A-930A-4E29-A3F7-E681194C540B}" type="pres">
      <dgm:prSet presAssocID="{9F2B909C-65DB-47C7-BE47-82512C9E55A9}" presName="descendantText" presStyleLbl="alignAccFollowNode1" presStyleIdx="0" presStyleCnt="2" custScaleX="334463">
        <dgm:presLayoutVars>
          <dgm:bulletEnabled val="1"/>
        </dgm:presLayoutVars>
      </dgm:prSet>
      <dgm:spPr/>
    </dgm:pt>
    <dgm:pt modelId="{7DAF5A9A-35F5-436E-93AF-ED65DE248542}" type="pres">
      <dgm:prSet presAssocID="{4B8EFD49-522A-4265-B3A1-09AA3831C96D}" presName="sp" presStyleCnt="0"/>
      <dgm:spPr/>
    </dgm:pt>
    <dgm:pt modelId="{CC85123C-1B6D-40A4-8169-A0B6C87DFFF5}" type="pres">
      <dgm:prSet presAssocID="{E0451100-FADF-4ADD-BF56-C2DF0E092CD3}" presName="linNode" presStyleCnt="0"/>
      <dgm:spPr/>
    </dgm:pt>
    <dgm:pt modelId="{CEA98A63-8EBE-43C4-93F7-960EAE62C663}" type="pres">
      <dgm:prSet presAssocID="{E0451100-FADF-4ADD-BF56-C2DF0E092CD3}" presName="parentText" presStyleLbl="node1" presStyleIdx="1" presStyleCnt="2" custScaleX="304725">
        <dgm:presLayoutVars>
          <dgm:chMax val="1"/>
          <dgm:bulletEnabled val="1"/>
        </dgm:presLayoutVars>
      </dgm:prSet>
      <dgm:spPr/>
    </dgm:pt>
    <dgm:pt modelId="{DE4DEE78-ADE5-4042-8634-3CF06446AE86}" type="pres">
      <dgm:prSet presAssocID="{E0451100-FADF-4ADD-BF56-C2DF0E092CD3}" presName="descendantText" presStyleLbl="alignAccFollowNode1" presStyleIdx="1" presStyleCnt="2" custScaleX="334463">
        <dgm:presLayoutVars>
          <dgm:bulletEnabled val="1"/>
        </dgm:presLayoutVars>
      </dgm:prSet>
      <dgm:spPr/>
    </dgm:pt>
  </dgm:ptLst>
  <dgm:cxnLst>
    <dgm:cxn modelId="{F0009603-9678-40D6-AC52-3B499CA555F4}" type="presOf" srcId="{9F2B909C-65DB-47C7-BE47-82512C9E55A9}" destId="{2D0B543F-34C9-4CD5-9F5B-A4CCAA4D763C}" srcOrd="0" destOrd="0" presId="urn:microsoft.com/office/officeart/2005/8/layout/vList5"/>
    <dgm:cxn modelId="{3590C61F-EFA0-43C6-A9F1-5C2F58431090}" type="presOf" srcId="{E4F9D0C5-4BDE-4A19-8002-0D5FC6444C02}" destId="{10821FBE-2973-44E8-A4D4-8FC75FCEC604}" srcOrd="0" destOrd="0" presId="urn:microsoft.com/office/officeart/2005/8/layout/vList5"/>
    <dgm:cxn modelId="{518E1B41-CC95-4CA4-8A34-8F1555517786}" srcId="{E4F9D0C5-4BDE-4A19-8002-0D5FC6444C02}" destId="{E0451100-FADF-4ADD-BF56-C2DF0E092CD3}" srcOrd="1" destOrd="0" parTransId="{B4E89C07-22FD-4E8D-993F-8560732793FC}" sibTransId="{CAD9A6D4-9EAA-4E58-AB86-26378A0A936E}"/>
    <dgm:cxn modelId="{CEEB4849-C427-4CEB-9734-A54C5B7D464C}" srcId="{9F2B909C-65DB-47C7-BE47-82512C9E55A9}" destId="{07A26A42-5184-4598-ADFB-0943ED5BF0DF}" srcOrd="1" destOrd="0" parTransId="{0DD183E6-0BA3-48C9-B671-A8E70B429D32}" sibTransId="{F546AE7B-0504-46D6-99AA-169A209DF50D}"/>
    <dgm:cxn modelId="{EFB2226A-D9AC-4435-BCCB-1B619B4086EE}" type="presOf" srcId="{D23ADE77-6609-446B-B096-01265D993620}" destId="{DE4DEE78-ADE5-4042-8634-3CF06446AE86}" srcOrd="0" destOrd="1" presId="urn:microsoft.com/office/officeart/2005/8/layout/vList5"/>
    <dgm:cxn modelId="{6F301D4B-7784-4078-A0FA-9006EA2FAD4A}" type="presOf" srcId="{AF4C480C-8E1F-4C5C-A557-ABF0DC78ACDA}" destId="{DE4DEE78-ADE5-4042-8634-3CF06446AE86}" srcOrd="0" destOrd="0" presId="urn:microsoft.com/office/officeart/2005/8/layout/vList5"/>
    <dgm:cxn modelId="{2171017C-D5C5-4DC7-AAEA-DD6F8B760F7A}" type="presOf" srcId="{E0451100-FADF-4ADD-BF56-C2DF0E092CD3}" destId="{CEA98A63-8EBE-43C4-93F7-960EAE62C663}" srcOrd="0" destOrd="0" presId="urn:microsoft.com/office/officeart/2005/8/layout/vList5"/>
    <dgm:cxn modelId="{AC9DA980-45EB-4D93-8B7F-50E82798A052}" srcId="{9F2B909C-65DB-47C7-BE47-82512C9E55A9}" destId="{3204CEC2-A3BB-4A6F-840A-0F995ECCB644}" srcOrd="0" destOrd="0" parTransId="{7384EE04-78E9-4064-9397-E836D0AAC3B1}" sibTransId="{82E798A8-15EF-4CAD-889E-DA2FA9624E71}"/>
    <dgm:cxn modelId="{C9D53087-F66D-4C6C-BB98-E2352C3AFAB3}" srcId="{E0451100-FADF-4ADD-BF56-C2DF0E092CD3}" destId="{D23ADE77-6609-446B-B096-01265D993620}" srcOrd="1" destOrd="0" parTransId="{27770FA0-1EF7-4AEB-875D-052077B326D7}" sibTransId="{168AD70B-7B24-4DC9-AEE9-1FF0907CAD89}"/>
    <dgm:cxn modelId="{87A82B9B-7EC3-4343-A7B8-20D853CDB655}" type="presOf" srcId="{07A26A42-5184-4598-ADFB-0943ED5BF0DF}" destId="{30A5669A-930A-4E29-A3F7-E681194C540B}" srcOrd="0" destOrd="1" presId="urn:microsoft.com/office/officeart/2005/8/layout/vList5"/>
    <dgm:cxn modelId="{625B90B0-A869-4477-A034-CB310BFE1D97}" type="presOf" srcId="{3204CEC2-A3BB-4A6F-840A-0F995ECCB644}" destId="{30A5669A-930A-4E29-A3F7-E681194C540B}" srcOrd="0" destOrd="0" presId="urn:microsoft.com/office/officeart/2005/8/layout/vList5"/>
    <dgm:cxn modelId="{D37AB3B6-C5BE-4EA9-A05B-2B7F661B019C}" srcId="{E4F9D0C5-4BDE-4A19-8002-0D5FC6444C02}" destId="{9F2B909C-65DB-47C7-BE47-82512C9E55A9}" srcOrd="0" destOrd="0" parTransId="{04E33866-5020-4891-B223-39F7DF5D592C}" sibTransId="{4B8EFD49-522A-4265-B3A1-09AA3831C96D}"/>
    <dgm:cxn modelId="{8D9EF4F0-DD72-4287-BD0C-E8E871CCD044}" srcId="{E0451100-FADF-4ADD-BF56-C2DF0E092CD3}" destId="{AF4C480C-8E1F-4C5C-A557-ABF0DC78ACDA}" srcOrd="0" destOrd="0" parTransId="{D44AD901-DA53-47F5-BA0F-0508D888D935}" sibTransId="{BF3FBCB5-C329-48B8-9306-5B6783450560}"/>
    <dgm:cxn modelId="{A586C219-ABAA-471B-AD20-983606FC62C7}" type="presParOf" srcId="{10821FBE-2973-44E8-A4D4-8FC75FCEC604}" destId="{3A7E69AA-1C07-44DA-9EAF-0965089331D5}" srcOrd="0" destOrd="0" presId="urn:microsoft.com/office/officeart/2005/8/layout/vList5"/>
    <dgm:cxn modelId="{71684C59-E97A-4EEC-8372-B504ECF10BBD}" type="presParOf" srcId="{3A7E69AA-1C07-44DA-9EAF-0965089331D5}" destId="{2D0B543F-34C9-4CD5-9F5B-A4CCAA4D763C}" srcOrd="0" destOrd="0" presId="urn:microsoft.com/office/officeart/2005/8/layout/vList5"/>
    <dgm:cxn modelId="{515EF490-C367-4E33-A2D4-43F1328752C1}" type="presParOf" srcId="{3A7E69AA-1C07-44DA-9EAF-0965089331D5}" destId="{30A5669A-930A-4E29-A3F7-E681194C540B}" srcOrd="1" destOrd="0" presId="urn:microsoft.com/office/officeart/2005/8/layout/vList5"/>
    <dgm:cxn modelId="{984757DD-0C1E-406C-BAA7-5F66B7A40CAE}" type="presParOf" srcId="{10821FBE-2973-44E8-A4D4-8FC75FCEC604}" destId="{7DAF5A9A-35F5-436E-93AF-ED65DE248542}" srcOrd="1" destOrd="0" presId="urn:microsoft.com/office/officeart/2005/8/layout/vList5"/>
    <dgm:cxn modelId="{5D759289-D300-41FA-80D2-A7E761D83466}" type="presParOf" srcId="{10821FBE-2973-44E8-A4D4-8FC75FCEC604}" destId="{CC85123C-1B6D-40A4-8169-A0B6C87DFFF5}" srcOrd="2" destOrd="0" presId="urn:microsoft.com/office/officeart/2005/8/layout/vList5"/>
    <dgm:cxn modelId="{63E1A0A8-978D-47EA-9246-86F386DC2B4F}" type="presParOf" srcId="{CC85123C-1B6D-40A4-8169-A0B6C87DFFF5}" destId="{CEA98A63-8EBE-43C4-93F7-960EAE62C663}" srcOrd="0" destOrd="0" presId="urn:microsoft.com/office/officeart/2005/8/layout/vList5"/>
    <dgm:cxn modelId="{9513F42D-38C1-417F-A11E-94D2CFDFCB95}" type="presParOf" srcId="{CC85123C-1B6D-40A4-8169-A0B6C87DFFF5}" destId="{DE4DEE78-ADE5-4042-8634-3CF06446AE8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5669A-930A-4E29-A3F7-E681194C540B}">
      <dsp:nvSpPr>
        <dsp:cNvPr id="0" name=""/>
        <dsp:cNvSpPr/>
      </dsp:nvSpPr>
      <dsp:spPr>
        <a:xfrm rot="5400000">
          <a:off x="4623325" y="-1738323"/>
          <a:ext cx="1436194" cy="5271981"/>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a:t>Rural airport system = 163,623,774</a:t>
          </a:r>
          <a:endParaRPr lang="en-US" sz="2000" kern="1200" dirty="0"/>
        </a:p>
        <a:p>
          <a:pPr marL="228600" lvl="1" indent="-228600" algn="l" defTabSz="889000">
            <a:lnSpc>
              <a:spcPct val="90000"/>
            </a:lnSpc>
            <a:spcBef>
              <a:spcPct val="0"/>
            </a:spcBef>
            <a:spcAft>
              <a:spcPct val="15000"/>
            </a:spcAft>
            <a:buChar char="•"/>
          </a:pPr>
          <a:r>
            <a:rPr lang="en-US" sz="2000" kern="1200"/>
            <a:t>AIAS airport system = $49,764,224</a:t>
          </a:r>
          <a:endParaRPr lang="en-US" sz="2000" kern="1200" dirty="0"/>
        </a:p>
      </dsp:txBody>
      <dsp:txXfrm rot="-5400000">
        <a:off x="2705432" y="249679"/>
        <a:ext cx="5201872" cy="1295976"/>
      </dsp:txXfrm>
    </dsp:sp>
    <dsp:sp modelId="{2D0B543F-34C9-4CD5-9F5B-A4CCAA4D763C}">
      <dsp:nvSpPr>
        <dsp:cNvPr id="0" name=""/>
        <dsp:cNvSpPr/>
      </dsp:nvSpPr>
      <dsp:spPr>
        <a:xfrm>
          <a:off x="3611" y="44"/>
          <a:ext cx="2701819" cy="17952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AIP Program = $213,387,998</a:t>
          </a:r>
          <a:endParaRPr lang="en-US" sz="2900" kern="1200" dirty="0"/>
        </a:p>
      </dsp:txBody>
      <dsp:txXfrm>
        <a:off x="91248" y="87681"/>
        <a:ext cx="2526545" cy="1619969"/>
      </dsp:txXfrm>
    </dsp:sp>
    <dsp:sp modelId="{DE4DEE78-ADE5-4042-8634-3CF06446AE86}">
      <dsp:nvSpPr>
        <dsp:cNvPr id="0" name=""/>
        <dsp:cNvSpPr/>
      </dsp:nvSpPr>
      <dsp:spPr>
        <a:xfrm rot="5400000">
          <a:off x="4623325" y="146681"/>
          <a:ext cx="1436194" cy="5271981"/>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a:t>Rural airport system = $81,150,918 </a:t>
          </a:r>
          <a:endParaRPr lang="en-US" sz="2000" kern="1200" dirty="0"/>
        </a:p>
        <a:p>
          <a:pPr marL="228600" lvl="1" indent="-228600" algn="l" defTabSz="889000">
            <a:lnSpc>
              <a:spcPct val="90000"/>
            </a:lnSpc>
            <a:spcBef>
              <a:spcPct val="0"/>
            </a:spcBef>
            <a:spcAft>
              <a:spcPct val="15000"/>
            </a:spcAft>
            <a:buChar char="•"/>
          </a:pPr>
          <a:r>
            <a:rPr lang="en-US" sz="2000" kern="1200"/>
            <a:t>AIAS airport system = $14,456,793</a:t>
          </a:r>
          <a:endParaRPr lang="en-US" sz="2000" kern="1200" dirty="0"/>
        </a:p>
      </dsp:txBody>
      <dsp:txXfrm rot="-5400000">
        <a:off x="2705432" y="2134684"/>
        <a:ext cx="5201872" cy="1295976"/>
      </dsp:txXfrm>
    </dsp:sp>
    <dsp:sp modelId="{CEA98A63-8EBE-43C4-93F7-960EAE62C663}">
      <dsp:nvSpPr>
        <dsp:cNvPr id="0" name=""/>
        <dsp:cNvSpPr/>
      </dsp:nvSpPr>
      <dsp:spPr>
        <a:xfrm>
          <a:off x="3611" y="1885050"/>
          <a:ext cx="2701819" cy="17952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BIL (Stimulus) = $95,607,711 </a:t>
          </a:r>
          <a:endParaRPr lang="en-US" sz="2900" kern="1200" dirty="0"/>
        </a:p>
      </dsp:txBody>
      <dsp:txXfrm>
        <a:off x="91248" y="1972687"/>
        <a:ext cx="2526545" cy="161996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FF2F6-BAA2-44EF-92AE-68810A86BD7C}" type="datetimeFigureOut">
              <a:rPr lang="en-US" smtClean="0"/>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1F6AD6-2316-4C99-AB56-D213DF35548C}" type="slidenum">
              <a:rPr lang="en-US" smtClean="0"/>
              <a:t>‹#›</a:t>
            </a:fld>
            <a:endParaRPr lang="en-US"/>
          </a:p>
        </p:txBody>
      </p:sp>
    </p:spTree>
    <p:extLst>
      <p:ext uri="{BB962C8B-B14F-4D97-AF65-F5344CB8AC3E}">
        <p14:creationId xmlns:p14="http://schemas.microsoft.com/office/powerpoint/2010/main" val="62215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8BD7D4A4-FF55-4C1F-A94F-113D656375EA}" type="slidenum">
              <a:rPr lang="en-US" smtClean="0"/>
              <a:pPr>
                <a:defRPr/>
              </a:pPr>
              <a:t>2</a:t>
            </a:fld>
            <a:endParaRPr lang="en-US"/>
          </a:p>
        </p:txBody>
      </p:sp>
      <p:sp>
        <p:nvSpPr>
          <p:cNvPr id="3" name="Notes Placeholder 2">
            <a:extLst>
              <a:ext uri="{FF2B5EF4-FFF2-40B4-BE49-F238E27FC236}">
                <a16:creationId xmlns:a16="http://schemas.microsoft.com/office/drawing/2014/main" id="{9FDB9CF4-44E4-56AB-455E-D4B8341423CD}"/>
              </a:ext>
            </a:extLst>
          </p:cNvPr>
          <p:cNvSpPr>
            <a:spLocks noGrp="1"/>
          </p:cNvSpPr>
          <p:nvPr>
            <p:ph type="body" idx="1"/>
          </p:nvPr>
        </p:nvSpPr>
        <p:spPr/>
        <p:txBody>
          <a:bodyPr/>
          <a:lstStyle/>
          <a:p>
            <a:endParaRPr lang="en-US" sz="1100"/>
          </a:p>
        </p:txBody>
      </p:sp>
    </p:spTree>
    <p:extLst>
      <p:ext uri="{BB962C8B-B14F-4D97-AF65-F5344CB8AC3E}">
        <p14:creationId xmlns:p14="http://schemas.microsoft.com/office/powerpoint/2010/main" val="4118307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4" name="Slide Number Placeholder 3"/>
          <p:cNvSpPr>
            <a:spLocks noGrp="1"/>
          </p:cNvSpPr>
          <p:nvPr>
            <p:ph type="sldNum" sz="quarter" idx="10"/>
          </p:nvPr>
        </p:nvSpPr>
        <p:spPr/>
        <p:txBody>
          <a:bodyPr/>
          <a:lstStyle/>
          <a:p>
            <a:pPr>
              <a:defRPr/>
            </a:pPr>
            <a:fld id="{8BD7D4A4-FF55-4C1F-A94F-113D656375EA}" type="slidenum">
              <a:rPr lang="en-US" smtClean="0"/>
              <a:pPr>
                <a:defRPr/>
              </a:pPr>
              <a:t>3</a:t>
            </a:fld>
            <a:endParaRPr lang="en-US" dirty="0"/>
          </a:p>
        </p:txBody>
      </p:sp>
    </p:spTree>
    <p:extLst>
      <p:ext uri="{BB962C8B-B14F-4D97-AF65-F5344CB8AC3E}">
        <p14:creationId xmlns:p14="http://schemas.microsoft.com/office/powerpoint/2010/main" val="4143103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dirty="0"/>
              <a:t>PHOTO: </a:t>
            </a:r>
            <a:r>
              <a:rPr lang="en-US" b="0" i="1" dirty="0" err="1">
                <a:solidFill>
                  <a:srgbClr val="000000"/>
                </a:solidFill>
                <a:effectLst/>
                <a:latin typeface="Arial" panose="020B0604020202020204" pitchFamily="34" charset="0"/>
              </a:rPr>
              <a:t>Shungnak</a:t>
            </a:r>
            <a:r>
              <a:rPr lang="en-US" b="0" i="1" dirty="0">
                <a:solidFill>
                  <a:srgbClr val="000000"/>
                </a:solidFill>
                <a:effectLst/>
                <a:latin typeface="Arial" panose="020B0604020202020204" pitchFamily="34" charset="0"/>
              </a:rPr>
              <a:t> Airport, summer 2023.</a:t>
            </a:r>
            <a:endParaRPr lang="en-US" b="0" dirty="0"/>
          </a:p>
        </p:txBody>
      </p:sp>
      <p:sp>
        <p:nvSpPr>
          <p:cNvPr id="4" name="Slide Number Placeholder 3"/>
          <p:cNvSpPr>
            <a:spLocks noGrp="1"/>
          </p:cNvSpPr>
          <p:nvPr>
            <p:ph type="sldNum" sz="quarter" idx="10"/>
          </p:nvPr>
        </p:nvSpPr>
        <p:spPr/>
        <p:txBody>
          <a:bodyPr/>
          <a:lstStyle/>
          <a:p>
            <a:pPr>
              <a:defRPr/>
            </a:pPr>
            <a:fld id="{F855E4D2-B79E-41E5-B5B3-EA5ABB1090A0}"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2119232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Unalaska airport</a:t>
            </a:r>
          </a:p>
        </p:txBody>
      </p:sp>
      <p:sp>
        <p:nvSpPr>
          <p:cNvPr id="4" name="Slide Number Placeholder 3"/>
          <p:cNvSpPr>
            <a:spLocks noGrp="1"/>
          </p:cNvSpPr>
          <p:nvPr>
            <p:ph type="sldNum" sz="quarter" idx="5"/>
          </p:nvPr>
        </p:nvSpPr>
        <p:spPr/>
        <p:txBody>
          <a:bodyPr/>
          <a:lstStyle/>
          <a:p>
            <a:pPr>
              <a:defRPr/>
            </a:pPr>
            <a:fld id="{F855E4D2-B79E-41E5-B5B3-EA5ABB1090A0}" type="slidenum">
              <a:rPr lang="en-US" smtClean="0"/>
              <a:pPr>
                <a:defRPr/>
              </a:pPr>
              <a:t>5</a:t>
            </a:fld>
            <a:endParaRPr lang="en-US"/>
          </a:p>
        </p:txBody>
      </p:sp>
    </p:spTree>
    <p:extLst>
      <p:ext uri="{BB962C8B-B14F-4D97-AF65-F5344CB8AC3E}">
        <p14:creationId xmlns:p14="http://schemas.microsoft.com/office/powerpoint/2010/main" val="3186413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a:t>
            </a:r>
          </a:p>
        </p:txBody>
      </p:sp>
      <p:sp>
        <p:nvSpPr>
          <p:cNvPr id="4" name="Slide Number Placeholder 3"/>
          <p:cNvSpPr>
            <a:spLocks noGrp="1"/>
          </p:cNvSpPr>
          <p:nvPr>
            <p:ph type="sldNum" sz="quarter" idx="5"/>
          </p:nvPr>
        </p:nvSpPr>
        <p:spPr/>
        <p:txBody>
          <a:bodyPr/>
          <a:lstStyle/>
          <a:p>
            <a:pPr>
              <a:defRPr/>
            </a:pPr>
            <a:fld id="{F855E4D2-B79E-41E5-B5B3-EA5ABB1090A0}" type="slidenum">
              <a:rPr lang="en-US" smtClean="0"/>
              <a:pPr>
                <a:defRPr/>
              </a:pPr>
              <a:t>6</a:t>
            </a:fld>
            <a:endParaRPr lang="en-US"/>
          </a:p>
        </p:txBody>
      </p:sp>
    </p:spTree>
    <p:extLst>
      <p:ext uri="{BB962C8B-B14F-4D97-AF65-F5344CB8AC3E}">
        <p14:creationId xmlns:p14="http://schemas.microsoft.com/office/powerpoint/2010/main" val="2882603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a:t>
            </a:r>
            <a:r>
              <a:rPr lang="en-US" b="0" i="0">
                <a:solidFill>
                  <a:srgbClr val="000000"/>
                </a:solidFill>
                <a:effectLst/>
                <a:latin typeface="Arial" panose="020B0604020202020204" pitchFamily="34" charset="0"/>
              </a:rPr>
              <a:t>Take off at Homer Airport. Photo by Valerie Gomez, Alaska DOT&amp;PF</a:t>
            </a:r>
            <a:r>
              <a:rPr lang="en-US"/>
              <a:t> </a:t>
            </a:r>
          </a:p>
          <a:p>
            <a:endParaRPr lang="en-US"/>
          </a:p>
          <a:p>
            <a:r>
              <a:rPr lang="en-US"/>
              <a:t>State Apportionment at $22.6 M and AK Supplemental at $21.3 M are relatively</a:t>
            </a:r>
            <a:r>
              <a:rPr lang="en-US" baseline="0"/>
              <a:t> constant and are available for all airports in the state.  The variability in funding to DOT&amp;PF results from the funding FAA assigns to Municipal Sponsor projects each year from these funding types. </a:t>
            </a:r>
          </a:p>
          <a:p>
            <a:endParaRPr lang="en-US" baseline="0"/>
          </a:p>
        </p:txBody>
      </p:sp>
      <p:sp>
        <p:nvSpPr>
          <p:cNvPr id="4" name="Slide Number Placeholder 3"/>
          <p:cNvSpPr>
            <a:spLocks noGrp="1"/>
          </p:cNvSpPr>
          <p:nvPr>
            <p:ph type="sldNum" sz="quarter" idx="10"/>
          </p:nvPr>
        </p:nvSpPr>
        <p:spPr/>
        <p:txBody>
          <a:bodyPr/>
          <a:lstStyle/>
          <a:p>
            <a:fld id="{1F783195-A952-4344-857D-FED4D42A822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233530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were the most relevant so figured I would add them all, we can narrow this down.</a:t>
            </a:r>
          </a:p>
          <a:p>
            <a:r>
              <a:rPr lang="en-US" dirty="0"/>
              <a:t>Alaska </a:t>
            </a:r>
          </a:p>
          <a:p>
            <a:pPr marL="76200" marR="0" algn="just">
              <a:spcBef>
                <a:spcPts val="805"/>
              </a:spcBef>
              <a:spcAft>
                <a:spcPts val="0"/>
              </a:spcAft>
            </a:pPr>
            <a:r>
              <a:rPr lang="en-US" sz="1100" b="1" kern="0" dirty="0">
                <a:effectLst/>
                <a:latin typeface="Times New Roman" panose="02020603050405020304" pitchFamily="18" charset="0"/>
                <a:ea typeface="Times New Roman" panose="02020603050405020304" pitchFamily="18" charset="0"/>
              </a:rPr>
              <a:t>Sec.</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318.</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Development</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of</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low-cost</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voluntary</a:t>
            </a:r>
            <a:r>
              <a:rPr lang="en-US" sz="1100" b="1" kern="0" spc="-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ADS-</a:t>
            </a:r>
            <a:r>
              <a:rPr lang="en-US" sz="1100" b="1" kern="0" spc="-50" dirty="0">
                <a:effectLst/>
                <a:latin typeface="Times New Roman" panose="02020603050405020304" pitchFamily="18" charset="0"/>
                <a:ea typeface="Times New Roman" panose="02020603050405020304" pitchFamily="18" charset="0"/>
              </a:rPr>
              <a:t>B</a:t>
            </a:r>
            <a:endParaRPr lang="en-US" sz="1100" b="1" kern="0" spc="-50" dirty="0">
              <a:latin typeface="Times New Roman" panose="02020603050405020304" pitchFamily="18" charset="0"/>
              <a:ea typeface="Times New Roman" panose="02020603050405020304" pitchFamily="18" charset="0"/>
            </a:endParaRPr>
          </a:p>
          <a:p>
            <a:pPr marL="533400" lvl="1" algn="just">
              <a:spcBef>
                <a:spcPts val="0"/>
              </a:spcBef>
              <a:spcAft>
                <a:spcPts val="0"/>
              </a:spcAft>
            </a:pPr>
            <a:r>
              <a:rPr lang="en-US" sz="900" dirty="0">
                <a:effectLst/>
                <a:latin typeface="Times New Roman" panose="02020603050405020304" pitchFamily="18" charset="0"/>
                <a:ea typeface="Times New Roman" panose="02020603050405020304" pitchFamily="18" charset="0"/>
              </a:rPr>
              <a:t>This section requires the FAA, working with aviation stakeholders with technical expertise, to develop</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report</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regarding</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the</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development</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of</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portable,</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low-cost</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position</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reporting</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system</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for voluntary use in airspace not mandated for Automatic Dependent Surveillance-Broadcast Out equipment and use under part 91.</a:t>
            </a:r>
          </a:p>
          <a:p>
            <a:pPr marL="76200" marR="0">
              <a:spcBef>
                <a:spcPts val="805"/>
              </a:spcBef>
              <a:spcAft>
                <a:spcPts val="0"/>
              </a:spcAft>
            </a:pPr>
            <a:r>
              <a:rPr lang="en-US" sz="1100" b="1" kern="0" dirty="0">
                <a:effectLst/>
                <a:latin typeface="Times New Roman" panose="02020603050405020304" pitchFamily="18" charset="0"/>
                <a:ea typeface="Times New Roman" panose="02020603050405020304" pitchFamily="18" charset="0"/>
              </a:rPr>
              <a:t>Sec.</a:t>
            </a:r>
            <a:r>
              <a:rPr lang="en-US" sz="1100" b="1" kern="0" spc="-2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604.</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Updating</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United</a:t>
            </a:r>
            <a:r>
              <a:rPr lang="en-US" sz="1100" b="1" kern="0" spc="-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States</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Government’s share</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of</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project</a:t>
            </a:r>
            <a:r>
              <a:rPr lang="en-US" sz="1100" b="1" kern="0" spc="-10" dirty="0">
                <a:effectLst/>
                <a:latin typeface="Times New Roman" panose="02020603050405020304" pitchFamily="18" charset="0"/>
                <a:ea typeface="Times New Roman" panose="02020603050405020304" pitchFamily="18" charset="0"/>
              </a:rPr>
              <a:t> costs</a:t>
            </a:r>
            <a:endParaRPr lang="en-US" sz="1100" b="1" kern="0" spc="-10" dirty="0">
              <a:latin typeface="Times New Roman" panose="02020603050405020304" pitchFamily="18" charset="0"/>
              <a:ea typeface="Times New Roman" panose="02020603050405020304" pitchFamily="18" charset="0"/>
            </a:endParaRPr>
          </a:p>
          <a:p>
            <a:pPr marL="533400" lvl="1">
              <a:spcBef>
                <a:spcPts val="0"/>
              </a:spcBef>
              <a:spcAft>
                <a:spcPts val="0"/>
              </a:spcAft>
            </a:pPr>
            <a:r>
              <a:rPr lang="en-US" sz="900" dirty="0">
                <a:effectLst/>
                <a:latin typeface="Times New Roman" panose="02020603050405020304" pitchFamily="18" charset="0"/>
                <a:ea typeface="Times New Roman" panose="02020603050405020304" pitchFamily="18" charset="0"/>
              </a:rPr>
              <a:t>This section increases the Federal share to 95% for medium hub, small hub, </a:t>
            </a:r>
            <a:r>
              <a:rPr lang="en-US" sz="900" dirty="0" err="1">
                <a:effectLst/>
                <a:latin typeface="Times New Roman" panose="02020603050405020304" pitchFamily="18" charset="0"/>
                <a:ea typeface="Times New Roman" panose="02020603050405020304" pitchFamily="18" charset="0"/>
              </a:rPr>
              <a:t>nonhub</a:t>
            </a:r>
            <a:r>
              <a:rPr lang="en-US" sz="900" dirty="0">
                <a:effectLst/>
                <a:latin typeface="Times New Roman" panose="02020603050405020304" pitchFamily="18" charset="0"/>
                <a:ea typeface="Times New Roman" panose="02020603050405020304" pitchFamily="18" charset="0"/>
              </a:rPr>
              <a:t>, and nonprimary</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airports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located</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in</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States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containing</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unappropriated</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and</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unreserved</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public</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lands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and nontaxable Indian lands (individual and tribal) of more than 5 percent of the total area of all lands in the State.</a:t>
            </a:r>
          </a:p>
          <a:p>
            <a:pPr marL="533400" lvl="1">
              <a:spcBef>
                <a:spcPts val="0"/>
              </a:spcBef>
              <a:spcAft>
                <a:spcPts val="0"/>
              </a:spcAft>
            </a:pPr>
            <a:r>
              <a:rPr lang="en-US" sz="900" dirty="0">
                <a:effectLst/>
                <a:latin typeface="Times New Roman" panose="02020603050405020304" pitchFamily="18" charset="0"/>
                <a:ea typeface="Times New Roman" panose="02020603050405020304" pitchFamily="18" charset="0"/>
              </a:rPr>
              <a:t>It increases the Federal share to 95% for small hub, </a:t>
            </a:r>
            <a:r>
              <a:rPr lang="en-US" sz="900" dirty="0" err="1">
                <a:effectLst/>
                <a:latin typeface="Times New Roman" panose="02020603050405020304" pitchFamily="18" charset="0"/>
                <a:ea typeface="Times New Roman" panose="02020603050405020304" pitchFamily="18" charset="0"/>
              </a:rPr>
              <a:t>nonhub</a:t>
            </a:r>
            <a:r>
              <a:rPr lang="en-US" sz="900" dirty="0">
                <a:effectLst/>
                <a:latin typeface="Times New Roman" panose="02020603050405020304" pitchFamily="18" charset="0"/>
                <a:ea typeface="Times New Roman" panose="02020603050405020304" pitchFamily="18" charset="0"/>
              </a:rPr>
              <a:t>, and nonprimary airports located in economically</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distressed</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communities,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regardless</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of</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whether</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the</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airport</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is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receiving</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essential</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air </a:t>
            </a:r>
            <a:r>
              <a:rPr lang="en-US" sz="900" spc="-10" dirty="0">
                <a:effectLst/>
                <a:latin typeface="Times New Roman" panose="02020603050405020304" pitchFamily="18" charset="0"/>
                <a:ea typeface="Times New Roman" panose="02020603050405020304" pitchFamily="18" charset="0"/>
              </a:rPr>
              <a:t>service.</a:t>
            </a:r>
            <a:endParaRPr lang="en-US" sz="900" spc="-10" dirty="0">
              <a:latin typeface="Times New Roman" panose="02020603050405020304" pitchFamily="18" charset="0"/>
              <a:ea typeface="Times New Roman" panose="02020603050405020304" pitchFamily="18" charset="0"/>
            </a:endParaRPr>
          </a:p>
          <a:p>
            <a:pPr marL="533400" lvl="1">
              <a:spcBef>
                <a:spcPts val="0"/>
              </a:spcBef>
              <a:spcAft>
                <a:spcPts val="0"/>
              </a:spcAft>
            </a:pPr>
            <a:r>
              <a:rPr lang="en-US" sz="900" dirty="0">
                <a:effectLst/>
                <a:latin typeface="Times New Roman" panose="02020603050405020304" pitchFamily="18" charset="0"/>
                <a:ea typeface="Times New Roman" panose="02020603050405020304" pitchFamily="18" charset="0"/>
              </a:rPr>
              <a:t>For</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fiscal</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years</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2024</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through</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2026,</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this</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section</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increases</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the</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Federal</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share</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to</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95%</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for</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all </a:t>
            </a:r>
            <a:r>
              <a:rPr lang="en-US" sz="900" dirty="0" err="1">
                <a:effectLst/>
                <a:latin typeface="Times New Roman" panose="02020603050405020304" pitchFamily="18" charset="0"/>
                <a:ea typeface="Times New Roman" panose="02020603050405020304" pitchFamily="18" charset="0"/>
              </a:rPr>
              <a:t>nonhub</a:t>
            </a:r>
            <a:r>
              <a:rPr lang="en-US" sz="900" dirty="0">
                <a:effectLst/>
                <a:latin typeface="Times New Roman" panose="02020603050405020304" pitchFamily="18" charset="0"/>
                <a:ea typeface="Times New Roman" panose="02020603050405020304" pitchFamily="18" charset="0"/>
              </a:rPr>
              <a:t> and nonprimary airports.</a:t>
            </a:r>
          </a:p>
          <a:p>
            <a:endParaRPr lang="en-US" dirty="0"/>
          </a:p>
        </p:txBody>
      </p:sp>
      <p:sp>
        <p:nvSpPr>
          <p:cNvPr id="4" name="Slide Number Placeholder 3"/>
          <p:cNvSpPr>
            <a:spLocks noGrp="1"/>
          </p:cNvSpPr>
          <p:nvPr>
            <p:ph type="sldNum" sz="quarter" idx="5"/>
          </p:nvPr>
        </p:nvSpPr>
        <p:spPr/>
        <p:txBody>
          <a:bodyPr/>
          <a:lstStyle/>
          <a:p>
            <a:pPr>
              <a:defRPr/>
            </a:pPr>
            <a:fld id="{F855E4D2-B79E-41E5-B5B3-EA5ABB1090A0}" type="slidenum">
              <a:rPr lang="en-US" smtClean="0"/>
              <a:pPr>
                <a:defRPr/>
              </a:pPr>
              <a:t>12</a:t>
            </a:fld>
            <a:endParaRPr lang="en-US"/>
          </a:p>
        </p:txBody>
      </p:sp>
    </p:spTree>
    <p:extLst>
      <p:ext uri="{BB962C8B-B14F-4D97-AF65-F5344CB8AC3E}">
        <p14:creationId xmlns:p14="http://schemas.microsoft.com/office/powerpoint/2010/main" val="2387969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were the most relevant so figured I would add them all, we can narrow this down.</a:t>
            </a:r>
          </a:p>
          <a:p>
            <a:r>
              <a:rPr lang="en-US" dirty="0"/>
              <a:t>Alaska </a:t>
            </a:r>
          </a:p>
          <a:p>
            <a:pPr marL="76200" marR="0" algn="just">
              <a:spcBef>
                <a:spcPts val="805"/>
              </a:spcBef>
              <a:spcAft>
                <a:spcPts val="0"/>
              </a:spcAft>
            </a:pPr>
            <a:r>
              <a:rPr lang="en-US" sz="1100" b="1" kern="0" dirty="0">
                <a:effectLst/>
                <a:latin typeface="Times New Roman" panose="02020603050405020304" pitchFamily="18" charset="0"/>
                <a:ea typeface="Times New Roman" panose="02020603050405020304" pitchFamily="18" charset="0"/>
              </a:rPr>
              <a:t>Sec.</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318.</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Development</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of</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low-cost</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voluntary</a:t>
            </a:r>
            <a:r>
              <a:rPr lang="en-US" sz="1100" b="1" kern="0" spc="-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ADS-</a:t>
            </a:r>
            <a:r>
              <a:rPr lang="en-US" sz="1100" b="1" kern="0" spc="-50" dirty="0">
                <a:effectLst/>
                <a:latin typeface="Times New Roman" panose="02020603050405020304" pitchFamily="18" charset="0"/>
                <a:ea typeface="Times New Roman" panose="02020603050405020304" pitchFamily="18" charset="0"/>
              </a:rPr>
              <a:t>B</a:t>
            </a:r>
            <a:endParaRPr lang="en-US" sz="1100" b="1" kern="0" spc="-50" dirty="0">
              <a:latin typeface="Times New Roman" panose="02020603050405020304" pitchFamily="18" charset="0"/>
              <a:ea typeface="Times New Roman" panose="02020603050405020304" pitchFamily="18" charset="0"/>
            </a:endParaRPr>
          </a:p>
          <a:p>
            <a:pPr marL="533400" lvl="1" algn="just">
              <a:spcBef>
                <a:spcPts val="0"/>
              </a:spcBef>
              <a:spcAft>
                <a:spcPts val="0"/>
              </a:spcAft>
            </a:pPr>
            <a:r>
              <a:rPr lang="en-US" sz="900" dirty="0">
                <a:effectLst/>
                <a:latin typeface="Times New Roman" panose="02020603050405020304" pitchFamily="18" charset="0"/>
                <a:ea typeface="Times New Roman" panose="02020603050405020304" pitchFamily="18" charset="0"/>
              </a:rPr>
              <a:t>This section requires the FAA, working with aviation stakeholders with technical expertise, to develop</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report</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regarding</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the</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development</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of</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portable,</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low-cost</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position</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reporting</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system</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for voluntary use in airspace not mandated for Automatic Dependent Surveillance-Broadcast Out equipment and use under part 91.</a:t>
            </a:r>
          </a:p>
          <a:p>
            <a:pPr marL="76200" marR="0">
              <a:spcBef>
                <a:spcPts val="805"/>
              </a:spcBef>
              <a:spcAft>
                <a:spcPts val="0"/>
              </a:spcAft>
            </a:pPr>
            <a:r>
              <a:rPr lang="en-US" sz="1100" b="1" kern="0" dirty="0">
                <a:effectLst/>
                <a:latin typeface="Times New Roman" panose="02020603050405020304" pitchFamily="18" charset="0"/>
                <a:ea typeface="Times New Roman" panose="02020603050405020304" pitchFamily="18" charset="0"/>
              </a:rPr>
              <a:t>Sec.</a:t>
            </a:r>
            <a:r>
              <a:rPr lang="en-US" sz="1100" b="1" kern="0" spc="-2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604.</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Updating</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United</a:t>
            </a:r>
            <a:r>
              <a:rPr lang="en-US" sz="1100" b="1" kern="0" spc="-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States</a:t>
            </a:r>
            <a:r>
              <a:rPr lang="en-US" sz="1100" b="1" kern="0" spc="-10"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Government’s share</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of</a:t>
            </a:r>
            <a:r>
              <a:rPr lang="en-US" sz="1100" b="1" kern="0" spc="-15" dirty="0">
                <a:effectLst/>
                <a:latin typeface="Times New Roman" panose="02020603050405020304" pitchFamily="18" charset="0"/>
                <a:ea typeface="Times New Roman" panose="02020603050405020304" pitchFamily="18" charset="0"/>
              </a:rPr>
              <a:t> </a:t>
            </a:r>
            <a:r>
              <a:rPr lang="en-US" sz="1100" b="1" kern="0" dirty="0">
                <a:effectLst/>
                <a:latin typeface="Times New Roman" panose="02020603050405020304" pitchFamily="18" charset="0"/>
                <a:ea typeface="Times New Roman" panose="02020603050405020304" pitchFamily="18" charset="0"/>
              </a:rPr>
              <a:t>project</a:t>
            </a:r>
            <a:r>
              <a:rPr lang="en-US" sz="1100" b="1" kern="0" spc="-10" dirty="0">
                <a:effectLst/>
                <a:latin typeface="Times New Roman" panose="02020603050405020304" pitchFamily="18" charset="0"/>
                <a:ea typeface="Times New Roman" panose="02020603050405020304" pitchFamily="18" charset="0"/>
              </a:rPr>
              <a:t> costs</a:t>
            </a:r>
            <a:endParaRPr lang="en-US" sz="1100" b="1" kern="0" spc="-10" dirty="0">
              <a:latin typeface="Times New Roman" panose="02020603050405020304" pitchFamily="18" charset="0"/>
              <a:ea typeface="Times New Roman" panose="02020603050405020304" pitchFamily="18" charset="0"/>
            </a:endParaRPr>
          </a:p>
          <a:p>
            <a:pPr marL="533400" lvl="1">
              <a:spcBef>
                <a:spcPts val="0"/>
              </a:spcBef>
              <a:spcAft>
                <a:spcPts val="0"/>
              </a:spcAft>
            </a:pPr>
            <a:r>
              <a:rPr lang="en-US" sz="900" dirty="0">
                <a:effectLst/>
                <a:latin typeface="Times New Roman" panose="02020603050405020304" pitchFamily="18" charset="0"/>
                <a:ea typeface="Times New Roman" panose="02020603050405020304" pitchFamily="18" charset="0"/>
              </a:rPr>
              <a:t>This section increases the Federal share to 95% for medium hub, small hub, </a:t>
            </a:r>
            <a:r>
              <a:rPr lang="en-US" sz="900" dirty="0" err="1">
                <a:effectLst/>
                <a:latin typeface="Times New Roman" panose="02020603050405020304" pitchFamily="18" charset="0"/>
                <a:ea typeface="Times New Roman" panose="02020603050405020304" pitchFamily="18" charset="0"/>
              </a:rPr>
              <a:t>nonhub</a:t>
            </a:r>
            <a:r>
              <a:rPr lang="en-US" sz="900" dirty="0">
                <a:effectLst/>
                <a:latin typeface="Times New Roman" panose="02020603050405020304" pitchFamily="18" charset="0"/>
                <a:ea typeface="Times New Roman" panose="02020603050405020304" pitchFamily="18" charset="0"/>
              </a:rPr>
              <a:t>, and nonprimary</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airports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located</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in</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States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containing</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unappropriated</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and</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unreserved</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public</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lands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and nontaxable Indian lands (individual and tribal) of more than 5 percent of the total area of all lands in the State.</a:t>
            </a:r>
          </a:p>
          <a:p>
            <a:pPr marL="533400" lvl="1">
              <a:spcBef>
                <a:spcPts val="0"/>
              </a:spcBef>
              <a:spcAft>
                <a:spcPts val="0"/>
              </a:spcAft>
            </a:pPr>
            <a:r>
              <a:rPr lang="en-US" sz="900" dirty="0">
                <a:effectLst/>
                <a:latin typeface="Times New Roman" panose="02020603050405020304" pitchFamily="18" charset="0"/>
                <a:ea typeface="Times New Roman" panose="02020603050405020304" pitchFamily="18" charset="0"/>
              </a:rPr>
              <a:t>It increases the Federal share to 95% for small hub, </a:t>
            </a:r>
            <a:r>
              <a:rPr lang="en-US" sz="900" dirty="0" err="1">
                <a:effectLst/>
                <a:latin typeface="Times New Roman" panose="02020603050405020304" pitchFamily="18" charset="0"/>
                <a:ea typeface="Times New Roman" panose="02020603050405020304" pitchFamily="18" charset="0"/>
              </a:rPr>
              <a:t>nonhub</a:t>
            </a:r>
            <a:r>
              <a:rPr lang="en-US" sz="900" dirty="0">
                <a:effectLst/>
                <a:latin typeface="Times New Roman" panose="02020603050405020304" pitchFamily="18" charset="0"/>
                <a:ea typeface="Times New Roman" panose="02020603050405020304" pitchFamily="18" charset="0"/>
              </a:rPr>
              <a:t>, and nonprimary airports located in economically</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distressed</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communities,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regardless</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of</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whether</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the</a:t>
            </a:r>
            <a:r>
              <a:rPr lang="en-US" sz="900" spc="-2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airport</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is</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receiving</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essential</a:t>
            </a:r>
            <a:r>
              <a:rPr lang="en-US" sz="900" spc="-1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air </a:t>
            </a:r>
            <a:r>
              <a:rPr lang="en-US" sz="900" spc="-10" dirty="0">
                <a:effectLst/>
                <a:latin typeface="Times New Roman" panose="02020603050405020304" pitchFamily="18" charset="0"/>
                <a:ea typeface="Times New Roman" panose="02020603050405020304" pitchFamily="18" charset="0"/>
              </a:rPr>
              <a:t>service.</a:t>
            </a:r>
            <a:endParaRPr lang="en-US" sz="900" spc="-10" dirty="0">
              <a:latin typeface="Times New Roman" panose="02020603050405020304" pitchFamily="18" charset="0"/>
              <a:ea typeface="Times New Roman" panose="02020603050405020304" pitchFamily="18" charset="0"/>
            </a:endParaRPr>
          </a:p>
          <a:p>
            <a:pPr marL="533400" lvl="1">
              <a:spcBef>
                <a:spcPts val="0"/>
              </a:spcBef>
              <a:spcAft>
                <a:spcPts val="0"/>
              </a:spcAft>
            </a:pPr>
            <a:r>
              <a:rPr lang="en-US" sz="900" dirty="0">
                <a:effectLst/>
                <a:latin typeface="Times New Roman" panose="02020603050405020304" pitchFamily="18" charset="0"/>
                <a:ea typeface="Times New Roman" panose="02020603050405020304" pitchFamily="18" charset="0"/>
              </a:rPr>
              <a:t>For</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fiscal</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years</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2024</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through</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2026,</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this</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section</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increases</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the</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Federal</a:t>
            </a:r>
            <a:r>
              <a:rPr lang="en-US" sz="900" spc="-15"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share</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to</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95%</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for</a:t>
            </a:r>
            <a:r>
              <a:rPr lang="en-US" sz="900" spc="-20" dirty="0">
                <a:effectLst/>
                <a:latin typeface="Times New Roman" panose="02020603050405020304" pitchFamily="18" charset="0"/>
                <a:ea typeface="Times New Roman" panose="02020603050405020304" pitchFamily="18" charset="0"/>
              </a:rPr>
              <a:t> </a:t>
            </a:r>
            <a:r>
              <a:rPr lang="en-US" sz="900" dirty="0">
                <a:effectLst/>
                <a:latin typeface="Times New Roman" panose="02020603050405020304" pitchFamily="18" charset="0"/>
                <a:ea typeface="Times New Roman" panose="02020603050405020304" pitchFamily="18" charset="0"/>
              </a:rPr>
              <a:t>all </a:t>
            </a:r>
            <a:r>
              <a:rPr lang="en-US" sz="900" dirty="0" err="1">
                <a:effectLst/>
                <a:latin typeface="Times New Roman" panose="02020603050405020304" pitchFamily="18" charset="0"/>
                <a:ea typeface="Times New Roman" panose="02020603050405020304" pitchFamily="18" charset="0"/>
              </a:rPr>
              <a:t>nonhub</a:t>
            </a:r>
            <a:r>
              <a:rPr lang="en-US" sz="900" dirty="0">
                <a:effectLst/>
                <a:latin typeface="Times New Roman" panose="02020603050405020304" pitchFamily="18" charset="0"/>
                <a:ea typeface="Times New Roman" panose="02020603050405020304" pitchFamily="18" charset="0"/>
              </a:rPr>
              <a:t> and nonprimary airports.</a:t>
            </a:r>
          </a:p>
          <a:p>
            <a:endParaRPr lang="en-US" dirty="0"/>
          </a:p>
        </p:txBody>
      </p:sp>
      <p:sp>
        <p:nvSpPr>
          <p:cNvPr id="4" name="Slide Number Placeholder 3"/>
          <p:cNvSpPr>
            <a:spLocks noGrp="1"/>
          </p:cNvSpPr>
          <p:nvPr>
            <p:ph type="sldNum" sz="quarter" idx="5"/>
          </p:nvPr>
        </p:nvSpPr>
        <p:spPr/>
        <p:txBody>
          <a:bodyPr/>
          <a:lstStyle/>
          <a:p>
            <a:pPr>
              <a:defRPr/>
            </a:pPr>
            <a:fld id="{F855E4D2-B79E-41E5-B5B3-EA5ABB1090A0}" type="slidenum">
              <a:rPr lang="en-US" smtClean="0"/>
              <a:pPr>
                <a:defRPr/>
              </a:pPr>
              <a:t>13</a:t>
            </a:fld>
            <a:endParaRPr lang="en-US"/>
          </a:p>
        </p:txBody>
      </p:sp>
    </p:spTree>
    <p:extLst>
      <p:ext uri="{BB962C8B-B14F-4D97-AF65-F5344CB8AC3E}">
        <p14:creationId xmlns:p14="http://schemas.microsoft.com/office/powerpoint/2010/main" val="3160776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Tununak</a:t>
            </a:r>
            <a:r>
              <a:rPr lang="en-US" dirty="0"/>
              <a:t> Airport</a:t>
            </a:r>
          </a:p>
        </p:txBody>
      </p:sp>
      <p:sp>
        <p:nvSpPr>
          <p:cNvPr id="4" name="Slide Number Placeholder 3"/>
          <p:cNvSpPr>
            <a:spLocks noGrp="1"/>
          </p:cNvSpPr>
          <p:nvPr>
            <p:ph type="sldNum" sz="quarter" idx="5"/>
          </p:nvPr>
        </p:nvSpPr>
        <p:spPr/>
        <p:txBody>
          <a:bodyPr/>
          <a:lstStyle/>
          <a:p>
            <a:fld id="{181F6AD6-2316-4C99-AB56-D213DF35548C}" type="slidenum">
              <a:rPr lang="en-US" smtClean="0"/>
              <a:t>19</a:t>
            </a:fld>
            <a:endParaRPr lang="en-US"/>
          </a:p>
        </p:txBody>
      </p:sp>
    </p:spTree>
    <p:extLst>
      <p:ext uri="{BB962C8B-B14F-4D97-AF65-F5344CB8AC3E}">
        <p14:creationId xmlns:p14="http://schemas.microsoft.com/office/powerpoint/2010/main" val="455403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9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25CFDE-7E3D-4EFC-AE9F-A957232E063B}" type="slidenum">
              <a:rPr lang="en-US" smtClean="0"/>
              <a:pPr fontAlgn="base">
                <a:spcBef>
                  <a:spcPct val="0"/>
                </a:spcBef>
                <a:spcAft>
                  <a:spcPct val="0"/>
                </a:spcAft>
                <a:defRPr/>
              </a:pPr>
              <a:t>21</a:t>
            </a:fld>
            <a:endParaRPr lang="en-US"/>
          </a:p>
        </p:txBody>
      </p:sp>
      <p:sp>
        <p:nvSpPr>
          <p:cNvPr id="2" name="Notes Placeholder 1">
            <a:extLst>
              <a:ext uri="{FF2B5EF4-FFF2-40B4-BE49-F238E27FC236}">
                <a16:creationId xmlns:a16="http://schemas.microsoft.com/office/drawing/2014/main" id="{B398FE7E-ADC6-4B8D-BDE7-C2249F86C409}"/>
              </a:ext>
            </a:extLst>
          </p:cNvPr>
          <p:cNvSpPr>
            <a:spLocks noGrp="1"/>
          </p:cNvSpPr>
          <p:nvPr>
            <p:ph type="body" idx="1"/>
          </p:nvPr>
        </p:nvSpPr>
        <p:spPr/>
        <p:txBody>
          <a:bodyPr/>
          <a:lstStyle/>
          <a:p>
            <a:pPr defTabSz="907633">
              <a:defRPr/>
            </a:pPr>
            <a:r>
              <a:rPr lang="en-US"/>
              <a:t>PHOTO: </a:t>
            </a:r>
            <a:r>
              <a:rPr lang="en-US" i="1">
                <a:solidFill>
                  <a:srgbClr val="000000"/>
                </a:solidFill>
                <a:latin typeface="Trebuchet MS" panose="020B0603020202020204" pitchFamily="34" charset="0"/>
              </a:rPr>
              <a:t>Aerial view leaving </a:t>
            </a:r>
            <a:r>
              <a:rPr lang="en-US" i="1" err="1">
                <a:solidFill>
                  <a:srgbClr val="000000"/>
                </a:solidFill>
                <a:latin typeface="Trebuchet MS" panose="020B0603020202020204" pitchFamily="34" charset="0"/>
              </a:rPr>
              <a:t>Kipnuk</a:t>
            </a:r>
            <a:r>
              <a:rPr lang="en-US" i="1">
                <a:solidFill>
                  <a:srgbClr val="000000"/>
                </a:solidFill>
                <a:latin typeface="Trebuchet MS" panose="020B0603020202020204" pitchFamily="34" charset="0"/>
              </a:rPr>
              <a:t>, and heading to Bethel at an altitude of 1500ft. </a:t>
            </a:r>
            <a:r>
              <a:rPr lang="en-US" i="1" err="1">
                <a:solidFill>
                  <a:srgbClr val="000000"/>
                </a:solidFill>
                <a:latin typeface="Trebuchet MS" panose="020B0603020202020204" pitchFamily="34" charset="0"/>
              </a:rPr>
              <a:t>Kipnuk</a:t>
            </a:r>
            <a:r>
              <a:rPr lang="en-US" i="1">
                <a:solidFill>
                  <a:srgbClr val="000000"/>
                </a:solidFill>
                <a:latin typeface="Trebuchet MS" panose="020B0603020202020204" pitchFamily="34" charset="0"/>
              </a:rPr>
              <a:t> Airport Rehabilitation Project. October 2022</a:t>
            </a:r>
            <a:r>
              <a:rPr lang="en-US">
                <a:solidFill>
                  <a:srgbClr val="000000"/>
                </a:solidFill>
                <a:latin typeface="Trebuchet MS" panose="020B0603020202020204" pitchFamily="34" charset="0"/>
              </a:rPr>
              <a:t>. By Ryan Bailey, Alaska DOT&amp;PF</a:t>
            </a:r>
            <a:endParaRPr lang="en-US"/>
          </a:p>
        </p:txBody>
      </p:sp>
    </p:spTree>
    <p:extLst>
      <p:ext uri="{BB962C8B-B14F-4D97-AF65-F5344CB8AC3E}">
        <p14:creationId xmlns:p14="http://schemas.microsoft.com/office/powerpoint/2010/main" val="3314694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269D5-D929-3B70-BDB0-16ABE6997E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8B2CFD-76CB-FB51-5FAA-607534E45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A08E02-5992-5A84-7000-08E99573031A}"/>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5" name="Footer Placeholder 4">
            <a:extLst>
              <a:ext uri="{FF2B5EF4-FFF2-40B4-BE49-F238E27FC236}">
                <a16:creationId xmlns:a16="http://schemas.microsoft.com/office/drawing/2014/main" id="{83EDF1DC-B162-81E5-1029-B1CB6ECB39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29CD9-AAD4-99F2-7E0A-BBC5CDC936A6}"/>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2752163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04CD-E6E8-3A5C-EEC3-CB9A8DBAC4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203C3-4D4D-4790-0A01-7EAD0401C3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294D0-AFB4-4B0F-614B-49DCD56992B4}"/>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5" name="Footer Placeholder 4">
            <a:extLst>
              <a:ext uri="{FF2B5EF4-FFF2-40B4-BE49-F238E27FC236}">
                <a16:creationId xmlns:a16="http://schemas.microsoft.com/office/drawing/2014/main" id="{152BC973-507A-BCD8-0106-759EDB7C89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D61A5B-9A1F-BA68-72A5-C7781A52D0D0}"/>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2615680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83C0-6645-4EF9-E346-23CF45768F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759BA6-AC99-2FFE-5B29-87B6DF9587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9CAD7D-770C-B327-8C5B-796D1E963869}"/>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5" name="Footer Placeholder 4">
            <a:extLst>
              <a:ext uri="{FF2B5EF4-FFF2-40B4-BE49-F238E27FC236}">
                <a16:creationId xmlns:a16="http://schemas.microsoft.com/office/drawing/2014/main" id="{3E7D4F5A-E9AC-EA0A-B432-34F8CB09F6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7B8CA-B2CA-4CE0-E2A3-4B8961B9E6EE}"/>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2833616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2590B-3860-BD50-14A4-9E0A5A9936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2860E2-FC27-AA7D-BC23-7942403E85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CAB12F-6C96-5676-E8AC-AF9480271F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3FFCD2-EB45-C1E0-35E1-CF8CC305F475}"/>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6" name="Footer Placeholder 5">
            <a:extLst>
              <a:ext uri="{FF2B5EF4-FFF2-40B4-BE49-F238E27FC236}">
                <a16:creationId xmlns:a16="http://schemas.microsoft.com/office/drawing/2014/main" id="{72F090C6-A512-524D-3990-5AC32CA61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563B39-9BDD-AB9A-E656-FB4AB3600EBF}"/>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330431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E215-26D6-CD38-2F7C-48579A331C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DB315C-9614-2C76-0F46-CFEC5ABF00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4755B7-A6B4-79E0-2245-6965650169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2BA2AD-0FD9-8612-0D5E-B920109A36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9A59E2-8D92-0C1F-CF8C-DA97BF2DD4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CB6F0D-8A10-2C20-7865-D2D0369F5E02}"/>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8" name="Footer Placeholder 7">
            <a:extLst>
              <a:ext uri="{FF2B5EF4-FFF2-40B4-BE49-F238E27FC236}">
                <a16:creationId xmlns:a16="http://schemas.microsoft.com/office/drawing/2014/main" id="{AA9C092A-C004-1706-653E-AAF8363ACA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E68506-7288-1AD7-D9B0-1F4DD0EDC151}"/>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1121197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DAB77-496E-2089-99E9-2342551506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B29322-DA2C-02B3-1DD8-D3227E066825}"/>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4" name="Footer Placeholder 3">
            <a:extLst>
              <a:ext uri="{FF2B5EF4-FFF2-40B4-BE49-F238E27FC236}">
                <a16:creationId xmlns:a16="http://schemas.microsoft.com/office/drawing/2014/main" id="{D930D401-B3D5-5F91-74CB-72BE99EF76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0EFBFE-93C6-93DF-355A-EBA87FEC2543}"/>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1905709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58C8F5-51EF-6041-3ECC-CCCB99BA769A}"/>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3" name="Footer Placeholder 2">
            <a:extLst>
              <a:ext uri="{FF2B5EF4-FFF2-40B4-BE49-F238E27FC236}">
                <a16:creationId xmlns:a16="http://schemas.microsoft.com/office/drawing/2014/main" id="{A0A12558-F3DA-CBE2-573B-921B20AAD9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BBBEF0-D90E-F213-E795-4A1A2F07E793}"/>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292437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D26BB-3CD2-9F33-587C-93232D5BDF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ECCA68-F553-9DC9-9D97-72DFB3B38F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59B50C-CDA5-A93F-CCF0-8E3AE3F201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696CD7-29AB-87F1-D361-459F56E66ABF}"/>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6" name="Footer Placeholder 5">
            <a:extLst>
              <a:ext uri="{FF2B5EF4-FFF2-40B4-BE49-F238E27FC236}">
                <a16:creationId xmlns:a16="http://schemas.microsoft.com/office/drawing/2014/main" id="{2EC89502-3F4F-90AD-F72D-138998639B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8E88AC-6D65-B175-1CBC-DB1F5A5CAB03}"/>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3231860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4EAA8-3934-EDEE-2B8D-E7F396D88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31D2A2-EAB1-2F4C-50A0-5892A7FF60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83B0A1-D714-6E92-CD22-A95ED8D71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F92254-0EAD-3C5D-154E-E28812BDCE7D}"/>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6" name="Footer Placeholder 5">
            <a:extLst>
              <a:ext uri="{FF2B5EF4-FFF2-40B4-BE49-F238E27FC236}">
                <a16:creationId xmlns:a16="http://schemas.microsoft.com/office/drawing/2014/main" id="{CA3F54A3-CBD5-66A9-ABFE-2D4C7858B8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3FB563-DBF5-FE80-3AD6-036ACCC0D089}"/>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2543006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6888-7BED-373B-FB6A-C78F345801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134BFD-7F80-8210-A2A5-5D19A42938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947610-ABD5-3E22-E777-1712D7347B6B}"/>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5" name="Footer Placeholder 4">
            <a:extLst>
              <a:ext uri="{FF2B5EF4-FFF2-40B4-BE49-F238E27FC236}">
                <a16:creationId xmlns:a16="http://schemas.microsoft.com/office/drawing/2014/main" id="{0B85F4A6-6483-3C07-D029-783CBE0C4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3AEA00-59BF-A619-37C0-2C3D69016506}"/>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707827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84F5BE-FD15-5980-04FE-2ECF5DD923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126544-E46B-0E7F-AABF-BD41F8E67C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6E33BB-5B0A-F06E-2D42-07B0E3863C58}"/>
              </a:ext>
            </a:extLst>
          </p:cNvPr>
          <p:cNvSpPr>
            <a:spLocks noGrp="1"/>
          </p:cNvSpPr>
          <p:nvPr>
            <p:ph type="dt" sz="half" idx="10"/>
          </p:nvPr>
        </p:nvSpPr>
        <p:spPr/>
        <p:txBody>
          <a:bodyPr/>
          <a:lstStyle/>
          <a:p>
            <a:fld id="{EE6B2A44-5F1E-4E14-A991-27878BF3C4F2}" type="datetimeFigureOut">
              <a:rPr lang="en-US" smtClean="0"/>
              <a:t>12/3/2024</a:t>
            </a:fld>
            <a:endParaRPr lang="en-US"/>
          </a:p>
        </p:txBody>
      </p:sp>
      <p:sp>
        <p:nvSpPr>
          <p:cNvPr id="5" name="Footer Placeholder 4">
            <a:extLst>
              <a:ext uri="{FF2B5EF4-FFF2-40B4-BE49-F238E27FC236}">
                <a16:creationId xmlns:a16="http://schemas.microsoft.com/office/drawing/2014/main" id="{DE0B2225-D264-E5BD-6482-CBA574A86E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A12EF-F7E5-3DE2-3B8D-E9782119A5E6}"/>
              </a:ext>
            </a:extLst>
          </p:cNvPr>
          <p:cNvSpPr>
            <a:spLocks noGrp="1"/>
          </p:cNvSpPr>
          <p:nvPr>
            <p:ph type="sldNum" sz="quarter" idx="12"/>
          </p:nvPr>
        </p:nvSpPr>
        <p:spPr/>
        <p:txBody>
          <a:bodyPr/>
          <a:lstStyle/>
          <a:p>
            <a:fld id="{B3C1A29F-C339-44C6-8C4B-80A57A1FC33E}" type="slidenum">
              <a:rPr lang="en-US" smtClean="0"/>
              <a:t>‹#›</a:t>
            </a:fld>
            <a:endParaRPr lang="en-US"/>
          </a:p>
        </p:txBody>
      </p:sp>
    </p:spTree>
    <p:extLst>
      <p:ext uri="{BB962C8B-B14F-4D97-AF65-F5344CB8AC3E}">
        <p14:creationId xmlns:p14="http://schemas.microsoft.com/office/powerpoint/2010/main" val="1843486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descr="A picture containing text, snow&#10;&#10;Description automatically generated">
            <a:extLst>
              <a:ext uri="{FF2B5EF4-FFF2-40B4-BE49-F238E27FC236}">
                <a16:creationId xmlns:a16="http://schemas.microsoft.com/office/drawing/2014/main" id="{8EA6E176-9425-F82D-0062-F9556DA351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285"/>
            <a:ext cx="12192000" cy="6853431"/>
          </a:xfrm>
          <a:prstGeom prst="rect">
            <a:avLst/>
          </a:prstGeom>
        </p:spPr>
      </p:pic>
      <p:sp>
        <p:nvSpPr>
          <p:cNvPr id="14" name="Footer Placeholder 3"/>
          <p:cNvSpPr txBox="1">
            <a:spLocks/>
          </p:cNvSpPr>
          <p:nvPr userDrawn="1"/>
        </p:nvSpPr>
        <p:spPr>
          <a:xfrm>
            <a:off x="330200" y="6583680"/>
            <a:ext cx="11861800" cy="274320"/>
          </a:xfrm>
          <a:prstGeom prst="rect">
            <a:avLst/>
          </a:prstGeom>
          <a:gradFill flip="none" rotWithShape="1">
            <a:gsLst>
              <a:gs pos="100000">
                <a:srgbClr val="FFFFFF">
                  <a:alpha val="50000"/>
                </a:srgbClr>
              </a:gs>
              <a:gs pos="0">
                <a:schemeClr val="bg1"/>
              </a:gs>
              <a:gs pos="0">
                <a:schemeClr val="bg1">
                  <a:alpha val="0"/>
                </a:schemeClr>
              </a:gs>
            </a:gsLst>
            <a:lin ang="0" scaled="1"/>
            <a:tileRect/>
          </a:gradFill>
        </p:spPr>
        <p:txBody>
          <a:bodyPr vert="horz" lIns="91440" tIns="45720" rIns="91440" bIns="45720" rtlCol="0" anchor="ctr"/>
          <a:lstStyle>
            <a:defPPr>
              <a:defRPr lang="en-US"/>
            </a:defPPr>
            <a:lvl1pPr algn="ctr" rtl="0" fontAlgn="auto">
              <a:spcBef>
                <a:spcPts val="0"/>
              </a:spcBef>
              <a:spcAft>
                <a:spcPts val="0"/>
              </a:spcAft>
              <a:defRPr sz="1200" b="0" kern="1200">
                <a:solidFill>
                  <a:schemeClr val="bg1"/>
                </a:solidFill>
                <a:latin typeface="+mj-lt"/>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r">
              <a:defRPr/>
            </a:pPr>
            <a:r>
              <a:rPr lang="en-US" sz="1200" b="0" i="0">
                <a:solidFill>
                  <a:schemeClr val="tx1">
                    <a:lumMod val="85000"/>
                    <a:lumOff val="15000"/>
                  </a:schemeClr>
                </a:solidFill>
              </a:rPr>
              <a:t>Our </a:t>
            </a:r>
            <a:r>
              <a:rPr lang="en-US" sz="1200" b="0" i="0" baseline="0">
                <a:solidFill>
                  <a:schemeClr val="tx1">
                    <a:lumMod val="85000"/>
                    <a:lumOff val="15000"/>
                  </a:schemeClr>
                </a:solidFill>
              </a:rPr>
              <a:t>mission is to </a:t>
            </a:r>
            <a:r>
              <a:rPr lang="en-US" sz="1200" b="1" i="1">
                <a:solidFill>
                  <a:schemeClr val="tx1">
                    <a:lumMod val="85000"/>
                    <a:lumOff val="15000"/>
                  </a:schemeClr>
                </a:solidFill>
              </a:rPr>
              <a:t>Keep Alaska Moving</a:t>
            </a:r>
            <a:r>
              <a:rPr lang="en-US" sz="1200" b="1">
                <a:solidFill>
                  <a:schemeClr val="tx1">
                    <a:lumMod val="85000"/>
                    <a:lumOff val="15000"/>
                  </a:schemeClr>
                </a:solidFill>
              </a:rPr>
              <a:t> </a:t>
            </a:r>
            <a:r>
              <a:rPr lang="en-US" sz="1200">
                <a:solidFill>
                  <a:schemeClr val="tx1">
                    <a:lumMod val="85000"/>
                    <a:lumOff val="15000"/>
                  </a:schemeClr>
                </a:solidFill>
              </a:rPr>
              <a:t>through service and infrastructure.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68000" y="1905000"/>
            <a:ext cx="1320800" cy="990600"/>
          </a:xfrm>
          <a:prstGeom prst="rect">
            <a:avLst/>
          </a:prstGeom>
        </p:spPr>
      </p:pic>
      <p:sp>
        <p:nvSpPr>
          <p:cNvPr id="17" name="Title 1"/>
          <p:cNvSpPr txBox="1">
            <a:spLocks/>
          </p:cNvSpPr>
          <p:nvPr userDrawn="1"/>
        </p:nvSpPr>
        <p:spPr>
          <a:xfrm>
            <a:off x="3149600" y="2971800"/>
            <a:ext cx="9042400" cy="990600"/>
          </a:xfrm>
          <a:prstGeom prst="rect">
            <a:avLst/>
          </a:prstGeom>
          <a:noFill/>
        </p:spPr>
        <p:txBody>
          <a:bodyPr rIns="182880"/>
          <a:lstStyle>
            <a:lvl1pPr>
              <a:defRPr sz="3100" baseline="0">
                <a:ln w="12700">
                  <a:solidFill>
                    <a:schemeClr val="tx1"/>
                  </a:solidFill>
                </a:ln>
                <a:gradFill>
                  <a:gsLst>
                    <a:gs pos="0">
                      <a:schemeClr val="bg1"/>
                    </a:gs>
                    <a:gs pos="66000">
                      <a:schemeClr val="accent1">
                        <a:tint val="23500"/>
                        <a:satMod val="160000"/>
                      </a:schemeClr>
                    </a:gs>
                  </a:gsLst>
                  <a:lin ang="5400000" scaled="0"/>
                </a:gradFill>
                <a:effectLst>
                  <a:outerShdw blurRad="50800" dist="38100" dir="2700000" algn="tl" rotWithShape="0">
                    <a:prstClr val="black">
                      <a:alpha val="40000"/>
                    </a:prstClr>
                  </a:outerShdw>
                </a:effectLst>
                <a:latin typeface="Arial Black" pitchFamily="34" charset="0"/>
              </a:defRPr>
            </a:lvl1pPr>
          </a:lstStyle>
          <a:p>
            <a:pPr algn="r" fontAlgn="auto">
              <a:spcAft>
                <a:spcPts val="0"/>
              </a:spcAft>
              <a:defRPr/>
            </a:pPr>
            <a:r>
              <a:rPr lang="en-US" sz="2700">
                <a:ln w="12700">
                  <a:noFill/>
                </a:ln>
                <a:solidFill>
                  <a:srgbClr val="4A4646"/>
                </a:solidFill>
                <a:effectLst/>
                <a:ea typeface="+mj-ea"/>
                <a:cs typeface="+mj-cs"/>
              </a:rPr>
              <a:t>Alaska Department of Transportation &amp; Public Facilities</a:t>
            </a:r>
          </a:p>
        </p:txBody>
      </p:sp>
    </p:spTree>
    <p:extLst>
      <p:ext uri="{BB962C8B-B14F-4D97-AF65-F5344CB8AC3E}">
        <p14:creationId xmlns:p14="http://schemas.microsoft.com/office/powerpoint/2010/main" val="397145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title ba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C59395-A807-C246-6A80-5739ECCB7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859536"/>
          </a:xfrm>
          <a:prstGeom prst="rect">
            <a:avLst/>
          </a:prstGeom>
        </p:spPr>
      </p:pic>
      <p:sp>
        <p:nvSpPr>
          <p:cNvPr id="19" name="Title 1"/>
          <p:cNvSpPr>
            <a:spLocks noGrp="1"/>
          </p:cNvSpPr>
          <p:nvPr>
            <p:ph type="title"/>
          </p:nvPr>
        </p:nvSpPr>
        <p:spPr>
          <a:xfrm>
            <a:off x="0" y="0"/>
            <a:ext cx="12192000" cy="826152"/>
          </a:xfrm>
          <a:noFill/>
        </p:spPr>
        <p:txBody>
          <a:bodyPr/>
          <a:lstStyle>
            <a:lvl1pPr>
              <a:defRPr sz="2800">
                <a:solidFill>
                  <a:schemeClr val="tx1">
                    <a:lumMod val="75000"/>
                    <a:lumOff val="25000"/>
                  </a:schemeClr>
                </a:solidFill>
              </a:defRPr>
            </a:lvl1pPr>
          </a:lstStyle>
          <a:p>
            <a:r>
              <a:rPr lang="en-US"/>
              <a:t>Click to edit Master title style</a:t>
            </a:r>
          </a:p>
        </p:txBody>
      </p:sp>
      <p:sp>
        <p:nvSpPr>
          <p:cNvPr id="5" name="Text Placeholder 2"/>
          <p:cNvSpPr>
            <a:spLocks noGrp="1"/>
          </p:cNvSpPr>
          <p:nvPr>
            <p:ph idx="1"/>
          </p:nvPr>
        </p:nvSpPr>
        <p:spPr bwMode="auto">
          <a:xfrm>
            <a:off x="203200" y="914400"/>
            <a:ext cx="117856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Slide Number Placeholder 3"/>
          <p:cNvSpPr>
            <a:spLocks noGrp="1"/>
          </p:cNvSpPr>
          <p:nvPr>
            <p:ph type="sldNum" sz="quarter" idx="10"/>
          </p:nvPr>
        </p:nvSpPr>
        <p:spPr>
          <a:xfrm>
            <a:off x="11277600" y="6629400"/>
            <a:ext cx="914400" cy="228600"/>
          </a:xfrm>
        </p:spPr>
        <p:txBody>
          <a:bodyPr/>
          <a:lstStyle/>
          <a:p>
            <a:pPr>
              <a:defRPr/>
            </a:pPr>
            <a:fld id="{A98B6FD7-91B3-4D10-B688-973CF5EAA776}" type="slidenum">
              <a:rPr lang="en-US" smtClean="0"/>
              <a:pPr>
                <a:defRPr/>
              </a:pPr>
              <a:t>‹#›</a:t>
            </a:fld>
            <a:endParaRPr lang="en-US"/>
          </a:p>
        </p:txBody>
      </p:sp>
      <p:sp>
        <p:nvSpPr>
          <p:cNvPr id="2" name="Slide Number Placeholder 3">
            <a:extLst>
              <a:ext uri="{FF2B5EF4-FFF2-40B4-BE49-F238E27FC236}">
                <a16:creationId xmlns:a16="http://schemas.microsoft.com/office/drawing/2014/main" id="{48B2856C-E54A-B93B-E55D-D5843B5CF151}"/>
              </a:ext>
            </a:extLst>
          </p:cNvPr>
          <p:cNvSpPr txBox="1">
            <a:spLocks/>
          </p:cNvSpPr>
          <p:nvPr userDrawn="1"/>
        </p:nvSpPr>
        <p:spPr>
          <a:xfrm>
            <a:off x="5638800" y="6629400"/>
            <a:ext cx="914400" cy="228600"/>
          </a:xfrm>
          <a:prstGeom prst="rect">
            <a:avLst/>
          </a:prstGeom>
        </p:spPr>
        <p:txBody>
          <a:bodyPr vert="horz" lIns="91440" tIns="45720" rIns="91440" bIns="45720" rtlCol="0" anchor="ctr"/>
          <a:lstStyle>
            <a:defPPr>
              <a:defRPr lang="en-US"/>
            </a:defPPr>
            <a:lvl1pPr algn="r" rtl="0" fontAlgn="auto">
              <a:spcBef>
                <a:spcPts val="0"/>
              </a:spcBef>
              <a:spcAft>
                <a:spcPts val="0"/>
              </a:spcAft>
              <a:defRPr sz="800" kern="1200">
                <a:solidFill>
                  <a:schemeClr val="tx1">
                    <a:lumMod val="65000"/>
                    <a:lumOff val="35000"/>
                  </a:schemeClr>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defRPr/>
            </a:pPr>
            <a:r>
              <a:rPr lang="en-US" sz="800">
                <a:latin typeface="Calibri Light" panose="020F0302020204030204" pitchFamily="34" charset="0"/>
                <a:cs typeface="Calibri Light" panose="020F0302020204030204" pitchFamily="34" charset="0"/>
              </a:rPr>
              <a:t>2023</a:t>
            </a:r>
          </a:p>
        </p:txBody>
      </p:sp>
    </p:spTree>
    <p:extLst>
      <p:ext uri="{BB962C8B-B14F-4D97-AF65-F5344CB8AC3E}">
        <p14:creationId xmlns:p14="http://schemas.microsoft.com/office/powerpoint/2010/main" val="262288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8" name="Slide Number Placeholder 4"/>
          <p:cNvSpPr txBox="1">
            <a:spLocks/>
          </p:cNvSpPr>
          <p:nvPr userDrawn="1"/>
        </p:nvSpPr>
        <p:spPr>
          <a:xfrm>
            <a:off x="11277600" y="6675120"/>
            <a:ext cx="914400" cy="182880"/>
          </a:xfrm>
          <a:prstGeom prst="rect">
            <a:avLst/>
          </a:prstGeom>
        </p:spPr>
        <p:txBody>
          <a:bodyPr vert="horz" lIns="91440" tIns="45720" rIns="91440" bIns="45720" rtlCol="0" anchor="ctr"/>
          <a:lstStyle>
            <a:defPPr>
              <a:defRPr lang="en-US"/>
            </a:defPPr>
            <a:lvl1pPr algn="r" rtl="0" fontAlgn="auto">
              <a:spcBef>
                <a:spcPts val="0"/>
              </a:spcBef>
              <a:spcAft>
                <a:spcPts val="0"/>
              </a:spcAft>
              <a:defRPr sz="800" kern="1200">
                <a:solidFill>
                  <a:schemeClr val="bg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0DFB3D18-987C-4A6B-9D8A-0028CE06E048}" type="slidenum">
              <a:rPr lang="en-US" sz="800" smtClean="0"/>
              <a:pPr>
                <a:defRPr/>
              </a:pPr>
              <a:t>‹#›</a:t>
            </a:fld>
            <a:endParaRPr lang="en-US" sz="800" dirty="0"/>
          </a:p>
        </p:txBody>
      </p:sp>
      <p:sp>
        <p:nvSpPr>
          <p:cNvPr id="9" name="Title 1"/>
          <p:cNvSpPr>
            <a:spLocks noGrp="1"/>
          </p:cNvSpPr>
          <p:nvPr>
            <p:ph type="title"/>
          </p:nvPr>
        </p:nvSpPr>
        <p:spPr>
          <a:xfrm>
            <a:off x="0" y="0"/>
            <a:ext cx="12192000" cy="1085850"/>
          </a:xfrm>
          <a:noFill/>
        </p:spPr>
        <p:txBody>
          <a:bodyPr/>
          <a:lstStyle/>
          <a:p>
            <a:r>
              <a:rPr lang="en-US" dirty="0"/>
              <a:t>Click to edit Master title style</a:t>
            </a:r>
          </a:p>
        </p:txBody>
      </p:sp>
    </p:spTree>
    <p:extLst>
      <p:ext uri="{BB962C8B-B14F-4D97-AF65-F5344CB8AC3E}">
        <p14:creationId xmlns:p14="http://schemas.microsoft.com/office/powerpoint/2010/main" val="1085323188"/>
      </p:ext>
    </p:extLst>
  </p:cSld>
  <p:clrMapOvr>
    <a:masterClrMapping/>
  </p:clrMapOvr>
  <p:hf sldNum="0"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7E2785-46EB-808C-A6F5-0DC4A086FE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1C551A-0221-B73B-4DA7-2352958856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A701C-2BCF-A6B7-C6D6-EC1D59D3E0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6B2A44-5F1E-4E14-A991-27878BF3C4F2}" type="datetimeFigureOut">
              <a:rPr lang="en-US" smtClean="0"/>
              <a:t>12/3/2024</a:t>
            </a:fld>
            <a:endParaRPr lang="en-US"/>
          </a:p>
        </p:txBody>
      </p:sp>
      <p:sp>
        <p:nvSpPr>
          <p:cNvPr id="5" name="Footer Placeholder 4">
            <a:extLst>
              <a:ext uri="{FF2B5EF4-FFF2-40B4-BE49-F238E27FC236}">
                <a16:creationId xmlns:a16="http://schemas.microsoft.com/office/drawing/2014/main" id="{48BD160C-DF0C-5716-FF1A-EE3591399C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D12E67-CF03-B91E-BF53-586B7F915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C1A29F-C339-44C6-8C4B-80A57A1FC33E}" type="slidenum">
              <a:rPr lang="en-US" smtClean="0"/>
              <a:t>‹#›</a:t>
            </a:fld>
            <a:endParaRPr lang="en-US"/>
          </a:p>
        </p:txBody>
      </p:sp>
    </p:spTree>
    <p:extLst>
      <p:ext uri="{BB962C8B-B14F-4D97-AF65-F5344CB8AC3E}">
        <p14:creationId xmlns:p14="http://schemas.microsoft.com/office/powerpoint/2010/main" val="467031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jpeg"/><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335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1F8FDCC-F585-DC1E-6A59-1E04F9DE20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848768"/>
            <a:ext cx="9152745" cy="5148419"/>
          </a:xfrm>
          <a:prstGeom prst="rect">
            <a:avLst/>
          </a:prstGeom>
        </p:spPr>
      </p:pic>
      <p:sp>
        <p:nvSpPr>
          <p:cNvPr id="2" name="Title 1"/>
          <p:cNvSpPr>
            <a:spLocks noGrp="1"/>
          </p:cNvSpPr>
          <p:nvPr>
            <p:ph type="title"/>
          </p:nvPr>
        </p:nvSpPr>
        <p:spPr/>
        <p:txBody>
          <a:bodyPr/>
          <a:lstStyle/>
          <a:p>
            <a:r>
              <a:rPr lang="en-US" b="1" cap="all"/>
              <a:t>Mission Statements</a:t>
            </a:r>
          </a:p>
        </p:txBody>
      </p:sp>
      <p:sp>
        <p:nvSpPr>
          <p:cNvPr id="5" name="Slide Number Placeholder 5">
            <a:extLst>
              <a:ext uri="{FF2B5EF4-FFF2-40B4-BE49-F238E27FC236}">
                <a16:creationId xmlns:a16="http://schemas.microsoft.com/office/drawing/2014/main" id="{F2454A72-F3CE-5B48-6CE9-14CF0EEA5EF4}"/>
              </a:ext>
            </a:extLst>
          </p:cNvPr>
          <p:cNvSpPr txBox="1">
            <a:spLocks/>
          </p:cNvSpPr>
          <p:nvPr/>
        </p:nvSpPr>
        <p:spPr>
          <a:xfrm>
            <a:off x="9982200" y="6629400"/>
            <a:ext cx="685800" cy="228600"/>
          </a:xfrm>
          <a:prstGeom prst="rect">
            <a:avLst/>
          </a:prstGeom>
        </p:spPr>
        <p:txBody>
          <a:bodyPr vert="horz" lIns="91440" tIns="45720" rIns="91440" bIns="45720" rtlCol="0" anchor="ctr"/>
          <a:lstStyle>
            <a:defPPr>
              <a:defRPr lang="en-US"/>
            </a:defPPr>
            <a:lvl1pPr algn="r" rtl="0" fontAlgn="auto">
              <a:spcBef>
                <a:spcPts val="0"/>
              </a:spcBef>
              <a:spcAft>
                <a:spcPts val="0"/>
              </a:spcAft>
              <a:defRPr sz="800" kern="1200">
                <a:solidFill>
                  <a:schemeClr val="tx1">
                    <a:lumMod val="65000"/>
                    <a:lumOff val="35000"/>
                  </a:schemeClr>
                </a:solidFill>
                <a:latin typeface="Calibri Light" panose="020F0302020204030204" pitchFamily="34" charset="0"/>
                <a:ea typeface="+mn-ea"/>
                <a:cs typeface="Calibri Light" panose="020F0302020204030204"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A98B6FD7-91B3-4D10-B688-973CF5EAA776}" type="slidenum">
              <a:rPr lang="en-US"/>
              <a:pPr>
                <a:defRPr/>
              </a:pPr>
              <a:t>2</a:t>
            </a:fld>
            <a:endParaRPr lang="en-US"/>
          </a:p>
        </p:txBody>
      </p:sp>
      <p:sp>
        <p:nvSpPr>
          <p:cNvPr id="13" name="Rectangle 12">
            <a:extLst>
              <a:ext uri="{FF2B5EF4-FFF2-40B4-BE49-F238E27FC236}">
                <a16:creationId xmlns:a16="http://schemas.microsoft.com/office/drawing/2014/main" id="{80095C89-6FB4-4AFC-81A7-F087CC81A7E7}"/>
              </a:ext>
            </a:extLst>
          </p:cNvPr>
          <p:cNvSpPr/>
          <p:nvPr/>
        </p:nvSpPr>
        <p:spPr>
          <a:xfrm>
            <a:off x="1524001" y="848474"/>
            <a:ext cx="9152745" cy="1200329"/>
          </a:xfrm>
          <a:custGeom>
            <a:avLst/>
            <a:gdLst>
              <a:gd name="connsiteX0" fmla="*/ 0 w 9152745"/>
              <a:gd name="connsiteY0" fmla="*/ 0 h 1200329"/>
              <a:gd name="connsiteX1" fmla="*/ 562240 w 9152745"/>
              <a:gd name="connsiteY1" fmla="*/ 0 h 1200329"/>
              <a:gd name="connsiteX2" fmla="*/ 1399062 w 9152745"/>
              <a:gd name="connsiteY2" fmla="*/ 0 h 1200329"/>
              <a:gd name="connsiteX3" fmla="*/ 2052830 w 9152745"/>
              <a:gd name="connsiteY3" fmla="*/ 0 h 1200329"/>
              <a:gd name="connsiteX4" fmla="*/ 2523543 w 9152745"/>
              <a:gd name="connsiteY4" fmla="*/ 0 h 1200329"/>
              <a:gd name="connsiteX5" fmla="*/ 3268837 w 9152745"/>
              <a:gd name="connsiteY5" fmla="*/ 0 h 1200329"/>
              <a:gd name="connsiteX6" fmla="*/ 3922605 w 9152745"/>
              <a:gd name="connsiteY6" fmla="*/ 0 h 1200329"/>
              <a:gd name="connsiteX7" fmla="*/ 4484845 w 9152745"/>
              <a:gd name="connsiteY7" fmla="*/ 0 h 1200329"/>
              <a:gd name="connsiteX8" fmla="*/ 5047085 w 9152745"/>
              <a:gd name="connsiteY8" fmla="*/ 0 h 1200329"/>
              <a:gd name="connsiteX9" fmla="*/ 5426270 w 9152745"/>
              <a:gd name="connsiteY9" fmla="*/ 0 h 1200329"/>
              <a:gd name="connsiteX10" fmla="*/ 5805455 w 9152745"/>
              <a:gd name="connsiteY10" fmla="*/ 0 h 1200329"/>
              <a:gd name="connsiteX11" fmla="*/ 6550750 w 9152745"/>
              <a:gd name="connsiteY11" fmla="*/ 0 h 1200329"/>
              <a:gd name="connsiteX12" fmla="*/ 7387573 w 9152745"/>
              <a:gd name="connsiteY12" fmla="*/ 0 h 1200329"/>
              <a:gd name="connsiteX13" fmla="*/ 7949813 w 9152745"/>
              <a:gd name="connsiteY13" fmla="*/ 0 h 1200329"/>
              <a:gd name="connsiteX14" fmla="*/ 8512053 w 9152745"/>
              <a:gd name="connsiteY14" fmla="*/ 0 h 1200329"/>
              <a:gd name="connsiteX15" fmla="*/ 9152745 w 9152745"/>
              <a:gd name="connsiteY15" fmla="*/ 0 h 1200329"/>
              <a:gd name="connsiteX16" fmla="*/ 9152745 w 9152745"/>
              <a:gd name="connsiteY16" fmla="*/ 576158 h 1200329"/>
              <a:gd name="connsiteX17" fmla="*/ 9152745 w 9152745"/>
              <a:gd name="connsiteY17" fmla="*/ 1200329 h 1200329"/>
              <a:gd name="connsiteX18" fmla="*/ 8407450 w 9152745"/>
              <a:gd name="connsiteY18" fmla="*/ 1200329 h 1200329"/>
              <a:gd name="connsiteX19" fmla="*/ 7662155 w 9152745"/>
              <a:gd name="connsiteY19" fmla="*/ 1200329 h 1200329"/>
              <a:gd name="connsiteX20" fmla="*/ 7282970 w 9152745"/>
              <a:gd name="connsiteY20" fmla="*/ 1200329 h 1200329"/>
              <a:gd name="connsiteX21" fmla="*/ 6629202 w 9152745"/>
              <a:gd name="connsiteY21" fmla="*/ 1200329 h 1200329"/>
              <a:gd name="connsiteX22" fmla="*/ 5975435 w 9152745"/>
              <a:gd name="connsiteY22" fmla="*/ 1200329 h 1200329"/>
              <a:gd name="connsiteX23" fmla="*/ 5138613 w 9152745"/>
              <a:gd name="connsiteY23" fmla="*/ 1200329 h 1200329"/>
              <a:gd name="connsiteX24" fmla="*/ 4301790 w 9152745"/>
              <a:gd name="connsiteY24" fmla="*/ 1200329 h 1200329"/>
              <a:gd name="connsiteX25" fmla="*/ 3922605 w 9152745"/>
              <a:gd name="connsiteY25" fmla="*/ 1200329 h 1200329"/>
              <a:gd name="connsiteX26" fmla="*/ 3360365 w 9152745"/>
              <a:gd name="connsiteY26" fmla="*/ 1200329 h 1200329"/>
              <a:gd name="connsiteX27" fmla="*/ 2706597 w 9152745"/>
              <a:gd name="connsiteY27" fmla="*/ 1200329 h 1200329"/>
              <a:gd name="connsiteX28" fmla="*/ 2327412 w 9152745"/>
              <a:gd name="connsiteY28" fmla="*/ 1200329 h 1200329"/>
              <a:gd name="connsiteX29" fmla="*/ 1856700 w 9152745"/>
              <a:gd name="connsiteY29" fmla="*/ 1200329 h 1200329"/>
              <a:gd name="connsiteX30" fmla="*/ 1294460 w 9152745"/>
              <a:gd name="connsiteY30" fmla="*/ 1200329 h 1200329"/>
              <a:gd name="connsiteX31" fmla="*/ 732220 w 9152745"/>
              <a:gd name="connsiteY31" fmla="*/ 1200329 h 1200329"/>
              <a:gd name="connsiteX32" fmla="*/ 0 w 9152745"/>
              <a:gd name="connsiteY32" fmla="*/ 1200329 h 1200329"/>
              <a:gd name="connsiteX33" fmla="*/ 0 w 9152745"/>
              <a:gd name="connsiteY33" fmla="*/ 624171 h 1200329"/>
              <a:gd name="connsiteX34" fmla="*/ 0 w 9152745"/>
              <a:gd name="connsiteY34"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152745" h="1200329" fill="none" extrusionOk="0">
                <a:moveTo>
                  <a:pt x="0" y="0"/>
                </a:moveTo>
                <a:cubicBezTo>
                  <a:pt x="153284" y="7615"/>
                  <a:pt x="427885" y="18344"/>
                  <a:pt x="562240" y="0"/>
                </a:cubicBezTo>
                <a:cubicBezTo>
                  <a:pt x="696595" y="-18344"/>
                  <a:pt x="1104246" y="2252"/>
                  <a:pt x="1399062" y="0"/>
                </a:cubicBezTo>
                <a:cubicBezTo>
                  <a:pt x="1693878" y="-2252"/>
                  <a:pt x="1891597" y="22495"/>
                  <a:pt x="2052830" y="0"/>
                </a:cubicBezTo>
                <a:cubicBezTo>
                  <a:pt x="2214063" y="-22495"/>
                  <a:pt x="2388895" y="-19515"/>
                  <a:pt x="2523543" y="0"/>
                </a:cubicBezTo>
                <a:cubicBezTo>
                  <a:pt x="2658191" y="19515"/>
                  <a:pt x="3115343" y="26466"/>
                  <a:pt x="3268837" y="0"/>
                </a:cubicBezTo>
                <a:cubicBezTo>
                  <a:pt x="3422331" y="-26466"/>
                  <a:pt x="3663107" y="-30525"/>
                  <a:pt x="3922605" y="0"/>
                </a:cubicBezTo>
                <a:cubicBezTo>
                  <a:pt x="4182103" y="30525"/>
                  <a:pt x="4332442" y="-9854"/>
                  <a:pt x="4484845" y="0"/>
                </a:cubicBezTo>
                <a:cubicBezTo>
                  <a:pt x="4637248" y="9854"/>
                  <a:pt x="4861048" y="-26639"/>
                  <a:pt x="5047085" y="0"/>
                </a:cubicBezTo>
                <a:cubicBezTo>
                  <a:pt x="5233122" y="26639"/>
                  <a:pt x="5324367" y="5366"/>
                  <a:pt x="5426270" y="0"/>
                </a:cubicBezTo>
                <a:cubicBezTo>
                  <a:pt x="5528173" y="-5366"/>
                  <a:pt x="5728435" y="13490"/>
                  <a:pt x="5805455" y="0"/>
                </a:cubicBezTo>
                <a:cubicBezTo>
                  <a:pt x="5882476" y="-13490"/>
                  <a:pt x="6292473" y="16535"/>
                  <a:pt x="6550750" y="0"/>
                </a:cubicBezTo>
                <a:cubicBezTo>
                  <a:pt x="6809028" y="-16535"/>
                  <a:pt x="7129250" y="-34354"/>
                  <a:pt x="7387573" y="0"/>
                </a:cubicBezTo>
                <a:cubicBezTo>
                  <a:pt x="7645896" y="34354"/>
                  <a:pt x="7756404" y="27038"/>
                  <a:pt x="7949813" y="0"/>
                </a:cubicBezTo>
                <a:cubicBezTo>
                  <a:pt x="8143222" y="-27038"/>
                  <a:pt x="8366100" y="21293"/>
                  <a:pt x="8512053" y="0"/>
                </a:cubicBezTo>
                <a:cubicBezTo>
                  <a:pt x="8658006" y="-21293"/>
                  <a:pt x="8900553" y="-16353"/>
                  <a:pt x="9152745" y="0"/>
                </a:cubicBezTo>
                <a:cubicBezTo>
                  <a:pt x="9151482" y="150830"/>
                  <a:pt x="9139631" y="352632"/>
                  <a:pt x="9152745" y="576158"/>
                </a:cubicBezTo>
                <a:cubicBezTo>
                  <a:pt x="9165859" y="799684"/>
                  <a:pt x="9174224" y="988102"/>
                  <a:pt x="9152745" y="1200329"/>
                </a:cubicBezTo>
                <a:cubicBezTo>
                  <a:pt x="8956604" y="1232254"/>
                  <a:pt x="8660881" y="1173594"/>
                  <a:pt x="8407450" y="1200329"/>
                </a:cubicBezTo>
                <a:cubicBezTo>
                  <a:pt x="8154019" y="1227064"/>
                  <a:pt x="7882079" y="1178889"/>
                  <a:pt x="7662155" y="1200329"/>
                </a:cubicBezTo>
                <a:cubicBezTo>
                  <a:pt x="7442231" y="1221769"/>
                  <a:pt x="7382055" y="1210218"/>
                  <a:pt x="7282970" y="1200329"/>
                </a:cubicBezTo>
                <a:cubicBezTo>
                  <a:pt x="7183885" y="1190440"/>
                  <a:pt x="6913832" y="1198930"/>
                  <a:pt x="6629202" y="1200329"/>
                </a:cubicBezTo>
                <a:cubicBezTo>
                  <a:pt x="6344572" y="1201728"/>
                  <a:pt x="6186366" y="1198349"/>
                  <a:pt x="5975435" y="1200329"/>
                </a:cubicBezTo>
                <a:cubicBezTo>
                  <a:pt x="5764504" y="1202309"/>
                  <a:pt x="5311439" y="1187220"/>
                  <a:pt x="5138613" y="1200329"/>
                </a:cubicBezTo>
                <a:cubicBezTo>
                  <a:pt x="4965787" y="1213438"/>
                  <a:pt x="4709281" y="1178477"/>
                  <a:pt x="4301790" y="1200329"/>
                </a:cubicBezTo>
                <a:cubicBezTo>
                  <a:pt x="3894299" y="1222181"/>
                  <a:pt x="4060893" y="1209238"/>
                  <a:pt x="3922605" y="1200329"/>
                </a:cubicBezTo>
                <a:cubicBezTo>
                  <a:pt x="3784317" y="1191420"/>
                  <a:pt x="3492707" y="1187837"/>
                  <a:pt x="3360365" y="1200329"/>
                </a:cubicBezTo>
                <a:cubicBezTo>
                  <a:pt x="3228023" y="1212821"/>
                  <a:pt x="2910540" y="1174637"/>
                  <a:pt x="2706597" y="1200329"/>
                </a:cubicBezTo>
                <a:cubicBezTo>
                  <a:pt x="2502654" y="1226021"/>
                  <a:pt x="2493204" y="1187122"/>
                  <a:pt x="2327412" y="1200329"/>
                </a:cubicBezTo>
                <a:cubicBezTo>
                  <a:pt x="2161621" y="1213536"/>
                  <a:pt x="2010069" y="1196499"/>
                  <a:pt x="1856700" y="1200329"/>
                </a:cubicBezTo>
                <a:cubicBezTo>
                  <a:pt x="1703331" y="1204159"/>
                  <a:pt x="1518483" y="1213448"/>
                  <a:pt x="1294460" y="1200329"/>
                </a:cubicBezTo>
                <a:cubicBezTo>
                  <a:pt x="1070437" y="1187210"/>
                  <a:pt x="967076" y="1212562"/>
                  <a:pt x="732220" y="1200329"/>
                </a:cubicBezTo>
                <a:cubicBezTo>
                  <a:pt x="497364" y="1188096"/>
                  <a:pt x="338627" y="1177961"/>
                  <a:pt x="0" y="1200329"/>
                </a:cubicBezTo>
                <a:cubicBezTo>
                  <a:pt x="-22908" y="1014625"/>
                  <a:pt x="-12684" y="833410"/>
                  <a:pt x="0" y="624171"/>
                </a:cubicBezTo>
                <a:cubicBezTo>
                  <a:pt x="12684" y="414932"/>
                  <a:pt x="-22060" y="126644"/>
                  <a:pt x="0" y="0"/>
                </a:cubicBezTo>
                <a:close/>
              </a:path>
              <a:path w="9152745" h="1200329" stroke="0" extrusionOk="0">
                <a:moveTo>
                  <a:pt x="0" y="0"/>
                </a:moveTo>
                <a:cubicBezTo>
                  <a:pt x="177116" y="24749"/>
                  <a:pt x="394653" y="-10175"/>
                  <a:pt x="653768" y="0"/>
                </a:cubicBezTo>
                <a:cubicBezTo>
                  <a:pt x="912883" y="10175"/>
                  <a:pt x="941024" y="-3699"/>
                  <a:pt x="1124480" y="0"/>
                </a:cubicBezTo>
                <a:cubicBezTo>
                  <a:pt x="1307936" y="3699"/>
                  <a:pt x="1627640" y="-31166"/>
                  <a:pt x="1961303" y="0"/>
                </a:cubicBezTo>
                <a:cubicBezTo>
                  <a:pt x="2294966" y="31166"/>
                  <a:pt x="2606006" y="1811"/>
                  <a:pt x="2798125" y="0"/>
                </a:cubicBezTo>
                <a:cubicBezTo>
                  <a:pt x="2990244" y="-1811"/>
                  <a:pt x="3188627" y="14465"/>
                  <a:pt x="3360365" y="0"/>
                </a:cubicBezTo>
                <a:cubicBezTo>
                  <a:pt x="3532103" y="-14465"/>
                  <a:pt x="3760598" y="-23175"/>
                  <a:pt x="4014132" y="0"/>
                </a:cubicBezTo>
                <a:cubicBezTo>
                  <a:pt x="4267666" y="23175"/>
                  <a:pt x="4581483" y="1787"/>
                  <a:pt x="4759427" y="0"/>
                </a:cubicBezTo>
                <a:cubicBezTo>
                  <a:pt x="4937371" y="-1787"/>
                  <a:pt x="5338609" y="-11472"/>
                  <a:pt x="5504722" y="0"/>
                </a:cubicBezTo>
                <a:cubicBezTo>
                  <a:pt x="5670836" y="11472"/>
                  <a:pt x="5900753" y="-9363"/>
                  <a:pt x="6066962" y="0"/>
                </a:cubicBezTo>
                <a:cubicBezTo>
                  <a:pt x="6233171" y="9363"/>
                  <a:pt x="6437409" y="12027"/>
                  <a:pt x="6720730" y="0"/>
                </a:cubicBezTo>
                <a:cubicBezTo>
                  <a:pt x="7004051" y="-12027"/>
                  <a:pt x="7163874" y="5604"/>
                  <a:pt x="7282970" y="0"/>
                </a:cubicBezTo>
                <a:cubicBezTo>
                  <a:pt x="7402066" y="-5604"/>
                  <a:pt x="7907456" y="8328"/>
                  <a:pt x="8119792" y="0"/>
                </a:cubicBezTo>
                <a:cubicBezTo>
                  <a:pt x="8332128" y="-8328"/>
                  <a:pt x="8438827" y="4634"/>
                  <a:pt x="8590505" y="0"/>
                </a:cubicBezTo>
                <a:cubicBezTo>
                  <a:pt x="8742183" y="-4634"/>
                  <a:pt x="8942128" y="-24597"/>
                  <a:pt x="9152745" y="0"/>
                </a:cubicBezTo>
                <a:cubicBezTo>
                  <a:pt x="9154882" y="232083"/>
                  <a:pt x="9129366" y="339190"/>
                  <a:pt x="9152745" y="576158"/>
                </a:cubicBezTo>
                <a:cubicBezTo>
                  <a:pt x="9176124" y="813126"/>
                  <a:pt x="9166025" y="896420"/>
                  <a:pt x="9152745" y="1200329"/>
                </a:cubicBezTo>
                <a:cubicBezTo>
                  <a:pt x="8973935" y="1218899"/>
                  <a:pt x="8856776" y="1207456"/>
                  <a:pt x="8773560" y="1200329"/>
                </a:cubicBezTo>
                <a:cubicBezTo>
                  <a:pt x="8690345" y="1193202"/>
                  <a:pt x="8286816" y="1218057"/>
                  <a:pt x="8119792" y="1200329"/>
                </a:cubicBezTo>
                <a:cubicBezTo>
                  <a:pt x="7952768" y="1182601"/>
                  <a:pt x="7879606" y="1197025"/>
                  <a:pt x="7740607" y="1200329"/>
                </a:cubicBezTo>
                <a:cubicBezTo>
                  <a:pt x="7601609" y="1203633"/>
                  <a:pt x="7105425" y="1215312"/>
                  <a:pt x="6903785" y="1200329"/>
                </a:cubicBezTo>
                <a:cubicBezTo>
                  <a:pt x="6702145" y="1185346"/>
                  <a:pt x="6516288" y="1226283"/>
                  <a:pt x="6341545" y="1200329"/>
                </a:cubicBezTo>
                <a:cubicBezTo>
                  <a:pt x="6166802" y="1174375"/>
                  <a:pt x="5948065" y="1202532"/>
                  <a:pt x="5687777" y="1200329"/>
                </a:cubicBezTo>
                <a:cubicBezTo>
                  <a:pt x="5427489" y="1198126"/>
                  <a:pt x="5105173" y="1223607"/>
                  <a:pt x="4942482" y="1200329"/>
                </a:cubicBezTo>
                <a:cubicBezTo>
                  <a:pt x="4779792" y="1177051"/>
                  <a:pt x="4456675" y="1206214"/>
                  <a:pt x="4288715" y="1200329"/>
                </a:cubicBezTo>
                <a:cubicBezTo>
                  <a:pt x="4120755" y="1194444"/>
                  <a:pt x="3839059" y="1171712"/>
                  <a:pt x="3543420" y="1200329"/>
                </a:cubicBezTo>
                <a:cubicBezTo>
                  <a:pt x="3247781" y="1228946"/>
                  <a:pt x="2910968" y="1234002"/>
                  <a:pt x="2706597" y="1200329"/>
                </a:cubicBezTo>
                <a:cubicBezTo>
                  <a:pt x="2502226" y="1166656"/>
                  <a:pt x="2209372" y="1206924"/>
                  <a:pt x="1961303" y="1200329"/>
                </a:cubicBezTo>
                <a:cubicBezTo>
                  <a:pt x="1713234" y="1193734"/>
                  <a:pt x="1486173" y="1222283"/>
                  <a:pt x="1307535" y="1200329"/>
                </a:cubicBezTo>
                <a:cubicBezTo>
                  <a:pt x="1128897" y="1178375"/>
                  <a:pt x="887142" y="1217482"/>
                  <a:pt x="653768" y="1200329"/>
                </a:cubicBezTo>
                <a:cubicBezTo>
                  <a:pt x="420394" y="1183176"/>
                  <a:pt x="138599" y="1197190"/>
                  <a:pt x="0" y="1200329"/>
                </a:cubicBezTo>
                <a:cubicBezTo>
                  <a:pt x="13528" y="926296"/>
                  <a:pt x="7016" y="795007"/>
                  <a:pt x="0" y="612168"/>
                </a:cubicBezTo>
                <a:cubicBezTo>
                  <a:pt x="-7016" y="429329"/>
                  <a:pt x="14146" y="300936"/>
                  <a:pt x="0" y="0"/>
                </a:cubicBezTo>
                <a:close/>
              </a:path>
            </a:pathLst>
          </a:custGeom>
          <a:solidFill>
            <a:schemeClr val="bg1">
              <a:alpha val="75000"/>
            </a:schemeClr>
          </a:solidFill>
          <a:ln>
            <a:solidFill>
              <a:schemeClr val="tx2">
                <a:lumMod val="20000"/>
                <a:lumOff val="80000"/>
              </a:schemeClr>
            </a:solidFill>
            <a:extLst>
              <a:ext uri="{C807C97D-BFC1-408E-A445-0C87EB9F89A2}">
                <ask:lineSketchStyleProps xmlns:ask="http://schemas.microsoft.com/office/drawing/2018/sketchyshapes" sd="1068386600">
                  <a:prstGeom prst="rect">
                    <a:avLst/>
                  </a:prstGeom>
                  <ask:type>
                    <ask:lineSketchFreehand/>
                  </ask:type>
                </ask:lineSketchStyleProps>
              </a:ext>
            </a:extLst>
          </a:ln>
        </p:spPr>
        <p:txBody>
          <a:bodyPr wrap="square" anchor="ctr" anchorCtr="0">
            <a:spAutoFit/>
          </a:bodyPr>
          <a:lstStyle/>
          <a:p>
            <a:pPr algn="ctr"/>
            <a:r>
              <a:rPr lang="en-US" sz="2400" b="1" dirty="0">
                <a:latin typeface="Calibri"/>
                <a:cs typeface="Arial" charset="0"/>
              </a:rPr>
              <a:t>Alaska DOT&amp;PF</a:t>
            </a:r>
          </a:p>
          <a:p>
            <a:pPr algn="ctr"/>
            <a:r>
              <a:rPr lang="en-US" sz="2400" b="1" dirty="0">
                <a:latin typeface="Calibri"/>
                <a:cs typeface="Arial" charset="0"/>
              </a:rPr>
              <a:t>“Keep Alaska Moving through service</a:t>
            </a:r>
            <a:br>
              <a:rPr lang="en-US" sz="2400" b="1" dirty="0">
                <a:latin typeface="Calibri"/>
                <a:cs typeface="Arial" charset="0"/>
              </a:rPr>
            </a:br>
            <a:r>
              <a:rPr lang="en-US" sz="2400" b="1" dirty="0">
                <a:latin typeface="Calibri"/>
                <a:cs typeface="Arial" charset="0"/>
              </a:rPr>
              <a:t>and infrastructure”</a:t>
            </a:r>
          </a:p>
        </p:txBody>
      </p:sp>
      <p:sp>
        <p:nvSpPr>
          <p:cNvPr id="19" name="Rectangle 18">
            <a:extLst>
              <a:ext uri="{FF2B5EF4-FFF2-40B4-BE49-F238E27FC236}">
                <a16:creationId xmlns:a16="http://schemas.microsoft.com/office/drawing/2014/main" id="{D7B2A47D-7EAE-1513-C038-D25C8472CB3A}"/>
              </a:ext>
            </a:extLst>
          </p:cNvPr>
          <p:cNvSpPr/>
          <p:nvPr/>
        </p:nvSpPr>
        <p:spPr>
          <a:xfrm>
            <a:off x="1524000" y="5184361"/>
            <a:ext cx="9097708" cy="830997"/>
          </a:xfrm>
          <a:custGeom>
            <a:avLst/>
            <a:gdLst>
              <a:gd name="connsiteX0" fmla="*/ 0 w 9097708"/>
              <a:gd name="connsiteY0" fmla="*/ 0 h 830997"/>
              <a:gd name="connsiteX1" fmla="*/ 881778 w 9097708"/>
              <a:gd name="connsiteY1" fmla="*/ 0 h 830997"/>
              <a:gd name="connsiteX2" fmla="*/ 1581602 w 9097708"/>
              <a:gd name="connsiteY2" fmla="*/ 0 h 830997"/>
              <a:gd name="connsiteX3" fmla="*/ 2008494 w 9097708"/>
              <a:gd name="connsiteY3" fmla="*/ 0 h 830997"/>
              <a:gd name="connsiteX4" fmla="*/ 2890272 w 9097708"/>
              <a:gd name="connsiteY4" fmla="*/ 0 h 830997"/>
              <a:gd name="connsiteX5" fmla="*/ 3772050 w 9097708"/>
              <a:gd name="connsiteY5" fmla="*/ 0 h 830997"/>
              <a:gd name="connsiteX6" fmla="*/ 4471873 w 9097708"/>
              <a:gd name="connsiteY6" fmla="*/ 0 h 830997"/>
              <a:gd name="connsiteX7" fmla="*/ 4989743 w 9097708"/>
              <a:gd name="connsiteY7" fmla="*/ 0 h 830997"/>
              <a:gd name="connsiteX8" fmla="*/ 5780544 w 9097708"/>
              <a:gd name="connsiteY8" fmla="*/ 0 h 830997"/>
              <a:gd name="connsiteX9" fmla="*/ 6480367 w 9097708"/>
              <a:gd name="connsiteY9" fmla="*/ 0 h 830997"/>
              <a:gd name="connsiteX10" fmla="*/ 7089214 w 9097708"/>
              <a:gd name="connsiteY10" fmla="*/ 0 h 830997"/>
              <a:gd name="connsiteX11" fmla="*/ 7698061 w 9097708"/>
              <a:gd name="connsiteY11" fmla="*/ 0 h 830997"/>
              <a:gd name="connsiteX12" fmla="*/ 8124953 w 9097708"/>
              <a:gd name="connsiteY12" fmla="*/ 0 h 830997"/>
              <a:gd name="connsiteX13" fmla="*/ 9097708 w 9097708"/>
              <a:gd name="connsiteY13" fmla="*/ 0 h 830997"/>
              <a:gd name="connsiteX14" fmla="*/ 9097708 w 9097708"/>
              <a:gd name="connsiteY14" fmla="*/ 423808 h 830997"/>
              <a:gd name="connsiteX15" fmla="*/ 9097708 w 9097708"/>
              <a:gd name="connsiteY15" fmla="*/ 830997 h 830997"/>
              <a:gd name="connsiteX16" fmla="*/ 8488861 w 9097708"/>
              <a:gd name="connsiteY16" fmla="*/ 830997 h 830997"/>
              <a:gd name="connsiteX17" fmla="*/ 7789038 w 9097708"/>
              <a:gd name="connsiteY17" fmla="*/ 830997 h 830997"/>
              <a:gd name="connsiteX18" fmla="*/ 6998237 w 9097708"/>
              <a:gd name="connsiteY18" fmla="*/ 830997 h 830997"/>
              <a:gd name="connsiteX19" fmla="*/ 6298413 w 9097708"/>
              <a:gd name="connsiteY19" fmla="*/ 830997 h 830997"/>
              <a:gd name="connsiteX20" fmla="*/ 5689567 w 9097708"/>
              <a:gd name="connsiteY20" fmla="*/ 830997 h 830997"/>
              <a:gd name="connsiteX21" fmla="*/ 4898766 w 9097708"/>
              <a:gd name="connsiteY21" fmla="*/ 830997 h 830997"/>
              <a:gd name="connsiteX22" fmla="*/ 4107965 w 9097708"/>
              <a:gd name="connsiteY22" fmla="*/ 830997 h 830997"/>
              <a:gd name="connsiteX23" fmla="*/ 3681073 w 9097708"/>
              <a:gd name="connsiteY23" fmla="*/ 830997 h 830997"/>
              <a:gd name="connsiteX24" fmla="*/ 2981249 w 9097708"/>
              <a:gd name="connsiteY24" fmla="*/ 830997 h 830997"/>
              <a:gd name="connsiteX25" fmla="*/ 2281425 w 9097708"/>
              <a:gd name="connsiteY25" fmla="*/ 830997 h 830997"/>
              <a:gd name="connsiteX26" fmla="*/ 1399647 w 9097708"/>
              <a:gd name="connsiteY26" fmla="*/ 830997 h 830997"/>
              <a:gd name="connsiteX27" fmla="*/ 0 w 9097708"/>
              <a:gd name="connsiteY27" fmla="*/ 830997 h 830997"/>
              <a:gd name="connsiteX28" fmla="*/ 0 w 9097708"/>
              <a:gd name="connsiteY28" fmla="*/ 440428 h 830997"/>
              <a:gd name="connsiteX29" fmla="*/ 0 w 9097708"/>
              <a:gd name="connsiteY29"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97708" h="830997" fill="none" extrusionOk="0">
                <a:moveTo>
                  <a:pt x="0" y="0"/>
                </a:moveTo>
                <a:cubicBezTo>
                  <a:pt x="410278" y="4810"/>
                  <a:pt x="528042" y="-684"/>
                  <a:pt x="881778" y="0"/>
                </a:cubicBezTo>
                <a:cubicBezTo>
                  <a:pt x="1235514" y="684"/>
                  <a:pt x="1281825" y="18880"/>
                  <a:pt x="1581602" y="0"/>
                </a:cubicBezTo>
                <a:cubicBezTo>
                  <a:pt x="1881379" y="-18880"/>
                  <a:pt x="1798664" y="-17648"/>
                  <a:pt x="2008494" y="0"/>
                </a:cubicBezTo>
                <a:cubicBezTo>
                  <a:pt x="2218324" y="17648"/>
                  <a:pt x="2631578" y="31256"/>
                  <a:pt x="2890272" y="0"/>
                </a:cubicBezTo>
                <a:cubicBezTo>
                  <a:pt x="3148966" y="-31256"/>
                  <a:pt x="3469056" y="33064"/>
                  <a:pt x="3772050" y="0"/>
                </a:cubicBezTo>
                <a:cubicBezTo>
                  <a:pt x="4075044" y="-33064"/>
                  <a:pt x="4220212" y="3140"/>
                  <a:pt x="4471873" y="0"/>
                </a:cubicBezTo>
                <a:cubicBezTo>
                  <a:pt x="4723534" y="-3140"/>
                  <a:pt x="4746333" y="-21405"/>
                  <a:pt x="4989743" y="0"/>
                </a:cubicBezTo>
                <a:cubicBezTo>
                  <a:pt x="5233153" y="21405"/>
                  <a:pt x="5512678" y="16975"/>
                  <a:pt x="5780544" y="0"/>
                </a:cubicBezTo>
                <a:cubicBezTo>
                  <a:pt x="6048410" y="-16975"/>
                  <a:pt x="6271121" y="579"/>
                  <a:pt x="6480367" y="0"/>
                </a:cubicBezTo>
                <a:cubicBezTo>
                  <a:pt x="6689613" y="-579"/>
                  <a:pt x="6827887" y="30040"/>
                  <a:pt x="7089214" y="0"/>
                </a:cubicBezTo>
                <a:cubicBezTo>
                  <a:pt x="7350541" y="-30040"/>
                  <a:pt x="7446386" y="1600"/>
                  <a:pt x="7698061" y="0"/>
                </a:cubicBezTo>
                <a:cubicBezTo>
                  <a:pt x="7949736" y="-1600"/>
                  <a:pt x="7990032" y="-14216"/>
                  <a:pt x="8124953" y="0"/>
                </a:cubicBezTo>
                <a:cubicBezTo>
                  <a:pt x="8259874" y="14216"/>
                  <a:pt x="8857799" y="47372"/>
                  <a:pt x="9097708" y="0"/>
                </a:cubicBezTo>
                <a:cubicBezTo>
                  <a:pt x="9097561" y="136831"/>
                  <a:pt x="9112377" y="246608"/>
                  <a:pt x="9097708" y="423808"/>
                </a:cubicBezTo>
                <a:cubicBezTo>
                  <a:pt x="9083039" y="601008"/>
                  <a:pt x="9087996" y="668819"/>
                  <a:pt x="9097708" y="830997"/>
                </a:cubicBezTo>
                <a:cubicBezTo>
                  <a:pt x="8840460" y="852856"/>
                  <a:pt x="8719483" y="851729"/>
                  <a:pt x="8488861" y="830997"/>
                </a:cubicBezTo>
                <a:cubicBezTo>
                  <a:pt x="8258239" y="810265"/>
                  <a:pt x="7985310" y="834315"/>
                  <a:pt x="7789038" y="830997"/>
                </a:cubicBezTo>
                <a:cubicBezTo>
                  <a:pt x="7592766" y="827679"/>
                  <a:pt x="7191271" y="805318"/>
                  <a:pt x="6998237" y="830997"/>
                </a:cubicBezTo>
                <a:cubicBezTo>
                  <a:pt x="6805203" y="856676"/>
                  <a:pt x="6530782" y="825765"/>
                  <a:pt x="6298413" y="830997"/>
                </a:cubicBezTo>
                <a:cubicBezTo>
                  <a:pt x="6066044" y="836229"/>
                  <a:pt x="5915476" y="856065"/>
                  <a:pt x="5689567" y="830997"/>
                </a:cubicBezTo>
                <a:cubicBezTo>
                  <a:pt x="5463658" y="805929"/>
                  <a:pt x="5251002" y="807079"/>
                  <a:pt x="4898766" y="830997"/>
                </a:cubicBezTo>
                <a:cubicBezTo>
                  <a:pt x="4546530" y="854915"/>
                  <a:pt x="4408958" y="828145"/>
                  <a:pt x="4107965" y="830997"/>
                </a:cubicBezTo>
                <a:cubicBezTo>
                  <a:pt x="3806972" y="833849"/>
                  <a:pt x="3768060" y="824319"/>
                  <a:pt x="3681073" y="830997"/>
                </a:cubicBezTo>
                <a:cubicBezTo>
                  <a:pt x="3594086" y="837675"/>
                  <a:pt x="3267614" y="853417"/>
                  <a:pt x="2981249" y="830997"/>
                </a:cubicBezTo>
                <a:cubicBezTo>
                  <a:pt x="2694884" y="808577"/>
                  <a:pt x="2447486" y="831125"/>
                  <a:pt x="2281425" y="830997"/>
                </a:cubicBezTo>
                <a:cubicBezTo>
                  <a:pt x="2115364" y="830869"/>
                  <a:pt x="1621829" y="813839"/>
                  <a:pt x="1399647" y="830997"/>
                </a:cubicBezTo>
                <a:cubicBezTo>
                  <a:pt x="1177465" y="848155"/>
                  <a:pt x="633750" y="790357"/>
                  <a:pt x="0" y="830997"/>
                </a:cubicBezTo>
                <a:cubicBezTo>
                  <a:pt x="9321" y="733809"/>
                  <a:pt x="-4021" y="572497"/>
                  <a:pt x="0" y="440428"/>
                </a:cubicBezTo>
                <a:cubicBezTo>
                  <a:pt x="4021" y="308359"/>
                  <a:pt x="-7249" y="127311"/>
                  <a:pt x="0" y="0"/>
                </a:cubicBezTo>
                <a:close/>
              </a:path>
              <a:path w="9097708" h="830997" stroke="0" extrusionOk="0">
                <a:moveTo>
                  <a:pt x="0" y="0"/>
                </a:moveTo>
                <a:cubicBezTo>
                  <a:pt x="209446" y="-16176"/>
                  <a:pt x="544638" y="884"/>
                  <a:pt x="699824" y="0"/>
                </a:cubicBezTo>
                <a:cubicBezTo>
                  <a:pt x="855010" y="-884"/>
                  <a:pt x="1040503" y="4516"/>
                  <a:pt x="1217693" y="0"/>
                </a:cubicBezTo>
                <a:cubicBezTo>
                  <a:pt x="1394883" y="-4516"/>
                  <a:pt x="1908268" y="-40582"/>
                  <a:pt x="2099471" y="0"/>
                </a:cubicBezTo>
                <a:cubicBezTo>
                  <a:pt x="2290674" y="40582"/>
                  <a:pt x="2654651" y="-19767"/>
                  <a:pt x="2981249" y="0"/>
                </a:cubicBezTo>
                <a:cubicBezTo>
                  <a:pt x="3307847" y="19767"/>
                  <a:pt x="3436609" y="-9079"/>
                  <a:pt x="3590096" y="0"/>
                </a:cubicBezTo>
                <a:cubicBezTo>
                  <a:pt x="3743583" y="9079"/>
                  <a:pt x="4011938" y="-25815"/>
                  <a:pt x="4289919" y="0"/>
                </a:cubicBezTo>
                <a:cubicBezTo>
                  <a:pt x="4567900" y="25815"/>
                  <a:pt x="4894486" y="34467"/>
                  <a:pt x="5080720" y="0"/>
                </a:cubicBezTo>
                <a:cubicBezTo>
                  <a:pt x="5266954" y="-34467"/>
                  <a:pt x="5704277" y="-28727"/>
                  <a:pt x="5871521" y="0"/>
                </a:cubicBezTo>
                <a:cubicBezTo>
                  <a:pt x="6038765" y="28727"/>
                  <a:pt x="6209671" y="25324"/>
                  <a:pt x="6480367" y="0"/>
                </a:cubicBezTo>
                <a:cubicBezTo>
                  <a:pt x="6751063" y="-25324"/>
                  <a:pt x="6991546" y="-20037"/>
                  <a:pt x="7180191" y="0"/>
                </a:cubicBezTo>
                <a:cubicBezTo>
                  <a:pt x="7368836" y="20037"/>
                  <a:pt x="7535895" y="29260"/>
                  <a:pt x="7789038" y="0"/>
                </a:cubicBezTo>
                <a:cubicBezTo>
                  <a:pt x="8042181" y="-29260"/>
                  <a:pt x="8719978" y="56086"/>
                  <a:pt x="9097708" y="0"/>
                </a:cubicBezTo>
                <a:cubicBezTo>
                  <a:pt x="9114927" y="82283"/>
                  <a:pt x="9100196" y="271905"/>
                  <a:pt x="9097708" y="398879"/>
                </a:cubicBezTo>
                <a:cubicBezTo>
                  <a:pt x="9095220" y="525853"/>
                  <a:pt x="9104505" y="727361"/>
                  <a:pt x="9097708" y="830997"/>
                </a:cubicBezTo>
                <a:cubicBezTo>
                  <a:pt x="8968553" y="839064"/>
                  <a:pt x="8855575" y="824493"/>
                  <a:pt x="8670816" y="830997"/>
                </a:cubicBezTo>
                <a:cubicBezTo>
                  <a:pt x="8486057" y="837501"/>
                  <a:pt x="8273114" y="819221"/>
                  <a:pt x="7970992" y="830997"/>
                </a:cubicBezTo>
                <a:cubicBezTo>
                  <a:pt x="7668870" y="842773"/>
                  <a:pt x="7690067" y="820716"/>
                  <a:pt x="7453122" y="830997"/>
                </a:cubicBezTo>
                <a:cubicBezTo>
                  <a:pt x="7216177" y="841279"/>
                  <a:pt x="6948057" y="862930"/>
                  <a:pt x="6753299" y="830997"/>
                </a:cubicBezTo>
                <a:cubicBezTo>
                  <a:pt x="6558541" y="799064"/>
                  <a:pt x="6515223" y="827412"/>
                  <a:pt x="6326406" y="830997"/>
                </a:cubicBezTo>
                <a:cubicBezTo>
                  <a:pt x="6137589" y="834582"/>
                  <a:pt x="5711012" y="848670"/>
                  <a:pt x="5444628" y="830997"/>
                </a:cubicBezTo>
                <a:cubicBezTo>
                  <a:pt x="5178244" y="813324"/>
                  <a:pt x="4999080" y="813499"/>
                  <a:pt x="4835782" y="830997"/>
                </a:cubicBezTo>
                <a:cubicBezTo>
                  <a:pt x="4672484" y="848495"/>
                  <a:pt x="4467085" y="855075"/>
                  <a:pt x="4135958" y="830997"/>
                </a:cubicBezTo>
                <a:cubicBezTo>
                  <a:pt x="3804831" y="806919"/>
                  <a:pt x="3590058" y="812706"/>
                  <a:pt x="3345157" y="830997"/>
                </a:cubicBezTo>
                <a:cubicBezTo>
                  <a:pt x="3100256" y="849288"/>
                  <a:pt x="2927058" y="818324"/>
                  <a:pt x="2645334" y="830997"/>
                </a:cubicBezTo>
                <a:cubicBezTo>
                  <a:pt x="2363610" y="843670"/>
                  <a:pt x="2199201" y="820083"/>
                  <a:pt x="1854533" y="830997"/>
                </a:cubicBezTo>
                <a:cubicBezTo>
                  <a:pt x="1509865" y="841911"/>
                  <a:pt x="1225136" y="792799"/>
                  <a:pt x="972755" y="830997"/>
                </a:cubicBezTo>
                <a:cubicBezTo>
                  <a:pt x="720374" y="869195"/>
                  <a:pt x="282102" y="799200"/>
                  <a:pt x="0" y="830997"/>
                </a:cubicBezTo>
                <a:cubicBezTo>
                  <a:pt x="-39" y="667693"/>
                  <a:pt x="17314" y="605039"/>
                  <a:pt x="0" y="415499"/>
                </a:cubicBezTo>
                <a:cubicBezTo>
                  <a:pt x="-17314" y="225959"/>
                  <a:pt x="7164" y="171184"/>
                  <a:pt x="0" y="0"/>
                </a:cubicBezTo>
                <a:close/>
              </a:path>
            </a:pathLst>
          </a:custGeom>
          <a:solidFill>
            <a:schemeClr val="bg1">
              <a:alpha val="75000"/>
            </a:schemeClr>
          </a:solidFill>
          <a:ln>
            <a:solidFill>
              <a:schemeClr val="tx2">
                <a:lumMod val="20000"/>
                <a:lumOff val="80000"/>
              </a:schemeClr>
            </a:solidFill>
            <a:extLst>
              <a:ext uri="{C807C97D-BFC1-408E-A445-0C87EB9F89A2}">
                <ask:lineSketchStyleProps xmlns:ask="http://schemas.microsoft.com/office/drawing/2018/sketchyshapes" sd="1068386600">
                  <a:prstGeom prst="rect">
                    <a:avLst/>
                  </a:prstGeom>
                  <ask:type>
                    <ask:lineSketchFreehand/>
                  </ask:type>
                </ask:lineSketchStyleProps>
              </a:ext>
            </a:extLst>
          </a:ln>
        </p:spPr>
        <p:txBody>
          <a:bodyPr wrap="square" anchor="ctr" anchorCtr="0">
            <a:spAutoFit/>
          </a:bodyPr>
          <a:lstStyle/>
          <a:p>
            <a:pPr algn="ctr"/>
            <a:r>
              <a:rPr lang="en-US" sz="2400" b="1" dirty="0">
                <a:latin typeface="Calibri"/>
                <a:cs typeface="Arial" charset="0"/>
              </a:rPr>
              <a:t>Statewide Aviation (SWA)“To sustain and improve the quality of life</a:t>
            </a:r>
            <a:br>
              <a:rPr lang="en-US" sz="2400" b="1" dirty="0">
                <a:latin typeface="Calibri"/>
                <a:cs typeface="Arial" charset="0"/>
              </a:rPr>
            </a:br>
            <a:r>
              <a:rPr lang="en-US" sz="2400" b="1" dirty="0">
                <a:latin typeface="Calibri"/>
                <a:cs typeface="Arial" charset="0"/>
              </a:rPr>
              <a:t>throughout Alaska”</a:t>
            </a:r>
          </a:p>
        </p:txBody>
      </p:sp>
      <p:pic>
        <p:nvPicPr>
          <p:cNvPr id="7" name="Picture 6">
            <a:extLst>
              <a:ext uri="{FF2B5EF4-FFF2-40B4-BE49-F238E27FC236}">
                <a16:creationId xmlns:a16="http://schemas.microsoft.com/office/drawing/2014/main" id="{8ED2A55E-4ED8-9401-3010-48E459C686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6324600"/>
            <a:ext cx="457200" cy="457200"/>
          </a:xfrm>
          <a:prstGeom prst="rect">
            <a:avLst/>
          </a:prstGeom>
          <a:effectLst>
            <a:outerShdw blurRad="50800" dist="38100" dir="18900000" algn="bl" rotWithShape="0">
              <a:prstClr val="black">
                <a:alpha val="20000"/>
              </a:prstClr>
            </a:outerShdw>
          </a:effectLst>
        </p:spPr>
      </p:pic>
    </p:spTree>
    <p:extLst>
      <p:ext uri="{BB962C8B-B14F-4D97-AF65-F5344CB8AC3E}">
        <p14:creationId xmlns:p14="http://schemas.microsoft.com/office/powerpoint/2010/main" val="3346453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235 Rural Airports</a:t>
            </a:r>
          </a:p>
        </p:txBody>
      </p:sp>
      <p:sp>
        <p:nvSpPr>
          <p:cNvPr id="6" name="Slide Number Placeholder 4"/>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EAE002-1F8C-4C1E-A42F-2F178E47F5CD}" type="slidenum">
              <a:rPr lang="en-US" smtClean="0"/>
              <a:pPr fontAlgn="base">
                <a:spcBef>
                  <a:spcPct val="0"/>
                </a:spcBef>
                <a:spcAft>
                  <a:spcPct val="0"/>
                </a:spcAft>
              </a:pPr>
              <a:t>3</a:t>
            </a:fld>
            <a:endParaRPr lang="en-US" dirty="0"/>
          </a:p>
        </p:txBody>
      </p:sp>
      <p:pic>
        <p:nvPicPr>
          <p:cNvPr id="35" name="Picture 34">
            <a:extLst>
              <a:ext uri="{FF2B5EF4-FFF2-40B4-BE49-F238E27FC236}">
                <a16:creationId xmlns:a16="http://schemas.microsoft.com/office/drawing/2014/main" id="{643309D5-E919-8621-D0F7-6E30D83F1C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309" y="1215481"/>
            <a:ext cx="9748370" cy="5323433"/>
          </a:xfrm>
          <a:prstGeom prst="rect">
            <a:avLst/>
          </a:prstGeom>
        </p:spPr>
      </p:pic>
    </p:spTree>
    <p:extLst>
      <p:ext uri="{BB962C8B-B14F-4D97-AF65-F5344CB8AC3E}">
        <p14:creationId xmlns:p14="http://schemas.microsoft.com/office/powerpoint/2010/main" val="357098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D8814F-AF09-79F4-032F-7ACC94B8ED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72" y="-12083"/>
            <a:ext cx="9143429" cy="6439549"/>
          </a:xfrm>
          <a:prstGeom prst="rect">
            <a:avLst/>
          </a:prstGeom>
          <a:effectLst>
            <a:innerShdw blurRad="114300">
              <a:prstClr val="black">
                <a:alpha val="20000"/>
              </a:prstClr>
            </a:innerShdw>
          </a:effectLst>
        </p:spPr>
      </p:pic>
      <p:sp>
        <p:nvSpPr>
          <p:cNvPr id="4" name="Slide Number Placeholder 3"/>
          <p:cNvSpPr>
            <a:spLocks noGrp="1"/>
          </p:cNvSpPr>
          <p:nvPr>
            <p:ph type="sldNum" sz="quarter" idx="10"/>
          </p:nvPr>
        </p:nvSpPr>
        <p:spPr/>
        <p:txBody>
          <a:bodyPr/>
          <a:lstStyle/>
          <a:p>
            <a:pPr>
              <a:defRPr/>
            </a:pPr>
            <a:fld id="{A98B6FD7-91B3-4D10-B688-973CF5EAA776}" type="slidenum">
              <a:rPr lang="en-US" smtClean="0"/>
              <a:pPr>
                <a:defRPr/>
              </a:pPr>
              <a:t>4</a:t>
            </a:fld>
            <a:endParaRPr lang="en-US"/>
          </a:p>
        </p:txBody>
      </p:sp>
      <p:pic>
        <p:nvPicPr>
          <p:cNvPr id="5" name="Picture 4">
            <a:extLst>
              <a:ext uri="{FF2B5EF4-FFF2-40B4-BE49-F238E27FC236}">
                <a16:creationId xmlns:a16="http://schemas.microsoft.com/office/drawing/2014/main" id="{F2AC693B-02AE-8FAF-008A-A7735ABD45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6324600"/>
            <a:ext cx="457200" cy="457200"/>
          </a:xfrm>
          <a:prstGeom prst="rect">
            <a:avLst/>
          </a:prstGeom>
          <a:effectLst>
            <a:outerShdw blurRad="50800" dist="38100" dir="18900000" algn="bl" rotWithShape="0">
              <a:prstClr val="black">
                <a:alpha val="20000"/>
              </a:prstClr>
            </a:outerShdw>
          </a:effectLst>
        </p:spPr>
      </p:pic>
    </p:spTree>
    <p:extLst>
      <p:ext uri="{BB962C8B-B14F-4D97-AF65-F5344CB8AC3E}">
        <p14:creationId xmlns:p14="http://schemas.microsoft.com/office/powerpoint/2010/main" val="1562507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beach, sky, ground&#10;&#10;Description automatically generated">
            <a:extLst>
              <a:ext uri="{FF2B5EF4-FFF2-40B4-BE49-F238E27FC236}">
                <a16:creationId xmlns:a16="http://schemas.microsoft.com/office/drawing/2014/main" id="{1AE93F74-304F-5301-1D68-FF4E16435A4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507252" y="838200"/>
            <a:ext cx="9160748" cy="5826964"/>
          </a:xfrm>
          <a:prstGeom prst="rect">
            <a:avLst/>
          </a:prstGeom>
          <a:effectLst>
            <a:innerShdw blurRad="114300">
              <a:prstClr val="black">
                <a:alpha val="20000"/>
              </a:prstClr>
            </a:innerShdw>
          </a:effectLst>
        </p:spPr>
      </p:pic>
      <p:sp>
        <p:nvSpPr>
          <p:cNvPr id="8" name="Title 7">
            <a:extLst>
              <a:ext uri="{FF2B5EF4-FFF2-40B4-BE49-F238E27FC236}">
                <a16:creationId xmlns:a16="http://schemas.microsoft.com/office/drawing/2014/main" id="{0FBCAE5B-7752-1DF8-0347-49866BE9D217}"/>
              </a:ext>
            </a:extLst>
          </p:cNvPr>
          <p:cNvSpPr>
            <a:spLocks noGrp="1"/>
          </p:cNvSpPr>
          <p:nvPr>
            <p:ph type="title"/>
          </p:nvPr>
        </p:nvSpPr>
        <p:spPr/>
        <p:txBody>
          <a:bodyPr/>
          <a:lstStyle/>
          <a:p>
            <a:r>
              <a:rPr lang="en-US" cap="all"/>
              <a:t>Airport</a:t>
            </a:r>
            <a:r>
              <a:rPr lang="en-US"/>
              <a:t> </a:t>
            </a:r>
            <a:r>
              <a:rPr lang="en-US" cap="all"/>
              <a:t>Environment</a:t>
            </a:r>
          </a:p>
        </p:txBody>
      </p:sp>
      <p:sp>
        <p:nvSpPr>
          <p:cNvPr id="4" name="TextBox 3">
            <a:extLst>
              <a:ext uri="{FF2B5EF4-FFF2-40B4-BE49-F238E27FC236}">
                <a16:creationId xmlns:a16="http://schemas.microsoft.com/office/drawing/2014/main" id="{38C77EDA-34BD-450E-B85D-82225C4F03E3}"/>
              </a:ext>
            </a:extLst>
          </p:cNvPr>
          <p:cNvSpPr txBox="1"/>
          <p:nvPr/>
        </p:nvSpPr>
        <p:spPr>
          <a:xfrm>
            <a:off x="1507252" y="838200"/>
            <a:ext cx="5029200" cy="582696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45720" rtlCol="0" anchor="t" anchorCtr="0"/>
          <a:lstStyle>
            <a:defPPr>
              <a:defRPr lang="en-US"/>
            </a:defPPr>
            <a:lvl1pPr algn="ctr">
              <a:defRPr>
                <a:latin typeface="+mn-lt"/>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lgn="l" rtl="0" fontAlgn="base"/>
            <a:r>
              <a:rPr lang="en-US" sz="2000" b="1">
                <a:solidFill>
                  <a:schemeClr val="tx1"/>
                </a:solidFill>
                <a:cs typeface="Calibri"/>
              </a:rPr>
              <a:t>Challenges</a:t>
            </a:r>
            <a:endParaRPr lang="en-US" sz="2000">
              <a:solidFill>
                <a:schemeClr val="tx1"/>
              </a:solidFill>
              <a:cs typeface="Calibri"/>
            </a:endParaRPr>
          </a:p>
          <a:p>
            <a:pPr marL="342900" indent="-342900" algn="l">
              <a:spcBef>
                <a:spcPts val="600"/>
              </a:spcBef>
              <a:buFont typeface="Arial" panose="020B0604020202020204" pitchFamily="34" charset="0"/>
              <a:buChar char="•"/>
            </a:pPr>
            <a:r>
              <a:rPr lang="en-US" sz="2000">
                <a:solidFill>
                  <a:schemeClr val="tx1"/>
                </a:solidFill>
                <a:cs typeface="Calibri"/>
              </a:rPr>
              <a:t>Warming climate impacting coastal erosion, precipitation patterns, airport surface stability</a:t>
            </a:r>
          </a:p>
          <a:p>
            <a:pPr marL="342900" indent="-342900" algn="l">
              <a:spcBef>
                <a:spcPts val="600"/>
              </a:spcBef>
              <a:buFont typeface="Arial" panose="020B0604020202020204" pitchFamily="34" charset="0"/>
              <a:buChar char="•"/>
            </a:pPr>
            <a:r>
              <a:rPr lang="en-US" sz="2000">
                <a:solidFill>
                  <a:schemeClr val="tx1"/>
                </a:solidFill>
                <a:cs typeface="Calibri"/>
              </a:rPr>
              <a:t>Increase in freezing rain / ice events</a:t>
            </a:r>
          </a:p>
          <a:p>
            <a:pPr marL="342900" indent="-342900" algn="l">
              <a:spcBef>
                <a:spcPts val="600"/>
              </a:spcBef>
              <a:buFont typeface="Arial" panose="020B0604020202020204" pitchFamily="34" charset="0"/>
              <a:buChar char="•"/>
            </a:pPr>
            <a:r>
              <a:rPr lang="en-US" sz="2000">
                <a:solidFill>
                  <a:schemeClr val="tx1"/>
                </a:solidFill>
                <a:cs typeface="Calibri"/>
              </a:rPr>
              <a:t>Equipment utilization is more complicated</a:t>
            </a:r>
          </a:p>
          <a:p>
            <a:pPr marL="342900" indent="-342900" algn="l">
              <a:spcBef>
                <a:spcPts val="600"/>
              </a:spcBef>
              <a:buFont typeface="Arial" panose="020B0604020202020204" pitchFamily="34" charset="0"/>
              <a:buChar char="•"/>
            </a:pPr>
            <a:r>
              <a:rPr lang="en-US" sz="2000">
                <a:solidFill>
                  <a:schemeClr val="tx1"/>
                </a:solidFill>
                <a:cs typeface="Calibri"/>
              </a:rPr>
              <a:t>Higher aircraft performance requirements</a:t>
            </a:r>
          </a:p>
          <a:p>
            <a:endParaRPr lang="en-US" sz="800" b="1">
              <a:solidFill>
                <a:schemeClr val="tx1"/>
              </a:solidFill>
              <a:cs typeface="Calibri"/>
            </a:endParaRPr>
          </a:p>
          <a:p>
            <a:pPr algn="l"/>
            <a:r>
              <a:rPr lang="en-US" sz="2000" b="1">
                <a:solidFill>
                  <a:schemeClr val="tx1"/>
                </a:solidFill>
                <a:cs typeface="Calibri"/>
              </a:rPr>
              <a:t>Solutions</a:t>
            </a:r>
            <a:endParaRPr lang="en-US" sz="2000">
              <a:solidFill>
                <a:schemeClr val="tx1"/>
              </a:solidFill>
              <a:cs typeface="Calibri"/>
            </a:endParaRPr>
          </a:p>
          <a:p>
            <a:pPr marL="342900" indent="-342900" algn="l">
              <a:spcBef>
                <a:spcPts val="600"/>
              </a:spcBef>
              <a:buFont typeface="Arial" panose="020B0604020202020204" pitchFamily="34" charset="0"/>
              <a:buChar char="•"/>
            </a:pPr>
            <a:r>
              <a:rPr lang="en-US" sz="2000">
                <a:solidFill>
                  <a:schemeClr val="tx1"/>
                </a:solidFill>
                <a:cs typeface="Calibri"/>
              </a:rPr>
              <a:t>Chemical / deicing programs</a:t>
            </a:r>
          </a:p>
          <a:p>
            <a:pPr marL="342900" indent="-342900" algn="l">
              <a:spcBef>
                <a:spcPts val="600"/>
              </a:spcBef>
              <a:buFont typeface="Arial" panose="020B0604020202020204" pitchFamily="34" charset="0"/>
              <a:buChar char="•"/>
            </a:pPr>
            <a:r>
              <a:rPr lang="en-US" sz="2000">
                <a:solidFill>
                  <a:schemeClr val="tx1"/>
                </a:solidFill>
                <a:cs typeface="Calibri"/>
              </a:rPr>
              <a:t>Weather prediction / RWS utilization (road weather stations)</a:t>
            </a:r>
          </a:p>
          <a:p>
            <a:pPr marL="342900" indent="-342900" algn="l">
              <a:spcBef>
                <a:spcPts val="600"/>
              </a:spcBef>
              <a:buFont typeface="Arial" panose="020B0604020202020204" pitchFamily="34" charset="0"/>
              <a:buChar char="•"/>
            </a:pPr>
            <a:r>
              <a:rPr lang="en-US" sz="2000">
                <a:solidFill>
                  <a:schemeClr val="tx1"/>
                </a:solidFill>
                <a:cs typeface="Calibri"/>
              </a:rPr>
              <a:t>Surface stabilization solutions</a:t>
            </a:r>
          </a:p>
          <a:p>
            <a:endParaRPr lang="en-US" sz="2000">
              <a:solidFill>
                <a:schemeClr val="tx1"/>
              </a:solidFill>
              <a:cs typeface="Calibri"/>
            </a:endParaRPr>
          </a:p>
        </p:txBody>
      </p:sp>
      <p:sp>
        <p:nvSpPr>
          <p:cNvPr id="11" name="Slide Number Placeholder 3">
            <a:extLst>
              <a:ext uri="{FF2B5EF4-FFF2-40B4-BE49-F238E27FC236}">
                <a16:creationId xmlns:a16="http://schemas.microsoft.com/office/drawing/2014/main" id="{2BA1EB06-092D-87FA-7461-C1E2ACB412ED}"/>
              </a:ext>
            </a:extLst>
          </p:cNvPr>
          <p:cNvSpPr>
            <a:spLocks noGrp="1"/>
          </p:cNvSpPr>
          <p:nvPr>
            <p:ph type="sldNum" sz="quarter" idx="10"/>
          </p:nvPr>
        </p:nvSpPr>
        <p:spPr>
          <a:xfrm>
            <a:off x="9982200" y="6629400"/>
            <a:ext cx="685800" cy="228600"/>
          </a:xfrm>
        </p:spPr>
        <p:txBody>
          <a:bodyPr/>
          <a:lstStyle/>
          <a:p>
            <a:pPr>
              <a:defRPr/>
            </a:pPr>
            <a:fld id="{A98B6FD7-91B3-4D10-B688-973CF5EAA776}" type="slidenum">
              <a:rPr lang="en-US" smtClean="0"/>
              <a:pPr>
                <a:defRPr/>
              </a:pPr>
              <a:t>5</a:t>
            </a:fld>
            <a:endParaRPr lang="en-US"/>
          </a:p>
        </p:txBody>
      </p:sp>
      <p:pic>
        <p:nvPicPr>
          <p:cNvPr id="6" name="Picture 5">
            <a:extLst>
              <a:ext uri="{FF2B5EF4-FFF2-40B4-BE49-F238E27FC236}">
                <a16:creationId xmlns:a16="http://schemas.microsoft.com/office/drawing/2014/main" id="{1BACD4DC-E410-4589-98BA-752FFCA491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0200" y="6324600"/>
            <a:ext cx="457200" cy="457200"/>
          </a:xfrm>
          <a:prstGeom prst="rect">
            <a:avLst/>
          </a:prstGeom>
          <a:effectLst>
            <a:outerShdw blurRad="50800" dist="38100" dir="18900000" algn="bl" rotWithShape="0">
              <a:prstClr val="black">
                <a:alpha val="20000"/>
              </a:prstClr>
            </a:outerShdw>
          </a:effectLst>
        </p:spPr>
      </p:pic>
    </p:spTree>
    <p:extLst>
      <p:ext uri="{BB962C8B-B14F-4D97-AF65-F5344CB8AC3E}">
        <p14:creationId xmlns:p14="http://schemas.microsoft.com/office/powerpoint/2010/main" val="235538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ky, outdoor, hydrant, fire">
            <a:extLst>
              <a:ext uri="{FF2B5EF4-FFF2-40B4-BE49-F238E27FC236}">
                <a16:creationId xmlns:a16="http://schemas.microsoft.com/office/drawing/2014/main" id="{41F00F70-E9C5-CE55-D858-6B95B51113A2}"/>
              </a:ext>
            </a:extLst>
          </p:cNvPr>
          <p:cNvPicPr>
            <a:picLocks noChangeAspect="1"/>
          </p:cNvPicPr>
          <p:nvPr/>
        </p:nvPicPr>
        <p:blipFill rotWithShape="1">
          <a:blip r:embed="rId3">
            <a:extLst>
              <a:ext uri="{28A0092B-C50C-407E-A947-70E740481C1C}">
                <a14:useLocalDpi xmlns:a14="http://schemas.microsoft.com/office/drawing/2010/main" val="0"/>
              </a:ext>
            </a:extLst>
          </a:blip>
          <a:srcRect l="25981" t="8642" r="297" b="8421"/>
          <a:stretch/>
        </p:blipFill>
        <p:spPr>
          <a:xfrm>
            <a:off x="1524000" y="844669"/>
            <a:ext cx="9144000" cy="5769864"/>
          </a:xfrm>
          <a:prstGeom prst="rect">
            <a:avLst/>
          </a:prstGeom>
          <a:effectLst>
            <a:innerShdw blurRad="114300">
              <a:prstClr val="black">
                <a:alpha val="20000"/>
              </a:prstClr>
            </a:innerShdw>
          </a:effectLst>
        </p:spPr>
      </p:pic>
      <p:sp>
        <p:nvSpPr>
          <p:cNvPr id="4" name="TextBox 3">
            <a:extLst>
              <a:ext uri="{FF2B5EF4-FFF2-40B4-BE49-F238E27FC236}">
                <a16:creationId xmlns:a16="http://schemas.microsoft.com/office/drawing/2014/main" id="{38C77EDA-34BD-450E-B85D-82225C4F03E3}"/>
              </a:ext>
            </a:extLst>
          </p:cNvPr>
          <p:cNvSpPr txBox="1"/>
          <p:nvPr/>
        </p:nvSpPr>
        <p:spPr>
          <a:xfrm>
            <a:off x="5638800" y="844667"/>
            <a:ext cx="5029200" cy="576986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45720" rtlCol="0" anchor="t" anchorCtr="0"/>
          <a:lstStyle>
            <a:defPPr>
              <a:defRPr lang="en-US"/>
            </a:defPPr>
            <a:lvl1pPr algn="ctr">
              <a:defRPr>
                <a:latin typeface="+mn-lt"/>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lgn="l" rtl="0" fontAlgn="base"/>
            <a:r>
              <a:rPr lang="en-US" sz="2000" b="1">
                <a:solidFill>
                  <a:schemeClr val="tx1"/>
                </a:solidFill>
                <a:cs typeface="Calibri"/>
              </a:rPr>
              <a:t>Challenges</a:t>
            </a:r>
            <a:endParaRPr lang="en-US" sz="2000">
              <a:solidFill>
                <a:schemeClr val="tx1"/>
              </a:solidFill>
              <a:cs typeface="Calibri"/>
            </a:endParaRPr>
          </a:p>
          <a:p>
            <a:pPr marL="342900" indent="-342900" algn="l">
              <a:spcBef>
                <a:spcPts val="600"/>
              </a:spcBef>
              <a:buFont typeface="Arial" panose="020B0604020202020204" pitchFamily="34" charset="0"/>
              <a:buChar char="•"/>
            </a:pPr>
            <a:r>
              <a:rPr lang="en-US" sz="2000">
                <a:solidFill>
                  <a:schemeClr val="tx1"/>
                </a:solidFill>
                <a:cs typeface="Calibri"/>
              </a:rPr>
              <a:t>Aging lighting systems that are extremely expensive to maintain / replace</a:t>
            </a:r>
          </a:p>
          <a:p>
            <a:pPr marL="342900" indent="-342900" algn="l">
              <a:spcBef>
                <a:spcPts val="600"/>
              </a:spcBef>
              <a:buFont typeface="Arial" panose="020B0604020202020204" pitchFamily="34" charset="0"/>
              <a:buChar char="•"/>
            </a:pPr>
            <a:r>
              <a:rPr lang="en-US" sz="2000">
                <a:solidFill>
                  <a:schemeClr val="tx1"/>
                </a:solidFill>
                <a:cs typeface="Calibri"/>
              </a:rPr>
              <a:t>Harsh arctic climate</a:t>
            </a:r>
          </a:p>
          <a:p>
            <a:pPr marL="342900" indent="-342900" algn="l">
              <a:spcBef>
                <a:spcPts val="600"/>
              </a:spcBef>
              <a:buFont typeface="Arial" panose="020B0604020202020204" pitchFamily="34" charset="0"/>
              <a:buChar char="•"/>
            </a:pPr>
            <a:r>
              <a:rPr lang="en-US" sz="2000">
                <a:solidFill>
                  <a:schemeClr val="tx1"/>
                </a:solidFill>
                <a:cs typeface="Calibri"/>
              </a:rPr>
              <a:t>Damage &amp; vandalism</a:t>
            </a:r>
          </a:p>
          <a:p>
            <a:endParaRPr lang="en-US" sz="800" b="1">
              <a:solidFill>
                <a:schemeClr val="tx1"/>
              </a:solidFill>
              <a:cs typeface="Calibri"/>
            </a:endParaRPr>
          </a:p>
          <a:p>
            <a:pPr algn="l"/>
            <a:r>
              <a:rPr lang="en-US" sz="2000" b="1">
                <a:solidFill>
                  <a:schemeClr val="tx1"/>
                </a:solidFill>
                <a:cs typeface="Calibri"/>
              </a:rPr>
              <a:t>Solutions</a:t>
            </a:r>
            <a:endParaRPr lang="en-US" sz="2000">
              <a:solidFill>
                <a:schemeClr val="tx1"/>
              </a:solidFill>
              <a:cs typeface="Calibri"/>
            </a:endParaRPr>
          </a:p>
          <a:p>
            <a:pPr marL="342900" indent="-342900" algn="l">
              <a:spcBef>
                <a:spcPts val="600"/>
              </a:spcBef>
              <a:buFont typeface="Arial" panose="020B0604020202020204" pitchFamily="34" charset="0"/>
              <a:buChar char="•"/>
            </a:pPr>
            <a:r>
              <a:rPr lang="en-US" sz="2000">
                <a:solidFill>
                  <a:schemeClr val="tx1"/>
                </a:solidFill>
                <a:cs typeface="Calibri"/>
              </a:rPr>
              <a:t>Focused airport lighting program</a:t>
            </a:r>
          </a:p>
          <a:p>
            <a:pPr marL="342900" indent="-342900" algn="l">
              <a:spcBef>
                <a:spcPts val="600"/>
              </a:spcBef>
              <a:buFont typeface="Arial" panose="020B0604020202020204" pitchFamily="34" charset="0"/>
              <a:buChar char="•"/>
            </a:pPr>
            <a:r>
              <a:rPr lang="en-US" sz="2000">
                <a:solidFill>
                  <a:schemeClr val="tx1"/>
                </a:solidFill>
                <a:cs typeface="Calibri"/>
              </a:rPr>
              <a:t>Electrical training for current staff</a:t>
            </a:r>
          </a:p>
          <a:p>
            <a:pPr marL="342900" indent="-342900" algn="l">
              <a:spcBef>
                <a:spcPts val="600"/>
              </a:spcBef>
              <a:buFont typeface="Arial" panose="020B0604020202020204" pitchFamily="34" charset="0"/>
              <a:buChar char="•"/>
            </a:pPr>
            <a:r>
              <a:rPr lang="en-US" sz="2000">
                <a:solidFill>
                  <a:schemeClr val="tx1"/>
                </a:solidFill>
                <a:cs typeface="Calibri"/>
              </a:rPr>
              <a:t>Emergency lighting systems</a:t>
            </a:r>
          </a:p>
          <a:p>
            <a:pPr marL="342900" indent="-342900" algn="l">
              <a:spcBef>
                <a:spcPts val="600"/>
              </a:spcBef>
              <a:buFont typeface="Arial" panose="020B0604020202020204" pitchFamily="34" charset="0"/>
              <a:buChar char="•"/>
            </a:pPr>
            <a:r>
              <a:rPr lang="en-US" sz="2000">
                <a:solidFill>
                  <a:schemeClr val="tx1"/>
                </a:solidFill>
                <a:cs typeface="Calibri"/>
              </a:rPr>
              <a:t>Training / Public outreach / communication efforts</a:t>
            </a:r>
          </a:p>
          <a:p>
            <a:endParaRPr lang="en-US" sz="2000">
              <a:solidFill>
                <a:schemeClr val="tx1"/>
              </a:solidFill>
              <a:cs typeface="Calibri"/>
            </a:endParaRPr>
          </a:p>
        </p:txBody>
      </p:sp>
      <p:pic>
        <p:nvPicPr>
          <p:cNvPr id="6" name="Picture 5">
            <a:extLst>
              <a:ext uri="{FF2B5EF4-FFF2-40B4-BE49-F238E27FC236}">
                <a16:creationId xmlns:a16="http://schemas.microsoft.com/office/drawing/2014/main" id="{1BACD4DC-E410-4589-98BA-752FFCA491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6324600"/>
            <a:ext cx="457200" cy="457200"/>
          </a:xfrm>
          <a:prstGeom prst="rect">
            <a:avLst/>
          </a:prstGeom>
          <a:effectLst>
            <a:outerShdw blurRad="50800" dist="38100" dir="18900000" algn="bl" rotWithShape="0">
              <a:prstClr val="black">
                <a:alpha val="20000"/>
              </a:prstClr>
            </a:outerShdw>
          </a:effectLst>
        </p:spPr>
      </p:pic>
      <p:sp>
        <p:nvSpPr>
          <p:cNvPr id="8" name="Title 7">
            <a:extLst>
              <a:ext uri="{FF2B5EF4-FFF2-40B4-BE49-F238E27FC236}">
                <a16:creationId xmlns:a16="http://schemas.microsoft.com/office/drawing/2014/main" id="{0FBCAE5B-7752-1DF8-0347-49866BE9D217}"/>
              </a:ext>
            </a:extLst>
          </p:cNvPr>
          <p:cNvSpPr>
            <a:spLocks noGrp="1"/>
          </p:cNvSpPr>
          <p:nvPr>
            <p:ph type="title"/>
          </p:nvPr>
        </p:nvSpPr>
        <p:spPr/>
        <p:txBody>
          <a:bodyPr/>
          <a:lstStyle/>
          <a:p>
            <a:r>
              <a:rPr lang="en-US" cap="all"/>
              <a:t>Remote Airport Lighting</a:t>
            </a:r>
          </a:p>
        </p:txBody>
      </p:sp>
      <p:sp>
        <p:nvSpPr>
          <p:cNvPr id="2" name="Slide Number Placeholder 3">
            <a:extLst>
              <a:ext uri="{FF2B5EF4-FFF2-40B4-BE49-F238E27FC236}">
                <a16:creationId xmlns:a16="http://schemas.microsoft.com/office/drawing/2014/main" id="{82DEC05E-8374-F9E6-A054-D7A9A5C45886}"/>
              </a:ext>
            </a:extLst>
          </p:cNvPr>
          <p:cNvSpPr>
            <a:spLocks noGrp="1"/>
          </p:cNvSpPr>
          <p:nvPr>
            <p:ph type="sldNum" sz="quarter" idx="10"/>
          </p:nvPr>
        </p:nvSpPr>
        <p:spPr>
          <a:xfrm>
            <a:off x="9982200" y="6629400"/>
            <a:ext cx="685800" cy="228600"/>
          </a:xfrm>
        </p:spPr>
        <p:txBody>
          <a:bodyPr/>
          <a:lstStyle/>
          <a:p>
            <a:pPr>
              <a:defRPr/>
            </a:pPr>
            <a:fld id="{A98B6FD7-91B3-4D10-B688-973CF5EAA776}" type="slidenum">
              <a:rPr lang="en-US" smtClean="0"/>
              <a:pPr>
                <a:defRPr/>
              </a:pPr>
              <a:t>6</a:t>
            </a:fld>
            <a:endParaRPr lang="en-US"/>
          </a:p>
        </p:txBody>
      </p:sp>
    </p:spTree>
    <p:extLst>
      <p:ext uri="{BB962C8B-B14F-4D97-AF65-F5344CB8AC3E}">
        <p14:creationId xmlns:p14="http://schemas.microsoft.com/office/powerpoint/2010/main" val="3674164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FEFE-3A59-1644-F20B-2238D3079004}"/>
              </a:ext>
            </a:extLst>
          </p:cNvPr>
          <p:cNvSpPr>
            <a:spLocks noGrp="1"/>
          </p:cNvSpPr>
          <p:nvPr>
            <p:ph type="title"/>
          </p:nvPr>
        </p:nvSpPr>
        <p:spPr/>
        <p:txBody>
          <a:bodyPr/>
          <a:lstStyle/>
          <a:p>
            <a:r>
              <a:rPr lang="en-US" dirty="0"/>
              <a:t>Emergency Lighting System	</a:t>
            </a:r>
          </a:p>
        </p:txBody>
      </p:sp>
      <p:pic>
        <p:nvPicPr>
          <p:cNvPr id="5" name="Picture 4" descr="A group of black boxes on a dirt surface&#10;&#10;Description automatically generated">
            <a:extLst>
              <a:ext uri="{FF2B5EF4-FFF2-40B4-BE49-F238E27FC236}">
                <a16:creationId xmlns:a16="http://schemas.microsoft.com/office/drawing/2014/main" id="{FF34B633-5472-067D-8C11-850356C49C6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7645" r="7761" b="2472"/>
          <a:stretch/>
        </p:blipFill>
        <p:spPr>
          <a:xfrm>
            <a:off x="1524001" y="2450460"/>
            <a:ext cx="9143999" cy="4407541"/>
          </a:xfrm>
          <a:prstGeom prst="rect">
            <a:avLst/>
          </a:prstGeom>
        </p:spPr>
      </p:pic>
      <p:pic>
        <p:nvPicPr>
          <p:cNvPr id="7" name="Picture 6" descr="A field with green lights&#10;&#10;Description automatically generated">
            <a:extLst>
              <a:ext uri="{FF2B5EF4-FFF2-40B4-BE49-F238E27FC236}">
                <a16:creationId xmlns:a16="http://schemas.microsoft.com/office/drawing/2014/main" id="{719FC0B5-CA61-6B56-E295-98B815688219}"/>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20368" b="16918"/>
          <a:stretch/>
        </p:blipFill>
        <p:spPr>
          <a:xfrm>
            <a:off x="1524000" y="826153"/>
            <a:ext cx="9144002" cy="1744393"/>
          </a:xfrm>
          <a:prstGeom prst="rect">
            <a:avLst/>
          </a:prstGeom>
        </p:spPr>
      </p:pic>
      <p:sp>
        <p:nvSpPr>
          <p:cNvPr id="3" name="Content Placeholder 2">
            <a:extLst>
              <a:ext uri="{FF2B5EF4-FFF2-40B4-BE49-F238E27FC236}">
                <a16:creationId xmlns:a16="http://schemas.microsoft.com/office/drawing/2014/main" id="{757C0EF9-F7A5-05D1-8937-4C42A98D9F82}"/>
              </a:ext>
            </a:extLst>
          </p:cNvPr>
          <p:cNvSpPr>
            <a:spLocks noGrp="1"/>
          </p:cNvSpPr>
          <p:nvPr>
            <p:ph idx="1"/>
          </p:nvPr>
        </p:nvSpPr>
        <p:spPr>
          <a:xfrm>
            <a:off x="1676401" y="914400"/>
            <a:ext cx="5910775" cy="5638800"/>
          </a:xfrm>
        </p:spPr>
        <p:txBody>
          <a:bodyPr/>
          <a:lstStyle/>
          <a:p>
            <a:r>
              <a:rPr lang="en-US" sz="1800" b="1" dirty="0">
                <a:latin typeface="Calibri" panose="020F0502020204030204" pitchFamily="34" charset="0"/>
                <a:ea typeface="Calibri" panose="020F0502020204030204" pitchFamily="34" charset="0"/>
              </a:rPr>
              <a:t>Cost of old system in 2007: $74,000 ( $112,000 today). </a:t>
            </a:r>
          </a:p>
          <a:p>
            <a:r>
              <a:rPr lang="en-US" sz="1800" b="1" dirty="0">
                <a:latin typeface="Calibri" panose="020F0502020204030204" pitchFamily="34" charset="0"/>
                <a:ea typeface="Calibri" panose="020F0502020204030204" pitchFamily="34" charset="0"/>
              </a:rPr>
              <a:t>New system: $40,000 per set, excluding shipping costs. </a:t>
            </a:r>
          </a:p>
          <a:p>
            <a:r>
              <a:rPr lang="en-US" sz="1800" b="1" dirty="0">
                <a:latin typeface="Calibri" panose="020F0502020204030204" pitchFamily="34" charset="0"/>
                <a:ea typeface="Calibri" panose="020F0502020204030204" pitchFamily="34" charset="0"/>
              </a:rPr>
              <a:t>A full set of 36 lights will cover a 3,600’ runway when placed at the maximum interval of 200’ between lights.</a:t>
            </a:r>
          </a:p>
          <a:p>
            <a:r>
              <a:rPr lang="en-US" sz="1800" b="1" dirty="0">
                <a:latin typeface="Calibri" panose="020F0502020204030204" pitchFamily="34" charset="0"/>
                <a:ea typeface="Calibri" panose="020F0502020204030204" pitchFamily="34" charset="0"/>
              </a:rPr>
              <a:t>New system Features:</a:t>
            </a:r>
          </a:p>
          <a:p>
            <a:pPr lvl="1"/>
            <a:r>
              <a:rPr lang="en-US" sz="1600" b="1" dirty="0">
                <a:latin typeface="Calibri" panose="020F0502020204030204" pitchFamily="34" charset="0"/>
                <a:ea typeface="Calibri" panose="020F0502020204030204" pitchFamily="34" charset="0"/>
              </a:rPr>
              <a:t>High/Med/Low intensity, Flashing, Dusk-till dawn, IR</a:t>
            </a:r>
          </a:p>
          <a:p>
            <a:pPr lvl="1"/>
            <a:r>
              <a:rPr lang="en-US" sz="1600" b="1" dirty="0">
                <a:latin typeface="Calibri" panose="020F0502020204030204" pitchFamily="34" charset="0"/>
                <a:ea typeface="Calibri" panose="020F0502020204030204" pitchFamily="34" charset="0"/>
              </a:rPr>
              <a:t>15-year lifespan</a:t>
            </a:r>
          </a:p>
          <a:p>
            <a:pPr lvl="1"/>
            <a:r>
              <a:rPr lang="en-US" sz="1600" b="1" dirty="0">
                <a:latin typeface="Calibri" panose="020F0502020204030204" pitchFamily="34" charset="0"/>
                <a:ea typeface="Calibri" panose="020F0502020204030204" pitchFamily="34" charset="0"/>
              </a:rPr>
              <a:t>lightweight</a:t>
            </a:r>
          </a:p>
          <a:p>
            <a:r>
              <a:rPr lang="en-US" sz="1800" b="1" dirty="0">
                <a:latin typeface="Calibri" panose="020F0502020204030204" pitchFamily="34" charset="0"/>
                <a:ea typeface="Calibri" panose="020F0502020204030204" pitchFamily="34" charset="0"/>
              </a:rPr>
              <a:t>Current plan</a:t>
            </a:r>
          </a:p>
          <a:p>
            <a:pPr lvl="1"/>
            <a:r>
              <a:rPr lang="en-US" sz="1600" b="1" dirty="0">
                <a:latin typeface="Calibri" panose="020F0502020204030204" pitchFamily="34" charset="0"/>
                <a:ea typeface="Calibri" panose="020F0502020204030204" pitchFamily="34" charset="0"/>
              </a:rPr>
              <a:t>Using remaining CARES funds to purchase 3-4 sets of lights</a:t>
            </a:r>
          </a:p>
          <a:p>
            <a:pPr lvl="1"/>
            <a:r>
              <a:rPr lang="en-US" sz="1600" b="1" dirty="0">
                <a:latin typeface="Calibri" panose="020F0502020204030204" pitchFamily="34" charset="0"/>
                <a:ea typeface="Calibri" panose="020F0502020204030204" pitchFamily="34" charset="0"/>
              </a:rPr>
              <a:t>Moving forward purchasing 1-2 sets per year</a:t>
            </a:r>
          </a:p>
          <a:p>
            <a:pPr lvl="1"/>
            <a:r>
              <a:rPr lang="en-US" sz="1600" b="1" dirty="0">
                <a:latin typeface="Calibri" panose="020F0502020204030204" pitchFamily="34" charset="0"/>
                <a:ea typeface="Calibri" panose="020F0502020204030204" pitchFamily="34" charset="0"/>
              </a:rPr>
              <a:t>Keep several sets in cases and build out mobile trailers for remaining sets. </a:t>
            </a:r>
          </a:p>
          <a:p>
            <a:pPr lvl="1"/>
            <a:r>
              <a:rPr lang="en-US" sz="1600" b="1" dirty="0">
                <a:latin typeface="Calibri" panose="020F0502020204030204" pitchFamily="34" charset="0"/>
                <a:ea typeface="Calibri" panose="020F0502020204030204" pitchFamily="34" charset="0"/>
              </a:rPr>
              <a:t>Sets of lights will be staged at strategic hubs for deployment when needed.</a:t>
            </a:r>
          </a:p>
        </p:txBody>
      </p:sp>
      <p:pic>
        <p:nvPicPr>
          <p:cNvPr id="6" name="Picture 5" descr="A yellow and black device&#10;&#10;Description automatically generated">
            <a:extLst>
              <a:ext uri="{FF2B5EF4-FFF2-40B4-BE49-F238E27FC236}">
                <a16:creationId xmlns:a16="http://schemas.microsoft.com/office/drawing/2014/main" id="{20B81E0B-3153-0A9C-2286-6720AFF3C0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179" t="4445" r="21898" b="4445"/>
          <a:stretch/>
        </p:blipFill>
        <p:spPr>
          <a:xfrm>
            <a:off x="8417168" y="826152"/>
            <a:ext cx="1912112" cy="3291840"/>
          </a:xfrm>
          <a:prstGeom prst="rect">
            <a:avLst/>
          </a:prstGeom>
        </p:spPr>
      </p:pic>
      <p:pic>
        <p:nvPicPr>
          <p:cNvPr id="9" name="Picture 8" descr="A black toolbox with bottles inside&#10;&#10;Description automatically generated">
            <a:extLst>
              <a:ext uri="{FF2B5EF4-FFF2-40B4-BE49-F238E27FC236}">
                <a16:creationId xmlns:a16="http://schemas.microsoft.com/office/drawing/2014/main" id="{033483D0-481F-1FEA-EAE3-24C9FCD83E9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666" t="4445" r="3847" b="6051"/>
          <a:stretch/>
        </p:blipFill>
        <p:spPr>
          <a:xfrm>
            <a:off x="7898566" y="4207836"/>
            <a:ext cx="2617035" cy="2560320"/>
          </a:xfrm>
          <a:prstGeom prst="rect">
            <a:avLst/>
          </a:prstGeom>
        </p:spPr>
      </p:pic>
    </p:spTree>
    <p:extLst>
      <p:ext uri="{BB962C8B-B14F-4D97-AF65-F5344CB8AC3E}">
        <p14:creationId xmlns:p14="http://schemas.microsoft.com/office/powerpoint/2010/main" val="488039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73CB8-06F5-F618-BE1D-78836AFF028A}"/>
              </a:ext>
            </a:extLst>
          </p:cNvPr>
          <p:cNvSpPr>
            <a:spLocks noGrp="1"/>
          </p:cNvSpPr>
          <p:nvPr>
            <p:ph type="title"/>
          </p:nvPr>
        </p:nvSpPr>
        <p:spPr/>
        <p:txBody>
          <a:bodyPr/>
          <a:lstStyle/>
          <a:p>
            <a:r>
              <a:rPr lang="en-US" dirty="0"/>
              <a:t>Equipment Needs</a:t>
            </a:r>
          </a:p>
        </p:txBody>
      </p:sp>
      <p:pic>
        <p:nvPicPr>
          <p:cNvPr id="7" name="Picture 6" descr="A yellow tractor on a road&#10;&#10;Description automatically generated">
            <a:extLst>
              <a:ext uri="{FF2B5EF4-FFF2-40B4-BE49-F238E27FC236}">
                <a16:creationId xmlns:a16="http://schemas.microsoft.com/office/drawing/2014/main" id="{0B9E05E6-2374-CD62-5F21-9DAA3A8F4B7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9415" r="4870" b="5764"/>
          <a:stretch/>
        </p:blipFill>
        <p:spPr>
          <a:xfrm>
            <a:off x="1524000" y="826152"/>
            <a:ext cx="9144000" cy="6031848"/>
          </a:xfrm>
          <a:prstGeom prst="rect">
            <a:avLst/>
          </a:prstGeom>
        </p:spPr>
      </p:pic>
      <p:sp>
        <p:nvSpPr>
          <p:cNvPr id="3" name="Content Placeholder 2">
            <a:extLst>
              <a:ext uri="{FF2B5EF4-FFF2-40B4-BE49-F238E27FC236}">
                <a16:creationId xmlns:a16="http://schemas.microsoft.com/office/drawing/2014/main" id="{BDD8B226-92D1-D692-177A-0B5F02CB06F5}"/>
              </a:ext>
            </a:extLst>
          </p:cNvPr>
          <p:cNvSpPr>
            <a:spLocks noGrp="1"/>
          </p:cNvSpPr>
          <p:nvPr>
            <p:ph idx="1"/>
          </p:nvPr>
        </p:nvSpPr>
        <p:spPr/>
        <p:txBody>
          <a:bodyPr/>
          <a:lstStyle/>
          <a:p>
            <a:r>
              <a:rPr lang="en-US" dirty="0"/>
              <a:t>Estimated cost of all equipment currently needed = $67M</a:t>
            </a:r>
          </a:p>
          <a:p>
            <a:pPr lvl="1"/>
            <a:r>
              <a:rPr lang="en-US" dirty="0"/>
              <a:t>Immediate = estimated $7.7M immediate, </a:t>
            </a:r>
          </a:p>
          <a:p>
            <a:pPr lvl="1"/>
            <a:r>
              <a:rPr lang="en-US" dirty="0"/>
              <a:t>Near future = $48.3M</a:t>
            </a:r>
          </a:p>
          <a:p>
            <a:pPr lvl="1"/>
            <a:r>
              <a:rPr lang="en-US" dirty="0"/>
              <a:t>Mid-term = $6.8M </a:t>
            </a:r>
          </a:p>
          <a:p>
            <a:pPr lvl="1"/>
            <a:r>
              <a:rPr lang="en-US" dirty="0"/>
              <a:t>Long term = $4.6M</a:t>
            </a:r>
          </a:p>
          <a:p>
            <a:pPr lvl="1"/>
            <a:endParaRPr lang="en-US" dirty="0"/>
          </a:p>
          <a:p>
            <a:r>
              <a:rPr lang="en-US" dirty="0"/>
              <a:t>To prevent backlog and keep equipment in good operating condition, acquisition needs are estimated at $25M annually.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8844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5D54-CEDB-27C3-861F-531DE9D09C97}"/>
              </a:ext>
            </a:extLst>
          </p:cNvPr>
          <p:cNvSpPr>
            <a:spLocks noGrp="1"/>
          </p:cNvSpPr>
          <p:nvPr>
            <p:ph type="title"/>
          </p:nvPr>
        </p:nvSpPr>
        <p:spPr/>
        <p:txBody>
          <a:bodyPr/>
          <a:lstStyle/>
          <a:p>
            <a:r>
              <a:rPr lang="en-US" dirty="0"/>
              <a:t>Increased Cost of Equipment/Materials</a:t>
            </a:r>
          </a:p>
        </p:txBody>
      </p:sp>
      <p:pic>
        <p:nvPicPr>
          <p:cNvPr id="5" name="Picture 4" descr="A truck on the road&#10;&#10;Description automatically generated">
            <a:extLst>
              <a:ext uri="{FF2B5EF4-FFF2-40B4-BE49-F238E27FC236}">
                <a16:creationId xmlns:a16="http://schemas.microsoft.com/office/drawing/2014/main" id="{F5CBC7D9-676C-2D35-4DB3-9F5D291FA13D}"/>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7143"/>
          <a:stretch/>
        </p:blipFill>
        <p:spPr>
          <a:xfrm>
            <a:off x="1764235" y="822960"/>
            <a:ext cx="8663531" cy="6035040"/>
          </a:xfrm>
          <a:prstGeom prst="rect">
            <a:avLst/>
          </a:prstGeom>
        </p:spPr>
      </p:pic>
      <p:sp>
        <p:nvSpPr>
          <p:cNvPr id="3" name="Content Placeholder 2">
            <a:extLst>
              <a:ext uri="{FF2B5EF4-FFF2-40B4-BE49-F238E27FC236}">
                <a16:creationId xmlns:a16="http://schemas.microsoft.com/office/drawing/2014/main" id="{41720944-6850-165C-79F1-C16121F33D78}"/>
              </a:ext>
            </a:extLst>
          </p:cNvPr>
          <p:cNvSpPr>
            <a:spLocks noGrp="1"/>
          </p:cNvSpPr>
          <p:nvPr>
            <p:ph idx="1"/>
          </p:nvPr>
        </p:nvSpPr>
        <p:spPr/>
        <p:txBody>
          <a:bodyPr/>
          <a:lstStyle/>
          <a:p>
            <a:r>
              <a:rPr lang="en-US" sz="2400" b="1" dirty="0"/>
              <a:t>Cost of Grader</a:t>
            </a:r>
          </a:p>
          <a:p>
            <a:pPr lvl="1"/>
            <a:r>
              <a:rPr lang="en-US" sz="2000" dirty="0"/>
              <a:t>2014: $375,000</a:t>
            </a:r>
          </a:p>
          <a:p>
            <a:pPr lvl="1"/>
            <a:r>
              <a:rPr lang="en-US" sz="2000" dirty="0"/>
              <a:t>2024: $459,375</a:t>
            </a:r>
          </a:p>
          <a:p>
            <a:pPr lvl="1"/>
            <a:r>
              <a:rPr lang="en-US" sz="2000" dirty="0"/>
              <a:t>A </a:t>
            </a:r>
            <a:r>
              <a:rPr lang="en-US" sz="2000" b="1" dirty="0"/>
              <a:t>22% </a:t>
            </a:r>
            <a:r>
              <a:rPr lang="en-US" sz="2000" dirty="0"/>
              <a:t>increase</a:t>
            </a:r>
          </a:p>
          <a:p>
            <a:pPr marL="457200" lvl="1" indent="0">
              <a:buNone/>
            </a:pPr>
            <a:endParaRPr lang="en-US" dirty="0"/>
          </a:p>
          <a:p>
            <a:pPr marL="457200" lvl="1" indent="0">
              <a:buNone/>
            </a:pPr>
            <a:endParaRPr lang="en-US" dirty="0"/>
          </a:p>
          <a:p>
            <a:r>
              <a:rPr lang="en-US" sz="2400" b="1" dirty="0"/>
              <a:t>Cost of ARFF Truck</a:t>
            </a:r>
          </a:p>
          <a:p>
            <a:pPr lvl="1"/>
            <a:r>
              <a:rPr lang="en-US" sz="2000" dirty="0"/>
              <a:t>2014: $785,206</a:t>
            </a:r>
          </a:p>
          <a:p>
            <a:pPr lvl="1"/>
            <a:r>
              <a:rPr lang="en-US" sz="2000" dirty="0"/>
              <a:t>2024: $1,265,625</a:t>
            </a:r>
          </a:p>
          <a:p>
            <a:pPr lvl="1"/>
            <a:r>
              <a:rPr lang="en-US" sz="2000" dirty="0"/>
              <a:t>A </a:t>
            </a:r>
            <a:r>
              <a:rPr lang="en-US" sz="2000" b="1" dirty="0"/>
              <a:t>61% </a:t>
            </a:r>
            <a:r>
              <a:rPr lang="en-US" sz="2000" dirty="0"/>
              <a:t>increase</a:t>
            </a:r>
            <a:endParaRPr lang="en-US" dirty="0"/>
          </a:p>
          <a:p>
            <a:pPr marL="457200" lvl="1" indent="0">
              <a:buNone/>
            </a:pPr>
            <a:endParaRPr lang="en-US" dirty="0"/>
          </a:p>
          <a:p>
            <a:pPr marL="457200" lvl="1" indent="0">
              <a:buNone/>
            </a:pPr>
            <a:endParaRPr lang="en-US" dirty="0"/>
          </a:p>
          <a:p>
            <a:r>
              <a:rPr lang="en-US" sz="2400" b="1" dirty="0"/>
              <a:t>Cost per Metric Ton of Crushed Aggregate</a:t>
            </a:r>
          </a:p>
          <a:p>
            <a:pPr lvl="1"/>
            <a:r>
              <a:rPr lang="en-US" sz="2000" dirty="0"/>
              <a:t>2010:  $55</a:t>
            </a:r>
          </a:p>
          <a:p>
            <a:pPr lvl="1"/>
            <a:r>
              <a:rPr lang="en-US" sz="2000" dirty="0"/>
              <a:t>2021:  $93 --&gt; This is a </a:t>
            </a:r>
            <a:r>
              <a:rPr lang="en-US" sz="2000" b="1" dirty="0"/>
              <a:t>69% </a:t>
            </a:r>
            <a:r>
              <a:rPr lang="en-US" sz="2000" dirty="0"/>
              <a:t>increase!</a:t>
            </a:r>
          </a:p>
          <a:p>
            <a:endParaRPr lang="en-US" dirty="0"/>
          </a:p>
        </p:txBody>
      </p:sp>
      <p:pic>
        <p:nvPicPr>
          <p:cNvPr id="8" name="Picture 7" descr="A graph of cost comparison&#10;&#10;Description automatically generated with medium confidence">
            <a:extLst>
              <a:ext uri="{FF2B5EF4-FFF2-40B4-BE49-F238E27FC236}">
                <a16:creationId xmlns:a16="http://schemas.microsoft.com/office/drawing/2014/main" id="{1106E198-4166-718E-581B-C1583B584CD2}"/>
              </a:ext>
            </a:extLst>
          </p:cNvPr>
          <p:cNvPicPr>
            <a:picLocks noChangeAspect="1"/>
          </p:cNvPicPr>
          <p:nvPr/>
        </p:nvPicPr>
        <p:blipFill rotWithShape="1">
          <a:blip r:embed="rId3" cstate="print">
            <a:alphaModFix amt="85000"/>
            <a:extLst>
              <a:ext uri="{28A0092B-C50C-407E-A947-70E740481C1C}">
                <a14:useLocalDpi xmlns:a14="http://schemas.microsoft.com/office/drawing/2010/main" val="0"/>
              </a:ext>
            </a:extLst>
          </a:blip>
          <a:srcRect l="2191" t="4985" r="1709" b="4358"/>
          <a:stretch/>
        </p:blipFill>
        <p:spPr>
          <a:xfrm>
            <a:off x="5162606" y="3086645"/>
            <a:ext cx="5129560" cy="2286000"/>
          </a:xfrm>
          <a:prstGeom prst="rect">
            <a:avLst/>
          </a:prstGeom>
        </p:spPr>
      </p:pic>
      <p:pic>
        <p:nvPicPr>
          <p:cNvPr id="10" name="Picture 9" descr="A graph with blue and white stripes&#10;&#10;Description automatically generated">
            <a:extLst>
              <a:ext uri="{FF2B5EF4-FFF2-40B4-BE49-F238E27FC236}">
                <a16:creationId xmlns:a16="http://schemas.microsoft.com/office/drawing/2014/main" id="{42B13CA4-DC34-FFD6-DFC8-E704952524D1}"/>
              </a:ext>
            </a:extLst>
          </p:cNvPr>
          <p:cNvPicPr>
            <a:picLocks noChangeAspect="1"/>
          </p:cNvPicPr>
          <p:nvPr/>
        </p:nvPicPr>
        <p:blipFill rotWithShape="1">
          <a:blip r:embed="rId4" cstate="print">
            <a:alphaModFix amt="85000"/>
            <a:extLst>
              <a:ext uri="{28A0092B-C50C-407E-A947-70E740481C1C}">
                <a14:useLocalDpi xmlns:a14="http://schemas.microsoft.com/office/drawing/2010/main" val="0"/>
              </a:ext>
            </a:extLst>
          </a:blip>
          <a:srcRect l="2096" t="2852" r="10270" b="5387"/>
          <a:stretch/>
        </p:blipFill>
        <p:spPr>
          <a:xfrm>
            <a:off x="5154161" y="914401"/>
            <a:ext cx="5185141" cy="2080805"/>
          </a:xfrm>
          <a:prstGeom prst="rect">
            <a:avLst/>
          </a:prstGeom>
        </p:spPr>
      </p:pic>
    </p:spTree>
    <p:extLst>
      <p:ext uri="{BB962C8B-B14F-4D97-AF65-F5344CB8AC3E}">
        <p14:creationId xmlns:p14="http://schemas.microsoft.com/office/powerpoint/2010/main" val="87327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442BBF-9C4B-4699-9381-E6E529B73D38}"/>
              </a:ext>
            </a:extLst>
          </p:cNvPr>
          <p:cNvSpPr>
            <a:spLocks noGrp="1"/>
          </p:cNvSpPr>
          <p:nvPr>
            <p:ph type="title"/>
          </p:nvPr>
        </p:nvSpPr>
        <p:spPr>
          <a:xfrm>
            <a:off x="2095500" y="1138036"/>
            <a:ext cx="3064248" cy="1402470"/>
          </a:xfrm>
        </p:spPr>
        <p:txBody>
          <a:bodyPr vert="horz" lIns="91440" tIns="45720" rIns="91440" bIns="45720" rtlCol="0" anchor="t">
            <a:normAutofit/>
          </a:bodyPr>
          <a:lstStyle/>
          <a:p>
            <a:br>
              <a:rPr lang="en-US" sz="2800" dirty="0"/>
            </a:br>
            <a:endParaRPr lang="en-US" sz="2800" dirty="0"/>
          </a:p>
        </p:txBody>
      </p:sp>
      <p:pic>
        <p:nvPicPr>
          <p:cNvPr id="17" name="Picture 16" descr="A runway in the water with mountains in the background&#10;&#10;Description automatically generated">
            <a:extLst>
              <a:ext uri="{FF2B5EF4-FFF2-40B4-BE49-F238E27FC236}">
                <a16:creationId xmlns:a16="http://schemas.microsoft.com/office/drawing/2014/main" id="{DCA425EF-C779-8003-AE5F-54F213A151BE}"/>
              </a:ext>
            </a:extLst>
          </p:cNvPr>
          <p:cNvPicPr>
            <a:picLocks noChangeAspect="1"/>
          </p:cNvPicPr>
          <p:nvPr/>
        </p:nvPicPr>
        <p:blipFill rotWithShape="1">
          <a:blip r:embed="rId2">
            <a:alphaModFix amt="85000"/>
            <a:extLst>
              <a:ext uri="{28A0092B-C50C-407E-A947-70E740481C1C}">
                <a14:useLocalDpi xmlns:a14="http://schemas.microsoft.com/office/drawing/2010/main" val="0"/>
              </a:ext>
            </a:extLst>
          </a:blip>
          <a:srcRect l="27935" t="27886" r="34298" b="34384"/>
          <a:stretch/>
        </p:blipFill>
        <p:spPr>
          <a:xfrm>
            <a:off x="1524001" y="0"/>
            <a:ext cx="9153053" cy="6858000"/>
          </a:xfrm>
          <a:prstGeom prst="rect">
            <a:avLst/>
          </a:prstGeom>
        </p:spPr>
      </p:pic>
      <p:sp>
        <p:nvSpPr>
          <p:cNvPr id="2" name="Title 1">
            <a:extLst>
              <a:ext uri="{FF2B5EF4-FFF2-40B4-BE49-F238E27FC236}">
                <a16:creationId xmlns:a16="http://schemas.microsoft.com/office/drawing/2014/main" id="{71A68051-7E0A-2427-739D-0F28B2DEF666}"/>
              </a:ext>
            </a:extLst>
          </p:cNvPr>
          <p:cNvSpPr txBox="1">
            <a:spLocks/>
          </p:cNvSpPr>
          <p:nvPr/>
        </p:nvSpPr>
        <p:spPr>
          <a:xfrm>
            <a:off x="1524000" y="0"/>
            <a:ext cx="9144000" cy="826152"/>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lumMod val="75000"/>
                    <a:lumOff val="25000"/>
                  </a:schemeClr>
                </a:solidFill>
                <a:latin typeface="+mj-lt"/>
                <a:ea typeface="+mj-ea"/>
                <a:cs typeface="+mj-cs"/>
              </a:defRPr>
            </a:lvl1pPr>
          </a:lstStyle>
          <a:p>
            <a:r>
              <a:rPr lang="en-US" sz="2800" b="1" dirty="0"/>
              <a:t>FFY2024 AIP Grant Program (Federal Portion)</a:t>
            </a:r>
            <a:endParaRPr lang="en-US" b="1" cap="all" dirty="0"/>
          </a:p>
        </p:txBody>
      </p:sp>
      <p:graphicFrame>
        <p:nvGraphicFramePr>
          <p:cNvPr id="25" name="Text Placeholder 2">
            <a:extLst>
              <a:ext uri="{FF2B5EF4-FFF2-40B4-BE49-F238E27FC236}">
                <a16:creationId xmlns:a16="http://schemas.microsoft.com/office/drawing/2014/main" id="{AD86D329-E067-E69C-D3D6-32551C002296}"/>
              </a:ext>
            </a:extLst>
          </p:cNvPr>
          <p:cNvGraphicFramePr/>
          <p:nvPr/>
        </p:nvGraphicFramePr>
        <p:xfrm>
          <a:off x="2172856" y="1189725"/>
          <a:ext cx="7981025" cy="3680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5230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7D188A-660A-3077-E203-9362F55FBF71}"/>
              </a:ext>
            </a:extLst>
          </p:cNvPr>
          <p:cNvPicPr>
            <a:picLocks noChangeAspect="1"/>
          </p:cNvPicPr>
          <p:nvPr/>
        </p:nvPicPr>
        <p:blipFill rotWithShape="1">
          <a:blip r:embed="rId3">
            <a:extLst>
              <a:ext uri="{28A0092B-C50C-407E-A947-70E740481C1C}">
                <a14:useLocalDpi xmlns:a14="http://schemas.microsoft.com/office/drawing/2010/main" val="0"/>
              </a:ext>
            </a:extLst>
          </a:blip>
          <a:srcRect r="25000"/>
          <a:stretch/>
        </p:blipFill>
        <p:spPr>
          <a:xfrm>
            <a:off x="1524000" y="1"/>
            <a:ext cx="9144000" cy="6858000"/>
          </a:xfrm>
          <a:prstGeom prst="rect">
            <a:avLst/>
          </a:prstGeom>
          <a:solidFill>
            <a:schemeClr val="bg1">
              <a:alpha val="80000"/>
            </a:schemeClr>
          </a:solidFill>
        </p:spPr>
      </p:pic>
      <p:sp>
        <p:nvSpPr>
          <p:cNvPr id="9" name="Content Placeholder 1"/>
          <p:cNvSpPr txBox="1">
            <a:spLocks/>
          </p:cNvSpPr>
          <p:nvPr/>
        </p:nvSpPr>
        <p:spPr>
          <a:xfrm>
            <a:off x="1857374" y="4398963"/>
            <a:ext cx="5791201" cy="1933575"/>
          </a:xfrm>
          <a:prstGeom prst="rect">
            <a:avLst/>
          </a:prstGeom>
          <a:solidFill>
            <a:schemeClr val="bg1">
              <a:alpha val="75000"/>
            </a:schemeClr>
          </a:solidFill>
        </p:spPr>
        <p:txBody>
          <a:bodyPr lIns="91440" tIns="91440" rIns="91440">
            <a:noAutofit/>
          </a:bodyPr>
          <a:lstStyle>
            <a:lvl1pPr marL="342900" indent="-342900" algn="l" rtl="0" eaLnBrk="1" fontAlgn="base" hangingPunct="1">
              <a:spcBef>
                <a:spcPct val="20000"/>
              </a:spcBef>
              <a:spcAft>
                <a:spcPct val="0"/>
              </a:spcAft>
              <a:buClr>
                <a:srgbClr val="002060"/>
              </a:buClr>
              <a:buSzPct val="110000"/>
              <a:buFont typeface="Arial" charset="0"/>
              <a:buChar char="•"/>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Clr>
                <a:srgbClr val="0070C0"/>
              </a:buClr>
              <a:buSzPct val="85000"/>
              <a:buFont typeface="Wingdings" pitchFamily="2" charset="2"/>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Clr>
                <a:srgbClr val="7F7F7F"/>
              </a:buClr>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Clr>
                <a:srgbClr val="0070C0"/>
              </a:buClr>
              <a:buSzPct val="80000"/>
              <a:buFont typeface="Wingdings" pitchFamily="2" charset="2"/>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7F7F7F"/>
              </a:buClr>
              <a:buSzPct val="95000"/>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Clr>
                <a:srgbClr val="002060"/>
              </a:buClr>
              <a:buSzPct val="110000"/>
              <a:buNone/>
            </a:pPr>
            <a:r>
              <a:rPr lang="en-US" sz="2400" b="1" dirty="0">
                <a:solidFill>
                  <a:prstClr val="black"/>
                </a:solidFill>
                <a:latin typeface="Calibri"/>
              </a:rPr>
              <a:t>3-Year Rural System Capital Funding</a:t>
            </a:r>
          </a:p>
          <a:p>
            <a:pPr marL="457200" indent="-228600">
              <a:buClr>
                <a:schemeClr val="tx1"/>
              </a:buClr>
              <a:buSzPct val="100000"/>
            </a:pPr>
            <a:r>
              <a:rPr lang="en-US" sz="2000" dirty="0">
                <a:latin typeface="Calibri" panose="020F0502020204030204"/>
              </a:rPr>
              <a:t>FFY 2022 AIP = ~$236.4M / BIL = $19.6M</a:t>
            </a:r>
          </a:p>
          <a:p>
            <a:pPr marL="457200" indent="-228600">
              <a:buClr>
                <a:schemeClr val="tx1"/>
              </a:buClr>
              <a:buSzPct val="100000"/>
            </a:pPr>
            <a:r>
              <a:rPr lang="en-US" sz="2000" dirty="0">
                <a:latin typeface="Calibri" panose="020F0502020204030204"/>
              </a:rPr>
              <a:t>FFY 2023 AIP = ~$172.9M / BIL = $56.4M</a:t>
            </a:r>
          </a:p>
          <a:p>
            <a:pPr marL="457200" indent="-228600">
              <a:buClr>
                <a:schemeClr val="tx1"/>
              </a:buClr>
              <a:buSzPct val="100000"/>
            </a:pPr>
            <a:r>
              <a:rPr lang="en-US" sz="2000" dirty="0">
                <a:solidFill>
                  <a:prstClr val="black"/>
                </a:solidFill>
                <a:latin typeface="Calibri" panose="020F0502020204030204"/>
              </a:rPr>
              <a:t>FFY 2024 AIP = ~$163.6M / BIL = $81.1M</a:t>
            </a:r>
            <a:endParaRPr lang="en-US" sz="1000" dirty="0">
              <a:solidFill>
                <a:prstClr val="black"/>
              </a:solidFill>
              <a:latin typeface="Calibri" panose="020F0502020204030204"/>
            </a:endParaRPr>
          </a:p>
        </p:txBody>
      </p:sp>
    </p:spTree>
    <p:extLst>
      <p:ext uri="{BB962C8B-B14F-4D97-AF65-F5344CB8AC3E}">
        <p14:creationId xmlns:p14="http://schemas.microsoft.com/office/powerpoint/2010/main" val="371529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federal aviation administration&#10;&#10;Description automatically generated">
            <a:extLst>
              <a:ext uri="{FF2B5EF4-FFF2-40B4-BE49-F238E27FC236}">
                <a16:creationId xmlns:a16="http://schemas.microsoft.com/office/drawing/2014/main" id="{4481757C-5AB1-B35E-3929-E5F416E04BE7}"/>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2970" t="3495" r="3885" b="4595"/>
          <a:stretch/>
        </p:blipFill>
        <p:spPr>
          <a:xfrm>
            <a:off x="3065730" y="826152"/>
            <a:ext cx="6060540" cy="6035040"/>
          </a:xfrm>
          <a:prstGeom prst="rect">
            <a:avLst/>
          </a:prstGeom>
        </p:spPr>
      </p:pic>
      <p:sp>
        <p:nvSpPr>
          <p:cNvPr id="2" name="Title 1">
            <a:extLst>
              <a:ext uri="{FF2B5EF4-FFF2-40B4-BE49-F238E27FC236}">
                <a16:creationId xmlns:a16="http://schemas.microsoft.com/office/drawing/2014/main" id="{C97CE3AF-7DAB-8764-7158-1329C04382C3}"/>
              </a:ext>
            </a:extLst>
          </p:cNvPr>
          <p:cNvSpPr>
            <a:spLocks noGrp="1"/>
          </p:cNvSpPr>
          <p:nvPr>
            <p:ph type="title"/>
          </p:nvPr>
        </p:nvSpPr>
        <p:spPr/>
        <p:txBody>
          <a:bodyPr/>
          <a:lstStyle/>
          <a:p>
            <a:r>
              <a:rPr lang="en-US" dirty="0"/>
              <a:t>FAA Reauthorization</a:t>
            </a:r>
          </a:p>
        </p:txBody>
      </p:sp>
      <p:sp>
        <p:nvSpPr>
          <p:cNvPr id="3" name="Content Placeholder 2">
            <a:extLst>
              <a:ext uri="{FF2B5EF4-FFF2-40B4-BE49-F238E27FC236}">
                <a16:creationId xmlns:a16="http://schemas.microsoft.com/office/drawing/2014/main" id="{7E4C36C1-34C1-9698-89D6-B4A529FBE616}"/>
              </a:ext>
            </a:extLst>
          </p:cNvPr>
          <p:cNvSpPr>
            <a:spLocks noGrp="1"/>
          </p:cNvSpPr>
          <p:nvPr>
            <p:ph idx="1"/>
          </p:nvPr>
        </p:nvSpPr>
        <p:spPr>
          <a:xfrm>
            <a:off x="1676400" y="826152"/>
            <a:ext cx="8839200" cy="5638800"/>
          </a:xfrm>
        </p:spPr>
        <p:txBody>
          <a:bodyPr>
            <a:normAutofit/>
          </a:bodyPr>
          <a:lstStyle/>
          <a:p>
            <a:pPr marL="76200">
              <a:spcBef>
                <a:spcPts val="790"/>
              </a:spcBef>
            </a:pPr>
            <a:r>
              <a:rPr lang="en-US" sz="1400" b="1" kern="0" dirty="0">
                <a:latin typeface="Times New Roman" panose="02020603050405020304" pitchFamily="18" charset="0"/>
                <a:ea typeface="Times New Roman" panose="02020603050405020304" pitchFamily="18" charset="0"/>
              </a:rPr>
              <a:t>Sec. 317. GAO Study on Expansion of the FAA Weather Camera Program</a:t>
            </a:r>
            <a:endParaRPr lang="en-US" sz="1400" b="1" kern="0" spc="-10" dirty="0">
              <a:latin typeface="Times New Roman" panose="02020603050405020304" pitchFamily="18" charset="0"/>
              <a:ea typeface="Times New Roman" panose="02020603050405020304" pitchFamily="18" charset="0"/>
            </a:endParaRPr>
          </a:p>
          <a:p>
            <a:pPr marL="476250" lvl="1" indent="-171450">
              <a:spcBef>
                <a:spcPts val="0"/>
              </a:spcBef>
            </a:pPr>
            <a:r>
              <a:rPr lang="en-US" sz="1100" dirty="0">
                <a:latin typeface="Times New Roman" panose="02020603050405020304" pitchFamily="18" charset="0"/>
                <a:ea typeface="Times New Roman" panose="02020603050405020304" pitchFamily="18" charset="0"/>
              </a:rPr>
              <a:t>Evaluates the impact of FAA weather cameras, widely used in Alaska, on improving safety and operations. </a:t>
            </a:r>
          </a:p>
          <a:p>
            <a:pPr marL="76200">
              <a:spcBef>
                <a:spcPts val="790"/>
              </a:spcBef>
            </a:pPr>
            <a:r>
              <a:rPr lang="en-US" sz="1400" b="1" kern="0" dirty="0">
                <a:latin typeface="Times New Roman" panose="02020603050405020304" pitchFamily="18" charset="0"/>
                <a:ea typeface="Times New Roman" panose="02020603050405020304" pitchFamily="18" charset="0"/>
              </a:rPr>
              <a:t>Sec. 332. ASOS/AWOS service report dashboard</a:t>
            </a:r>
            <a:r>
              <a:rPr lang="en-US" sz="1400" b="1" kern="0" spc="-10" dirty="0">
                <a:latin typeface="Times New Roman" panose="02020603050405020304" pitchFamily="18" charset="0"/>
                <a:ea typeface="Times New Roman" panose="02020603050405020304" pitchFamily="18" charset="0"/>
              </a:rPr>
              <a:t>s</a:t>
            </a:r>
          </a:p>
          <a:p>
            <a:pPr marL="476250" lvl="1" indent="-171450">
              <a:spcBef>
                <a:spcPts val="0"/>
              </a:spcBef>
            </a:pPr>
            <a:r>
              <a:rPr lang="en-US" sz="1100" dirty="0">
                <a:latin typeface="Times New Roman" panose="02020603050405020304" pitchFamily="18" charset="0"/>
                <a:ea typeface="Times New Roman" panose="02020603050405020304" pitchFamily="18" charset="0"/>
              </a:rPr>
              <a:t>This section requires the FAA and the Administrator of the National Oceanic and Atmospheric Administration (NOAA) to work in collaboration to collect the real-time service status of all automated surface observation systems (ASOS) and automated weather observing systems </a:t>
            </a:r>
          </a:p>
          <a:p>
            <a:pPr marL="476250" lvl="1" indent="-171450">
              <a:spcBef>
                <a:spcPts val="0"/>
              </a:spcBef>
            </a:pPr>
            <a:r>
              <a:rPr lang="en-US" sz="1100" dirty="0">
                <a:latin typeface="Times New Roman" panose="02020603050405020304" pitchFamily="18" charset="0"/>
                <a:ea typeface="Times New Roman" panose="02020603050405020304" pitchFamily="18" charset="0"/>
              </a:rPr>
              <a:t>(AWOS). The FAA shall make available on a public website certain status information, including the service status of ASOS/AWOS, information on action to repair ASOS/AWOS, and any outages of ASOS/AWOS. </a:t>
            </a:r>
          </a:p>
          <a:p>
            <a:pPr marL="304800" lvl="1" indent="0">
              <a:spcBef>
                <a:spcPts val="0"/>
              </a:spcBef>
              <a:buNone/>
            </a:pPr>
            <a:endParaRPr lang="en-US" sz="1050" dirty="0">
              <a:latin typeface="Times New Roman" panose="02020603050405020304" pitchFamily="18" charset="0"/>
              <a:ea typeface="Times New Roman" panose="02020603050405020304" pitchFamily="18" charset="0"/>
            </a:endParaRPr>
          </a:p>
          <a:p>
            <a:pPr marL="75565">
              <a:spcBef>
                <a:spcPts val="5"/>
              </a:spcBef>
            </a:pPr>
            <a:r>
              <a:rPr lang="en-US" sz="1400" b="1" kern="0" dirty="0">
                <a:latin typeface="Times New Roman" panose="02020603050405020304" pitchFamily="18" charset="0"/>
                <a:ea typeface="Times New Roman" panose="02020603050405020304" pitchFamily="18" charset="0"/>
              </a:rPr>
              <a:t>Sec. 342. Don Young Alaska Aviation Safety Initiative </a:t>
            </a:r>
          </a:p>
          <a:p>
            <a:pPr marL="532765" lvl="1">
              <a:spcBef>
                <a:spcPts val="5"/>
              </a:spcBef>
            </a:pPr>
            <a:r>
              <a:rPr lang="en-US" sz="1100" kern="0" dirty="0">
                <a:latin typeface="Times New Roman" panose="02020603050405020304" pitchFamily="18" charset="0"/>
                <a:ea typeface="Times New Roman" panose="02020603050405020304" pitchFamily="18" charset="0"/>
              </a:rPr>
              <a:t>This section renames the FAA Alaska Aviation Safety Initiative as the “Don Young Alaska Aviation Safety Initiative” and sets forth objectives to work cooperatively with aviation stakeholders towards the goal of reducing the rate of fatal aircraft accidents by 90 percent from 2019-2033 and eliminating fatal accidents of commercial aircraft by 2033 in Alaska, Hawaii, and the territories of the United States. Furthermore, the section designates the Regional Administrator for the Alaskan Region of the Administration to serve as the Director of the Initiative and requires the Director to build upon the existing activities under the Initiative.  </a:t>
            </a:r>
          </a:p>
          <a:p>
            <a:pPr marL="532765" lvl="1">
              <a:spcBef>
                <a:spcPts val="5"/>
              </a:spcBef>
            </a:pPr>
            <a:r>
              <a:rPr lang="en-US" sz="1100" kern="0" dirty="0">
                <a:latin typeface="Times New Roman" panose="02020603050405020304" pitchFamily="18" charset="0"/>
                <a:ea typeface="Times New Roman" panose="02020603050405020304" pitchFamily="18" charset="0"/>
              </a:rPr>
              <a:t>This section also directs the FAA to ensure installation and operation of automated weather reporting systems and the reliability and availability of information from those systems. Further, it directs the FAA to deploy visual weather observation systems and continue to assess the state of weather camera systems. Additionally, this section requires the FAA to identify and implement reasonable mitigations to improve maintenance of FAA-owned weather observing systems that experience frequent service outages. This section also requires the FAA to encourage and incentivize equipage of automatic dependent surveillance broadcast out equipment on commercial aircraft operating in the covered locations.  </a:t>
            </a:r>
          </a:p>
          <a:p>
            <a:pPr marL="532765" lvl="1">
              <a:spcBef>
                <a:spcPts val="5"/>
              </a:spcBef>
            </a:pPr>
            <a:r>
              <a:rPr lang="en-US" sz="1100" kern="0" dirty="0">
                <a:latin typeface="Times New Roman" panose="02020603050405020304" pitchFamily="18" charset="0"/>
                <a:ea typeface="Times New Roman" panose="02020603050405020304" pitchFamily="18" charset="0"/>
              </a:rPr>
              <a:t>This section also requires the FAA to submit to Congress an annual report on the Initiative, including an itemized description of how the FAA budget meets the goals of the Initiative. Furthermore, it requires GAO to conduct a study on Alaska aviation safety, including the effectiveness of the Initiative to improve safety, service and infrastructure and identify challenges within the FAA to accomplishing safety improvements. </a:t>
            </a:r>
          </a:p>
          <a:p>
            <a:pPr marL="532765" lvl="1">
              <a:spcBef>
                <a:spcPts val="5"/>
              </a:spcBef>
            </a:pPr>
            <a:r>
              <a:rPr lang="en-US" sz="1100" kern="0" dirty="0">
                <a:latin typeface="Times New Roman" panose="02020603050405020304" pitchFamily="18" charset="0"/>
                <a:ea typeface="Times New Roman" panose="02020603050405020304" pitchFamily="18" charset="0"/>
              </a:rPr>
              <a:t>Finally, this section prohibits the FAA from restricting funding from being used at an airport in Alaska to rehabilitate, resurface, or reconstruct the full length and width of an existing runway. This section also allows the Administrator to consider hiring locally for safety critical FAA position in the covered locations if the Administrator has determined there are unique circumstances affecting the ability to hire for those positions. It also directs the FAA to take such actions as may be necessary to implement NTSB recommendations A-22-25 and A-22-26, in coordination with various Alaska stakeholders. </a:t>
            </a:r>
          </a:p>
          <a:p>
            <a:pPr marL="304165" lvl="1" indent="0">
              <a:spcBef>
                <a:spcPts val="5"/>
              </a:spcBef>
              <a:buNone/>
            </a:pPr>
            <a:endParaRPr lang="en-US" sz="1100" kern="0" dirty="0">
              <a:latin typeface="Times New Roman" panose="02020603050405020304" pitchFamily="18" charset="0"/>
              <a:ea typeface="Times New Roman" panose="02020603050405020304" pitchFamily="18" charset="0"/>
            </a:endParaRPr>
          </a:p>
          <a:p>
            <a:pPr marL="75565">
              <a:spcBef>
                <a:spcPts val="5"/>
              </a:spcBef>
            </a:pPr>
            <a:r>
              <a:rPr lang="en-US" sz="1400" b="1" kern="0" dirty="0">
                <a:latin typeface="Times New Roman" panose="02020603050405020304" pitchFamily="18" charset="0"/>
                <a:ea typeface="Times New Roman" panose="02020603050405020304" pitchFamily="18" charset="0"/>
              </a:rPr>
              <a:t>Sec. 564. Essential air service in parts of Alaska </a:t>
            </a:r>
          </a:p>
          <a:p>
            <a:pPr marL="532765" lvl="1">
              <a:spcBef>
                <a:spcPts val="5"/>
              </a:spcBef>
            </a:pPr>
            <a:r>
              <a:rPr lang="en-US" sz="1100" kern="0" dirty="0">
                <a:latin typeface="Times New Roman" panose="02020603050405020304" pitchFamily="18" charset="0"/>
                <a:ea typeface="Times New Roman" panose="02020603050405020304" pitchFamily="18" charset="0"/>
              </a:rPr>
              <a:t>This section requires DOT, in consultation with the appropriate State authority of Alaska, to review all domestic points in the State of Alaska that were deleted from carrier certificates between July 1, 196 8, and October 24, 1978, and that were not subsequently determined to be an eligible place prior to January 1, 1982, as a result of being unpopulated at that time due to destruction during the 1964 earthquake and its resultant tidal wave, to determine whether such points have been resettled or relocated and should be designated as an eligible place entitled to receive a determination of the level of essential air service supported, if necessary, with Federal funds.</a:t>
            </a:r>
          </a:p>
          <a:p>
            <a:endParaRPr lang="en-US" sz="1400" dirty="0"/>
          </a:p>
        </p:txBody>
      </p:sp>
    </p:spTree>
    <p:extLst>
      <p:ext uri="{BB962C8B-B14F-4D97-AF65-F5344CB8AC3E}">
        <p14:creationId xmlns:p14="http://schemas.microsoft.com/office/powerpoint/2010/main" val="101592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federal aviation administration&#10;&#10;Description automatically generated">
            <a:extLst>
              <a:ext uri="{FF2B5EF4-FFF2-40B4-BE49-F238E27FC236}">
                <a16:creationId xmlns:a16="http://schemas.microsoft.com/office/drawing/2014/main" id="{4481757C-5AB1-B35E-3929-E5F416E04BE7}"/>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2970" t="3495" r="3885" b="4595"/>
          <a:stretch/>
        </p:blipFill>
        <p:spPr>
          <a:xfrm>
            <a:off x="3065730" y="826152"/>
            <a:ext cx="6060540" cy="6035040"/>
          </a:xfrm>
          <a:prstGeom prst="rect">
            <a:avLst/>
          </a:prstGeom>
        </p:spPr>
      </p:pic>
      <p:sp>
        <p:nvSpPr>
          <p:cNvPr id="2" name="Title 1">
            <a:extLst>
              <a:ext uri="{FF2B5EF4-FFF2-40B4-BE49-F238E27FC236}">
                <a16:creationId xmlns:a16="http://schemas.microsoft.com/office/drawing/2014/main" id="{C97CE3AF-7DAB-8764-7158-1329C04382C3}"/>
              </a:ext>
            </a:extLst>
          </p:cNvPr>
          <p:cNvSpPr>
            <a:spLocks noGrp="1"/>
          </p:cNvSpPr>
          <p:nvPr>
            <p:ph type="title"/>
          </p:nvPr>
        </p:nvSpPr>
        <p:spPr/>
        <p:txBody>
          <a:bodyPr/>
          <a:lstStyle/>
          <a:p>
            <a:r>
              <a:rPr lang="en-US" dirty="0"/>
              <a:t>FAA Reauthorization</a:t>
            </a:r>
          </a:p>
        </p:txBody>
      </p:sp>
      <p:sp>
        <p:nvSpPr>
          <p:cNvPr id="3" name="Content Placeholder 2">
            <a:extLst>
              <a:ext uri="{FF2B5EF4-FFF2-40B4-BE49-F238E27FC236}">
                <a16:creationId xmlns:a16="http://schemas.microsoft.com/office/drawing/2014/main" id="{7E4C36C1-34C1-9698-89D6-B4A529FBE616}"/>
              </a:ext>
            </a:extLst>
          </p:cNvPr>
          <p:cNvSpPr>
            <a:spLocks noGrp="1"/>
          </p:cNvSpPr>
          <p:nvPr>
            <p:ph idx="1"/>
          </p:nvPr>
        </p:nvSpPr>
        <p:spPr>
          <a:xfrm>
            <a:off x="1676400" y="826152"/>
            <a:ext cx="8839200" cy="5638800"/>
          </a:xfrm>
        </p:spPr>
        <p:txBody>
          <a:bodyPr>
            <a:normAutofit/>
          </a:bodyPr>
          <a:lstStyle/>
          <a:p>
            <a:pPr marL="133350">
              <a:spcBef>
                <a:spcPts val="0"/>
              </a:spcBef>
            </a:pPr>
            <a:r>
              <a:rPr lang="en-US" sz="1400" b="1" kern="0" dirty="0">
                <a:latin typeface="Times New Roman" panose="02020603050405020304" pitchFamily="18" charset="0"/>
              </a:rPr>
              <a:t>Sec. 605. FAA contract tower workforce audit</a:t>
            </a:r>
          </a:p>
          <a:p>
            <a:pPr marL="533400" lvl="1">
              <a:spcBef>
                <a:spcPts val="0"/>
              </a:spcBef>
            </a:pPr>
            <a:r>
              <a:rPr lang="en-US" sz="1100" kern="0" dirty="0">
                <a:latin typeface="Times New Roman" panose="02020603050405020304" pitchFamily="18" charset="0"/>
              </a:rPr>
              <a:t>This section directs the DOT IG to conduct an audit of the workforce needs for the FAA Contract Tower Program. The audit will review contract tower staffing levels and examine efforts to establish an air traffic controller training program or curriculum for initial technical and on-the-job training for these controllers, among other considerations. This section requires the DOT IG to submit a report on the results of the audit to Congress, and further requires the FAA to implement any relevant recommendations.</a:t>
            </a:r>
          </a:p>
          <a:p>
            <a:pPr marL="76200">
              <a:spcBef>
                <a:spcPts val="790"/>
              </a:spcBef>
            </a:pPr>
            <a:r>
              <a:rPr lang="en-US" sz="1400" b="1" kern="0" dirty="0">
                <a:latin typeface="Times New Roman" panose="02020603050405020304" pitchFamily="18" charset="0"/>
                <a:ea typeface="Times New Roman" panose="02020603050405020304" pitchFamily="18" charset="0"/>
              </a:rPr>
              <a:t>Sec.</a:t>
            </a:r>
            <a:r>
              <a:rPr lang="en-US" sz="1400" b="1" kern="0" spc="-20" dirty="0">
                <a:latin typeface="Times New Roman" panose="02020603050405020304" pitchFamily="18" charset="0"/>
                <a:ea typeface="Times New Roman" panose="02020603050405020304" pitchFamily="18" charset="0"/>
              </a:rPr>
              <a:t> 620</a:t>
            </a:r>
            <a:r>
              <a:rPr lang="en-US" sz="1400" b="1" kern="0" dirty="0">
                <a:latin typeface="Times New Roman" panose="02020603050405020304" pitchFamily="18" charset="0"/>
                <a:ea typeface="Times New Roman" panose="02020603050405020304" pitchFamily="18" charset="0"/>
              </a:rPr>
              <a:t>.</a:t>
            </a:r>
            <a:r>
              <a:rPr lang="en-US" sz="1400" b="1" kern="0" spc="-5"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Contract</a:t>
            </a:r>
            <a:r>
              <a:rPr lang="en-US" sz="1400" b="1" kern="0" spc="-10"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Tower</a:t>
            </a:r>
            <a:r>
              <a:rPr lang="en-US" sz="1400" b="1" kern="0" spc="-10"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Program</a:t>
            </a:r>
            <a:r>
              <a:rPr lang="en-US" sz="1400" b="1" kern="0" spc="-5" dirty="0">
                <a:latin typeface="Times New Roman" panose="02020603050405020304" pitchFamily="18" charset="0"/>
                <a:ea typeface="Times New Roman" panose="02020603050405020304" pitchFamily="18" charset="0"/>
              </a:rPr>
              <a:t> </a:t>
            </a:r>
          </a:p>
          <a:p>
            <a:pPr marL="532765" lvl="1">
              <a:spcBef>
                <a:spcPts val="5"/>
              </a:spcBef>
            </a:pPr>
            <a:r>
              <a:rPr lang="en-US" sz="1100" dirty="0">
                <a:latin typeface="Times New Roman" panose="02020603050405020304" pitchFamily="18" charset="0"/>
              </a:rPr>
              <a:t>This section requires DOT/FAA to coordinate with air traffic control contractors to create air traffic controller training programs and shall incorporate the use of such programs into new contracts, or the exercise of future options entered under the Contract Tower Program and the Cost-share Program. This section authorizes approved air traffic control contractors under the program to provide initial training to trainees who do not have a Control Tower Operator certificate or FAA tower credential and provide training to certain controllers who have completed an approved Air Traffic-Collegiate Training Initiative (AT-CTI) program from an accredited school that has a demonstrated successful curriculum.</a:t>
            </a:r>
          </a:p>
          <a:p>
            <a:pPr marL="304800" lvl="1" indent="0">
              <a:spcBef>
                <a:spcPts val="0"/>
              </a:spcBef>
              <a:buNone/>
            </a:pPr>
            <a:endParaRPr lang="en-US" sz="1050" dirty="0">
              <a:latin typeface="Times New Roman" panose="02020603050405020304" pitchFamily="18" charset="0"/>
              <a:ea typeface="Times New Roman" panose="02020603050405020304" pitchFamily="18" charset="0"/>
            </a:endParaRPr>
          </a:p>
          <a:p>
            <a:pPr marL="75565">
              <a:spcBef>
                <a:spcPts val="5"/>
              </a:spcBef>
            </a:pPr>
            <a:r>
              <a:rPr lang="en-US" sz="1400" b="1" kern="0" dirty="0">
                <a:latin typeface="Times New Roman" panose="02020603050405020304" pitchFamily="18" charset="0"/>
                <a:ea typeface="Times New Roman" panose="02020603050405020304" pitchFamily="18" charset="0"/>
              </a:rPr>
              <a:t>Sec.</a:t>
            </a:r>
            <a:r>
              <a:rPr lang="en-US" sz="1400" b="1" kern="0" spc="-10" dirty="0">
                <a:latin typeface="Times New Roman" panose="02020603050405020304" pitchFamily="18" charset="0"/>
                <a:ea typeface="Times New Roman" panose="02020603050405020304" pitchFamily="18" charset="0"/>
              </a:rPr>
              <a:t> 731</a:t>
            </a:r>
            <a:r>
              <a:rPr lang="en-US" sz="1400" b="1" kern="0" dirty="0">
                <a:latin typeface="Times New Roman" panose="02020603050405020304" pitchFamily="18" charset="0"/>
                <a:ea typeface="Times New Roman" panose="02020603050405020304" pitchFamily="18" charset="0"/>
              </a:rPr>
              <a:t>.</a:t>
            </a:r>
            <a:r>
              <a:rPr lang="en-US" sz="1400" b="1" kern="0" spc="-5"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Runway Infrastructure</a:t>
            </a:r>
          </a:p>
          <a:p>
            <a:pPr marL="533400" lvl="1">
              <a:spcBef>
                <a:spcPts val="0"/>
              </a:spcBef>
            </a:pPr>
            <a:r>
              <a:rPr lang="en-US" sz="1100" dirty="0">
                <a:latin typeface="Times New Roman" panose="02020603050405020304" pitchFamily="18" charset="0"/>
              </a:rPr>
              <a:t>This section requires FAA to not restrict funding to resurface the full length of an existing runway within the State of Alaska based solely on reduced current or forecast aeronautical activity levels or critical design type standards; to review requests for runway rehabilitation or reconstruction projects at airports on a case-by-case basis within 60 days; and to not reject requests for projects with critical community needs, such as projects in rural communities and villages off the road system, or economic development projects to expand a runway to meet new demands.</a:t>
            </a:r>
          </a:p>
          <a:p>
            <a:pPr marL="76200">
              <a:spcBef>
                <a:spcPts val="800"/>
              </a:spcBef>
            </a:pPr>
            <a:r>
              <a:rPr lang="en-US" sz="1400" b="1" kern="0" dirty="0">
                <a:latin typeface="Times New Roman" panose="02020603050405020304" pitchFamily="18" charset="0"/>
                <a:ea typeface="Times New Roman" panose="02020603050405020304" pitchFamily="18" charset="0"/>
              </a:rPr>
              <a:t>Sec.</a:t>
            </a:r>
            <a:r>
              <a:rPr lang="en-US" sz="1400" b="1" kern="0" spc="-10" dirty="0">
                <a:latin typeface="Times New Roman" panose="02020603050405020304" pitchFamily="18" charset="0"/>
                <a:ea typeface="Times New Roman" panose="02020603050405020304" pitchFamily="18" charset="0"/>
              </a:rPr>
              <a:t> 733</a:t>
            </a:r>
            <a:r>
              <a:rPr lang="en-US" sz="1400" b="1" kern="0" dirty="0">
                <a:latin typeface="Times New Roman" panose="02020603050405020304" pitchFamily="18" charset="0"/>
                <a:ea typeface="Times New Roman" panose="02020603050405020304" pitchFamily="18" charset="0"/>
              </a:rPr>
              <a:t>.</a:t>
            </a:r>
            <a:r>
              <a:rPr lang="en-US" sz="1400" b="1" kern="0" spc="-5"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AIP</a:t>
            </a:r>
            <a:r>
              <a:rPr lang="en-US" sz="1400" b="1" kern="0" spc="-10"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handbook</a:t>
            </a:r>
            <a:r>
              <a:rPr lang="en-US" sz="1400" b="1" kern="0" spc="-10" dirty="0">
                <a:latin typeface="Times New Roman" panose="02020603050405020304" pitchFamily="18" charset="0"/>
                <a:ea typeface="Times New Roman" panose="02020603050405020304" pitchFamily="18" charset="0"/>
              </a:rPr>
              <a:t> review</a:t>
            </a:r>
          </a:p>
          <a:p>
            <a:pPr marL="533400" lvl="1">
              <a:spcBef>
                <a:spcPts val="0"/>
              </a:spcBef>
            </a:pPr>
            <a:r>
              <a:rPr lang="en-US" sz="1100" dirty="0">
                <a:latin typeface="Times New Roman" panose="02020603050405020304" pitchFamily="18" charset="0"/>
                <a:ea typeface="Times New Roman" panose="02020603050405020304" pitchFamily="18" charset="0"/>
              </a:rPr>
              <a:t>This</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section</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requires</a:t>
            </a:r>
            <a:r>
              <a:rPr lang="en-US" sz="1100" spc="-1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FAA,</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in</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consultation</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with</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the</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Governor</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of</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Alaska,</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to</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identify</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reasonable exceptions to the AIP Handbook to be implemented by FAA to meet unique regional circumstances and advance the safety needs of airports in Alaska.</a:t>
            </a:r>
          </a:p>
          <a:p>
            <a:pPr marL="304800" lvl="1" indent="0">
              <a:spcBef>
                <a:spcPts val="0"/>
              </a:spcBef>
              <a:buNone/>
            </a:pPr>
            <a:endParaRPr lang="en-US" sz="1100" dirty="0">
              <a:latin typeface="Times New Roman" panose="02020603050405020304" pitchFamily="18" charset="0"/>
              <a:ea typeface="Times New Roman" panose="02020603050405020304" pitchFamily="18" charset="0"/>
            </a:endParaRPr>
          </a:p>
          <a:p>
            <a:pPr marL="76200">
              <a:spcBef>
                <a:spcPts val="0"/>
              </a:spcBef>
            </a:pPr>
            <a:r>
              <a:rPr lang="en-US" sz="1400" b="1" kern="0" dirty="0">
                <a:latin typeface="Times New Roman" panose="02020603050405020304" pitchFamily="18" charset="0"/>
                <a:ea typeface="Times New Roman" panose="02020603050405020304" pitchFamily="18" charset="0"/>
              </a:rPr>
              <a:t>Sec.</a:t>
            </a:r>
            <a:r>
              <a:rPr lang="en-US" sz="1400" b="1" kern="0" spc="-15" dirty="0">
                <a:latin typeface="Times New Roman" panose="02020603050405020304" pitchFamily="18" charset="0"/>
                <a:ea typeface="Times New Roman" panose="02020603050405020304" pitchFamily="18" charset="0"/>
              </a:rPr>
              <a:t> 767</a:t>
            </a:r>
            <a:r>
              <a:rPr lang="en-US" sz="1400" b="1" kern="0" dirty="0">
                <a:latin typeface="Times New Roman" panose="02020603050405020304" pitchFamily="18" charset="0"/>
                <a:ea typeface="Times New Roman" panose="02020603050405020304" pitchFamily="18" charset="0"/>
              </a:rPr>
              <a:t>.</a:t>
            </a:r>
            <a:r>
              <a:rPr lang="en-US" sz="1400" b="1" kern="0" spc="-10"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PFAS-</a:t>
            </a:r>
            <a:r>
              <a:rPr lang="en-US" sz="1400" b="1" kern="0" spc="-15" dirty="0">
                <a:latin typeface="Times New Roman" panose="02020603050405020304" pitchFamily="18" charset="0"/>
                <a:ea typeface="Times New Roman" panose="02020603050405020304" pitchFamily="18" charset="0"/>
              </a:rPr>
              <a:t> </a:t>
            </a:r>
            <a:r>
              <a:rPr lang="en-US" sz="1400" b="1" kern="0" dirty="0">
                <a:latin typeface="Times New Roman" panose="02020603050405020304" pitchFamily="18" charset="0"/>
                <a:ea typeface="Times New Roman" panose="02020603050405020304" pitchFamily="18" charset="0"/>
              </a:rPr>
              <a:t>related resources for</a:t>
            </a:r>
            <a:r>
              <a:rPr lang="en-US" sz="1400" b="1" kern="0" spc="-15" dirty="0">
                <a:latin typeface="Times New Roman" panose="02020603050405020304" pitchFamily="18" charset="0"/>
                <a:ea typeface="Times New Roman" panose="02020603050405020304" pitchFamily="18" charset="0"/>
              </a:rPr>
              <a:t> </a:t>
            </a:r>
            <a:r>
              <a:rPr lang="en-US" sz="1400" b="1" kern="0" spc="-10" dirty="0">
                <a:latin typeface="Times New Roman" panose="02020603050405020304" pitchFamily="18" charset="0"/>
                <a:ea typeface="Times New Roman" panose="02020603050405020304" pitchFamily="18" charset="0"/>
              </a:rPr>
              <a:t>airports</a:t>
            </a:r>
          </a:p>
          <a:p>
            <a:pPr marL="533400" lvl="1">
              <a:spcBef>
                <a:spcPts val="0"/>
              </a:spcBef>
            </a:pPr>
            <a:r>
              <a:rPr lang="en-US" sz="1100" dirty="0">
                <a:latin typeface="Times New Roman" panose="02020603050405020304" pitchFamily="18" charset="0"/>
                <a:ea typeface="Times New Roman" panose="02020603050405020304" pitchFamily="18" charset="0"/>
              </a:rPr>
              <a:t>This</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section</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establishes</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a</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formula</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grant</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program</a:t>
            </a:r>
            <a:r>
              <a:rPr lang="en-US" sz="1100" spc="-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with</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a</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100-percent</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Federal</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share</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to</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reimburse airports for the reasonable and appropriate costs associated with: a one-time acquisition of fluorine-free firefighting alternatives; disposal of PFAS-containing AFFF products; cleaning or disposal</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of</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existing</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equipment</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to</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facilitate</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the</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transition</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to</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an</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acceptable</a:t>
            </a:r>
            <a:r>
              <a:rPr lang="en-US" sz="1100" spc="-1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fluorine-free</a:t>
            </a:r>
            <a:r>
              <a:rPr lang="en-US" sz="1100" spc="-20"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agent;</a:t>
            </a:r>
            <a:r>
              <a:rPr lang="en-US" sz="1100" spc="-1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any equipment or components necessary to facilitate the transition; and replacement of ARFF equipment as determined necessary by FAA. This section authorizes appropriations of $350,000,000</a:t>
            </a:r>
            <a:r>
              <a:rPr lang="en-US" sz="1100" spc="-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to carry</a:t>
            </a:r>
            <a:r>
              <a:rPr lang="en-US" sz="1100" spc="-5" dirty="0">
                <a:latin typeface="Times New Roman" panose="02020603050405020304" pitchFamily="18" charset="0"/>
                <a:ea typeface="Times New Roman" panose="02020603050405020304" pitchFamily="18" charset="0"/>
              </a:rPr>
              <a:t> </a:t>
            </a:r>
            <a:r>
              <a:rPr lang="en-US" sz="1100" dirty="0">
                <a:latin typeface="Times New Roman" panose="02020603050405020304" pitchFamily="18" charset="0"/>
                <a:ea typeface="Times New Roman" panose="02020603050405020304" pitchFamily="18" charset="0"/>
              </a:rPr>
              <a:t>out this </a:t>
            </a:r>
            <a:r>
              <a:rPr lang="en-US" sz="1100" spc="-10" dirty="0">
                <a:latin typeface="Times New Roman" panose="02020603050405020304" pitchFamily="18" charset="0"/>
                <a:ea typeface="Times New Roman" panose="02020603050405020304" pitchFamily="18" charset="0"/>
              </a:rPr>
              <a:t>program.</a:t>
            </a:r>
            <a:endParaRPr lang="en-US" sz="1100" dirty="0">
              <a:latin typeface="Times New Roman" panose="02020603050405020304" pitchFamily="18" charset="0"/>
              <a:ea typeface="Times New Roman" panose="02020603050405020304" pitchFamily="18" charset="0"/>
            </a:endParaRPr>
          </a:p>
          <a:p>
            <a:endParaRPr lang="en-US" sz="1400" dirty="0"/>
          </a:p>
        </p:txBody>
      </p:sp>
    </p:spTree>
    <p:extLst>
      <p:ext uri="{BB962C8B-B14F-4D97-AF65-F5344CB8AC3E}">
        <p14:creationId xmlns:p14="http://schemas.microsoft.com/office/powerpoint/2010/main" val="286707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8A20C-88AA-AB36-1BDA-5F788A945DB2}"/>
              </a:ext>
            </a:extLst>
          </p:cNvPr>
          <p:cNvSpPr>
            <a:spLocks noGrp="1"/>
          </p:cNvSpPr>
          <p:nvPr>
            <p:ph type="title"/>
          </p:nvPr>
        </p:nvSpPr>
        <p:spPr/>
        <p:txBody>
          <a:bodyPr/>
          <a:lstStyle/>
          <a:p>
            <a:r>
              <a:rPr lang="en-US" dirty="0"/>
              <a:t>FAA Reauthorization</a:t>
            </a:r>
          </a:p>
        </p:txBody>
      </p:sp>
      <p:sp>
        <p:nvSpPr>
          <p:cNvPr id="3" name="Content Placeholder 2">
            <a:extLst>
              <a:ext uri="{FF2B5EF4-FFF2-40B4-BE49-F238E27FC236}">
                <a16:creationId xmlns:a16="http://schemas.microsoft.com/office/drawing/2014/main" id="{E1557401-9CAA-38C6-7C79-AF2E82AFF7DF}"/>
              </a:ext>
            </a:extLst>
          </p:cNvPr>
          <p:cNvSpPr>
            <a:spLocks noGrp="1"/>
          </p:cNvSpPr>
          <p:nvPr>
            <p:ph idx="1"/>
          </p:nvPr>
        </p:nvSpPr>
        <p:spPr/>
        <p:txBody>
          <a:bodyPr/>
          <a:lstStyle/>
          <a:p>
            <a:r>
              <a:rPr lang="en-US" dirty="0"/>
              <a:t>FAA 5100-142 (2/7/24)</a:t>
            </a:r>
          </a:p>
          <a:p>
            <a:r>
              <a:rPr lang="en-US" dirty="0"/>
              <a:t>The State of Alaska was mentioned 68 times.</a:t>
            </a:r>
          </a:p>
          <a:p>
            <a:r>
              <a:rPr lang="en-US" dirty="0"/>
              <a:t>Sponsor Request for FAA Acknowledgment for Cold Weather Early Start</a:t>
            </a:r>
          </a:p>
          <a:p>
            <a:pPr lvl="1"/>
            <a:r>
              <a:rPr lang="en-US" dirty="0"/>
              <a:t>Airport sponsors and/or their representatives use this form to request FAA acknowledgment to issue a Notice to Proceed prior to a grant award. To use this form, the airport must be in an area that experiences a shortened construction season due to climactic conditions.</a:t>
            </a:r>
          </a:p>
          <a:p>
            <a:pPr marL="457200" lvl="1" indent="0">
              <a:buNone/>
            </a:pPr>
            <a:endParaRPr lang="en-US" dirty="0"/>
          </a:p>
          <a:p>
            <a:pPr lvl="1"/>
            <a:r>
              <a:rPr lang="en-US" dirty="0"/>
              <a:t>Sec. 332 ASOS/AWOS service report dashboard</a:t>
            </a:r>
          </a:p>
          <a:p>
            <a:pPr lvl="2"/>
            <a:r>
              <a:rPr lang="en-US" dirty="0"/>
              <a:t>The FAA will make a real time public dashboard to provide the current status of weather instruments. </a:t>
            </a:r>
          </a:p>
          <a:p>
            <a:pPr lvl="2"/>
            <a:endParaRPr lang="en-US" dirty="0"/>
          </a:p>
          <a:p>
            <a:pPr lvl="1"/>
            <a:endParaRPr lang="en-US" dirty="0"/>
          </a:p>
        </p:txBody>
      </p:sp>
    </p:spTree>
    <p:extLst>
      <p:ext uri="{BB962C8B-B14F-4D97-AF65-F5344CB8AC3E}">
        <p14:creationId xmlns:p14="http://schemas.microsoft.com/office/powerpoint/2010/main" val="110232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8A20C-88AA-AB36-1BDA-5F788A945DB2}"/>
              </a:ext>
            </a:extLst>
          </p:cNvPr>
          <p:cNvSpPr>
            <a:spLocks noGrp="1"/>
          </p:cNvSpPr>
          <p:nvPr>
            <p:ph type="title"/>
          </p:nvPr>
        </p:nvSpPr>
        <p:spPr/>
        <p:txBody>
          <a:bodyPr/>
          <a:lstStyle/>
          <a:p>
            <a:r>
              <a:rPr lang="en-US" dirty="0"/>
              <a:t>FAA Reauthorization</a:t>
            </a:r>
          </a:p>
        </p:txBody>
      </p:sp>
      <p:sp>
        <p:nvSpPr>
          <p:cNvPr id="3" name="Content Placeholder 2">
            <a:extLst>
              <a:ext uri="{FF2B5EF4-FFF2-40B4-BE49-F238E27FC236}">
                <a16:creationId xmlns:a16="http://schemas.microsoft.com/office/drawing/2014/main" id="{E1557401-9CAA-38C6-7C79-AF2E82AFF7DF}"/>
              </a:ext>
            </a:extLst>
          </p:cNvPr>
          <p:cNvSpPr>
            <a:spLocks noGrp="1"/>
          </p:cNvSpPr>
          <p:nvPr>
            <p:ph idx="1"/>
          </p:nvPr>
        </p:nvSpPr>
        <p:spPr/>
        <p:txBody>
          <a:bodyPr/>
          <a:lstStyle/>
          <a:p>
            <a:r>
              <a:rPr lang="en-US" dirty="0"/>
              <a:t>Sec 342 Started at the FAA Alaska Aviation Safety Initiative and is now the Don Young Alaska Safety Initiative (DYASI)</a:t>
            </a:r>
          </a:p>
          <a:p>
            <a:pPr lvl="2"/>
            <a:endParaRPr lang="en-US" dirty="0"/>
          </a:p>
          <a:p>
            <a:pPr lvl="1"/>
            <a:r>
              <a:rPr lang="en-US" dirty="0"/>
              <a:t>Reduce the rate of fatal accidents by 90% by 2033</a:t>
            </a:r>
          </a:p>
          <a:p>
            <a:pPr lvl="1"/>
            <a:endParaRPr lang="en-US" dirty="0"/>
          </a:p>
          <a:p>
            <a:pPr lvl="1"/>
            <a:r>
              <a:rPr lang="en-US" dirty="0"/>
              <a:t>Install weather instruments and develop alternatives</a:t>
            </a:r>
          </a:p>
          <a:p>
            <a:pPr lvl="1"/>
            <a:endParaRPr lang="en-US" dirty="0"/>
          </a:p>
          <a:p>
            <a:pPr lvl="1"/>
            <a:r>
              <a:rPr lang="en-US" dirty="0"/>
              <a:t>Report annually to Congress on the DYASI progress</a:t>
            </a:r>
          </a:p>
          <a:p>
            <a:pPr lvl="1"/>
            <a:endParaRPr lang="en-US" dirty="0"/>
          </a:p>
          <a:p>
            <a:pPr lvl="1"/>
            <a:r>
              <a:rPr lang="en-US" dirty="0"/>
              <a:t>This section prohibits the FAA from restricting funding from being used at an airport in Alaska to rehabilitate, resurface or reconstruct the full length and width of an existing runway. </a:t>
            </a:r>
          </a:p>
        </p:txBody>
      </p:sp>
    </p:spTree>
    <p:extLst>
      <p:ext uri="{BB962C8B-B14F-4D97-AF65-F5344CB8AC3E}">
        <p14:creationId xmlns:p14="http://schemas.microsoft.com/office/powerpoint/2010/main" val="108829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8A20C-88AA-AB36-1BDA-5F788A945DB2}"/>
              </a:ext>
            </a:extLst>
          </p:cNvPr>
          <p:cNvSpPr>
            <a:spLocks noGrp="1"/>
          </p:cNvSpPr>
          <p:nvPr>
            <p:ph type="title"/>
          </p:nvPr>
        </p:nvSpPr>
        <p:spPr/>
        <p:txBody>
          <a:bodyPr/>
          <a:lstStyle/>
          <a:p>
            <a:r>
              <a:rPr lang="en-US" dirty="0"/>
              <a:t>FAA Reauthorization</a:t>
            </a:r>
          </a:p>
        </p:txBody>
      </p:sp>
      <p:sp>
        <p:nvSpPr>
          <p:cNvPr id="3" name="Content Placeholder 2">
            <a:extLst>
              <a:ext uri="{FF2B5EF4-FFF2-40B4-BE49-F238E27FC236}">
                <a16:creationId xmlns:a16="http://schemas.microsoft.com/office/drawing/2014/main" id="{E1557401-9CAA-38C6-7C79-AF2E82AFF7DF}"/>
              </a:ext>
            </a:extLst>
          </p:cNvPr>
          <p:cNvSpPr>
            <a:spLocks noGrp="1"/>
          </p:cNvSpPr>
          <p:nvPr>
            <p:ph idx="1"/>
          </p:nvPr>
        </p:nvSpPr>
        <p:spPr/>
        <p:txBody>
          <a:bodyPr/>
          <a:lstStyle/>
          <a:p>
            <a:r>
              <a:rPr lang="en-US" dirty="0"/>
              <a:t>AIP Handbook review</a:t>
            </a:r>
          </a:p>
          <a:p>
            <a:endParaRPr lang="en-US" dirty="0"/>
          </a:p>
          <a:p>
            <a:r>
              <a:rPr lang="en-US" dirty="0"/>
              <a:t>The AIP Handbook was adopted in 2014 and has had several changes since then that has resulted in restrictions in AIP eligibility absent a public process.</a:t>
            </a:r>
          </a:p>
          <a:p>
            <a:pPr marL="0" indent="0">
              <a:buNone/>
            </a:pPr>
            <a:endParaRPr lang="en-US" dirty="0"/>
          </a:p>
          <a:p>
            <a:r>
              <a:rPr lang="en-US" dirty="0"/>
              <a:t>Sec. 733 requires the FAA to update the AIP handbook to account for legislative changes to the program and for the unique circumstances in Alaska.  It also requires the FAA to release a draft handbook for public comment.</a:t>
            </a:r>
          </a:p>
          <a:p>
            <a:endParaRPr lang="en-US" dirty="0"/>
          </a:p>
          <a:p>
            <a:endParaRPr lang="en-US" dirty="0"/>
          </a:p>
        </p:txBody>
      </p:sp>
    </p:spTree>
    <p:extLst>
      <p:ext uri="{BB962C8B-B14F-4D97-AF65-F5344CB8AC3E}">
        <p14:creationId xmlns:p14="http://schemas.microsoft.com/office/powerpoint/2010/main" val="323402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D963-13B8-EA2E-E272-C3A978D69895}"/>
              </a:ext>
            </a:extLst>
          </p:cNvPr>
          <p:cNvSpPr>
            <a:spLocks noGrp="1"/>
          </p:cNvSpPr>
          <p:nvPr>
            <p:ph type="title"/>
          </p:nvPr>
        </p:nvSpPr>
        <p:spPr/>
        <p:txBody>
          <a:bodyPr/>
          <a:lstStyle/>
          <a:p>
            <a:r>
              <a:rPr lang="en-US" dirty="0"/>
              <a:t>FAA Reauthorization Sec 733</a:t>
            </a:r>
          </a:p>
        </p:txBody>
      </p:sp>
      <p:sp>
        <p:nvSpPr>
          <p:cNvPr id="3" name="Content Placeholder 2">
            <a:extLst>
              <a:ext uri="{FF2B5EF4-FFF2-40B4-BE49-F238E27FC236}">
                <a16:creationId xmlns:a16="http://schemas.microsoft.com/office/drawing/2014/main" id="{63D8BB3A-CFF5-0639-D991-E107572F5523}"/>
              </a:ext>
            </a:extLst>
          </p:cNvPr>
          <p:cNvSpPr>
            <a:spLocks noGrp="1"/>
          </p:cNvSpPr>
          <p:nvPr>
            <p:ph idx="1"/>
          </p:nvPr>
        </p:nvSpPr>
        <p:spPr/>
        <p:txBody>
          <a:bodyPr>
            <a:normAutofit fontScale="92500" lnSpcReduction="10000"/>
          </a:bodyPr>
          <a:lstStyle/>
          <a:p>
            <a:pPr marL="0" marR="0">
              <a:lnSpc>
                <a:spcPct val="107000"/>
              </a:lnSpc>
              <a:spcBef>
                <a:spcPts val="0"/>
              </a:spcBef>
              <a:spcAft>
                <a:spcPts val="80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SEC. 733. AIP HANDBOOK UPDATE.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 IN GENERAL.—Not later than 3 years after the date of enactment of this Act, the Administrator shall revise the Airport Improvement Program Handbook (FAA Order 5100.38D) (in this section referred to as the ‘‘AIP Handbook’’) to account for legislative changes to the airport improvement program under subchapter I of chapter 471 and chapter 475 of title 49, United States Code, and to make such other changes as the Administrator determines necessary.</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 REQUIREMENTS RELATING TO ALASKA.—In revising the AIP Handbook under subsection (a) (and in any 656 MUR24377 T19 S.L.C. subsequent revision), the Administrator, in consultation with the Governor of Alaska, shall identify and incorporate reasonable exceptions to the general requirements of the AIP Handbook to meet the unique circumstances, and advance the safety needs, of airports in Alaska, including with respect to the following:</a:t>
            </a:r>
          </a:p>
          <a:p>
            <a:pPr marL="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Snow Removal Equipment Building size and configuration.</a:t>
            </a:r>
          </a:p>
          <a:p>
            <a:pPr marL="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Expansion of lease areas.</a:t>
            </a:r>
          </a:p>
          <a:p>
            <a:pPr marL="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Shared governmental use of airport equipment and facilities in remote locations.</a:t>
            </a:r>
          </a:p>
          <a:p>
            <a:pPr marL="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Ensuring the resurfacing or reconstruction of legacy runways to support—</a:t>
            </a:r>
          </a:p>
          <a:p>
            <a:pPr marL="45720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 aircraft necessary to support critical health needs of a community;</a:t>
            </a:r>
          </a:p>
          <a:p>
            <a:pPr marL="45720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 remote fuel deliveries; and</a:t>
            </a:r>
          </a:p>
          <a:p>
            <a:pPr marL="45720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 firefighting response.</a:t>
            </a:r>
          </a:p>
          <a:p>
            <a:pPr marL="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The use of runway end identifier lights at airports in Alaska.</a:t>
            </a:r>
          </a:p>
          <a:p>
            <a:pPr marL="0" indent="0">
              <a:buNone/>
            </a:pPr>
            <a:endParaRPr lang="en-US" dirty="0"/>
          </a:p>
        </p:txBody>
      </p:sp>
    </p:spTree>
    <p:extLst>
      <p:ext uri="{BB962C8B-B14F-4D97-AF65-F5344CB8AC3E}">
        <p14:creationId xmlns:p14="http://schemas.microsoft.com/office/powerpoint/2010/main" val="93777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BAF20-8CAB-731E-703E-4A717568FF9D}"/>
              </a:ext>
            </a:extLst>
          </p:cNvPr>
          <p:cNvSpPr>
            <a:spLocks noGrp="1"/>
          </p:cNvSpPr>
          <p:nvPr>
            <p:ph type="title"/>
          </p:nvPr>
        </p:nvSpPr>
        <p:spPr/>
        <p:txBody>
          <a:bodyPr/>
          <a:lstStyle/>
          <a:p>
            <a:r>
              <a:rPr lang="en-US" dirty="0"/>
              <a:t>Shared use of Airport Equipment</a:t>
            </a:r>
          </a:p>
        </p:txBody>
      </p:sp>
      <p:graphicFrame>
        <p:nvGraphicFramePr>
          <p:cNvPr id="4" name="Content Placeholder 3">
            <a:extLst>
              <a:ext uri="{FF2B5EF4-FFF2-40B4-BE49-F238E27FC236}">
                <a16:creationId xmlns:a16="http://schemas.microsoft.com/office/drawing/2014/main" id="{6770920A-9700-BCF4-A69B-2BEA8C7ED505}"/>
              </a:ext>
            </a:extLst>
          </p:cNvPr>
          <p:cNvGraphicFramePr>
            <a:graphicFrameLocks noGrp="1"/>
          </p:cNvGraphicFramePr>
          <p:nvPr>
            <p:ph idx="1"/>
            <p:extLst>
              <p:ext uri="{D42A27DB-BD31-4B8C-83A1-F6EECF244321}">
                <p14:modId xmlns:p14="http://schemas.microsoft.com/office/powerpoint/2010/main" val="1276989894"/>
              </p:ext>
            </p:extLst>
          </p:nvPr>
        </p:nvGraphicFramePr>
        <p:xfrm>
          <a:off x="6096000" y="826152"/>
          <a:ext cx="4389120" cy="6035040"/>
        </p:xfrm>
        <a:graphic>
          <a:graphicData uri="http://schemas.openxmlformats.org/drawingml/2006/table">
            <a:tbl>
              <a:tblPr firstRow="1" firstCol="1" bandRow="1"/>
              <a:tblGrid>
                <a:gridCol w="4389120">
                  <a:extLst>
                    <a:ext uri="{9D8B030D-6E8A-4147-A177-3AD203B41FA5}">
                      <a16:colId xmlns:a16="http://schemas.microsoft.com/office/drawing/2014/main" val="4131106735"/>
                    </a:ext>
                  </a:extLst>
                </a:gridCol>
              </a:tblGrid>
              <a:tr h="120949">
                <a:tc>
                  <a:txBody>
                    <a:bodyPr/>
                    <a:lstStyle/>
                    <a:p>
                      <a:pPr marL="0" marR="0">
                        <a:lnSpc>
                          <a:spcPct val="107000"/>
                        </a:lnSpc>
                        <a:spcBef>
                          <a:spcPts val="0"/>
                        </a:spcBef>
                        <a:spcAft>
                          <a:spcPts val="0"/>
                        </a:spcAft>
                      </a:pPr>
                      <a:r>
                        <a:rPr lang="en-US" sz="7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Requirements for Shared Use of Airport Equipment</a:t>
                      </a:r>
                      <a:endParaRPr lang="en-US"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5202" marR="452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52179313"/>
                  </a:ext>
                </a:extLst>
              </a:tr>
              <a:tr h="880228">
                <a:tc>
                  <a:txBody>
                    <a:bodyPr/>
                    <a:lstStyle/>
                    <a:p>
                      <a:pPr marL="0" marR="0">
                        <a:lnSpc>
                          <a:spcPct val="107000"/>
                        </a:lnSpc>
                        <a:spcBef>
                          <a:spcPts val="0"/>
                        </a:spcBef>
                        <a:spcAft>
                          <a:spcPts val="0"/>
                        </a:spcAf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a.  Eligibility and Applicability</a:t>
                      </a:r>
                      <a:endParaRPr lang="en-US" sz="700" kern="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Both"/>
                        <a:tabLst>
                          <a:tab pos="457200" algn="l"/>
                        </a:tabLs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Airport Eligibility</a:t>
                      </a:r>
                      <a:r>
                        <a:rPr lang="en-US" sz="700" kern="100">
                          <a:effectLst/>
                          <a:latin typeface="Calibri" panose="020F0502020204030204" pitchFamily="34" charset="0"/>
                          <a:ea typeface="Calibri" panose="020F0502020204030204" pitchFamily="34" charset="0"/>
                          <a:cs typeface="Times New Roman" panose="02020603050405020304" pitchFamily="18" charset="0"/>
                        </a:rPr>
                        <a:t>: This exemption applies exclusively to airports located off the contiguous road system where no practical alternative for heavy equipment is available to local tribal governments or villages.</a:t>
                      </a:r>
                    </a:p>
                    <a:p>
                      <a:pPr marL="342900" marR="0" lvl="0" indent="-342900">
                        <a:lnSpc>
                          <a:spcPct val="107000"/>
                        </a:lnSpc>
                        <a:spcBef>
                          <a:spcPts val="0"/>
                        </a:spcBef>
                        <a:spcAft>
                          <a:spcPts val="0"/>
                        </a:spcAft>
                        <a:buFont typeface="+mj-lt"/>
                        <a:buAutoNum type="arabicParenBoth"/>
                        <a:tabLst>
                          <a:tab pos="457200" algn="l"/>
                        </a:tabLs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Equipment Eligible for Shared Use</a:t>
                      </a:r>
                      <a:r>
                        <a:rPr lang="en-US" sz="700" kern="100">
                          <a:effectLst/>
                          <a:latin typeface="Calibri" panose="020F0502020204030204" pitchFamily="34" charset="0"/>
                          <a:ea typeface="Calibri" panose="020F0502020204030204" pitchFamily="34" charset="0"/>
                          <a:cs typeface="Times New Roman" panose="02020603050405020304" pitchFamily="18" charset="0"/>
                        </a:rPr>
                        <a:t>: Only airport-owned rolling stock equipment necessary for maintaining the airport's operational safety and efficiency may be considered for shared use. The equipment’s primary purpose must remain dedicated to airport operations.</a:t>
                      </a:r>
                    </a:p>
                  </a:txBody>
                  <a:tcPr marL="45202" marR="452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1386995"/>
                  </a:ext>
                </a:extLst>
              </a:tr>
              <a:tr h="1386412">
                <a:tc>
                  <a:txBody>
                    <a:bodyPr/>
                    <a:lstStyle/>
                    <a:p>
                      <a:pPr marL="0" marR="0">
                        <a:lnSpc>
                          <a:spcPct val="107000"/>
                        </a:lnSpc>
                        <a:spcBef>
                          <a:spcPts val="0"/>
                        </a:spcBef>
                        <a:spcAft>
                          <a:spcPts val="0"/>
                        </a:spcAf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b.  Conditions for Shared Use</a:t>
                      </a:r>
                      <a:endParaRPr lang="en-US" sz="700" kern="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Both"/>
                        <a:tabLst>
                          <a:tab pos="457200" algn="l"/>
                        </a:tabLs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Primary Airport Use</a:t>
                      </a:r>
                      <a:r>
                        <a:rPr lang="en-US" sz="700" kern="100">
                          <a:effectLst/>
                          <a:latin typeface="Calibri" panose="020F0502020204030204" pitchFamily="34" charset="0"/>
                          <a:ea typeface="Calibri" panose="020F0502020204030204" pitchFamily="34" charset="0"/>
                          <a:cs typeface="Times New Roman" panose="02020603050405020304" pitchFamily="18" charset="0"/>
                        </a:rPr>
                        <a:t>: The shared use of equipment must not interfere with the primary airport operations. Airport operations must take precedence, and equipment should be promptly available for airport use as needed.</a:t>
                      </a:r>
                    </a:p>
                    <a:p>
                      <a:pPr marL="342900" marR="0" lvl="0" indent="-342900">
                        <a:lnSpc>
                          <a:spcPct val="107000"/>
                        </a:lnSpc>
                        <a:spcBef>
                          <a:spcPts val="0"/>
                        </a:spcBef>
                        <a:spcAft>
                          <a:spcPts val="0"/>
                        </a:spcAft>
                        <a:buFont typeface="+mj-lt"/>
                        <a:buAutoNum type="arabicParenBoth"/>
                        <a:tabLst>
                          <a:tab pos="457200" algn="l"/>
                        </a:tabLs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Approval and Documentation</a:t>
                      </a:r>
                      <a:r>
                        <a:rPr lang="en-US" sz="700" kern="100">
                          <a:effectLst/>
                          <a:latin typeface="Calibri" panose="020F0502020204030204" pitchFamily="34" charset="0"/>
                          <a:ea typeface="Calibri" panose="020F0502020204030204" pitchFamily="34" charset="0"/>
                          <a:cs typeface="Times New Roman" panose="02020603050405020304" pitchFamily="18" charset="0"/>
                        </a:rPr>
                        <a:t>: All shared use must be pre-approved by the Airport District Office (ADO). Airport sponsors must maintain detailed records of each use, including duration, purpose, and the extent of the equipment's use by the local tribe or village.</a:t>
                      </a:r>
                    </a:p>
                    <a:p>
                      <a:pPr marL="342900" marR="0" lvl="0" indent="-342900">
                        <a:lnSpc>
                          <a:spcPct val="107000"/>
                        </a:lnSpc>
                        <a:spcBef>
                          <a:spcPts val="0"/>
                        </a:spcBef>
                        <a:spcAft>
                          <a:spcPts val="0"/>
                        </a:spcAft>
                        <a:buFont typeface="+mj-lt"/>
                        <a:buAutoNum type="arabicParenBoth"/>
                        <a:tabLst>
                          <a:tab pos="457200" algn="l"/>
                        </a:tabLs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Geographical Limitations</a:t>
                      </a:r>
                      <a:r>
                        <a:rPr lang="en-US" sz="700" kern="100">
                          <a:effectLst/>
                          <a:latin typeface="Calibri" panose="020F0502020204030204" pitchFamily="34" charset="0"/>
                          <a:ea typeface="Calibri" panose="020F0502020204030204" pitchFamily="34" charset="0"/>
                          <a:cs typeface="Times New Roman" panose="02020603050405020304" pitchFamily="18" charset="0"/>
                        </a:rPr>
                        <a:t>: The equipment must remain within the airport premises or the immediate community unless otherwise expressly approved by the ADO. Equipment should not be transported off the premises without such approval.</a:t>
                      </a:r>
                    </a:p>
                    <a:p>
                      <a:pPr marL="0" marR="0">
                        <a:lnSpc>
                          <a:spcPct val="107000"/>
                        </a:lnSpc>
                        <a:spcBef>
                          <a:spcPts val="0"/>
                        </a:spcBef>
                        <a:spcAft>
                          <a:spcPts val="0"/>
                        </a:spcAft>
                      </a:pPr>
                      <a:r>
                        <a:rPr lang="en-US" sz="700" kern="100">
                          <a:effectLst/>
                          <a:latin typeface="Calibri" panose="020F0502020204030204" pitchFamily="34" charset="0"/>
                          <a:ea typeface="Calibri" panose="020F0502020204030204" pitchFamily="34" charset="0"/>
                          <a:cs typeface="Times New Roman" panose="02020603050405020304" pitchFamily="18" charset="0"/>
                        </a:rPr>
                        <a:t> </a:t>
                      </a:r>
                    </a:p>
                  </a:txBody>
                  <a:tcPr marL="45202" marR="452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8668822"/>
                  </a:ext>
                </a:extLst>
              </a:tr>
              <a:tr h="1133320">
                <a:tc>
                  <a:txBody>
                    <a:bodyPr/>
                    <a:lstStyle/>
                    <a:p>
                      <a:pPr marL="0" marR="0">
                        <a:lnSpc>
                          <a:spcPct val="107000"/>
                        </a:lnSpc>
                        <a:spcBef>
                          <a:spcPts val="0"/>
                        </a:spcBef>
                        <a:spcAft>
                          <a:spcPts val="0"/>
                        </a:spcAf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c.  Cost Recovery and Maintenance</a:t>
                      </a:r>
                      <a:endParaRPr lang="en-US" sz="700" kern="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Both"/>
                        <a:tabLst>
                          <a:tab pos="457200" algn="l"/>
                        </a:tabLs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Cost-Sharing Arrangements</a:t>
                      </a:r>
                      <a:r>
                        <a:rPr lang="en-US" sz="700" kern="100">
                          <a:effectLst/>
                          <a:latin typeface="Calibri" panose="020F0502020204030204" pitchFamily="34" charset="0"/>
                          <a:ea typeface="Calibri" panose="020F0502020204030204" pitchFamily="34" charset="0"/>
                          <a:cs typeface="Times New Roman" panose="02020603050405020304" pitchFamily="18" charset="0"/>
                        </a:rPr>
                        <a:t>: Airport sponsors are encouraged to establish cost-sharing arrangements with local tribal governments or villages. These arrangements may include reimbursement for costs associated with equipment use, including wear and tear, fuel, and operator time.</a:t>
                      </a:r>
                    </a:p>
                    <a:p>
                      <a:pPr marL="342900" marR="0" lvl="0" indent="-342900">
                        <a:lnSpc>
                          <a:spcPct val="107000"/>
                        </a:lnSpc>
                        <a:spcBef>
                          <a:spcPts val="0"/>
                        </a:spcBef>
                        <a:spcAft>
                          <a:spcPts val="0"/>
                        </a:spcAft>
                        <a:buFont typeface="+mj-lt"/>
                        <a:buAutoNum type="arabicParenBoth"/>
                        <a:tabLst>
                          <a:tab pos="457200" algn="l"/>
                        </a:tabLst>
                      </a:pPr>
                      <a:r>
                        <a:rPr lang="en-US" sz="700" b="1" kern="100">
                          <a:effectLst/>
                          <a:latin typeface="Calibri" panose="020F0502020204030204" pitchFamily="34" charset="0"/>
                          <a:ea typeface="Calibri" panose="020F0502020204030204" pitchFamily="34" charset="0"/>
                          <a:cs typeface="Times New Roman" panose="02020603050405020304" pitchFamily="18" charset="0"/>
                        </a:rPr>
                        <a:t>Maintenance Responsibilities</a:t>
                      </a:r>
                      <a:r>
                        <a:rPr lang="en-US" sz="700" kern="100">
                          <a:effectLst/>
                          <a:latin typeface="Calibri" panose="020F0502020204030204" pitchFamily="34" charset="0"/>
                          <a:ea typeface="Calibri" panose="020F0502020204030204" pitchFamily="34" charset="0"/>
                          <a:cs typeface="Times New Roman" panose="02020603050405020304" pitchFamily="18" charset="0"/>
                        </a:rPr>
                        <a:t>: Airport sponsors are responsible for maintaining equipment according to FAA standards. If additional maintenance is required due to non-airport use, the local tribe or village must reimburse these costs.</a:t>
                      </a:r>
                    </a:p>
                    <a:p>
                      <a:pPr marL="0" marR="0">
                        <a:lnSpc>
                          <a:spcPct val="107000"/>
                        </a:lnSpc>
                        <a:spcBef>
                          <a:spcPts val="0"/>
                        </a:spcBef>
                        <a:spcAft>
                          <a:spcPts val="0"/>
                        </a:spcAft>
                      </a:pPr>
                      <a:r>
                        <a:rPr lang="en-US" sz="700" kern="100">
                          <a:effectLst/>
                          <a:latin typeface="Calibri" panose="020F0502020204030204" pitchFamily="34" charset="0"/>
                          <a:ea typeface="Calibri" panose="020F0502020204030204" pitchFamily="34" charset="0"/>
                          <a:cs typeface="Times New Roman" panose="02020603050405020304" pitchFamily="18" charset="0"/>
                        </a:rPr>
                        <a:t> </a:t>
                      </a:r>
                    </a:p>
                  </a:txBody>
                  <a:tcPr marL="45202" marR="452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5635533"/>
                  </a:ext>
                </a:extLst>
              </a:tr>
              <a:tr h="1133320">
                <a:tc>
                  <a:txBody>
                    <a:bodyPr/>
                    <a:lstStyle/>
                    <a:p>
                      <a:pPr marL="0" marR="0">
                        <a:lnSpc>
                          <a:spcPct val="107000"/>
                        </a:lnSpc>
                        <a:spcBef>
                          <a:spcPts val="0"/>
                        </a:spcBef>
                        <a:spcAft>
                          <a:spcPts val="0"/>
                        </a:spcAft>
                      </a:pPr>
                      <a:r>
                        <a:rPr lang="en-US" sz="700" b="1" kern="100" dirty="0">
                          <a:effectLst/>
                          <a:latin typeface="Calibri" panose="020F0502020204030204" pitchFamily="34" charset="0"/>
                          <a:ea typeface="Calibri" panose="020F0502020204030204" pitchFamily="34" charset="0"/>
                          <a:cs typeface="Times New Roman" panose="02020603050405020304" pitchFamily="18" charset="0"/>
                        </a:rPr>
                        <a:t>d.  Restrictions and Agreements</a:t>
                      </a:r>
                      <a:endParaRPr lang="en-US"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Both"/>
                        <a:tabLst>
                          <a:tab pos="457200" algn="l"/>
                        </a:tabLst>
                      </a:pPr>
                      <a:r>
                        <a:rPr lang="en-US" sz="700" b="1" kern="100" dirty="0">
                          <a:effectLst/>
                          <a:latin typeface="Calibri" panose="020F0502020204030204" pitchFamily="34" charset="0"/>
                          <a:ea typeface="Calibri" panose="020F0502020204030204" pitchFamily="34" charset="0"/>
                          <a:cs typeface="Times New Roman" panose="02020603050405020304" pitchFamily="18" charset="0"/>
                        </a:rPr>
                        <a:t>Written Agreements</a:t>
                      </a: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A formal written agreement outlining the terms of use, cost recovery, and responsibilities must be established between the airport sponsor and the local tribe or village. This agreement must be submitted to and approved by the ADO before the commencement of any shared use.</a:t>
                      </a:r>
                    </a:p>
                    <a:p>
                      <a:pPr marL="342900" marR="0" lvl="0" indent="-342900">
                        <a:lnSpc>
                          <a:spcPct val="107000"/>
                        </a:lnSpc>
                        <a:spcBef>
                          <a:spcPts val="0"/>
                        </a:spcBef>
                        <a:spcAft>
                          <a:spcPts val="0"/>
                        </a:spcAft>
                        <a:buFont typeface="+mj-lt"/>
                        <a:buAutoNum type="arabicParenBoth"/>
                        <a:tabLst>
                          <a:tab pos="457200" algn="l"/>
                        </a:tabLst>
                      </a:pPr>
                      <a:r>
                        <a:rPr lang="en-US" sz="700" b="1" kern="100" dirty="0">
                          <a:effectLst/>
                          <a:latin typeface="Calibri" panose="020F0502020204030204" pitchFamily="34" charset="0"/>
                          <a:ea typeface="Calibri" panose="020F0502020204030204" pitchFamily="34" charset="0"/>
                          <a:cs typeface="Times New Roman" panose="02020603050405020304" pitchFamily="18" charset="0"/>
                        </a:rPr>
                        <a:t>Prohibited Uses</a:t>
                      </a: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The equipment may not be used for activities that could compromise its availability or readiness for airport use, nor for activities that are beyond the immediate needs of the local community as defined in the agreement.</a:t>
                      </a:r>
                    </a:p>
                    <a:p>
                      <a:pPr marL="0" marR="0">
                        <a:lnSpc>
                          <a:spcPct val="107000"/>
                        </a:lnSpc>
                        <a:spcBef>
                          <a:spcPts val="0"/>
                        </a:spcBef>
                        <a:spcAft>
                          <a:spcPts val="0"/>
                        </a:spcAf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45202" marR="452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5925641"/>
                  </a:ext>
                </a:extLst>
              </a:tr>
              <a:tr h="753678">
                <a:tc>
                  <a:txBody>
                    <a:bodyPr/>
                    <a:lstStyle/>
                    <a:p>
                      <a:pPr marL="0" marR="0">
                        <a:lnSpc>
                          <a:spcPct val="107000"/>
                        </a:lnSpc>
                        <a:spcBef>
                          <a:spcPts val="0"/>
                        </a:spcBef>
                        <a:spcAft>
                          <a:spcPts val="0"/>
                        </a:spcAft>
                      </a:pPr>
                      <a:r>
                        <a:rPr lang="en-US" sz="700" b="1" kern="100" dirty="0">
                          <a:effectLst/>
                          <a:latin typeface="Calibri" panose="020F0502020204030204" pitchFamily="34" charset="0"/>
                          <a:ea typeface="Calibri" panose="020F0502020204030204" pitchFamily="34" charset="0"/>
                          <a:cs typeface="Times New Roman" panose="02020603050405020304" pitchFamily="18" charset="0"/>
                        </a:rPr>
                        <a:t>e.  Reporting and Compliance</a:t>
                      </a:r>
                      <a:endParaRPr lang="en-US"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Both"/>
                        <a:tabLst>
                          <a:tab pos="457200" algn="l"/>
                        </a:tabLst>
                      </a:pPr>
                      <a:r>
                        <a:rPr lang="en-US" sz="700" b="1" kern="100" dirty="0">
                          <a:effectLst/>
                          <a:latin typeface="Calibri" panose="020F0502020204030204" pitchFamily="34" charset="0"/>
                          <a:ea typeface="Calibri" panose="020F0502020204030204" pitchFamily="34" charset="0"/>
                          <a:cs typeface="Times New Roman" panose="02020603050405020304" pitchFamily="18" charset="0"/>
                        </a:rPr>
                        <a:t>Annual Reporting</a:t>
                      </a: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The airport sponsor must submit an annual report to the ADO detailing the shared use activities, including equipment maintenance records and cost recovery activities.</a:t>
                      </a:r>
                    </a:p>
                    <a:p>
                      <a:pPr marL="342900" marR="0" lvl="0" indent="-342900">
                        <a:lnSpc>
                          <a:spcPct val="107000"/>
                        </a:lnSpc>
                        <a:spcBef>
                          <a:spcPts val="0"/>
                        </a:spcBef>
                        <a:spcAft>
                          <a:spcPts val="0"/>
                        </a:spcAft>
                        <a:buFont typeface="+mj-lt"/>
                        <a:buAutoNum type="arabicParenBoth"/>
                        <a:tabLst>
                          <a:tab pos="457200" algn="l"/>
                        </a:tabLst>
                      </a:pPr>
                      <a:r>
                        <a:rPr lang="en-US" sz="700" b="1" kern="100" dirty="0">
                          <a:effectLst/>
                          <a:latin typeface="Calibri" panose="020F0502020204030204" pitchFamily="34" charset="0"/>
                          <a:ea typeface="Calibri" panose="020F0502020204030204" pitchFamily="34" charset="0"/>
                          <a:cs typeface="Times New Roman" panose="02020603050405020304" pitchFamily="18" charset="0"/>
                        </a:rPr>
                        <a:t>Compliance Monitoring</a:t>
                      </a: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The ADO reserves the right to audit shared use activities and records to ensure compliance with FAA standards and policies.</a:t>
                      </a:r>
                    </a:p>
                    <a:p>
                      <a:pPr marL="0" marR="0">
                        <a:lnSpc>
                          <a:spcPct val="107000"/>
                        </a:lnSpc>
                        <a:spcBef>
                          <a:spcPts val="0"/>
                        </a:spcBef>
                        <a:spcAft>
                          <a:spcPts val="0"/>
                        </a:spcAf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45202" marR="452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4919506"/>
                  </a:ext>
                </a:extLst>
              </a:tr>
              <a:tr h="627133">
                <a:tc>
                  <a:txBody>
                    <a:bodyPr/>
                    <a:lstStyle/>
                    <a:p>
                      <a:pPr marL="0" marR="0">
                        <a:lnSpc>
                          <a:spcPct val="107000"/>
                        </a:lnSpc>
                        <a:spcBef>
                          <a:spcPts val="0"/>
                        </a:spcBef>
                        <a:spcAft>
                          <a:spcPts val="0"/>
                        </a:spcAft>
                      </a:pPr>
                      <a:r>
                        <a:rPr lang="en-US" sz="700" b="1" kern="100" dirty="0">
                          <a:effectLst/>
                          <a:latin typeface="Calibri" panose="020F0502020204030204" pitchFamily="34" charset="0"/>
                          <a:ea typeface="Calibri" panose="020F0502020204030204" pitchFamily="34" charset="0"/>
                          <a:cs typeface="Times New Roman" panose="02020603050405020304" pitchFamily="18" charset="0"/>
                        </a:rPr>
                        <a:t>f.  Non-Compliance and Revocation</a:t>
                      </a:r>
                      <a:endParaRPr lang="en-US"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Failure to adhere to these provisions may result in the revocation of the shared use privileges                     and may require the airport sponsor to reimburse the FAA for any costs deemed inappropriate or unauthorized.</a:t>
                      </a:r>
                    </a:p>
                    <a:p>
                      <a:pPr marL="0" marR="0">
                        <a:lnSpc>
                          <a:spcPct val="107000"/>
                        </a:lnSpc>
                        <a:spcBef>
                          <a:spcPts val="0"/>
                        </a:spcBef>
                        <a:spcAft>
                          <a:spcPts val="0"/>
                        </a:spcAf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45202" marR="452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2726549"/>
                  </a:ext>
                </a:extLst>
              </a:tr>
            </a:tbl>
          </a:graphicData>
        </a:graphic>
      </p:graphicFrame>
      <p:sp>
        <p:nvSpPr>
          <p:cNvPr id="7" name="TextBox 6">
            <a:extLst>
              <a:ext uri="{FF2B5EF4-FFF2-40B4-BE49-F238E27FC236}">
                <a16:creationId xmlns:a16="http://schemas.microsoft.com/office/drawing/2014/main" id="{7C6506CC-5E38-3D53-8704-A013F47B8585}"/>
              </a:ext>
            </a:extLst>
          </p:cNvPr>
          <p:cNvSpPr txBox="1"/>
          <p:nvPr/>
        </p:nvSpPr>
        <p:spPr>
          <a:xfrm>
            <a:off x="362469" y="2252639"/>
            <a:ext cx="5486070" cy="236462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This section outlines the provisions under which airports located off the road system can allow shared use of airport equipment with local communities. These provisions are applicable to airport-owned rolling stock equipment, such as graders, front-end loaders, and snow removal equipment, particularly in remote areas where such equipment represents the only available heavy machinery.</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B002C114-3D6E-8C3D-70FF-663E09ED7D07}"/>
              </a:ext>
            </a:extLst>
          </p:cNvPr>
          <p:cNvSpPr txBox="1"/>
          <p:nvPr/>
        </p:nvSpPr>
        <p:spPr>
          <a:xfrm>
            <a:off x="149381" y="1544547"/>
            <a:ext cx="6165410"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X-XX.	Exemption for Shared Use of Airport Equipment</a:t>
            </a:r>
            <a:endParaRPr kumimoji="0" lang="en-US" altLang="en-US" sz="11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8484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213-452D-C9D8-DEEF-4956977A51D3}"/>
              </a:ext>
            </a:extLst>
          </p:cNvPr>
          <p:cNvSpPr>
            <a:spLocks noGrp="1"/>
          </p:cNvSpPr>
          <p:nvPr>
            <p:ph type="title"/>
          </p:nvPr>
        </p:nvSpPr>
        <p:spPr/>
        <p:txBody>
          <a:bodyPr/>
          <a:lstStyle/>
          <a:p>
            <a:r>
              <a:rPr lang="en-US" dirty="0"/>
              <a:t>Airport Access Roads</a:t>
            </a:r>
          </a:p>
        </p:txBody>
      </p:sp>
      <p:pic>
        <p:nvPicPr>
          <p:cNvPr id="4" name="Picture 3">
            <a:extLst>
              <a:ext uri="{FF2B5EF4-FFF2-40B4-BE49-F238E27FC236}">
                <a16:creationId xmlns:a16="http://schemas.microsoft.com/office/drawing/2014/main" id="{2A1009A9-95D7-DEF6-FD14-A12FD8046B69}"/>
              </a:ext>
            </a:extLst>
          </p:cNvPr>
          <p:cNvPicPr>
            <a:picLocks noChangeAspect="1"/>
          </p:cNvPicPr>
          <p:nvPr/>
        </p:nvPicPr>
        <p:blipFill>
          <a:blip r:embed="rId3" cstate="print">
            <a:alphaModFix amt="70000"/>
            <a:extLst>
              <a:ext uri="{28A0092B-C50C-407E-A947-70E740481C1C}">
                <a14:useLocalDpi xmlns:a14="http://schemas.microsoft.com/office/drawing/2010/main" val="0"/>
              </a:ext>
            </a:extLst>
          </a:blip>
          <a:srcRect b="12046"/>
          <a:stretch/>
        </p:blipFill>
        <p:spPr bwMode="auto">
          <a:xfrm>
            <a:off x="1" y="826152"/>
            <a:ext cx="12192000" cy="6031848"/>
          </a:xfrm>
          <a:prstGeom prst="rect">
            <a:avLst/>
          </a:prstGeom>
          <a:noFill/>
          <a:ln>
            <a:noFill/>
          </a:ln>
        </p:spPr>
      </p:pic>
      <p:sp>
        <p:nvSpPr>
          <p:cNvPr id="3" name="Content Placeholder 2">
            <a:extLst>
              <a:ext uri="{FF2B5EF4-FFF2-40B4-BE49-F238E27FC236}">
                <a16:creationId xmlns:a16="http://schemas.microsoft.com/office/drawing/2014/main" id="{D2BE3AC2-853A-016B-09BF-26484ED2DC1C}"/>
              </a:ext>
            </a:extLst>
          </p:cNvPr>
          <p:cNvSpPr>
            <a:spLocks noGrp="1"/>
          </p:cNvSpPr>
          <p:nvPr>
            <p:ph idx="1"/>
          </p:nvPr>
        </p:nvSpPr>
        <p:spPr/>
        <p:txBody>
          <a:bodyPr numCol="2">
            <a:normAutofit/>
          </a:bodyPr>
          <a:lstStyle/>
          <a:p>
            <a:r>
              <a:rPr lang="en-US" sz="1700" b="1" dirty="0"/>
              <a:t>Access Road Definition and Policy Inconsistency</a:t>
            </a:r>
            <a:r>
              <a:rPr lang="en-US" sz="1700" dirty="0"/>
              <a:t>: The FAA's AIP Handbook lacks a clear definition of "access roads," particularly differentiating between rural and urban access needs. Current references and policies, like FAA Order 6940.1, are outdated or inconsistent with contemporary guidance.</a:t>
            </a:r>
          </a:p>
          <a:p>
            <a:r>
              <a:rPr lang="en-US" sz="1700" b="1" dirty="0"/>
              <a:t>Exclusivity Requirement for Airport Traffic</a:t>
            </a:r>
            <a:r>
              <a:rPr lang="en-US" sz="1700" dirty="0"/>
              <a:t>: Current FAA guidelines mandate that access roads must serve exclusively airport traffic. Mixed-use situations, such as driveways or roads connecting off-airport properties, render the access road segments ineligible for AIP funding. Roads or driveways leading to non-aeronautical areas, such as residential housing or non-airport facilities, are explicitly prohibited from being funded under the AIP, limiting the flexibility for rural communities to integrate airport access roads into broader community infrastructure.</a:t>
            </a:r>
          </a:p>
          <a:p>
            <a:r>
              <a:rPr lang="en-US" sz="1700" b="1" dirty="0"/>
              <a:t>Impact on Funding Eligibility</a:t>
            </a:r>
            <a:r>
              <a:rPr lang="en-US" sz="1700" dirty="0"/>
              <a:t>: Allowing incidental public use of access roads (e.g., driveways or boardwalks branching off) jeopardizes future AIP funding eligibility for road maintenance, deterring sponsors like DOT&amp;PF from supporting community-driven infrastructure expansions</a:t>
            </a:r>
          </a:p>
        </p:txBody>
      </p:sp>
    </p:spTree>
    <p:extLst>
      <p:ext uri="{BB962C8B-B14F-4D97-AF65-F5344CB8AC3E}">
        <p14:creationId xmlns:p14="http://schemas.microsoft.com/office/powerpoint/2010/main" val="109368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1347-4BF3-64AD-E8C9-6367F9F6BBB7}"/>
              </a:ext>
            </a:extLst>
          </p:cNvPr>
          <p:cNvSpPr>
            <a:spLocks noGrp="1"/>
          </p:cNvSpPr>
          <p:nvPr>
            <p:ph type="title"/>
          </p:nvPr>
        </p:nvSpPr>
        <p:spPr/>
        <p:txBody>
          <a:bodyPr/>
          <a:lstStyle/>
          <a:p>
            <a:r>
              <a:rPr lang="en-US" dirty="0"/>
              <a:t>Airport Access Roads</a:t>
            </a:r>
          </a:p>
        </p:txBody>
      </p:sp>
      <p:pic>
        <p:nvPicPr>
          <p:cNvPr id="6" name="Picture 5">
            <a:extLst>
              <a:ext uri="{FF2B5EF4-FFF2-40B4-BE49-F238E27FC236}">
                <a16:creationId xmlns:a16="http://schemas.microsoft.com/office/drawing/2014/main" id="{6B78F950-96C8-5DEF-1678-4FF4ACEF4DE4}"/>
              </a:ext>
            </a:extLst>
          </p:cNvPr>
          <p:cNvPicPr>
            <a:picLocks noChangeAspect="1"/>
          </p:cNvPicPr>
          <p:nvPr/>
        </p:nvPicPr>
        <p:blipFill>
          <a:blip r:embed="rId2">
            <a:alphaModFix amt="85000"/>
          </a:blip>
          <a:srcRect l="-77" t="7652" r="77" b="30576"/>
          <a:stretch/>
        </p:blipFill>
        <p:spPr>
          <a:xfrm>
            <a:off x="0" y="826152"/>
            <a:ext cx="12192000" cy="5462681"/>
          </a:xfrm>
          <a:prstGeom prst="rect">
            <a:avLst/>
          </a:prstGeom>
        </p:spPr>
      </p:pic>
      <p:sp>
        <p:nvSpPr>
          <p:cNvPr id="3" name="Content Placeholder 2">
            <a:extLst>
              <a:ext uri="{FF2B5EF4-FFF2-40B4-BE49-F238E27FC236}">
                <a16:creationId xmlns:a16="http://schemas.microsoft.com/office/drawing/2014/main" id="{B6F06978-B4BA-8735-EFBD-F233D10409D4}"/>
              </a:ext>
            </a:extLst>
          </p:cNvPr>
          <p:cNvSpPr>
            <a:spLocks noGrp="1"/>
          </p:cNvSpPr>
          <p:nvPr>
            <p:ph idx="1"/>
          </p:nvPr>
        </p:nvSpPr>
        <p:spPr/>
        <p:txBody>
          <a:bodyPr/>
          <a:lstStyle/>
          <a:p>
            <a:r>
              <a:rPr lang="en-US" sz="1800" dirty="0">
                <a:effectLst/>
                <a:latin typeface="Tahoma" panose="020B0604030504040204" pitchFamily="34" charset="0"/>
                <a:ea typeface="Calibri" panose="020F0502020204030204" pitchFamily="34" charset="0"/>
                <a:cs typeface="Times New Roman" panose="02020603050405020304" pitchFamily="18" charset="0"/>
              </a:rPr>
              <a:t>DOT&amp;PF believes that all residents of communities off the road system should be seen as airport users.</a:t>
            </a:r>
          </a:p>
          <a:p>
            <a:r>
              <a:rPr lang="en-US" sz="1800" dirty="0">
                <a:effectLst/>
                <a:latin typeface="Tahoma" panose="020B0604030504040204" pitchFamily="34" charset="0"/>
                <a:ea typeface="Calibri" panose="020F0502020204030204" pitchFamily="34" charset="0"/>
                <a:cs typeface="Times New Roman" panose="02020603050405020304" pitchFamily="18" charset="0"/>
              </a:rPr>
              <a:t>DOT&amp;PF is requesting revisions to the AIP Handbook in an effort to support rural Alaskan community needs to expand onto constructible land, utilizing their limited financial resources, consistent with the Justice40 Initiative. Minor changes and exemptions in Table A-1, C-2, and P3, that would bring the AIP Handbook language into compliance with 2024 Reauthorization Language and R-PGL 19-03, would make this possible. Additionally, allowing this minor public use of airport property would encourage local public support for their airport, consistent with FAA Order 5190.6B, Change 3, for Airport Compliance.</a:t>
            </a:r>
          </a:p>
        </p:txBody>
      </p:sp>
    </p:spTree>
    <p:extLst>
      <p:ext uri="{BB962C8B-B14F-4D97-AF65-F5344CB8AC3E}">
        <p14:creationId xmlns:p14="http://schemas.microsoft.com/office/powerpoint/2010/main" val="91395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beach, ocean, shore&#10;&#10;Description automatically generated">
            <a:extLst>
              <a:ext uri="{FF2B5EF4-FFF2-40B4-BE49-F238E27FC236}">
                <a16:creationId xmlns:a16="http://schemas.microsoft.com/office/drawing/2014/main" id="{5492EEE8-034B-CDD3-2895-45F9DD48382F}"/>
              </a:ext>
            </a:extLst>
          </p:cNvPr>
          <p:cNvPicPr>
            <a:picLocks noChangeAspect="1"/>
          </p:cNvPicPr>
          <p:nvPr/>
        </p:nvPicPr>
        <p:blipFill rotWithShape="1">
          <a:blip r:embed="rId3">
            <a:extLst>
              <a:ext uri="{28A0092B-C50C-407E-A947-70E740481C1C}">
                <a14:useLocalDpi xmlns:a14="http://schemas.microsoft.com/office/drawing/2010/main" val="0"/>
              </a:ext>
            </a:extLst>
          </a:blip>
          <a:srcRect l="10151" r="2835"/>
          <a:stretch/>
        </p:blipFill>
        <p:spPr>
          <a:xfrm>
            <a:off x="1524000" y="-15240"/>
            <a:ext cx="9144000" cy="6644640"/>
          </a:xfrm>
          <a:prstGeom prst="rect">
            <a:avLst/>
          </a:prstGeom>
          <a:effectLst>
            <a:innerShdw blurRad="114300">
              <a:prstClr val="black">
                <a:alpha val="20000"/>
              </a:prstClr>
            </a:innerShdw>
          </a:effectLst>
        </p:spPr>
      </p:pic>
      <p:sp>
        <p:nvSpPr>
          <p:cNvPr id="5" name="Slide Number Placeholder 3">
            <a:extLst>
              <a:ext uri="{FF2B5EF4-FFF2-40B4-BE49-F238E27FC236}">
                <a16:creationId xmlns:a16="http://schemas.microsoft.com/office/drawing/2014/main" id="{9992D740-4297-70CB-9078-43DEE4A2AA63}"/>
              </a:ext>
            </a:extLst>
          </p:cNvPr>
          <p:cNvSpPr>
            <a:spLocks noGrp="1"/>
          </p:cNvSpPr>
          <p:nvPr>
            <p:ph type="sldNum" sz="quarter" idx="10"/>
          </p:nvPr>
        </p:nvSpPr>
        <p:spPr/>
        <p:txBody>
          <a:bodyPr/>
          <a:lstStyle/>
          <a:p>
            <a:pPr>
              <a:defRPr/>
            </a:pPr>
            <a:fld id="{A98B6FD7-91B3-4D10-B688-973CF5EAA776}" type="slidenum">
              <a:rPr lang="en-US" smtClean="0"/>
              <a:pPr>
                <a:defRPr/>
              </a:pPr>
              <a:t>21</a:t>
            </a:fld>
            <a:endParaRPr lang="en-US"/>
          </a:p>
        </p:txBody>
      </p:sp>
      <p:pic>
        <p:nvPicPr>
          <p:cNvPr id="4" name="Picture 3">
            <a:extLst>
              <a:ext uri="{FF2B5EF4-FFF2-40B4-BE49-F238E27FC236}">
                <a16:creationId xmlns:a16="http://schemas.microsoft.com/office/drawing/2014/main" id="{B0833F22-960F-A36A-D6A5-FC3CC58D6F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6324600"/>
            <a:ext cx="457200" cy="457200"/>
          </a:xfrm>
          <a:prstGeom prst="rect">
            <a:avLst/>
          </a:prstGeom>
          <a:effectLst>
            <a:outerShdw blurRad="50800" dist="38100" dir="18900000" algn="bl" rotWithShape="0">
              <a:prstClr val="black">
                <a:alpha val="20000"/>
              </a:prstClr>
            </a:outerShdw>
          </a:effectLst>
        </p:spPr>
      </p:pic>
      <p:sp>
        <p:nvSpPr>
          <p:cNvPr id="2" name="Title 1">
            <a:extLst>
              <a:ext uri="{FF2B5EF4-FFF2-40B4-BE49-F238E27FC236}">
                <a16:creationId xmlns:a16="http://schemas.microsoft.com/office/drawing/2014/main" id="{B9DF707C-B375-963F-D4F9-F75D51D72125}"/>
              </a:ext>
            </a:extLst>
          </p:cNvPr>
          <p:cNvSpPr txBox="1">
            <a:spLocks/>
          </p:cNvSpPr>
          <p:nvPr/>
        </p:nvSpPr>
        <p:spPr bwMode="auto">
          <a:xfrm>
            <a:off x="1524000" y="493378"/>
            <a:ext cx="9144000" cy="1232552"/>
          </a:xfrm>
          <a:prstGeom prst="rect">
            <a:avLst/>
          </a:prstGeom>
          <a:effectLst>
            <a:innerShdw blurRad="114300">
              <a:prstClr val="black">
                <a:alpha val="20000"/>
              </a:prstClr>
            </a:innerShdw>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800" kern="1200">
                <a:solidFill>
                  <a:schemeClr val="tx1">
                    <a:lumMod val="75000"/>
                    <a:lumOff val="25000"/>
                  </a:schemeClr>
                </a:solidFill>
                <a:latin typeface="Arial Black" pitchFamily="34" charset="0"/>
                <a:ea typeface="+mj-ea"/>
                <a:cs typeface="+mj-cs"/>
              </a:defRPr>
            </a:lvl1pPr>
            <a:lvl2pPr algn="ctr" rtl="0" eaLnBrk="1" fontAlgn="base" hangingPunct="1">
              <a:spcBef>
                <a:spcPct val="0"/>
              </a:spcBef>
              <a:spcAft>
                <a:spcPct val="0"/>
              </a:spcAft>
              <a:defRPr sz="3800">
                <a:solidFill>
                  <a:schemeClr val="tx1"/>
                </a:solidFill>
                <a:latin typeface="Arial Black" pitchFamily="34" charset="0"/>
              </a:defRPr>
            </a:lvl2pPr>
            <a:lvl3pPr algn="ctr" rtl="0" eaLnBrk="1" fontAlgn="base" hangingPunct="1">
              <a:spcBef>
                <a:spcPct val="0"/>
              </a:spcBef>
              <a:spcAft>
                <a:spcPct val="0"/>
              </a:spcAft>
              <a:defRPr sz="3800">
                <a:solidFill>
                  <a:schemeClr val="tx1"/>
                </a:solidFill>
                <a:latin typeface="Arial Black" pitchFamily="34" charset="0"/>
              </a:defRPr>
            </a:lvl3pPr>
            <a:lvl4pPr algn="ctr" rtl="0" eaLnBrk="1" fontAlgn="base" hangingPunct="1">
              <a:spcBef>
                <a:spcPct val="0"/>
              </a:spcBef>
              <a:spcAft>
                <a:spcPct val="0"/>
              </a:spcAft>
              <a:defRPr sz="3800">
                <a:solidFill>
                  <a:schemeClr val="tx1"/>
                </a:solidFill>
                <a:latin typeface="Arial Black" pitchFamily="34" charset="0"/>
              </a:defRPr>
            </a:lvl4pPr>
            <a:lvl5pPr algn="ctr" rtl="0" eaLnBrk="1" fontAlgn="base" hangingPunct="1">
              <a:spcBef>
                <a:spcPct val="0"/>
              </a:spcBef>
              <a:spcAft>
                <a:spcPct val="0"/>
              </a:spcAft>
              <a:defRPr sz="3800">
                <a:solidFill>
                  <a:schemeClr val="tx1"/>
                </a:solidFill>
                <a:latin typeface="Arial Black" pitchFamily="34" charset="0"/>
              </a:defRPr>
            </a:lvl5pPr>
            <a:lvl6pPr marL="457200" algn="ctr" rtl="0" eaLnBrk="1" fontAlgn="base" hangingPunct="1">
              <a:spcBef>
                <a:spcPct val="0"/>
              </a:spcBef>
              <a:spcAft>
                <a:spcPct val="0"/>
              </a:spcAft>
              <a:defRPr sz="3800">
                <a:solidFill>
                  <a:schemeClr val="tx1"/>
                </a:solidFill>
                <a:latin typeface="Arial Black" pitchFamily="34" charset="0"/>
              </a:defRPr>
            </a:lvl6pPr>
            <a:lvl7pPr marL="914400" algn="ctr" rtl="0" eaLnBrk="1" fontAlgn="base" hangingPunct="1">
              <a:spcBef>
                <a:spcPct val="0"/>
              </a:spcBef>
              <a:spcAft>
                <a:spcPct val="0"/>
              </a:spcAft>
              <a:defRPr sz="3800">
                <a:solidFill>
                  <a:schemeClr val="tx1"/>
                </a:solidFill>
                <a:latin typeface="Arial Black" pitchFamily="34" charset="0"/>
              </a:defRPr>
            </a:lvl7pPr>
            <a:lvl8pPr marL="1371600" algn="ctr" rtl="0" eaLnBrk="1" fontAlgn="base" hangingPunct="1">
              <a:spcBef>
                <a:spcPct val="0"/>
              </a:spcBef>
              <a:spcAft>
                <a:spcPct val="0"/>
              </a:spcAft>
              <a:defRPr sz="3800">
                <a:solidFill>
                  <a:schemeClr val="tx1"/>
                </a:solidFill>
                <a:latin typeface="Arial Black" pitchFamily="34" charset="0"/>
              </a:defRPr>
            </a:lvl8pPr>
            <a:lvl9pPr marL="1828800" algn="ctr" rtl="0" eaLnBrk="1" fontAlgn="base" hangingPunct="1">
              <a:spcBef>
                <a:spcPct val="0"/>
              </a:spcBef>
              <a:spcAft>
                <a:spcPct val="0"/>
              </a:spcAft>
              <a:defRPr sz="3800">
                <a:solidFill>
                  <a:schemeClr val="tx1"/>
                </a:solidFill>
                <a:latin typeface="Arial Black" pitchFamily="34" charset="0"/>
              </a:defRPr>
            </a:lvl9pPr>
          </a:lstStyle>
          <a:p>
            <a:r>
              <a:rPr lang="en-US" sz="4000" cap="all">
                <a:solidFill>
                  <a:schemeClr val="bg1"/>
                </a:solidFill>
              </a:rPr>
              <a:t>Thank you. Questions?</a:t>
            </a:r>
          </a:p>
        </p:txBody>
      </p:sp>
      <p:sp>
        <p:nvSpPr>
          <p:cNvPr id="6" name="Rounded Rectangle 13">
            <a:extLst>
              <a:ext uri="{FF2B5EF4-FFF2-40B4-BE49-F238E27FC236}">
                <a16:creationId xmlns:a16="http://schemas.microsoft.com/office/drawing/2014/main" id="{7D9D1225-41B7-CD12-2C09-4F7414E25B19}"/>
              </a:ext>
            </a:extLst>
          </p:cNvPr>
          <p:cNvSpPr/>
          <p:nvPr/>
        </p:nvSpPr>
        <p:spPr>
          <a:xfrm>
            <a:off x="4267200" y="2812724"/>
            <a:ext cx="3657600" cy="1232552"/>
          </a:xfrm>
          <a:prstGeom prst="roundRect">
            <a:avLst>
              <a:gd name="adj" fmla="val 0"/>
            </a:avLst>
          </a:prstGeom>
          <a:solidFill>
            <a:schemeClr val="tx1">
              <a:alpha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nchorCtr="0"/>
          <a:lstStyle/>
          <a:p>
            <a:pPr algn="ctr"/>
            <a:r>
              <a:rPr lang="en-US" b="1" dirty="0">
                <a:solidFill>
                  <a:schemeClr val="bg1"/>
                </a:solidFill>
              </a:rPr>
              <a:t>Andrew Warner</a:t>
            </a:r>
            <a:br>
              <a:rPr lang="en-US" b="1" dirty="0">
                <a:solidFill>
                  <a:schemeClr val="bg1"/>
                </a:solidFill>
              </a:rPr>
            </a:br>
            <a:r>
              <a:rPr lang="en-US" b="1" dirty="0">
                <a:solidFill>
                  <a:schemeClr val="bg1"/>
                </a:solidFill>
              </a:rPr>
              <a:t>Aviation Policy Planner</a:t>
            </a:r>
          </a:p>
          <a:p>
            <a:pPr algn="ctr"/>
            <a:r>
              <a:rPr lang="en-US" b="1" dirty="0">
                <a:solidFill>
                  <a:schemeClr val="bg1"/>
                </a:solidFill>
              </a:rPr>
              <a:t>Statewide Aviation</a:t>
            </a:r>
          </a:p>
          <a:p>
            <a:pPr algn="ctr"/>
            <a:r>
              <a:rPr lang="en-US" sz="1500" dirty="0">
                <a:solidFill>
                  <a:schemeClr val="bg1"/>
                </a:solidFill>
              </a:rPr>
              <a:t>907-269-0730</a:t>
            </a:r>
            <a:br>
              <a:rPr lang="en-US" sz="1500" dirty="0">
                <a:solidFill>
                  <a:schemeClr val="bg1"/>
                </a:solidFill>
              </a:rPr>
            </a:br>
            <a:r>
              <a:rPr lang="en-US" sz="1500" dirty="0">
                <a:solidFill>
                  <a:schemeClr val="bg1"/>
                </a:solidFill>
              </a:rPr>
              <a:t>Andrew.warner@alaska.gov</a:t>
            </a:r>
          </a:p>
        </p:txBody>
      </p:sp>
    </p:spTree>
    <p:extLst>
      <p:ext uri="{BB962C8B-B14F-4D97-AF65-F5344CB8AC3E}">
        <p14:creationId xmlns:p14="http://schemas.microsoft.com/office/powerpoint/2010/main" val="53273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646</TotalTime>
  <Words>3500</Words>
  <Application>Microsoft Office PowerPoint</Application>
  <PresentationFormat>Widescreen</PresentationFormat>
  <Paragraphs>220</Paragraphs>
  <Slides>21</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Aptos Display</vt:lpstr>
      <vt:lpstr>Arial</vt:lpstr>
      <vt:lpstr>Calibri</vt:lpstr>
      <vt:lpstr>Calibri Light</vt:lpstr>
      <vt:lpstr>Tahoma</vt:lpstr>
      <vt:lpstr>Times New Roman</vt:lpstr>
      <vt:lpstr>Trebuchet MS</vt:lpstr>
      <vt:lpstr>Office Theme</vt:lpstr>
      <vt:lpstr>PowerPoint Presentation</vt:lpstr>
      <vt:lpstr>Mission Statements</vt:lpstr>
      <vt:lpstr>235 Rural Airports</vt:lpstr>
      <vt:lpstr>PowerPoint Presentation</vt:lpstr>
      <vt:lpstr>Airport Environment</vt:lpstr>
      <vt:lpstr>Remote Airport Lighting</vt:lpstr>
      <vt:lpstr>Emergency Lighting System </vt:lpstr>
      <vt:lpstr>Equipment Needs</vt:lpstr>
      <vt:lpstr>Increased Cost of Equipment/Materials</vt:lpstr>
      <vt:lpstr> </vt:lpstr>
      <vt:lpstr>PowerPoint Presentation</vt:lpstr>
      <vt:lpstr>FAA Reauthorization</vt:lpstr>
      <vt:lpstr>FAA Reauthorization</vt:lpstr>
      <vt:lpstr>FAA Reauthorization</vt:lpstr>
      <vt:lpstr>FAA Reauthorization</vt:lpstr>
      <vt:lpstr>FAA Reauthorization</vt:lpstr>
      <vt:lpstr>FAA Reauthorization Sec 733</vt:lpstr>
      <vt:lpstr>Shared use of Airport Equipment</vt:lpstr>
      <vt:lpstr>Airport Access Roads</vt:lpstr>
      <vt:lpstr>Airport Access Roads</vt:lpstr>
      <vt:lpstr>PowerPoint Presentation</vt:lpstr>
    </vt:vector>
  </TitlesOfParts>
  <Company>State of Alaska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Andrew S (DOT)</dc:creator>
  <cp:lastModifiedBy>Warner, Andrew S (DOT)</cp:lastModifiedBy>
  <cp:revision>10</cp:revision>
  <dcterms:created xsi:type="dcterms:W3CDTF">2024-11-26T18:05:03Z</dcterms:created>
  <dcterms:modified xsi:type="dcterms:W3CDTF">2024-12-03T23:50:19Z</dcterms:modified>
</cp:coreProperties>
</file>