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80" r:id="rId6"/>
  </p:sldMasterIdLst>
  <p:notesMasterIdLst>
    <p:notesMasterId r:id="rId32"/>
  </p:notesMasterIdLst>
  <p:sldIdLst>
    <p:sldId id="533" r:id="rId7"/>
    <p:sldId id="865" r:id="rId8"/>
    <p:sldId id="2280" r:id="rId9"/>
    <p:sldId id="873" r:id="rId10"/>
    <p:sldId id="867" r:id="rId11"/>
    <p:sldId id="2282" r:id="rId12"/>
    <p:sldId id="2273" r:id="rId13"/>
    <p:sldId id="599" r:id="rId14"/>
    <p:sldId id="593" r:id="rId15"/>
    <p:sldId id="608" r:id="rId16"/>
    <p:sldId id="582" r:id="rId17"/>
    <p:sldId id="2287" r:id="rId18"/>
    <p:sldId id="2279" r:id="rId19"/>
    <p:sldId id="2278" r:id="rId20"/>
    <p:sldId id="270" r:id="rId21"/>
    <p:sldId id="9426" r:id="rId22"/>
    <p:sldId id="870" r:id="rId23"/>
    <p:sldId id="862" r:id="rId24"/>
    <p:sldId id="2284" r:id="rId25"/>
    <p:sldId id="9424" r:id="rId26"/>
    <p:sldId id="9422" r:id="rId27"/>
    <p:sldId id="9421" r:id="rId28"/>
    <p:sldId id="9366" r:id="rId29"/>
    <p:sldId id="9425" r:id="rId30"/>
    <p:sldId id="85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da, Thomas (FHWA)" initials="DT(" lastIdx="37" clrIdx="0">
    <p:extLst>
      <p:ext uri="{19B8F6BF-5375-455C-9EA6-DF929625EA0E}">
        <p15:presenceInfo xmlns:p15="http://schemas.microsoft.com/office/powerpoint/2012/main" userId="Drda, Thomas (FHWA)" providerId="None"/>
      </p:ext>
    </p:extLst>
  </p:cmAuthor>
  <p:cmAuthor id="2" name="Miltner, Ed (FHWA)" initials="M(" lastIdx="61" clrIdx="1">
    <p:extLst>
      <p:ext uri="{19B8F6BF-5375-455C-9EA6-DF929625EA0E}">
        <p15:presenceInfo xmlns:p15="http://schemas.microsoft.com/office/powerpoint/2012/main" userId="S::ed.miltner@ad.dot.gov::7589e3ed-3b73-4fa1-b198-5f99d5e7d78d" providerId="AD"/>
      </p:ext>
    </p:extLst>
  </p:cmAuthor>
  <p:cmAuthor id="3" name="Ahmad, Anwar (FHWA)" initials="A(" lastIdx="71" clrIdx="2">
    <p:extLst>
      <p:ext uri="{19B8F6BF-5375-455C-9EA6-DF929625EA0E}">
        <p15:presenceInfo xmlns:p15="http://schemas.microsoft.com/office/powerpoint/2012/main" userId="S::anwar.ahmad@ad.dot.gov::72fa8462-7f6e-4893-8a7d-cd6b9c84817d" providerId="AD"/>
      </p:ext>
    </p:extLst>
  </p:cmAuthor>
  <p:cmAuthor id="4" name="Stotlemeyer, Scott (FHWA)" initials="SS(" lastIdx="50" clrIdx="3">
    <p:extLst>
      <p:ext uri="{19B8F6BF-5375-455C-9EA6-DF929625EA0E}">
        <p15:presenceInfo xmlns:p15="http://schemas.microsoft.com/office/powerpoint/2012/main" userId="S::scott.stotlemeyer@ad.dot.gov::5c953fdb-97c3-4769-96f7-f4a6278ca56e" providerId="AD"/>
      </p:ext>
    </p:extLst>
  </p:cmAuthor>
  <p:cmAuthor id="5" name="Robinson, Curtiss (FHWA)" initials="RC(" lastIdx="21" clrIdx="4">
    <p:extLst>
      <p:ext uri="{19B8F6BF-5375-455C-9EA6-DF929625EA0E}">
        <p15:presenceInfo xmlns:p15="http://schemas.microsoft.com/office/powerpoint/2012/main" userId="S::curtiss.robinson@ad.dot.gov::621704a9-ee50-451b-a381-86249bfd5e25" providerId="AD"/>
      </p:ext>
    </p:extLst>
  </p:cmAuthor>
  <p:cmAuthor id="6" name="O'Donnell, Larry (FHWA)" initials="LDO" lastIdx="88" clrIdx="5">
    <p:extLst>
      <p:ext uri="{19B8F6BF-5375-455C-9EA6-DF929625EA0E}">
        <p15:presenceInfo xmlns:p15="http://schemas.microsoft.com/office/powerpoint/2012/main" userId="O'Donnell, Larry (FHWA)" providerId="None"/>
      </p:ext>
    </p:extLst>
  </p:cmAuthor>
  <p:cmAuthor id="7" name="Kimball, Tod (FHWA)" initials="K(" lastIdx="1" clrIdx="6">
    <p:extLst>
      <p:ext uri="{19B8F6BF-5375-455C-9EA6-DF929625EA0E}">
        <p15:presenceInfo xmlns:p15="http://schemas.microsoft.com/office/powerpoint/2012/main" userId="S::tod.kimball@ad.dot.gov::1bee9014-5e4d-469d-958f-76311e2fd8ed" providerId="AD"/>
      </p:ext>
    </p:extLst>
  </p:cmAuthor>
  <p:cmAuthor id="8" name="Soden, Derek (FHWA)" initials="S(" lastIdx="11" clrIdx="7">
    <p:extLst>
      <p:ext uri="{19B8F6BF-5375-455C-9EA6-DF929625EA0E}">
        <p15:presenceInfo xmlns:p15="http://schemas.microsoft.com/office/powerpoint/2012/main" userId="S::derek.soden@ad.dot.gov::c8fe63a5-ff54-4bc2-8218-b456921f2e4f" providerId="AD"/>
      </p:ext>
    </p:extLst>
  </p:cmAuthor>
  <p:cmAuthor id="9" name="O'Donnell, Larry (FHWA)" initials="O(" lastIdx="1" clrIdx="8">
    <p:extLst>
      <p:ext uri="{19B8F6BF-5375-455C-9EA6-DF929625EA0E}">
        <p15:presenceInfo xmlns:p15="http://schemas.microsoft.com/office/powerpoint/2012/main" userId="S::larry.o'donnell@ad.dot.gov::3d190be4-c9c8-4958-8b4a-47dce58d806a" providerId="AD"/>
      </p:ext>
    </p:extLst>
  </p:cmAuthor>
  <p:cmAuthor id="10" name="Rigney, Melanie (FHWA)" initials="R(" lastIdx="9" clrIdx="9">
    <p:extLst>
      <p:ext uri="{19B8F6BF-5375-455C-9EA6-DF929625EA0E}">
        <p15:presenceInfo xmlns:p15="http://schemas.microsoft.com/office/powerpoint/2012/main" userId="S::melanie.rigney@ad.dot.gov::272b005e-37e8-4c03-b699-61259527ed44" providerId="AD"/>
      </p:ext>
    </p:extLst>
  </p:cmAuthor>
  <p:cmAuthor id="11" name="Lubkin, Samantha (FHWA)" initials="LS(" lastIdx="11" clrIdx="10">
    <p:extLst>
      <p:ext uri="{19B8F6BF-5375-455C-9EA6-DF929625EA0E}">
        <p15:presenceInfo xmlns:p15="http://schemas.microsoft.com/office/powerpoint/2012/main" userId="S::samantha.lubkin@ad.dot.gov::67215b78-d1dd-42ed-8472-1bcaee98dc58" providerId="AD"/>
      </p:ext>
    </p:extLst>
  </p:cmAuthor>
  <p:cmAuthor id="12" name="Krolak, Joseph (FHWA)" initials="KJ(" lastIdx="4" clrIdx="11">
    <p:extLst>
      <p:ext uri="{19B8F6BF-5375-455C-9EA6-DF929625EA0E}">
        <p15:presenceInfo xmlns:p15="http://schemas.microsoft.com/office/powerpoint/2012/main" userId="S::Joseph.Krolak@ad.dot.gov::5858f5f9-6656-4f16-8c97-929229dc7b50" providerId="AD"/>
      </p:ext>
    </p:extLst>
  </p:cmAuthor>
  <p:cmAuthor id="13" name="Hartmann, Joey (FHWA)" initials="H(" lastIdx="8" clrIdx="12">
    <p:extLst>
      <p:ext uri="{19B8F6BF-5375-455C-9EA6-DF929625EA0E}">
        <p15:presenceInfo xmlns:p15="http://schemas.microsoft.com/office/powerpoint/2012/main" userId="S::joey.hartmann@ad.dot.gov::b440e4a4-e81d-4001-866c-074aaab32c56" providerId="AD"/>
      </p:ext>
    </p:extLst>
  </p:cmAuthor>
  <p:cmAuthor id="14" name="JAO" initials="JAO" lastIdx="14" clrIdx="13">
    <p:extLst>
      <p:ext uri="{19B8F6BF-5375-455C-9EA6-DF929625EA0E}">
        <p15:presenceInfo xmlns:p15="http://schemas.microsoft.com/office/powerpoint/2012/main" userId="JA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83805" autoAdjust="0"/>
  </p:normalViewPr>
  <p:slideViewPr>
    <p:cSldViewPr snapToGrid="0">
      <p:cViewPr>
        <p:scale>
          <a:sx n="70" d="100"/>
          <a:sy n="70" d="100"/>
        </p:scale>
        <p:origin x="492" y="60"/>
      </p:cViewPr>
      <p:guideLst/>
    </p:cSldViewPr>
  </p:slideViewPr>
  <p:outlineViewPr>
    <p:cViewPr>
      <p:scale>
        <a:sx n="33" d="100"/>
        <a:sy n="33" d="100"/>
      </p:scale>
      <p:origin x="0" y="-196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Funds Requested</a:t>
            </a:r>
            <a:r>
              <a:rPr lang="en-US" baseline="0" dirty="0"/>
              <a:t> vs. Available</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332239720034994E-2"/>
          <c:y val="0.15757187515157803"/>
          <c:w val="0.93311220472440948"/>
          <c:h val="0.64669154357836145"/>
        </c:manualLayout>
      </c:layout>
      <c:lineChart>
        <c:grouping val="standard"/>
        <c:varyColors val="0"/>
        <c:ser>
          <c:idx val="0"/>
          <c:order val="0"/>
          <c:tx>
            <c:strRef>
              <c:f>Sheet1!$A$2</c:f>
              <c:strCache>
                <c:ptCount val="1"/>
                <c:pt idx="0">
                  <c:v>Funds Available</c:v>
                </c:pt>
              </c:strCache>
            </c:strRef>
          </c:tx>
          <c:spPr>
            <a:ln w="28575" cap="rnd">
              <a:solidFill>
                <a:srgbClr val="00B050"/>
              </a:solidFill>
              <a:round/>
            </a:ln>
            <a:effectLst/>
          </c:spPr>
          <c:marker>
            <c:symbol val="circle"/>
            <c:size val="5"/>
            <c:spPr>
              <a:solidFill>
                <a:srgbClr val="00B050"/>
              </a:solidFill>
              <a:ln w="9525">
                <a:solidFill>
                  <a:srgbClr val="00B050"/>
                </a:solidFill>
              </a:ln>
              <a:effectLst/>
            </c:spPr>
          </c:marker>
          <c:cat>
            <c:strRef>
              <c:f>Sheet1!$B$1:$L$1</c:f>
              <c:strCache>
                <c:ptCount val="11"/>
                <c:pt idx="0">
                  <c:v>2013</c:v>
                </c:pt>
                <c:pt idx="1">
                  <c:v>2014</c:v>
                </c:pt>
                <c:pt idx="2">
                  <c:v>2015</c:v>
                </c:pt>
                <c:pt idx="3">
                  <c:v>2016</c:v>
                </c:pt>
                <c:pt idx="4">
                  <c:v>17-18</c:v>
                </c:pt>
                <c:pt idx="5">
                  <c:v>2019</c:v>
                </c:pt>
                <c:pt idx="6">
                  <c:v>2020</c:v>
                </c:pt>
                <c:pt idx="7">
                  <c:v>2021</c:v>
                </c:pt>
                <c:pt idx="8">
                  <c:v>2022</c:v>
                </c:pt>
                <c:pt idx="9">
                  <c:v>2023</c:v>
                </c:pt>
                <c:pt idx="10">
                  <c:v>2024</c:v>
                </c:pt>
              </c:strCache>
            </c:strRef>
          </c:cat>
          <c:val>
            <c:numRef>
              <c:f>Sheet1!$B$2:$L$2</c:f>
              <c:numCache>
                <c:formatCode>_("$"* #,##0_);_("$"* \(#,##0\);_("$"* "-"??_);_(@_)</c:formatCode>
                <c:ptCount val="11"/>
                <c:pt idx="0">
                  <c:v>8.6</c:v>
                </c:pt>
                <c:pt idx="1">
                  <c:v>8.5</c:v>
                </c:pt>
                <c:pt idx="2">
                  <c:v>8.5</c:v>
                </c:pt>
                <c:pt idx="3">
                  <c:v>9</c:v>
                </c:pt>
                <c:pt idx="4">
                  <c:v>17</c:v>
                </c:pt>
                <c:pt idx="5">
                  <c:v>8.9</c:v>
                </c:pt>
                <c:pt idx="6">
                  <c:v>9.1999999999999993</c:v>
                </c:pt>
                <c:pt idx="7">
                  <c:v>9</c:v>
                </c:pt>
                <c:pt idx="8">
                  <c:v>21</c:v>
                </c:pt>
                <c:pt idx="9">
                  <c:v>20.7</c:v>
                </c:pt>
                <c:pt idx="10">
                  <c:v>21</c:v>
                </c:pt>
              </c:numCache>
            </c:numRef>
          </c:val>
          <c:smooth val="0"/>
          <c:extLst>
            <c:ext xmlns:c16="http://schemas.microsoft.com/office/drawing/2014/chart" uri="{C3380CC4-5D6E-409C-BE32-E72D297353CC}">
              <c16:uniqueId val="{00000000-6C09-42E5-ABB1-D44A7DD678C3}"/>
            </c:ext>
          </c:extLst>
        </c:ser>
        <c:ser>
          <c:idx val="1"/>
          <c:order val="1"/>
          <c:tx>
            <c:strRef>
              <c:f>Sheet1!$A$3</c:f>
              <c:strCache>
                <c:ptCount val="1"/>
                <c:pt idx="0">
                  <c:v>Funds Requested (Millions)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Sheet1!$B$1:$L$1</c:f>
              <c:strCache>
                <c:ptCount val="11"/>
                <c:pt idx="0">
                  <c:v>2013</c:v>
                </c:pt>
                <c:pt idx="1">
                  <c:v>2014</c:v>
                </c:pt>
                <c:pt idx="2">
                  <c:v>2015</c:v>
                </c:pt>
                <c:pt idx="3">
                  <c:v>2016</c:v>
                </c:pt>
                <c:pt idx="4">
                  <c:v>17-18</c:v>
                </c:pt>
                <c:pt idx="5">
                  <c:v>2019</c:v>
                </c:pt>
                <c:pt idx="6">
                  <c:v>2020</c:v>
                </c:pt>
                <c:pt idx="7">
                  <c:v>2021</c:v>
                </c:pt>
                <c:pt idx="8">
                  <c:v>2022</c:v>
                </c:pt>
                <c:pt idx="9">
                  <c:v>2023</c:v>
                </c:pt>
                <c:pt idx="10">
                  <c:v>2024</c:v>
                </c:pt>
              </c:strCache>
            </c:strRef>
          </c:cat>
          <c:val>
            <c:numRef>
              <c:f>Sheet1!$B$3:$L$3</c:f>
              <c:numCache>
                <c:formatCode>_("$"* #,##0_);_("$"* \(#,##0\);_("$"* "-"??_);_(@_)</c:formatCode>
                <c:ptCount val="11"/>
                <c:pt idx="0">
                  <c:v>27.2</c:v>
                </c:pt>
                <c:pt idx="1">
                  <c:v>27.1</c:v>
                </c:pt>
                <c:pt idx="2">
                  <c:v>37</c:v>
                </c:pt>
                <c:pt idx="3">
                  <c:v>40.1</c:v>
                </c:pt>
                <c:pt idx="4">
                  <c:v>90</c:v>
                </c:pt>
                <c:pt idx="5">
                  <c:v>38</c:v>
                </c:pt>
                <c:pt idx="6">
                  <c:v>37.799999999999997</c:v>
                </c:pt>
                <c:pt idx="7">
                  <c:v>26</c:v>
                </c:pt>
                <c:pt idx="8">
                  <c:v>96</c:v>
                </c:pt>
                <c:pt idx="9">
                  <c:v>115</c:v>
                </c:pt>
                <c:pt idx="10">
                  <c:v>32</c:v>
                </c:pt>
              </c:numCache>
            </c:numRef>
          </c:val>
          <c:smooth val="0"/>
          <c:extLst>
            <c:ext xmlns:c16="http://schemas.microsoft.com/office/drawing/2014/chart" uri="{C3380CC4-5D6E-409C-BE32-E72D297353CC}">
              <c16:uniqueId val="{00000001-6C09-42E5-ABB1-D44A7DD678C3}"/>
            </c:ext>
          </c:extLst>
        </c:ser>
        <c:dLbls>
          <c:showLegendKey val="0"/>
          <c:showVal val="0"/>
          <c:showCatName val="0"/>
          <c:showSerName val="0"/>
          <c:showPercent val="0"/>
          <c:showBubbleSize val="0"/>
        </c:dLbls>
        <c:marker val="1"/>
        <c:smooth val="0"/>
        <c:axId val="2143054408"/>
        <c:axId val="2143058728"/>
      </c:lineChart>
      <c:catAx>
        <c:axId val="214305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3058728"/>
        <c:crosses val="autoZero"/>
        <c:auto val="1"/>
        <c:lblAlgn val="ctr"/>
        <c:lblOffset val="100"/>
        <c:noMultiLvlLbl val="0"/>
      </c:catAx>
      <c:valAx>
        <c:axId val="214305872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305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B5CCA0-1B10-414B-903C-4388CB35E4A0}"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175B369C-B0EC-432A-BA58-298C2C8A24C6}">
      <dgm:prSet/>
      <dgm:spPr/>
      <dgm:t>
        <a:bodyPr/>
        <a:lstStyle/>
        <a:p>
          <a:pPr>
            <a:spcAft>
              <a:spcPts val="0"/>
            </a:spcAft>
          </a:pPr>
          <a:r>
            <a:rPr lang="en-US" b="1" dirty="0"/>
            <a:t>Bridge Formula Program (BFP):</a:t>
          </a:r>
        </a:p>
        <a:p>
          <a:pPr>
            <a:spcAft>
              <a:spcPts val="0"/>
            </a:spcAft>
          </a:pPr>
          <a:r>
            <a:rPr lang="en-US" i="1" dirty="0"/>
            <a:t>$165M</a:t>
          </a:r>
        </a:p>
        <a:p>
          <a:pPr>
            <a:spcAft>
              <a:spcPts val="0"/>
            </a:spcAft>
          </a:pPr>
          <a:r>
            <a:rPr lang="en-US" i="1" dirty="0"/>
            <a:t>(General Fund)  </a:t>
          </a:r>
          <a:endParaRPr lang="en-US" dirty="0"/>
        </a:p>
      </dgm:t>
    </dgm:pt>
    <dgm:pt modelId="{145EEA86-FF4D-4D30-82D3-E8C433EB26EE}" type="parTrans" cxnId="{BF6D1315-AA32-4E5C-B2C3-F30B4FCCD035}">
      <dgm:prSet/>
      <dgm:spPr/>
      <dgm:t>
        <a:bodyPr/>
        <a:lstStyle/>
        <a:p>
          <a:endParaRPr lang="en-US"/>
        </a:p>
      </dgm:t>
    </dgm:pt>
    <dgm:pt modelId="{840E2FE0-5C15-47A4-91A9-B03EC4E7B0AE}" type="sibTrans" cxnId="{BF6D1315-AA32-4E5C-B2C3-F30B4FCCD035}">
      <dgm:prSet/>
      <dgm:spPr/>
      <dgm:t>
        <a:bodyPr/>
        <a:lstStyle/>
        <a:p>
          <a:endParaRPr lang="en-US"/>
        </a:p>
      </dgm:t>
    </dgm:pt>
    <dgm:pt modelId="{72AB6251-D0A1-4D67-9E23-EB61EB84E3B0}">
      <dgm:prSet/>
      <dgm:spPr/>
      <dgm:t>
        <a:bodyPr/>
        <a:lstStyle/>
        <a:p>
          <a:pPr>
            <a:spcAft>
              <a:spcPts val="0"/>
            </a:spcAft>
          </a:pPr>
          <a:r>
            <a:rPr lang="en-US" b="1" dirty="0"/>
            <a:t>Bridge Investment Program (BIP):</a:t>
          </a:r>
        </a:p>
        <a:p>
          <a:pPr>
            <a:spcAft>
              <a:spcPts val="0"/>
            </a:spcAft>
          </a:pPr>
          <a:r>
            <a:rPr lang="en-US" i="1" dirty="0"/>
            <a:t>$20M</a:t>
          </a:r>
        </a:p>
        <a:p>
          <a:pPr>
            <a:spcAft>
              <a:spcPts val="0"/>
            </a:spcAft>
          </a:pPr>
          <a:r>
            <a:rPr lang="en-US" i="1" dirty="0"/>
            <a:t>(General Fund) </a:t>
          </a:r>
          <a:endParaRPr lang="en-US" dirty="0"/>
        </a:p>
      </dgm:t>
    </dgm:pt>
    <dgm:pt modelId="{11CFACFF-0079-4E42-A901-798EFB3C7EE8}" type="parTrans" cxnId="{19B3E928-1E67-43D9-8C1F-F55E27CC71CF}">
      <dgm:prSet/>
      <dgm:spPr/>
      <dgm:t>
        <a:bodyPr/>
        <a:lstStyle/>
        <a:p>
          <a:endParaRPr lang="en-US"/>
        </a:p>
      </dgm:t>
    </dgm:pt>
    <dgm:pt modelId="{7E76ED4B-7B37-4A72-9293-60B594EF5FB9}" type="sibTrans" cxnId="{19B3E928-1E67-43D9-8C1F-F55E27CC71CF}">
      <dgm:prSet/>
      <dgm:spPr/>
      <dgm:t>
        <a:bodyPr/>
        <a:lstStyle/>
        <a:p>
          <a:endParaRPr lang="en-US"/>
        </a:p>
      </dgm:t>
    </dgm:pt>
    <dgm:pt modelId="{313CEA41-3380-4616-A747-3B1C74B01FF3}">
      <dgm:prSet/>
      <dgm:spPr/>
      <dgm:t>
        <a:bodyPr/>
        <a:lstStyle/>
        <a:p>
          <a:pPr>
            <a:spcAft>
              <a:spcPts val="0"/>
            </a:spcAft>
          </a:pPr>
          <a:r>
            <a:rPr lang="en-US" b="1" dirty="0"/>
            <a:t>Bridge Investment Program (BIP):</a:t>
          </a:r>
        </a:p>
        <a:p>
          <a:pPr>
            <a:spcAft>
              <a:spcPts val="0"/>
            </a:spcAft>
          </a:pPr>
          <a:r>
            <a:rPr lang="en-US" i="1" dirty="0"/>
            <a:t>$22M</a:t>
          </a:r>
        </a:p>
        <a:p>
          <a:pPr>
            <a:spcAft>
              <a:spcPts val="0"/>
            </a:spcAft>
          </a:pPr>
          <a:r>
            <a:rPr lang="en-US" i="1" dirty="0"/>
            <a:t>(Highway Trust Fund)</a:t>
          </a:r>
          <a:endParaRPr lang="en-US" dirty="0"/>
        </a:p>
      </dgm:t>
    </dgm:pt>
    <dgm:pt modelId="{54B413B7-9601-4F17-9B1E-3BEE893C19B7}" type="parTrans" cxnId="{7EE26718-6896-474C-825E-61612387E5AF}">
      <dgm:prSet/>
      <dgm:spPr/>
      <dgm:t>
        <a:bodyPr/>
        <a:lstStyle/>
        <a:p>
          <a:endParaRPr lang="en-US"/>
        </a:p>
      </dgm:t>
    </dgm:pt>
    <dgm:pt modelId="{04D499AD-EB07-4A6C-BECC-E0A47AD7D413}" type="sibTrans" cxnId="{7EE26718-6896-474C-825E-61612387E5AF}">
      <dgm:prSet/>
      <dgm:spPr/>
      <dgm:t>
        <a:bodyPr/>
        <a:lstStyle/>
        <a:p>
          <a:endParaRPr lang="en-US"/>
        </a:p>
      </dgm:t>
    </dgm:pt>
    <dgm:pt modelId="{5F17171E-9B4C-47C1-97D6-63CA490E0ABE}" type="pres">
      <dgm:prSet presAssocID="{54B5CCA0-1B10-414B-903C-4388CB35E4A0}" presName="hierChild1" presStyleCnt="0">
        <dgm:presLayoutVars>
          <dgm:chPref val="1"/>
          <dgm:dir/>
          <dgm:animOne val="branch"/>
          <dgm:animLvl val="lvl"/>
          <dgm:resizeHandles/>
        </dgm:presLayoutVars>
      </dgm:prSet>
      <dgm:spPr/>
    </dgm:pt>
    <dgm:pt modelId="{59171DCD-F776-40B6-A29E-BBA11305693B}" type="pres">
      <dgm:prSet presAssocID="{175B369C-B0EC-432A-BA58-298C2C8A24C6}" presName="hierRoot1" presStyleCnt="0"/>
      <dgm:spPr/>
    </dgm:pt>
    <dgm:pt modelId="{2B9BF159-63F5-4105-9B33-31A248D915CA}" type="pres">
      <dgm:prSet presAssocID="{175B369C-B0EC-432A-BA58-298C2C8A24C6}" presName="composite" presStyleCnt="0"/>
      <dgm:spPr/>
    </dgm:pt>
    <dgm:pt modelId="{BAF8DAA0-6F9C-4B83-914E-97469F1F940D}" type="pres">
      <dgm:prSet presAssocID="{175B369C-B0EC-432A-BA58-298C2C8A24C6}" presName="background" presStyleLbl="node0" presStyleIdx="0" presStyleCnt="3"/>
      <dgm:spPr/>
    </dgm:pt>
    <dgm:pt modelId="{3820BCF4-67B0-44C0-996E-65F936007CA9}" type="pres">
      <dgm:prSet presAssocID="{175B369C-B0EC-432A-BA58-298C2C8A24C6}" presName="text" presStyleLbl="fgAcc0" presStyleIdx="0" presStyleCnt="3">
        <dgm:presLayoutVars>
          <dgm:chPref val="3"/>
        </dgm:presLayoutVars>
      </dgm:prSet>
      <dgm:spPr/>
    </dgm:pt>
    <dgm:pt modelId="{42ADFB05-592D-435E-A63F-E96B749F9BBD}" type="pres">
      <dgm:prSet presAssocID="{175B369C-B0EC-432A-BA58-298C2C8A24C6}" presName="hierChild2" presStyleCnt="0"/>
      <dgm:spPr/>
    </dgm:pt>
    <dgm:pt modelId="{221339DA-474A-46E1-A747-B19165AD0FCD}" type="pres">
      <dgm:prSet presAssocID="{72AB6251-D0A1-4D67-9E23-EB61EB84E3B0}" presName="hierRoot1" presStyleCnt="0"/>
      <dgm:spPr/>
    </dgm:pt>
    <dgm:pt modelId="{3E7B766B-CA56-466A-BF4B-E062F2A971F7}" type="pres">
      <dgm:prSet presAssocID="{72AB6251-D0A1-4D67-9E23-EB61EB84E3B0}" presName="composite" presStyleCnt="0"/>
      <dgm:spPr/>
    </dgm:pt>
    <dgm:pt modelId="{859633E9-6AB9-4852-AFCC-929527C4B3E8}" type="pres">
      <dgm:prSet presAssocID="{72AB6251-D0A1-4D67-9E23-EB61EB84E3B0}" presName="background" presStyleLbl="node0" presStyleIdx="1" presStyleCnt="3"/>
      <dgm:spPr/>
    </dgm:pt>
    <dgm:pt modelId="{4D4B7795-80DD-420A-8415-D500BA771059}" type="pres">
      <dgm:prSet presAssocID="{72AB6251-D0A1-4D67-9E23-EB61EB84E3B0}" presName="text" presStyleLbl="fgAcc0" presStyleIdx="1" presStyleCnt="3">
        <dgm:presLayoutVars>
          <dgm:chPref val="3"/>
        </dgm:presLayoutVars>
      </dgm:prSet>
      <dgm:spPr/>
    </dgm:pt>
    <dgm:pt modelId="{AF3AE936-E7AF-4819-AC45-85347B881A02}" type="pres">
      <dgm:prSet presAssocID="{72AB6251-D0A1-4D67-9E23-EB61EB84E3B0}" presName="hierChild2" presStyleCnt="0"/>
      <dgm:spPr/>
    </dgm:pt>
    <dgm:pt modelId="{10FF89F2-3DFB-49D9-A164-694903733AF4}" type="pres">
      <dgm:prSet presAssocID="{313CEA41-3380-4616-A747-3B1C74B01FF3}" presName="hierRoot1" presStyleCnt="0"/>
      <dgm:spPr/>
    </dgm:pt>
    <dgm:pt modelId="{EBA94F6E-A084-401E-BF3B-5BF99FB56893}" type="pres">
      <dgm:prSet presAssocID="{313CEA41-3380-4616-A747-3B1C74B01FF3}" presName="composite" presStyleCnt="0"/>
      <dgm:spPr/>
    </dgm:pt>
    <dgm:pt modelId="{B20F7F91-EE1B-4097-8C68-1A23F1AEA716}" type="pres">
      <dgm:prSet presAssocID="{313CEA41-3380-4616-A747-3B1C74B01FF3}" presName="background" presStyleLbl="node0" presStyleIdx="2" presStyleCnt="3"/>
      <dgm:spPr/>
    </dgm:pt>
    <dgm:pt modelId="{2960812D-402F-4A03-96D9-CE9647084711}" type="pres">
      <dgm:prSet presAssocID="{313CEA41-3380-4616-A747-3B1C74B01FF3}" presName="text" presStyleLbl="fgAcc0" presStyleIdx="2" presStyleCnt="3">
        <dgm:presLayoutVars>
          <dgm:chPref val="3"/>
        </dgm:presLayoutVars>
      </dgm:prSet>
      <dgm:spPr/>
    </dgm:pt>
    <dgm:pt modelId="{CE7AACA2-2BF2-481E-BCF8-968E540A65FC}" type="pres">
      <dgm:prSet presAssocID="{313CEA41-3380-4616-A747-3B1C74B01FF3}" presName="hierChild2" presStyleCnt="0"/>
      <dgm:spPr/>
    </dgm:pt>
  </dgm:ptLst>
  <dgm:cxnLst>
    <dgm:cxn modelId="{BF6D1315-AA32-4E5C-B2C3-F30B4FCCD035}" srcId="{54B5CCA0-1B10-414B-903C-4388CB35E4A0}" destId="{175B369C-B0EC-432A-BA58-298C2C8A24C6}" srcOrd="0" destOrd="0" parTransId="{145EEA86-FF4D-4D30-82D3-E8C433EB26EE}" sibTransId="{840E2FE0-5C15-47A4-91A9-B03EC4E7B0AE}"/>
    <dgm:cxn modelId="{7EE26718-6896-474C-825E-61612387E5AF}" srcId="{54B5CCA0-1B10-414B-903C-4388CB35E4A0}" destId="{313CEA41-3380-4616-A747-3B1C74B01FF3}" srcOrd="2" destOrd="0" parTransId="{54B413B7-9601-4F17-9B1E-3BEE893C19B7}" sibTransId="{04D499AD-EB07-4A6C-BECC-E0A47AD7D413}"/>
    <dgm:cxn modelId="{19B3E928-1E67-43D9-8C1F-F55E27CC71CF}" srcId="{54B5CCA0-1B10-414B-903C-4388CB35E4A0}" destId="{72AB6251-D0A1-4D67-9E23-EB61EB84E3B0}" srcOrd="1" destOrd="0" parTransId="{11CFACFF-0079-4E42-A901-798EFB3C7EE8}" sibTransId="{7E76ED4B-7B37-4A72-9293-60B594EF5FB9}"/>
    <dgm:cxn modelId="{6026C04B-DBB2-452D-9ACD-246FDA778986}" type="presOf" srcId="{175B369C-B0EC-432A-BA58-298C2C8A24C6}" destId="{3820BCF4-67B0-44C0-996E-65F936007CA9}" srcOrd="0" destOrd="0" presId="urn:microsoft.com/office/officeart/2005/8/layout/hierarchy1"/>
    <dgm:cxn modelId="{75D6B68B-ADCF-4298-AC09-49647DC081F8}" type="presOf" srcId="{313CEA41-3380-4616-A747-3B1C74B01FF3}" destId="{2960812D-402F-4A03-96D9-CE9647084711}" srcOrd="0" destOrd="0" presId="urn:microsoft.com/office/officeart/2005/8/layout/hierarchy1"/>
    <dgm:cxn modelId="{58DDE1A0-E2E1-4864-A1E1-BEB02CE4BA41}" type="presOf" srcId="{54B5CCA0-1B10-414B-903C-4388CB35E4A0}" destId="{5F17171E-9B4C-47C1-97D6-63CA490E0ABE}" srcOrd="0" destOrd="0" presId="urn:microsoft.com/office/officeart/2005/8/layout/hierarchy1"/>
    <dgm:cxn modelId="{D230B7D7-BAE3-4B35-BF97-88406EE88A54}" type="presOf" srcId="{72AB6251-D0A1-4D67-9E23-EB61EB84E3B0}" destId="{4D4B7795-80DD-420A-8415-D500BA771059}" srcOrd="0" destOrd="0" presId="urn:microsoft.com/office/officeart/2005/8/layout/hierarchy1"/>
    <dgm:cxn modelId="{27C3016B-BB91-4CA2-96CB-278B36AA6809}" type="presParOf" srcId="{5F17171E-9B4C-47C1-97D6-63CA490E0ABE}" destId="{59171DCD-F776-40B6-A29E-BBA11305693B}" srcOrd="0" destOrd="0" presId="urn:microsoft.com/office/officeart/2005/8/layout/hierarchy1"/>
    <dgm:cxn modelId="{FB6182BC-E1A8-48C7-B660-EA1FCF079375}" type="presParOf" srcId="{59171DCD-F776-40B6-A29E-BBA11305693B}" destId="{2B9BF159-63F5-4105-9B33-31A248D915CA}" srcOrd="0" destOrd="0" presId="urn:microsoft.com/office/officeart/2005/8/layout/hierarchy1"/>
    <dgm:cxn modelId="{F2081BFD-2410-4EE0-A764-36EF116D5520}" type="presParOf" srcId="{2B9BF159-63F5-4105-9B33-31A248D915CA}" destId="{BAF8DAA0-6F9C-4B83-914E-97469F1F940D}" srcOrd="0" destOrd="0" presId="urn:microsoft.com/office/officeart/2005/8/layout/hierarchy1"/>
    <dgm:cxn modelId="{669AAB5C-7303-4BB1-A449-7F0E8AE47365}" type="presParOf" srcId="{2B9BF159-63F5-4105-9B33-31A248D915CA}" destId="{3820BCF4-67B0-44C0-996E-65F936007CA9}" srcOrd="1" destOrd="0" presId="urn:microsoft.com/office/officeart/2005/8/layout/hierarchy1"/>
    <dgm:cxn modelId="{C87BA1FF-1D0E-4738-9355-3C76E7553789}" type="presParOf" srcId="{59171DCD-F776-40B6-A29E-BBA11305693B}" destId="{42ADFB05-592D-435E-A63F-E96B749F9BBD}" srcOrd="1" destOrd="0" presId="urn:microsoft.com/office/officeart/2005/8/layout/hierarchy1"/>
    <dgm:cxn modelId="{CCAC0ADD-33C8-4CAF-A9A8-D147E411D241}" type="presParOf" srcId="{5F17171E-9B4C-47C1-97D6-63CA490E0ABE}" destId="{221339DA-474A-46E1-A747-B19165AD0FCD}" srcOrd="1" destOrd="0" presId="urn:microsoft.com/office/officeart/2005/8/layout/hierarchy1"/>
    <dgm:cxn modelId="{90B009C5-46CF-4F8E-A36C-2510A7004702}" type="presParOf" srcId="{221339DA-474A-46E1-A747-B19165AD0FCD}" destId="{3E7B766B-CA56-466A-BF4B-E062F2A971F7}" srcOrd="0" destOrd="0" presId="urn:microsoft.com/office/officeart/2005/8/layout/hierarchy1"/>
    <dgm:cxn modelId="{6F22C4C8-C0C9-4224-967C-D0009C25E78C}" type="presParOf" srcId="{3E7B766B-CA56-466A-BF4B-E062F2A971F7}" destId="{859633E9-6AB9-4852-AFCC-929527C4B3E8}" srcOrd="0" destOrd="0" presId="urn:microsoft.com/office/officeart/2005/8/layout/hierarchy1"/>
    <dgm:cxn modelId="{E719E9FA-577E-4272-AE9D-94458584052E}" type="presParOf" srcId="{3E7B766B-CA56-466A-BF4B-E062F2A971F7}" destId="{4D4B7795-80DD-420A-8415-D500BA771059}" srcOrd="1" destOrd="0" presId="urn:microsoft.com/office/officeart/2005/8/layout/hierarchy1"/>
    <dgm:cxn modelId="{531F8F91-EA0C-4CD9-9D60-CFF068FBD947}" type="presParOf" srcId="{221339DA-474A-46E1-A747-B19165AD0FCD}" destId="{AF3AE936-E7AF-4819-AC45-85347B881A02}" srcOrd="1" destOrd="0" presId="urn:microsoft.com/office/officeart/2005/8/layout/hierarchy1"/>
    <dgm:cxn modelId="{BA383381-200D-4C4F-98E3-D9C547056EA7}" type="presParOf" srcId="{5F17171E-9B4C-47C1-97D6-63CA490E0ABE}" destId="{10FF89F2-3DFB-49D9-A164-694903733AF4}" srcOrd="2" destOrd="0" presId="urn:microsoft.com/office/officeart/2005/8/layout/hierarchy1"/>
    <dgm:cxn modelId="{B8A2D659-E0AB-43B0-B18F-F0B8B6A23AD7}" type="presParOf" srcId="{10FF89F2-3DFB-49D9-A164-694903733AF4}" destId="{EBA94F6E-A084-401E-BF3B-5BF99FB56893}" srcOrd="0" destOrd="0" presId="urn:microsoft.com/office/officeart/2005/8/layout/hierarchy1"/>
    <dgm:cxn modelId="{A5030312-2855-4A2A-B32D-7642185FEC47}" type="presParOf" srcId="{EBA94F6E-A084-401E-BF3B-5BF99FB56893}" destId="{B20F7F91-EE1B-4097-8C68-1A23F1AEA716}" srcOrd="0" destOrd="0" presId="urn:microsoft.com/office/officeart/2005/8/layout/hierarchy1"/>
    <dgm:cxn modelId="{C978D93F-CE41-4595-A4F1-BC17BA793610}" type="presParOf" srcId="{EBA94F6E-A084-401E-BF3B-5BF99FB56893}" destId="{2960812D-402F-4A03-96D9-CE9647084711}" srcOrd="1" destOrd="0" presId="urn:microsoft.com/office/officeart/2005/8/layout/hierarchy1"/>
    <dgm:cxn modelId="{6068701E-AB7A-4F55-9B13-B2AEBC98FADA}" type="presParOf" srcId="{10FF89F2-3DFB-49D9-A164-694903733AF4}" destId="{CE7AACA2-2BF2-481E-BCF8-968E540A65F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D7103F-6D5F-48B2-9DBB-75B33AAB598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5D5A8832-C8F5-471A-88F4-5606A1289BFC}">
      <dgm:prSet/>
      <dgm:spPr/>
      <dgm:t>
        <a:bodyPr/>
        <a:lstStyle/>
        <a:p>
          <a:r>
            <a:rPr lang="en-US" b="1" i="0" u="sng" baseline="0" dirty="0"/>
            <a:t>FY22-24 Total </a:t>
          </a:r>
          <a:r>
            <a:rPr lang="en-US" b="1" u="sng" dirty="0"/>
            <a:t>of 303 </a:t>
          </a:r>
          <a:r>
            <a:rPr lang="en-US" b="1" i="0" u="sng" baseline="0" dirty="0"/>
            <a:t>applications funded </a:t>
          </a:r>
          <a:r>
            <a:rPr lang="en-US" b="1" u="sng" dirty="0"/>
            <a:t>at</a:t>
          </a:r>
          <a:r>
            <a:rPr lang="en-US" b="1" i="0" u="sng" baseline="0" dirty="0"/>
            <a:t> $268.5M</a:t>
          </a:r>
          <a:endParaRPr lang="en-US" dirty="0"/>
        </a:p>
      </dgm:t>
    </dgm:pt>
    <dgm:pt modelId="{3A7BC9FF-B066-41E5-9E46-0C172102F678}" type="parTrans" cxnId="{CB838026-5074-4D50-B49F-16D6AC150124}">
      <dgm:prSet/>
      <dgm:spPr/>
      <dgm:t>
        <a:bodyPr/>
        <a:lstStyle/>
        <a:p>
          <a:endParaRPr lang="en-US"/>
        </a:p>
      </dgm:t>
    </dgm:pt>
    <dgm:pt modelId="{2F54C95F-4785-474E-9DCC-8301D4E9649D}" type="sibTrans" cxnId="{CB838026-5074-4D50-B49F-16D6AC150124}">
      <dgm:prSet/>
      <dgm:spPr/>
      <dgm:t>
        <a:bodyPr/>
        <a:lstStyle/>
        <a:p>
          <a:endParaRPr lang="en-US"/>
        </a:p>
      </dgm:t>
    </dgm:pt>
    <dgm:pt modelId="{81D20AD6-327D-43B9-BAD8-EF2B29FC9C79}">
      <dgm:prSet/>
      <dgm:spPr/>
      <dgm:t>
        <a:bodyPr/>
        <a:lstStyle/>
        <a:p>
          <a:r>
            <a:rPr lang="en-US" b="0" baseline="0" dirty="0"/>
            <a:t>FHWA Tribes – 191 applications funded at $180.9</a:t>
          </a:r>
          <a:r>
            <a:rPr lang="en-US" dirty="0"/>
            <a:t>M</a:t>
          </a:r>
        </a:p>
      </dgm:t>
    </dgm:pt>
    <dgm:pt modelId="{45E2B000-DC22-484F-87DC-671C94528CFF}" type="parTrans" cxnId="{AE864473-C8FB-4F75-9E46-BC7BAF494CE8}">
      <dgm:prSet/>
      <dgm:spPr/>
      <dgm:t>
        <a:bodyPr/>
        <a:lstStyle/>
        <a:p>
          <a:endParaRPr lang="en-US"/>
        </a:p>
      </dgm:t>
    </dgm:pt>
    <dgm:pt modelId="{BF4E32F7-A304-43D9-9DB1-5FEFC50DFB03}" type="sibTrans" cxnId="{AE864473-C8FB-4F75-9E46-BC7BAF494CE8}">
      <dgm:prSet/>
      <dgm:spPr/>
      <dgm:t>
        <a:bodyPr/>
        <a:lstStyle/>
        <a:p>
          <a:endParaRPr lang="en-US"/>
        </a:p>
      </dgm:t>
    </dgm:pt>
    <dgm:pt modelId="{76A78802-A941-490A-A3FE-B3E7A7365A4E}">
      <dgm:prSet/>
      <dgm:spPr/>
      <dgm:t>
        <a:bodyPr/>
        <a:lstStyle/>
        <a:p>
          <a:r>
            <a:rPr lang="en-US" dirty="0"/>
            <a:t>DOT Self Governance Tribe – 13 applications at $12.5M</a:t>
          </a:r>
        </a:p>
      </dgm:t>
    </dgm:pt>
    <dgm:pt modelId="{FB8F2F01-6C36-4205-AE06-99C389A0F1C7}" type="parTrans" cxnId="{028F3589-702F-4806-B825-7872901AB3FD}">
      <dgm:prSet/>
      <dgm:spPr/>
      <dgm:t>
        <a:bodyPr/>
        <a:lstStyle/>
        <a:p>
          <a:endParaRPr lang="en-US"/>
        </a:p>
      </dgm:t>
    </dgm:pt>
    <dgm:pt modelId="{56861F40-3FFB-4B96-8786-A2F83C1379BC}" type="sibTrans" cxnId="{028F3589-702F-4806-B825-7872901AB3FD}">
      <dgm:prSet/>
      <dgm:spPr/>
      <dgm:t>
        <a:bodyPr/>
        <a:lstStyle/>
        <a:p>
          <a:endParaRPr lang="en-US"/>
        </a:p>
      </dgm:t>
    </dgm:pt>
    <dgm:pt modelId="{F30D0138-F5EB-4EA7-A1E7-29D8C3D6F20E}">
      <dgm:prSet/>
      <dgm:spPr/>
      <dgm:t>
        <a:bodyPr/>
        <a:lstStyle/>
        <a:p>
          <a:r>
            <a:rPr lang="en-US" b="0" baseline="0" dirty="0"/>
            <a:t>BIA Tribes – 99 applications funded at $75.1M</a:t>
          </a:r>
          <a:endParaRPr lang="en-US" dirty="0"/>
        </a:p>
      </dgm:t>
    </dgm:pt>
    <dgm:pt modelId="{28EB2F39-31A9-4792-8569-26646D395477}" type="parTrans" cxnId="{9918040B-6426-4DF0-9934-ED270B9BC808}">
      <dgm:prSet/>
      <dgm:spPr/>
      <dgm:t>
        <a:bodyPr/>
        <a:lstStyle/>
        <a:p>
          <a:endParaRPr lang="en-US"/>
        </a:p>
      </dgm:t>
    </dgm:pt>
    <dgm:pt modelId="{3C9A0B5B-1331-4126-9976-888B2E043273}" type="sibTrans" cxnId="{9918040B-6426-4DF0-9934-ED270B9BC808}">
      <dgm:prSet/>
      <dgm:spPr/>
      <dgm:t>
        <a:bodyPr/>
        <a:lstStyle/>
        <a:p>
          <a:endParaRPr lang="en-US"/>
        </a:p>
      </dgm:t>
    </dgm:pt>
    <dgm:pt modelId="{7D72EEED-FDB6-40F9-9C53-A0BB029CDD11}">
      <dgm:prSet/>
      <dgm:spPr/>
      <dgm:t>
        <a:bodyPr/>
        <a:lstStyle/>
        <a:p>
          <a:r>
            <a:rPr lang="en-US" baseline="0" dirty="0"/>
            <a:t>Preliminary Engineering (PE) – 195 applications funded</a:t>
          </a:r>
          <a:endParaRPr lang="en-US" dirty="0"/>
        </a:p>
      </dgm:t>
    </dgm:pt>
    <dgm:pt modelId="{68932D77-7C24-4D67-817F-9401600B799C}" type="parTrans" cxnId="{C22B9C93-5E9F-431D-BA44-1469D3283571}">
      <dgm:prSet/>
      <dgm:spPr/>
      <dgm:t>
        <a:bodyPr/>
        <a:lstStyle/>
        <a:p>
          <a:endParaRPr lang="en-US"/>
        </a:p>
      </dgm:t>
    </dgm:pt>
    <dgm:pt modelId="{550403DD-0585-48B2-AAC1-25BD9180F06B}" type="sibTrans" cxnId="{C22B9C93-5E9F-431D-BA44-1469D3283571}">
      <dgm:prSet/>
      <dgm:spPr/>
      <dgm:t>
        <a:bodyPr/>
        <a:lstStyle/>
        <a:p>
          <a:endParaRPr lang="en-US"/>
        </a:p>
      </dgm:t>
    </dgm:pt>
    <dgm:pt modelId="{65E47CC4-7504-4C97-A8ED-870D61096549}">
      <dgm:prSet/>
      <dgm:spPr/>
      <dgm:t>
        <a:bodyPr/>
        <a:lstStyle/>
        <a:p>
          <a:r>
            <a:rPr lang="en-US" baseline="0" dirty="0"/>
            <a:t>Construction (CN) – 108 applications funded</a:t>
          </a:r>
          <a:endParaRPr lang="en-US" dirty="0"/>
        </a:p>
      </dgm:t>
    </dgm:pt>
    <dgm:pt modelId="{248291C7-B7AB-46CB-B40E-B8A6A52642E1}" type="parTrans" cxnId="{C2C3D8E0-BEE0-4D5B-8CAC-AB0107429BB9}">
      <dgm:prSet/>
      <dgm:spPr/>
      <dgm:t>
        <a:bodyPr/>
        <a:lstStyle/>
        <a:p>
          <a:endParaRPr lang="en-US"/>
        </a:p>
      </dgm:t>
    </dgm:pt>
    <dgm:pt modelId="{0740BE4B-8252-4592-AC87-F3EA1E7AF5F4}" type="sibTrans" cxnId="{C2C3D8E0-BEE0-4D5B-8CAC-AB0107429BB9}">
      <dgm:prSet/>
      <dgm:spPr/>
      <dgm:t>
        <a:bodyPr/>
        <a:lstStyle/>
        <a:p>
          <a:endParaRPr lang="en-US"/>
        </a:p>
      </dgm:t>
    </dgm:pt>
    <dgm:pt modelId="{44D748E9-008D-4206-975F-5A0ADFACE6FE}">
      <dgm:prSet/>
      <dgm:spPr/>
      <dgm:t>
        <a:bodyPr/>
        <a:lstStyle/>
        <a:p>
          <a:r>
            <a:rPr lang="en-US" b="1" i="0" u="sng" baseline="0" dirty="0"/>
            <a:t>FY25 Total </a:t>
          </a:r>
          <a:r>
            <a:rPr lang="en-US" b="1" u="sng" dirty="0"/>
            <a:t>of 18 </a:t>
          </a:r>
          <a:r>
            <a:rPr lang="en-US" b="1" i="0" u="sng" baseline="0" dirty="0"/>
            <a:t>applications funded</a:t>
          </a:r>
          <a:r>
            <a:rPr lang="en-US" b="1" u="sng" dirty="0"/>
            <a:t> to date at $37.4M</a:t>
          </a:r>
          <a:r>
            <a:rPr lang="en-US" b="1" i="0" u="sng" baseline="0" dirty="0"/>
            <a:t> </a:t>
          </a:r>
          <a:endParaRPr lang="en-US" dirty="0"/>
        </a:p>
      </dgm:t>
    </dgm:pt>
    <dgm:pt modelId="{034BDCE4-94AF-44CE-8822-D0F600942142}" type="parTrans" cxnId="{8590ECAC-AA89-4BD0-8317-358C3F416977}">
      <dgm:prSet/>
      <dgm:spPr/>
      <dgm:t>
        <a:bodyPr/>
        <a:lstStyle/>
        <a:p>
          <a:endParaRPr lang="en-US"/>
        </a:p>
      </dgm:t>
    </dgm:pt>
    <dgm:pt modelId="{696FD3DE-63A3-4A31-87B8-CA00E41BC059}" type="sibTrans" cxnId="{8590ECAC-AA89-4BD0-8317-358C3F416977}">
      <dgm:prSet/>
      <dgm:spPr/>
      <dgm:t>
        <a:bodyPr/>
        <a:lstStyle/>
        <a:p>
          <a:endParaRPr lang="en-US"/>
        </a:p>
      </dgm:t>
    </dgm:pt>
    <dgm:pt modelId="{AAD55089-0119-4887-81C9-A23314696E3E}">
      <dgm:prSet/>
      <dgm:spPr/>
      <dgm:t>
        <a:bodyPr/>
        <a:lstStyle/>
        <a:p>
          <a:r>
            <a:rPr lang="en-US" b="0" baseline="0" dirty="0"/>
            <a:t>FHWA Tribes – 14</a:t>
          </a:r>
          <a:r>
            <a:rPr lang="en-US" dirty="0"/>
            <a:t> </a:t>
          </a:r>
          <a:r>
            <a:rPr lang="en-US" b="0" baseline="0" dirty="0"/>
            <a:t>applications at $</a:t>
          </a:r>
          <a:r>
            <a:rPr lang="en-US" dirty="0"/>
            <a:t>18.9M</a:t>
          </a:r>
        </a:p>
      </dgm:t>
    </dgm:pt>
    <dgm:pt modelId="{83AC9F33-468C-4D35-B93E-177DF414DE23}" type="parTrans" cxnId="{81A9DA11-C778-4548-A44D-8631A2204F2D}">
      <dgm:prSet/>
      <dgm:spPr/>
      <dgm:t>
        <a:bodyPr/>
        <a:lstStyle/>
        <a:p>
          <a:endParaRPr lang="en-US"/>
        </a:p>
      </dgm:t>
    </dgm:pt>
    <dgm:pt modelId="{0CD0B644-3BED-4D60-A5B9-86E2908E536F}" type="sibTrans" cxnId="{81A9DA11-C778-4548-A44D-8631A2204F2D}">
      <dgm:prSet/>
      <dgm:spPr/>
      <dgm:t>
        <a:bodyPr/>
        <a:lstStyle/>
        <a:p>
          <a:endParaRPr lang="en-US"/>
        </a:p>
      </dgm:t>
    </dgm:pt>
    <dgm:pt modelId="{4816ABC2-6246-490B-857A-6C63FC28583C}">
      <dgm:prSet/>
      <dgm:spPr/>
      <dgm:t>
        <a:bodyPr/>
        <a:lstStyle/>
        <a:p>
          <a:r>
            <a:rPr lang="en-US" dirty="0"/>
            <a:t>DOT Self Governance Tribe – 3 applications at $6.2M</a:t>
          </a:r>
        </a:p>
      </dgm:t>
    </dgm:pt>
    <dgm:pt modelId="{F34EEC84-6176-4EE8-AF08-15D3BE790C1A}" type="parTrans" cxnId="{47438675-326A-411E-866E-E6ACB66A662D}">
      <dgm:prSet/>
      <dgm:spPr/>
      <dgm:t>
        <a:bodyPr/>
        <a:lstStyle/>
        <a:p>
          <a:endParaRPr lang="en-US"/>
        </a:p>
      </dgm:t>
    </dgm:pt>
    <dgm:pt modelId="{C675513C-78A2-40BC-A999-D998FADCF115}" type="sibTrans" cxnId="{47438675-326A-411E-866E-E6ACB66A662D}">
      <dgm:prSet/>
      <dgm:spPr/>
      <dgm:t>
        <a:bodyPr/>
        <a:lstStyle/>
        <a:p>
          <a:endParaRPr lang="en-US"/>
        </a:p>
      </dgm:t>
    </dgm:pt>
    <dgm:pt modelId="{3F961391-FC23-41EF-8F43-08F3A8A9873E}">
      <dgm:prSet/>
      <dgm:spPr/>
      <dgm:t>
        <a:bodyPr/>
        <a:lstStyle/>
        <a:p>
          <a:r>
            <a:rPr lang="en-US" b="0" baseline="0" dirty="0"/>
            <a:t>BIA Tribes – 1 applications at $12.3M</a:t>
          </a:r>
          <a:endParaRPr lang="en-US" dirty="0"/>
        </a:p>
      </dgm:t>
    </dgm:pt>
    <dgm:pt modelId="{06350880-11DD-4D56-9A36-BCB9544D2AF7}" type="parTrans" cxnId="{2FFCA316-2D7D-458F-92FB-356841878D00}">
      <dgm:prSet/>
      <dgm:spPr/>
      <dgm:t>
        <a:bodyPr/>
        <a:lstStyle/>
        <a:p>
          <a:endParaRPr lang="en-US"/>
        </a:p>
      </dgm:t>
    </dgm:pt>
    <dgm:pt modelId="{B5F32B99-DEDA-4A0D-B06C-ADF0E59D7B21}" type="sibTrans" cxnId="{2FFCA316-2D7D-458F-92FB-356841878D00}">
      <dgm:prSet/>
      <dgm:spPr/>
      <dgm:t>
        <a:bodyPr/>
        <a:lstStyle/>
        <a:p>
          <a:endParaRPr lang="en-US"/>
        </a:p>
      </dgm:t>
    </dgm:pt>
    <dgm:pt modelId="{CC0CB969-E8B7-46F3-9FB8-7D3AD008BFB9}">
      <dgm:prSet/>
      <dgm:spPr/>
      <dgm:t>
        <a:bodyPr/>
        <a:lstStyle/>
        <a:p>
          <a:r>
            <a:rPr lang="en-US" baseline="0" dirty="0"/>
            <a:t>Preliminary Engineering (PE) – 15 applications funded</a:t>
          </a:r>
          <a:endParaRPr lang="en-US" dirty="0"/>
        </a:p>
      </dgm:t>
    </dgm:pt>
    <dgm:pt modelId="{2644136F-8C27-4E03-8F68-2FAAC8212AF1}" type="parTrans" cxnId="{F641EA9B-A80E-4EF1-99D3-5197EF596BC7}">
      <dgm:prSet/>
      <dgm:spPr/>
      <dgm:t>
        <a:bodyPr/>
        <a:lstStyle/>
        <a:p>
          <a:endParaRPr lang="en-US"/>
        </a:p>
      </dgm:t>
    </dgm:pt>
    <dgm:pt modelId="{3AF269A7-F58A-47B3-8835-B1F9090E7B22}" type="sibTrans" cxnId="{F641EA9B-A80E-4EF1-99D3-5197EF596BC7}">
      <dgm:prSet/>
      <dgm:spPr/>
      <dgm:t>
        <a:bodyPr/>
        <a:lstStyle/>
        <a:p>
          <a:endParaRPr lang="en-US"/>
        </a:p>
      </dgm:t>
    </dgm:pt>
    <dgm:pt modelId="{8C8C0267-A37B-44F3-B928-BF471A023C3C}">
      <dgm:prSet/>
      <dgm:spPr/>
      <dgm:t>
        <a:bodyPr/>
        <a:lstStyle/>
        <a:p>
          <a:r>
            <a:rPr lang="en-US" baseline="0" dirty="0"/>
            <a:t>Construction (CN) – 3 applications funded</a:t>
          </a:r>
          <a:endParaRPr lang="en-US" dirty="0"/>
        </a:p>
      </dgm:t>
    </dgm:pt>
    <dgm:pt modelId="{6B27D187-67FD-400F-8E89-787C7D1AF565}" type="parTrans" cxnId="{D6EE5AFA-ECF0-4753-A38B-59B91860B614}">
      <dgm:prSet/>
      <dgm:spPr/>
      <dgm:t>
        <a:bodyPr/>
        <a:lstStyle/>
        <a:p>
          <a:endParaRPr lang="en-US"/>
        </a:p>
      </dgm:t>
    </dgm:pt>
    <dgm:pt modelId="{63CEC518-7C6F-48ED-9CFD-FDABFD385A77}" type="sibTrans" cxnId="{D6EE5AFA-ECF0-4753-A38B-59B91860B614}">
      <dgm:prSet/>
      <dgm:spPr/>
      <dgm:t>
        <a:bodyPr/>
        <a:lstStyle/>
        <a:p>
          <a:endParaRPr lang="en-US"/>
        </a:p>
      </dgm:t>
    </dgm:pt>
    <dgm:pt modelId="{57DCD65D-BD41-4105-8BCB-3E0A88906005}" type="pres">
      <dgm:prSet presAssocID="{F6D7103F-6D5F-48B2-9DBB-75B33AAB5981}" presName="linear" presStyleCnt="0">
        <dgm:presLayoutVars>
          <dgm:animLvl val="lvl"/>
          <dgm:resizeHandles val="exact"/>
        </dgm:presLayoutVars>
      </dgm:prSet>
      <dgm:spPr/>
    </dgm:pt>
    <dgm:pt modelId="{7BB7044A-D061-4107-8592-4C17CF9DC41C}" type="pres">
      <dgm:prSet presAssocID="{5D5A8832-C8F5-471A-88F4-5606A1289BFC}" presName="parentText" presStyleLbl="node1" presStyleIdx="0" presStyleCnt="2">
        <dgm:presLayoutVars>
          <dgm:chMax val="0"/>
          <dgm:bulletEnabled val="1"/>
        </dgm:presLayoutVars>
      </dgm:prSet>
      <dgm:spPr/>
    </dgm:pt>
    <dgm:pt modelId="{8F2B1105-D401-4059-8DB8-B1FCB66B65B8}" type="pres">
      <dgm:prSet presAssocID="{5D5A8832-C8F5-471A-88F4-5606A1289BFC}" presName="childText" presStyleLbl="revTx" presStyleIdx="0" presStyleCnt="2">
        <dgm:presLayoutVars>
          <dgm:bulletEnabled val="1"/>
        </dgm:presLayoutVars>
      </dgm:prSet>
      <dgm:spPr/>
    </dgm:pt>
    <dgm:pt modelId="{6753A1DD-67E5-48E6-BDA6-5E07FCA61B04}" type="pres">
      <dgm:prSet presAssocID="{44D748E9-008D-4206-975F-5A0ADFACE6FE}" presName="parentText" presStyleLbl="node1" presStyleIdx="1" presStyleCnt="2">
        <dgm:presLayoutVars>
          <dgm:chMax val="0"/>
          <dgm:bulletEnabled val="1"/>
        </dgm:presLayoutVars>
      </dgm:prSet>
      <dgm:spPr/>
    </dgm:pt>
    <dgm:pt modelId="{255B972D-F7DF-443F-93EE-1AC7891AD52D}" type="pres">
      <dgm:prSet presAssocID="{44D748E9-008D-4206-975F-5A0ADFACE6FE}" presName="childText" presStyleLbl="revTx" presStyleIdx="1" presStyleCnt="2">
        <dgm:presLayoutVars>
          <dgm:bulletEnabled val="1"/>
        </dgm:presLayoutVars>
      </dgm:prSet>
      <dgm:spPr/>
    </dgm:pt>
  </dgm:ptLst>
  <dgm:cxnLst>
    <dgm:cxn modelId="{7A0B0803-EF32-47E1-AC0B-8A4392F3F584}" type="presOf" srcId="{CC0CB969-E8B7-46F3-9FB8-7D3AD008BFB9}" destId="{255B972D-F7DF-443F-93EE-1AC7891AD52D}" srcOrd="0" destOrd="3" presId="urn:microsoft.com/office/officeart/2005/8/layout/vList2"/>
    <dgm:cxn modelId="{9918040B-6426-4DF0-9934-ED270B9BC808}" srcId="{5D5A8832-C8F5-471A-88F4-5606A1289BFC}" destId="{F30D0138-F5EB-4EA7-A1E7-29D8C3D6F20E}" srcOrd="2" destOrd="0" parTransId="{28EB2F39-31A9-4792-8569-26646D395477}" sibTransId="{3C9A0B5B-1331-4126-9976-888B2E043273}"/>
    <dgm:cxn modelId="{7B3DA911-B029-4CCC-B234-C79A7A6A85AE}" type="presOf" srcId="{81D20AD6-327D-43B9-BAD8-EF2B29FC9C79}" destId="{8F2B1105-D401-4059-8DB8-B1FCB66B65B8}" srcOrd="0" destOrd="0" presId="urn:microsoft.com/office/officeart/2005/8/layout/vList2"/>
    <dgm:cxn modelId="{81A9DA11-C778-4548-A44D-8631A2204F2D}" srcId="{44D748E9-008D-4206-975F-5A0ADFACE6FE}" destId="{AAD55089-0119-4887-81C9-A23314696E3E}" srcOrd="0" destOrd="0" parTransId="{83AC9F33-468C-4D35-B93E-177DF414DE23}" sibTransId="{0CD0B644-3BED-4D60-A5B9-86E2908E536F}"/>
    <dgm:cxn modelId="{2FFCA316-2D7D-458F-92FB-356841878D00}" srcId="{44D748E9-008D-4206-975F-5A0ADFACE6FE}" destId="{3F961391-FC23-41EF-8F43-08F3A8A9873E}" srcOrd="2" destOrd="0" parTransId="{06350880-11DD-4D56-9A36-BCB9544D2AF7}" sibTransId="{B5F32B99-DEDA-4A0D-B06C-ADF0E59D7B21}"/>
    <dgm:cxn modelId="{AEA14818-4344-4BF3-821C-0807F028E227}" type="presOf" srcId="{76A78802-A941-490A-A3FE-B3E7A7365A4E}" destId="{8F2B1105-D401-4059-8DB8-B1FCB66B65B8}" srcOrd="0" destOrd="1" presId="urn:microsoft.com/office/officeart/2005/8/layout/vList2"/>
    <dgm:cxn modelId="{CB838026-5074-4D50-B49F-16D6AC150124}" srcId="{F6D7103F-6D5F-48B2-9DBB-75B33AAB5981}" destId="{5D5A8832-C8F5-471A-88F4-5606A1289BFC}" srcOrd="0" destOrd="0" parTransId="{3A7BC9FF-B066-41E5-9E46-0C172102F678}" sibTransId="{2F54C95F-4785-474E-9DCC-8301D4E9649D}"/>
    <dgm:cxn modelId="{86C33D2C-7438-4A51-86C2-6D59D867155C}" type="presOf" srcId="{5D5A8832-C8F5-471A-88F4-5606A1289BFC}" destId="{7BB7044A-D061-4107-8592-4C17CF9DC41C}" srcOrd="0" destOrd="0" presId="urn:microsoft.com/office/officeart/2005/8/layout/vList2"/>
    <dgm:cxn modelId="{70B1B12E-089A-42B3-BAEC-56DA14152270}" type="presOf" srcId="{7D72EEED-FDB6-40F9-9C53-A0BB029CDD11}" destId="{8F2B1105-D401-4059-8DB8-B1FCB66B65B8}" srcOrd="0" destOrd="3" presId="urn:microsoft.com/office/officeart/2005/8/layout/vList2"/>
    <dgm:cxn modelId="{B2EB0765-6CA9-4C51-8B4D-82CF9E552C80}" type="presOf" srcId="{44D748E9-008D-4206-975F-5A0ADFACE6FE}" destId="{6753A1DD-67E5-48E6-BDA6-5E07FCA61B04}" srcOrd="0" destOrd="0" presId="urn:microsoft.com/office/officeart/2005/8/layout/vList2"/>
    <dgm:cxn modelId="{C695F347-D307-4FA4-A3FE-38E243AA9A93}" type="presOf" srcId="{4816ABC2-6246-490B-857A-6C63FC28583C}" destId="{255B972D-F7DF-443F-93EE-1AC7891AD52D}" srcOrd="0" destOrd="1" presId="urn:microsoft.com/office/officeart/2005/8/layout/vList2"/>
    <dgm:cxn modelId="{CFED2269-9878-4FDF-BC5E-65E3AD5BA527}" type="presOf" srcId="{F30D0138-F5EB-4EA7-A1E7-29D8C3D6F20E}" destId="{8F2B1105-D401-4059-8DB8-B1FCB66B65B8}" srcOrd="0" destOrd="2" presId="urn:microsoft.com/office/officeart/2005/8/layout/vList2"/>
    <dgm:cxn modelId="{AE864473-C8FB-4F75-9E46-BC7BAF494CE8}" srcId="{5D5A8832-C8F5-471A-88F4-5606A1289BFC}" destId="{81D20AD6-327D-43B9-BAD8-EF2B29FC9C79}" srcOrd="0" destOrd="0" parTransId="{45E2B000-DC22-484F-87DC-671C94528CFF}" sibTransId="{BF4E32F7-A304-43D9-9DB1-5FEFC50DFB03}"/>
    <dgm:cxn modelId="{47438675-326A-411E-866E-E6ACB66A662D}" srcId="{44D748E9-008D-4206-975F-5A0ADFACE6FE}" destId="{4816ABC2-6246-490B-857A-6C63FC28583C}" srcOrd="1" destOrd="0" parTransId="{F34EEC84-6176-4EE8-AF08-15D3BE790C1A}" sibTransId="{C675513C-78A2-40BC-A999-D998FADCF115}"/>
    <dgm:cxn modelId="{DCD50E83-E1C3-419B-A700-9883C160B6B3}" type="presOf" srcId="{8C8C0267-A37B-44F3-B928-BF471A023C3C}" destId="{255B972D-F7DF-443F-93EE-1AC7891AD52D}" srcOrd="0" destOrd="4" presId="urn:microsoft.com/office/officeart/2005/8/layout/vList2"/>
    <dgm:cxn modelId="{028F3589-702F-4806-B825-7872901AB3FD}" srcId="{5D5A8832-C8F5-471A-88F4-5606A1289BFC}" destId="{76A78802-A941-490A-A3FE-B3E7A7365A4E}" srcOrd="1" destOrd="0" parTransId="{FB8F2F01-6C36-4205-AE06-99C389A0F1C7}" sibTransId="{56861F40-3FFB-4B96-8786-A2F83C1379BC}"/>
    <dgm:cxn modelId="{C22B9C93-5E9F-431D-BA44-1469D3283571}" srcId="{5D5A8832-C8F5-471A-88F4-5606A1289BFC}" destId="{7D72EEED-FDB6-40F9-9C53-A0BB029CDD11}" srcOrd="3" destOrd="0" parTransId="{68932D77-7C24-4D67-817F-9401600B799C}" sibTransId="{550403DD-0585-48B2-AAC1-25BD9180F06B}"/>
    <dgm:cxn modelId="{F641EA9B-A80E-4EF1-99D3-5197EF596BC7}" srcId="{44D748E9-008D-4206-975F-5A0ADFACE6FE}" destId="{CC0CB969-E8B7-46F3-9FB8-7D3AD008BFB9}" srcOrd="3" destOrd="0" parTransId="{2644136F-8C27-4E03-8F68-2FAAC8212AF1}" sibTransId="{3AF269A7-F58A-47B3-8835-B1F9090E7B22}"/>
    <dgm:cxn modelId="{8590ECAC-AA89-4BD0-8317-358C3F416977}" srcId="{F6D7103F-6D5F-48B2-9DBB-75B33AAB5981}" destId="{44D748E9-008D-4206-975F-5A0ADFACE6FE}" srcOrd="1" destOrd="0" parTransId="{034BDCE4-94AF-44CE-8822-D0F600942142}" sibTransId="{696FD3DE-63A3-4A31-87B8-CA00E41BC059}"/>
    <dgm:cxn modelId="{9ED858BD-1F24-4E40-9A75-27356F497D1F}" type="presOf" srcId="{F6D7103F-6D5F-48B2-9DBB-75B33AAB5981}" destId="{57DCD65D-BD41-4105-8BCB-3E0A88906005}" srcOrd="0" destOrd="0" presId="urn:microsoft.com/office/officeart/2005/8/layout/vList2"/>
    <dgm:cxn modelId="{EA5F87DB-8E8A-4CA4-A0A9-EDCF5FCBC2B1}" type="presOf" srcId="{65E47CC4-7504-4C97-A8ED-870D61096549}" destId="{8F2B1105-D401-4059-8DB8-B1FCB66B65B8}" srcOrd="0" destOrd="4" presId="urn:microsoft.com/office/officeart/2005/8/layout/vList2"/>
    <dgm:cxn modelId="{C2C3D8E0-BEE0-4D5B-8CAC-AB0107429BB9}" srcId="{5D5A8832-C8F5-471A-88F4-5606A1289BFC}" destId="{65E47CC4-7504-4C97-A8ED-870D61096549}" srcOrd="4" destOrd="0" parTransId="{248291C7-B7AB-46CB-B40E-B8A6A52642E1}" sibTransId="{0740BE4B-8252-4592-AC87-F3EA1E7AF5F4}"/>
    <dgm:cxn modelId="{06FF7FE9-FC6F-4B64-80B2-2036FAF86322}" type="presOf" srcId="{AAD55089-0119-4887-81C9-A23314696E3E}" destId="{255B972D-F7DF-443F-93EE-1AC7891AD52D}" srcOrd="0" destOrd="0" presId="urn:microsoft.com/office/officeart/2005/8/layout/vList2"/>
    <dgm:cxn modelId="{544CD7F4-4767-494B-879A-ABB21FDC6891}" type="presOf" srcId="{3F961391-FC23-41EF-8F43-08F3A8A9873E}" destId="{255B972D-F7DF-443F-93EE-1AC7891AD52D}" srcOrd="0" destOrd="2" presId="urn:microsoft.com/office/officeart/2005/8/layout/vList2"/>
    <dgm:cxn modelId="{D6EE5AFA-ECF0-4753-A38B-59B91860B614}" srcId="{44D748E9-008D-4206-975F-5A0ADFACE6FE}" destId="{8C8C0267-A37B-44F3-B928-BF471A023C3C}" srcOrd="4" destOrd="0" parTransId="{6B27D187-67FD-400F-8E89-787C7D1AF565}" sibTransId="{63CEC518-7C6F-48ED-9CFD-FDABFD385A77}"/>
    <dgm:cxn modelId="{ED3CFD36-F103-4A54-9025-5204BA05A08D}" type="presParOf" srcId="{57DCD65D-BD41-4105-8BCB-3E0A88906005}" destId="{7BB7044A-D061-4107-8592-4C17CF9DC41C}" srcOrd="0" destOrd="0" presId="urn:microsoft.com/office/officeart/2005/8/layout/vList2"/>
    <dgm:cxn modelId="{8731A5E7-518B-447C-B70E-C59798D5FDE1}" type="presParOf" srcId="{57DCD65D-BD41-4105-8BCB-3E0A88906005}" destId="{8F2B1105-D401-4059-8DB8-B1FCB66B65B8}" srcOrd="1" destOrd="0" presId="urn:microsoft.com/office/officeart/2005/8/layout/vList2"/>
    <dgm:cxn modelId="{046F9AB9-801C-4080-BE37-2EB86841E04C}" type="presParOf" srcId="{57DCD65D-BD41-4105-8BCB-3E0A88906005}" destId="{6753A1DD-67E5-48E6-BDA6-5E07FCA61B04}" srcOrd="2" destOrd="0" presId="urn:microsoft.com/office/officeart/2005/8/layout/vList2"/>
    <dgm:cxn modelId="{D06EFCB6-7EE3-47B7-894F-E6263F5253BC}" type="presParOf" srcId="{57DCD65D-BD41-4105-8BCB-3E0A88906005}" destId="{255B972D-F7DF-443F-93EE-1AC7891AD52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8DAA0-6F9C-4B83-914E-97469F1F940D}">
      <dsp:nvSpPr>
        <dsp:cNvPr id="0" name=""/>
        <dsp:cNvSpPr/>
      </dsp:nvSpPr>
      <dsp:spPr>
        <a:xfrm>
          <a:off x="0" y="706671"/>
          <a:ext cx="3073451" cy="1951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20BCF4-67B0-44C0-996E-65F936007CA9}">
      <dsp:nvSpPr>
        <dsp:cNvPr id="0" name=""/>
        <dsp:cNvSpPr/>
      </dsp:nvSpPr>
      <dsp:spPr>
        <a:xfrm>
          <a:off x="341494" y="1031091"/>
          <a:ext cx="3073451" cy="195164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ts val="0"/>
            </a:spcAft>
            <a:buNone/>
          </a:pPr>
          <a:r>
            <a:rPr lang="en-US" sz="2500" b="1" kern="1200" dirty="0"/>
            <a:t>Bridge Formula Program (BFP):</a:t>
          </a:r>
        </a:p>
        <a:p>
          <a:pPr marL="0" lvl="0" indent="0" algn="ctr" defTabSz="1111250">
            <a:lnSpc>
              <a:spcPct val="90000"/>
            </a:lnSpc>
            <a:spcBef>
              <a:spcPct val="0"/>
            </a:spcBef>
            <a:spcAft>
              <a:spcPts val="0"/>
            </a:spcAft>
            <a:buNone/>
          </a:pPr>
          <a:r>
            <a:rPr lang="en-US" sz="2500" i="1" kern="1200" dirty="0"/>
            <a:t>$165M</a:t>
          </a:r>
        </a:p>
        <a:p>
          <a:pPr marL="0" lvl="0" indent="0" algn="ctr" defTabSz="1111250">
            <a:lnSpc>
              <a:spcPct val="90000"/>
            </a:lnSpc>
            <a:spcBef>
              <a:spcPct val="0"/>
            </a:spcBef>
            <a:spcAft>
              <a:spcPts val="0"/>
            </a:spcAft>
            <a:buNone/>
          </a:pPr>
          <a:r>
            <a:rPr lang="en-US" sz="2500" i="1" kern="1200" dirty="0"/>
            <a:t>(General Fund)  </a:t>
          </a:r>
          <a:endParaRPr lang="en-US" sz="2500" kern="1200" dirty="0"/>
        </a:p>
      </dsp:txBody>
      <dsp:txXfrm>
        <a:off x="398656" y="1088253"/>
        <a:ext cx="2959127" cy="1837317"/>
      </dsp:txXfrm>
    </dsp:sp>
    <dsp:sp modelId="{859633E9-6AB9-4852-AFCC-929527C4B3E8}">
      <dsp:nvSpPr>
        <dsp:cNvPr id="0" name=""/>
        <dsp:cNvSpPr/>
      </dsp:nvSpPr>
      <dsp:spPr>
        <a:xfrm>
          <a:off x="3756441" y="706671"/>
          <a:ext cx="3073451" cy="1951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4B7795-80DD-420A-8415-D500BA771059}">
      <dsp:nvSpPr>
        <dsp:cNvPr id="0" name=""/>
        <dsp:cNvSpPr/>
      </dsp:nvSpPr>
      <dsp:spPr>
        <a:xfrm>
          <a:off x="4097935" y="1031091"/>
          <a:ext cx="3073451" cy="195164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ts val="0"/>
            </a:spcAft>
            <a:buNone/>
          </a:pPr>
          <a:r>
            <a:rPr lang="en-US" sz="2500" b="1" kern="1200" dirty="0"/>
            <a:t>Bridge Investment Program (BIP):</a:t>
          </a:r>
        </a:p>
        <a:p>
          <a:pPr marL="0" lvl="0" indent="0" algn="ctr" defTabSz="1111250">
            <a:lnSpc>
              <a:spcPct val="90000"/>
            </a:lnSpc>
            <a:spcBef>
              <a:spcPct val="0"/>
            </a:spcBef>
            <a:spcAft>
              <a:spcPts val="0"/>
            </a:spcAft>
            <a:buNone/>
          </a:pPr>
          <a:r>
            <a:rPr lang="en-US" sz="2500" i="1" kern="1200" dirty="0"/>
            <a:t>$20M</a:t>
          </a:r>
        </a:p>
        <a:p>
          <a:pPr marL="0" lvl="0" indent="0" algn="ctr" defTabSz="1111250">
            <a:lnSpc>
              <a:spcPct val="90000"/>
            </a:lnSpc>
            <a:spcBef>
              <a:spcPct val="0"/>
            </a:spcBef>
            <a:spcAft>
              <a:spcPts val="0"/>
            </a:spcAft>
            <a:buNone/>
          </a:pPr>
          <a:r>
            <a:rPr lang="en-US" sz="2500" i="1" kern="1200" dirty="0"/>
            <a:t>(General Fund) </a:t>
          </a:r>
          <a:endParaRPr lang="en-US" sz="2500" kern="1200" dirty="0"/>
        </a:p>
      </dsp:txBody>
      <dsp:txXfrm>
        <a:off x="4155097" y="1088253"/>
        <a:ext cx="2959127" cy="1837317"/>
      </dsp:txXfrm>
    </dsp:sp>
    <dsp:sp modelId="{B20F7F91-EE1B-4097-8C68-1A23F1AEA716}">
      <dsp:nvSpPr>
        <dsp:cNvPr id="0" name=""/>
        <dsp:cNvSpPr/>
      </dsp:nvSpPr>
      <dsp:spPr>
        <a:xfrm>
          <a:off x="7512882" y="706671"/>
          <a:ext cx="3073451" cy="1951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60812D-402F-4A03-96D9-CE9647084711}">
      <dsp:nvSpPr>
        <dsp:cNvPr id="0" name=""/>
        <dsp:cNvSpPr/>
      </dsp:nvSpPr>
      <dsp:spPr>
        <a:xfrm>
          <a:off x="7854377" y="1031091"/>
          <a:ext cx="3073451" cy="195164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ts val="0"/>
            </a:spcAft>
            <a:buNone/>
          </a:pPr>
          <a:r>
            <a:rPr lang="en-US" sz="2500" b="1" kern="1200" dirty="0"/>
            <a:t>Bridge Investment Program (BIP):</a:t>
          </a:r>
        </a:p>
        <a:p>
          <a:pPr marL="0" lvl="0" indent="0" algn="ctr" defTabSz="1111250">
            <a:lnSpc>
              <a:spcPct val="90000"/>
            </a:lnSpc>
            <a:spcBef>
              <a:spcPct val="0"/>
            </a:spcBef>
            <a:spcAft>
              <a:spcPts val="0"/>
            </a:spcAft>
            <a:buNone/>
          </a:pPr>
          <a:r>
            <a:rPr lang="en-US" sz="2500" i="1" kern="1200" dirty="0"/>
            <a:t>$22M</a:t>
          </a:r>
        </a:p>
        <a:p>
          <a:pPr marL="0" lvl="0" indent="0" algn="ctr" defTabSz="1111250">
            <a:lnSpc>
              <a:spcPct val="90000"/>
            </a:lnSpc>
            <a:spcBef>
              <a:spcPct val="0"/>
            </a:spcBef>
            <a:spcAft>
              <a:spcPts val="0"/>
            </a:spcAft>
            <a:buNone/>
          </a:pPr>
          <a:r>
            <a:rPr lang="en-US" sz="2500" i="1" kern="1200" dirty="0"/>
            <a:t>(Highway Trust Fund)</a:t>
          </a:r>
          <a:endParaRPr lang="en-US" sz="2500" kern="1200" dirty="0"/>
        </a:p>
      </dsp:txBody>
      <dsp:txXfrm>
        <a:off x="7911539" y="1088253"/>
        <a:ext cx="2959127" cy="1837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7044A-D061-4107-8592-4C17CF9DC41C}">
      <dsp:nvSpPr>
        <dsp:cNvPr id="0" name=""/>
        <dsp:cNvSpPr/>
      </dsp:nvSpPr>
      <dsp:spPr>
        <a:xfrm>
          <a:off x="0" y="24709"/>
          <a:ext cx="6666833" cy="9945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i="0" u="sng" kern="1200" baseline="0" dirty="0"/>
            <a:t>FY22-24 Total </a:t>
          </a:r>
          <a:r>
            <a:rPr lang="en-US" sz="2500" b="1" u="sng" kern="1200" dirty="0"/>
            <a:t>of 303 </a:t>
          </a:r>
          <a:r>
            <a:rPr lang="en-US" sz="2500" b="1" i="0" u="sng" kern="1200" baseline="0" dirty="0"/>
            <a:t>applications funded </a:t>
          </a:r>
          <a:r>
            <a:rPr lang="en-US" sz="2500" b="1" u="sng" kern="1200" dirty="0"/>
            <a:t>at</a:t>
          </a:r>
          <a:r>
            <a:rPr lang="en-US" sz="2500" b="1" i="0" u="sng" kern="1200" baseline="0" dirty="0"/>
            <a:t> $268.5M</a:t>
          </a:r>
          <a:endParaRPr lang="en-US" sz="2500" kern="1200" dirty="0"/>
        </a:p>
      </dsp:txBody>
      <dsp:txXfrm>
        <a:off x="48547" y="73256"/>
        <a:ext cx="6569739" cy="897406"/>
      </dsp:txXfrm>
    </dsp:sp>
    <dsp:sp modelId="{8F2B1105-D401-4059-8DB8-B1FCB66B65B8}">
      <dsp:nvSpPr>
        <dsp:cNvPr id="0" name=""/>
        <dsp:cNvSpPr/>
      </dsp:nvSpPr>
      <dsp:spPr>
        <a:xfrm>
          <a:off x="0" y="1019209"/>
          <a:ext cx="6666833" cy="1707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b="0" kern="1200" baseline="0" dirty="0"/>
            <a:t>FHWA Tribes – 191 applications funded at $180.9</a:t>
          </a:r>
          <a:r>
            <a:rPr lang="en-US" sz="2000" kern="1200" dirty="0"/>
            <a:t>M</a:t>
          </a:r>
        </a:p>
        <a:p>
          <a:pPr marL="228600" lvl="1" indent="-228600" algn="l" defTabSz="889000">
            <a:lnSpc>
              <a:spcPct val="90000"/>
            </a:lnSpc>
            <a:spcBef>
              <a:spcPct val="0"/>
            </a:spcBef>
            <a:spcAft>
              <a:spcPct val="20000"/>
            </a:spcAft>
            <a:buChar char="•"/>
          </a:pPr>
          <a:r>
            <a:rPr lang="en-US" sz="2000" kern="1200" dirty="0"/>
            <a:t>DOT Self Governance Tribe – 13 applications at $12.5M</a:t>
          </a:r>
        </a:p>
        <a:p>
          <a:pPr marL="228600" lvl="1" indent="-228600" algn="l" defTabSz="889000">
            <a:lnSpc>
              <a:spcPct val="90000"/>
            </a:lnSpc>
            <a:spcBef>
              <a:spcPct val="0"/>
            </a:spcBef>
            <a:spcAft>
              <a:spcPct val="20000"/>
            </a:spcAft>
            <a:buChar char="•"/>
          </a:pPr>
          <a:r>
            <a:rPr lang="en-US" sz="2000" b="0" kern="1200" baseline="0" dirty="0"/>
            <a:t>BIA Tribes – 99 applications funded at $75.1M</a:t>
          </a:r>
          <a:endParaRPr lang="en-US" sz="2000" kern="1200" dirty="0"/>
        </a:p>
        <a:p>
          <a:pPr marL="228600" lvl="1" indent="-228600" algn="l" defTabSz="889000">
            <a:lnSpc>
              <a:spcPct val="90000"/>
            </a:lnSpc>
            <a:spcBef>
              <a:spcPct val="0"/>
            </a:spcBef>
            <a:spcAft>
              <a:spcPct val="20000"/>
            </a:spcAft>
            <a:buChar char="•"/>
          </a:pPr>
          <a:r>
            <a:rPr lang="en-US" sz="2000" kern="1200" baseline="0" dirty="0"/>
            <a:t>Preliminary Engineering (PE) – 195 applications funded</a:t>
          </a:r>
          <a:endParaRPr lang="en-US" sz="2000" kern="1200" dirty="0"/>
        </a:p>
        <a:p>
          <a:pPr marL="228600" lvl="1" indent="-228600" algn="l" defTabSz="889000">
            <a:lnSpc>
              <a:spcPct val="90000"/>
            </a:lnSpc>
            <a:spcBef>
              <a:spcPct val="0"/>
            </a:spcBef>
            <a:spcAft>
              <a:spcPct val="20000"/>
            </a:spcAft>
            <a:buChar char="•"/>
          </a:pPr>
          <a:r>
            <a:rPr lang="en-US" sz="2000" kern="1200" baseline="0" dirty="0"/>
            <a:t>Construction (CN) – 108 applications funded</a:t>
          </a:r>
          <a:endParaRPr lang="en-US" sz="2000" kern="1200" dirty="0"/>
        </a:p>
      </dsp:txBody>
      <dsp:txXfrm>
        <a:off x="0" y="1019209"/>
        <a:ext cx="6666833" cy="1707750"/>
      </dsp:txXfrm>
    </dsp:sp>
    <dsp:sp modelId="{6753A1DD-67E5-48E6-BDA6-5E07FCA61B04}">
      <dsp:nvSpPr>
        <dsp:cNvPr id="0" name=""/>
        <dsp:cNvSpPr/>
      </dsp:nvSpPr>
      <dsp:spPr>
        <a:xfrm>
          <a:off x="0" y="2726960"/>
          <a:ext cx="6666833" cy="9945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i="0" u="sng" kern="1200" baseline="0" dirty="0"/>
            <a:t>FY25 Total </a:t>
          </a:r>
          <a:r>
            <a:rPr lang="en-US" sz="2500" b="1" u="sng" kern="1200" dirty="0"/>
            <a:t>of 18 </a:t>
          </a:r>
          <a:r>
            <a:rPr lang="en-US" sz="2500" b="1" i="0" u="sng" kern="1200" baseline="0" dirty="0"/>
            <a:t>applications funded</a:t>
          </a:r>
          <a:r>
            <a:rPr lang="en-US" sz="2500" b="1" u="sng" kern="1200" dirty="0"/>
            <a:t> to date at $37.4M</a:t>
          </a:r>
          <a:r>
            <a:rPr lang="en-US" sz="2500" b="1" i="0" u="sng" kern="1200" baseline="0" dirty="0"/>
            <a:t> </a:t>
          </a:r>
          <a:endParaRPr lang="en-US" sz="2500" kern="1200" dirty="0"/>
        </a:p>
      </dsp:txBody>
      <dsp:txXfrm>
        <a:off x="48547" y="2775507"/>
        <a:ext cx="6569739" cy="897406"/>
      </dsp:txXfrm>
    </dsp:sp>
    <dsp:sp modelId="{255B972D-F7DF-443F-93EE-1AC7891AD52D}">
      <dsp:nvSpPr>
        <dsp:cNvPr id="0" name=""/>
        <dsp:cNvSpPr/>
      </dsp:nvSpPr>
      <dsp:spPr>
        <a:xfrm>
          <a:off x="0" y="3721460"/>
          <a:ext cx="6666833" cy="1707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b="0" kern="1200" baseline="0" dirty="0"/>
            <a:t>FHWA Tribes – 14</a:t>
          </a:r>
          <a:r>
            <a:rPr lang="en-US" sz="2000" kern="1200" dirty="0"/>
            <a:t> </a:t>
          </a:r>
          <a:r>
            <a:rPr lang="en-US" sz="2000" b="0" kern="1200" baseline="0" dirty="0"/>
            <a:t>applications at $</a:t>
          </a:r>
          <a:r>
            <a:rPr lang="en-US" sz="2000" kern="1200" dirty="0"/>
            <a:t>18.9M</a:t>
          </a:r>
        </a:p>
        <a:p>
          <a:pPr marL="228600" lvl="1" indent="-228600" algn="l" defTabSz="889000">
            <a:lnSpc>
              <a:spcPct val="90000"/>
            </a:lnSpc>
            <a:spcBef>
              <a:spcPct val="0"/>
            </a:spcBef>
            <a:spcAft>
              <a:spcPct val="20000"/>
            </a:spcAft>
            <a:buChar char="•"/>
          </a:pPr>
          <a:r>
            <a:rPr lang="en-US" sz="2000" kern="1200" dirty="0"/>
            <a:t>DOT Self Governance Tribe – 3 applications at $6.2M</a:t>
          </a:r>
        </a:p>
        <a:p>
          <a:pPr marL="228600" lvl="1" indent="-228600" algn="l" defTabSz="889000">
            <a:lnSpc>
              <a:spcPct val="90000"/>
            </a:lnSpc>
            <a:spcBef>
              <a:spcPct val="0"/>
            </a:spcBef>
            <a:spcAft>
              <a:spcPct val="20000"/>
            </a:spcAft>
            <a:buChar char="•"/>
          </a:pPr>
          <a:r>
            <a:rPr lang="en-US" sz="2000" b="0" kern="1200" baseline="0" dirty="0"/>
            <a:t>BIA Tribes – 1 applications at $12.3M</a:t>
          </a:r>
          <a:endParaRPr lang="en-US" sz="2000" kern="1200" dirty="0"/>
        </a:p>
        <a:p>
          <a:pPr marL="228600" lvl="1" indent="-228600" algn="l" defTabSz="889000">
            <a:lnSpc>
              <a:spcPct val="90000"/>
            </a:lnSpc>
            <a:spcBef>
              <a:spcPct val="0"/>
            </a:spcBef>
            <a:spcAft>
              <a:spcPct val="20000"/>
            </a:spcAft>
            <a:buChar char="•"/>
          </a:pPr>
          <a:r>
            <a:rPr lang="en-US" sz="2000" kern="1200" baseline="0" dirty="0"/>
            <a:t>Preliminary Engineering (PE) – 15 applications funded</a:t>
          </a:r>
          <a:endParaRPr lang="en-US" sz="2000" kern="1200" dirty="0"/>
        </a:p>
        <a:p>
          <a:pPr marL="228600" lvl="1" indent="-228600" algn="l" defTabSz="889000">
            <a:lnSpc>
              <a:spcPct val="90000"/>
            </a:lnSpc>
            <a:spcBef>
              <a:spcPct val="0"/>
            </a:spcBef>
            <a:spcAft>
              <a:spcPct val="20000"/>
            </a:spcAft>
            <a:buChar char="•"/>
          </a:pPr>
          <a:r>
            <a:rPr lang="en-US" sz="2000" kern="1200" baseline="0" dirty="0"/>
            <a:t>Construction (CN) – 3 applications funded</a:t>
          </a:r>
          <a:endParaRPr lang="en-US" sz="2000" kern="1200" dirty="0"/>
        </a:p>
      </dsp:txBody>
      <dsp:txXfrm>
        <a:off x="0" y="3721460"/>
        <a:ext cx="6666833" cy="17077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254BF3-08D5-4FA0-9301-706E18DB1C4F}" type="datetimeFigureOut">
              <a:rPr lang="en-US" smtClean="0"/>
              <a:t>12/3/2024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C3CE8D-0168-4CE1-B58C-151B1D461103}" type="slidenum">
              <a:rPr lang="en-US" smtClean="0"/>
              <a:t>‹#›</a:t>
            </a:fld>
            <a:endParaRPr lang="en-US" dirty="0"/>
          </a:p>
        </p:txBody>
      </p:sp>
    </p:spTree>
    <p:extLst>
      <p:ext uri="{BB962C8B-B14F-4D97-AF65-F5344CB8AC3E}">
        <p14:creationId xmlns:p14="http://schemas.microsoft.com/office/powerpoint/2010/main" val="396734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4EEC880-C233-41B2-B74E-1FF2F2FE44BB}" type="slidenum">
              <a:rPr lang="en-US" smtClean="0"/>
              <a:pPr/>
              <a:t>1</a:t>
            </a:fld>
            <a:endParaRPr lang="en-US" dirty="0"/>
          </a:p>
        </p:txBody>
      </p:sp>
    </p:spTree>
    <p:extLst>
      <p:ext uri="{BB962C8B-B14F-4D97-AF65-F5344CB8AC3E}">
        <p14:creationId xmlns:p14="http://schemas.microsoft.com/office/powerpoint/2010/main" val="2774549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2263" y="698500"/>
            <a:ext cx="6213475" cy="3495675"/>
          </a:xfrm>
        </p:spPr>
      </p:sp>
      <p:sp>
        <p:nvSpPr>
          <p:cNvPr id="3" name="Notes Placeholder 2"/>
          <p:cNvSpPr>
            <a:spLocks noGrp="1"/>
          </p:cNvSpPr>
          <p:nvPr>
            <p:ph type="body" idx="1"/>
          </p:nvPr>
        </p:nvSpPr>
        <p:spPr/>
        <p:txBody>
          <a:bodyPr/>
          <a:lstStyle/>
          <a:p>
            <a:pPr marL="163889" lvl="0" indent="-163889">
              <a:spcBef>
                <a:spcPts val="600"/>
              </a:spcBef>
              <a:spcAft>
                <a:spcPts val="600"/>
              </a:spcAft>
              <a:buFont typeface="Arial" panose="020B0604020202020204" pitchFamily="34" charset="0"/>
              <a:buChar char="•"/>
            </a:pPr>
            <a:r>
              <a:rPr lang="en-US" sz="1200" dirty="0"/>
              <a:t>Good morning and so glad to be here to share the latest updates for OTT.</a:t>
            </a:r>
          </a:p>
          <a:p>
            <a:endParaRPr lang="en-US" dirty="0"/>
          </a:p>
        </p:txBody>
      </p:sp>
      <p:sp>
        <p:nvSpPr>
          <p:cNvPr id="4" name="Slide Number Placeholder 3"/>
          <p:cNvSpPr>
            <a:spLocks noGrp="1"/>
          </p:cNvSpPr>
          <p:nvPr>
            <p:ph type="sldNum" sz="quarter" idx="5"/>
          </p:nvPr>
        </p:nvSpPr>
        <p:spPr/>
        <p:txBody>
          <a:bodyPr/>
          <a:lstStyle/>
          <a:p>
            <a:fld id="{34EEC880-C233-41B2-B74E-1FF2F2FE44BB}" type="slidenum">
              <a:rPr lang="en-US" smtClean="0"/>
              <a:pPr/>
              <a:t>2</a:t>
            </a:fld>
            <a:endParaRPr lang="en-US" dirty="0"/>
          </a:p>
        </p:txBody>
      </p:sp>
    </p:spTree>
    <p:extLst>
      <p:ext uri="{BB962C8B-B14F-4D97-AF65-F5344CB8AC3E}">
        <p14:creationId xmlns:p14="http://schemas.microsoft.com/office/powerpoint/2010/main" val="2133914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here is our current org chart which illustrates the growth of our program adding TTAP and our new Discretionary Grants Team.  We are fully staffed!  Rachel Levee is our newest staff member  leading the Field Operations Team. She has taken over the reins from Brian Allen, who recently retired, loving life in Idaho with his family.</a:t>
            </a:r>
          </a:p>
        </p:txBody>
      </p:sp>
      <p:sp>
        <p:nvSpPr>
          <p:cNvPr id="4" name="Slide Number Placeholder 3"/>
          <p:cNvSpPr>
            <a:spLocks noGrp="1"/>
          </p:cNvSpPr>
          <p:nvPr>
            <p:ph type="sldNum" sz="quarter" idx="5"/>
          </p:nvPr>
        </p:nvSpPr>
        <p:spPr/>
        <p:txBody>
          <a:bodyPr/>
          <a:lstStyle/>
          <a:p>
            <a:fld id="{07C3CE8D-0168-4CE1-B58C-151B1D461103}" type="slidenum">
              <a:rPr lang="en-US" smtClean="0"/>
              <a:t>3</a:t>
            </a:fld>
            <a:endParaRPr lang="en-US" dirty="0"/>
          </a:p>
        </p:txBody>
      </p:sp>
    </p:spTree>
    <p:extLst>
      <p:ext uri="{BB962C8B-B14F-4D97-AF65-F5344CB8AC3E}">
        <p14:creationId xmlns:p14="http://schemas.microsoft.com/office/powerpoint/2010/main" val="1138784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Font typeface="Arial" panose="020B0604020202020204" pitchFamily="34" charset="0"/>
              <a:buNone/>
            </a:pPr>
            <a:endParaRPr lang="en-US" sz="1200" dirty="0"/>
          </a:p>
        </p:txBody>
      </p:sp>
      <p:sp>
        <p:nvSpPr>
          <p:cNvPr id="4" name="Slide Number Placeholder 3"/>
          <p:cNvSpPr>
            <a:spLocks noGrp="1"/>
          </p:cNvSpPr>
          <p:nvPr>
            <p:ph type="sldNum" sz="quarter" idx="5"/>
          </p:nvPr>
        </p:nvSpPr>
        <p:spPr/>
        <p:txBody>
          <a:bodyPr/>
          <a:lstStyle/>
          <a:p>
            <a:fld id="{34EEC880-C233-41B2-B74E-1FF2F2FE44BB}" type="slidenum">
              <a:rPr lang="en-US" smtClean="0"/>
              <a:pPr/>
              <a:t>4</a:t>
            </a:fld>
            <a:endParaRPr lang="en-US" dirty="0"/>
          </a:p>
        </p:txBody>
      </p:sp>
    </p:spTree>
    <p:extLst>
      <p:ext uri="{BB962C8B-B14F-4D97-AF65-F5344CB8AC3E}">
        <p14:creationId xmlns:p14="http://schemas.microsoft.com/office/powerpoint/2010/main" val="200868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600"/>
              </a:spcBef>
              <a:spcAft>
                <a:spcPts val="600"/>
              </a:spcAft>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pPr marL="0" marR="0" lvl="0" indent="0" algn="r" defTabSz="924340" rtl="0" eaLnBrk="1" fontAlgn="base" latinLnBrk="0" hangingPunct="1">
              <a:lnSpc>
                <a:spcPct val="100000"/>
              </a:lnSpc>
              <a:spcBef>
                <a:spcPct val="0"/>
              </a:spcBef>
              <a:spcAft>
                <a:spcPct val="0"/>
              </a:spcAft>
              <a:buClrTx/>
              <a:buSzTx/>
              <a:buFontTx/>
              <a:buNone/>
              <a:tabLst/>
              <a:defRPr/>
            </a:pPr>
            <a:fld id="{34EEC880-C233-41B2-B74E-1FF2F2FE44BB}"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24340" rtl="0" eaLnBrk="1" fontAlgn="base" latinLnBrk="0" hangingPunct="1">
                <a:lnSpc>
                  <a:spcPct val="100000"/>
                </a:lnSpc>
                <a:spcBef>
                  <a:spcPct val="0"/>
                </a:spcBef>
                <a:spcAft>
                  <a:spcPct val="0"/>
                </a:spcAft>
                <a:buClrTx/>
                <a:buSzTx/>
                <a:buFontTx/>
                <a:buNone/>
                <a:tabLst/>
                <a:defRPr/>
              </a:pPr>
              <a:t>5</a:t>
            </a:fld>
            <a:endParaRPr kumimoji="0" lang="en-US"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955321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600"/>
              </a:spcBef>
              <a:spcAft>
                <a:spcPts val="600"/>
              </a:spcAft>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pPr marL="0" marR="0" lvl="0" indent="0" algn="r" defTabSz="924340" rtl="0" eaLnBrk="1" fontAlgn="base" latinLnBrk="0" hangingPunct="1">
              <a:lnSpc>
                <a:spcPct val="100000"/>
              </a:lnSpc>
              <a:spcBef>
                <a:spcPct val="0"/>
              </a:spcBef>
              <a:spcAft>
                <a:spcPct val="0"/>
              </a:spcAft>
              <a:buClrTx/>
              <a:buSzTx/>
              <a:buFontTx/>
              <a:buNone/>
              <a:tabLst/>
              <a:defRPr/>
            </a:pPr>
            <a:fld id="{34EEC880-C233-41B2-B74E-1FF2F2FE44BB}"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24340" rtl="0" eaLnBrk="1" fontAlgn="base" latinLnBrk="0" hangingPunct="1">
                <a:lnSpc>
                  <a:spcPct val="100000"/>
                </a:lnSpc>
                <a:spcBef>
                  <a:spcPct val="0"/>
                </a:spcBef>
                <a:spcAft>
                  <a:spcPct val="0"/>
                </a:spcAft>
                <a:buClrTx/>
                <a:buSzTx/>
                <a:buFontTx/>
                <a:buNone/>
                <a:tabLst/>
                <a:defRPr/>
              </a:pPr>
              <a:t>6</a:t>
            </a:fld>
            <a:endParaRPr kumimoji="0" lang="en-US"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1516530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BIL, no longer a set-aside from TTP but still administered through TTP, OTT and BIA.</a:t>
            </a:r>
          </a:p>
          <a:p>
            <a:r>
              <a:rPr lang="en-US" dirty="0"/>
              <a:t>In 2024 we have over 200M available from the 3 funding sources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C3CE8D-0168-4CE1-B58C-151B1D4611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850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Total applications funded to date = 303 applications, including additional funding requests</a:t>
            </a:r>
          </a:p>
          <a:p>
            <a:endParaRPr lang="en-US" b="1" dirty="0"/>
          </a:p>
          <a:p>
            <a:r>
              <a:rPr lang="en-US" b="1" dirty="0"/>
              <a:t>Total TTFBP funds obligated (all from General Fund) = $268.5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C3CE8D-0168-4CE1-B58C-151B1D4611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994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Total TTFBP funds obligated (all from General Fund) = $268.5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Total unobligated TTFBP funds to date = $335M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C3CE8D-0168-4CE1-B58C-151B1D4611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2850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HPP - PS&amp;E or Construction only</a:t>
            </a:r>
          </a:p>
          <a:p>
            <a:endParaRPr lang="en-US" dirty="0"/>
          </a:p>
          <a:p>
            <a:r>
              <a:rPr lang="en-US" dirty="0"/>
              <a:t>$750,000</a:t>
            </a:r>
          </a:p>
          <a:p>
            <a:endParaRPr lang="en-US" dirty="0"/>
          </a:p>
          <a:p>
            <a:r>
              <a:rPr lang="en-US" dirty="0"/>
              <a:t>The Tribal HPP Program is a nationwide priority program for:</a:t>
            </a:r>
          </a:p>
          <a:p>
            <a:pPr marL="628650" lvl="1" indent="-171450">
              <a:buFont typeface="Arial" panose="020B0604020202020204" pitchFamily="34" charset="0"/>
              <a:buChar char="•"/>
            </a:pPr>
            <a:r>
              <a:rPr lang="en-US" b="0" u="none" dirty="0"/>
              <a:t>An Indian Tribe or governmental subdivision of an Indian Tribe whose annual allocation of TTP funds is insufficient to complete the highest priority project; or</a:t>
            </a:r>
          </a:p>
          <a:p>
            <a:pPr marL="628650" lvl="1" indent="-171450">
              <a:buFont typeface="Arial" panose="020B0604020202020204" pitchFamily="34" charset="0"/>
              <a:buChar char="•"/>
            </a:pPr>
            <a:r>
              <a:rPr lang="en-US" b="0" u="none" dirty="0"/>
              <a:t>Any Indian Tribe that has an emergency or disaster with respect to a transportation facility included on the NTTFI.</a:t>
            </a:r>
          </a:p>
          <a:p>
            <a:pPr marL="171450" lvl="0" indent="-171450">
              <a:buFont typeface="Arial" panose="020B0604020202020204" pitchFamily="34" charset="0"/>
              <a:buChar char="•"/>
            </a:pPr>
            <a:endParaRPr lang="en-US" b="0" u="none" dirty="0"/>
          </a:p>
          <a:p>
            <a:pPr marL="171450" lvl="0" indent="-171450">
              <a:buFont typeface="Arial" panose="020B0604020202020204" pitchFamily="34" charset="0"/>
              <a:buChar char="•"/>
            </a:pPr>
            <a:r>
              <a:rPr lang="en-US" b="0" u="none" dirty="0"/>
              <a:t>In addition to the $9,000,000 set aside, there is authorized to be appropriated $30,000,000 out of the general fund of the Treasury for each fiscal years 2022 through 2026, if Congress passes this funding in their legislation.</a:t>
            </a:r>
          </a:p>
          <a:p>
            <a:pPr marL="171450" lvl="0" indent="-171450">
              <a:buFont typeface="Arial" panose="020B0604020202020204" pitchFamily="34" charset="0"/>
              <a:buChar char="•"/>
            </a:pPr>
            <a:endParaRPr lang="en-US" b="0" u="none" dirty="0"/>
          </a:p>
          <a:p>
            <a:pPr marL="171450" lvl="0" indent="-171450">
              <a:buFont typeface="Arial" panose="020B0604020202020204" pitchFamily="34" charset="0"/>
              <a:buChar char="•"/>
            </a:pPr>
            <a:r>
              <a:rPr lang="en-US" b="0" u="none" dirty="0"/>
              <a:t>“Insufficient to complete the highest priority project” means that only Tribes receiving less than </a:t>
            </a:r>
          </a:p>
          <a:p>
            <a:pPr marL="0" lvl="0" indent="0">
              <a:buFont typeface="Arial" panose="020B0604020202020204" pitchFamily="34" charset="0"/>
              <a:buNone/>
            </a:pPr>
            <a:r>
              <a:rPr lang="en-US" b="0" u="none" dirty="0"/>
              <a:t>$1,000,000 in annual allocation of statutory formula Tribal shares through the TTP may apply </a:t>
            </a:r>
          </a:p>
          <a:p>
            <a:pPr marL="0" lvl="0" indent="0">
              <a:buFont typeface="Arial" panose="020B0604020202020204" pitchFamily="34" charset="0"/>
              <a:buNone/>
            </a:pPr>
            <a:r>
              <a:rPr lang="en-US" b="0" u="none" dirty="0"/>
              <a:t>for a priority project. </a:t>
            </a:r>
          </a:p>
        </p:txBody>
      </p:sp>
      <p:sp>
        <p:nvSpPr>
          <p:cNvPr id="4" name="Slide Number Placeholder 3"/>
          <p:cNvSpPr>
            <a:spLocks noGrp="1"/>
          </p:cNvSpPr>
          <p:nvPr>
            <p:ph type="sldNum" sz="quarter" idx="5"/>
          </p:nvPr>
        </p:nvSpPr>
        <p:spPr/>
        <p:txBody>
          <a:bodyPr/>
          <a:lstStyle/>
          <a:p>
            <a:pPr marL="0" marR="0" lvl="0" indent="0" algn="r" defTabSz="924340" rtl="0" eaLnBrk="1" fontAlgn="base" latinLnBrk="0" hangingPunct="1">
              <a:lnSpc>
                <a:spcPct val="100000"/>
              </a:lnSpc>
              <a:spcBef>
                <a:spcPct val="0"/>
              </a:spcBef>
              <a:spcAft>
                <a:spcPct val="0"/>
              </a:spcAft>
              <a:buClrTx/>
              <a:buSzTx/>
              <a:buFontTx/>
              <a:buNone/>
              <a:tabLst/>
              <a:defRPr/>
            </a:pPr>
            <a:fld id="{55AD3894-DE28-4F0A-BEDF-D92DC160B24F}"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24340" rtl="0" eaLnBrk="1" fontAlgn="base" latinLnBrk="0" hangingPunct="1">
                <a:lnSpc>
                  <a:spcPct val="100000"/>
                </a:lnSpc>
                <a:spcBef>
                  <a:spcPct val="0"/>
                </a:spcBef>
                <a:spcAft>
                  <a:spcPct val="0"/>
                </a:spcAft>
                <a:buClrTx/>
                <a:buSzTx/>
                <a:buFontTx/>
                <a:buNone/>
                <a:tabLst/>
                <a:defRPr/>
              </a:pPr>
              <a:t>11</a:t>
            </a:fld>
            <a:endParaRPr kumimoji="0" lang="en-US"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1682203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Latest FY24 Funding was awarded to 10 projects 8 Construction and 2 PE</a:t>
            </a:r>
          </a:p>
          <a:p>
            <a:r>
              <a:rPr lang="en-US" dirty="0"/>
              <a:t>FY22-23 is also available on our website.</a:t>
            </a:r>
          </a:p>
        </p:txBody>
      </p:sp>
      <p:sp>
        <p:nvSpPr>
          <p:cNvPr id="4" name="Slide Number Placeholder 3"/>
          <p:cNvSpPr>
            <a:spLocks noGrp="1"/>
          </p:cNvSpPr>
          <p:nvPr>
            <p:ph type="sldNum" sz="quarter" idx="5"/>
          </p:nvPr>
        </p:nvSpPr>
        <p:spPr/>
        <p:txBody>
          <a:bodyPr/>
          <a:lstStyle/>
          <a:p>
            <a:fld id="{07C3CE8D-0168-4CE1-B58C-151B1D461103}" type="slidenum">
              <a:rPr lang="en-US" smtClean="0"/>
              <a:t>12</a:t>
            </a:fld>
            <a:endParaRPr lang="en-US" dirty="0"/>
          </a:p>
        </p:txBody>
      </p:sp>
    </p:spTree>
    <p:extLst>
      <p:ext uri="{BB962C8B-B14F-4D97-AF65-F5344CB8AC3E}">
        <p14:creationId xmlns:p14="http://schemas.microsoft.com/office/powerpoint/2010/main" val="4200640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the latest HPP Program Timeline for FY25 starting October 1.</a:t>
            </a:r>
          </a:p>
        </p:txBody>
      </p:sp>
      <p:sp>
        <p:nvSpPr>
          <p:cNvPr id="4" name="Slide Number Placeholder 3"/>
          <p:cNvSpPr>
            <a:spLocks noGrp="1"/>
          </p:cNvSpPr>
          <p:nvPr>
            <p:ph type="sldNum" sz="quarter" idx="5"/>
          </p:nvPr>
        </p:nvSpPr>
        <p:spPr/>
        <p:txBody>
          <a:bodyPr/>
          <a:lstStyle/>
          <a:p>
            <a:pPr marL="0" marR="0" lvl="0" indent="0" algn="r" defTabSz="924340" rtl="0" eaLnBrk="1" fontAlgn="base" latinLnBrk="0" hangingPunct="1">
              <a:lnSpc>
                <a:spcPct val="100000"/>
              </a:lnSpc>
              <a:spcBef>
                <a:spcPct val="0"/>
              </a:spcBef>
              <a:spcAft>
                <a:spcPct val="0"/>
              </a:spcAft>
              <a:buClrTx/>
              <a:buSzTx/>
              <a:buFontTx/>
              <a:buNone/>
              <a:tabLst/>
              <a:defRPr/>
            </a:pPr>
            <a:fld id="{34EEC880-C233-41B2-B74E-1FF2F2FE44BB}"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24340" rtl="0" eaLnBrk="1" fontAlgn="base" latinLnBrk="0" hangingPunct="1">
                <a:lnSpc>
                  <a:spcPct val="100000"/>
                </a:lnSpc>
                <a:spcBef>
                  <a:spcPct val="0"/>
                </a:spcBef>
                <a:spcAft>
                  <a:spcPct val="0"/>
                </a:spcAft>
                <a:buClrTx/>
                <a:buSzTx/>
                <a:buFontTx/>
                <a:buNone/>
                <a:tabLst/>
                <a:defRPr/>
              </a:pPr>
              <a:t>13</a:t>
            </a:fld>
            <a:endParaRPr kumimoji="0" lang="en-US"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185829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Discretionary Grants Management Team (DGMT) is responsible for the full range of technical, policy, and administrative obligations related to development and delivery of FHWA discretionary grant projects awarded to Tribes. The DGMT serves as the liaison between the Tribes and the discretionary grant program offices administering the program award. </a:t>
            </a:r>
          </a:p>
          <a:p>
            <a:endParaRPr lang="en-US" dirty="0"/>
          </a:p>
        </p:txBody>
      </p:sp>
      <p:sp>
        <p:nvSpPr>
          <p:cNvPr id="4" name="Slide Number Placeholder 3"/>
          <p:cNvSpPr>
            <a:spLocks noGrp="1"/>
          </p:cNvSpPr>
          <p:nvPr>
            <p:ph type="sldNum" sz="quarter" idx="5"/>
          </p:nvPr>
        </p:nvSpPr>
        <p:spPr/>
        <p:txBody>
          <a:bodyPr/>
          <a:lstStyle/>
          <a:p>
            <a:fld id="{07C3CE8D-0168-4CE1-B58C-151B1D461103}" type="slidenum">
              <a:rPr lang="en-US" smtClean="0"/>
              <a:t>14</a:t>
            </a:fld>
            <a:endParaRPr lang="en-US" dirty="0"/>
          </a:p>
        </p:txBody>
      </p:sp>
    </p:spTree>
    <p:extLst>
      <p:ext uri="{BB962C8B-B14F-4D97-AF65-F5344CB8AC3E}">
        <p14:creationId xmlns:p14="http://schemas.microsoft.com/office/powerpoint/2010/main" val="4025116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 all Tribal awards since FY12.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BIL began in FY22, Tribal selections have increased by over $705M so far.  This includes just two programs that have announced FY24 awards so far. </a:t>
            </a:r>
          </a:p>
        </p:txBody>
      </p:sp>
      <p:sp>
        <p:nvSpPr>
          <p:cNvPr id="4" name="Slide Number Placeholder 3"/>
          <p:cNvSpPr>
            <a:spLocks noGrp="1"/>
          </p:cNvSpPr>
          <p:nvPr>
            <p:ph type="sldNum" sz="quarter" idx="5"/>
          </p:nvPr>
        </p:nvSpPr>
        <p:spPr/>
        <p:txBody>
          <a:bodyPr/>
          <a:lstStyle/>
          <a:p>
            <a:fld id="{884F0821-EE35-4985-8C7E-6F51FABAC356}" type="slidenum">
              <a:rPr lang="en-US" smtClean="0"/>
              <a:t>15</a:t>
            </a:fld>
            <a:endParaRPr lang="en-US" dirty="0"/>
          </a:p>
        </p:txBody>
      </p:sp>
    </p:spTree>
    <p:extLst>
      <p:ext uri="{BB962C8B-B14F-4D97-AF65-F5344CB8AC3E}">
        <p14:creationId xmlns:p14="http://schemas.microsoft.com/office/powerpoint/2010/main" val="95373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creation of the Discretionary Grants Management Team in 2023, OTT is handling the majority of this over $850M growth in Tribal awards and administering over 145 grants.</a:t>
            </a:r>
          </a:p>
        </p:txBody>
      </p:sp>
      <p:sp>
        <p:nvSpPr>
          <p:cNvPr id="4" name="Slide Number Placeholder 3"/>
          <p:cNvSpPr>
            <a:spLocks noGrp="1"/>
          </p:cNvSpPr>
          <p:nvPr>
            <p:ph type="sldNum" sz="quarter" idx="5"/>
          </p:nvPr>
        </p:nvSpPr>
        <p:spPr/>
        <p:txBody>
          <a:bodyPr/>
          <a:lstStyle/>
          <a:p>
            <a:fld id="{884F0821-EE35-4985-8C7E-6F51FABAC356}" type="slidenum">
              <a:rPr lang="en-US" smtClean="0"/>
              <a:t>16</a:t>
            </a:fld>
            <a:endParaRPr lang="en-US" dirty="0"/>
          </a:p>
        </p:txBody>
      </p:sp>
    </p:spTree>
    <p:extLst>
      <p:ext uri="{BB962C8B-B14F-4D97-AF65-F5344CB8AC3E}">
        <p14:creationId xmlns:p14="http://schemas.microsoft.com/office/powerpoint/2010/main" val="3341301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 Tribal selections in total under BIL under these 10 grant programs to date (OTT is administering 107 of these). </a:t>
            </a:r>
          </a:p>
          <a:p>
            <a:r>
              <a:rPr lang="en-US" dirty="0"/>
              <a:t>CFI -This # will need to be updated based on the earlier announcements.</a:t>
            </a:r>
          </a:p>
        </p:txBody>
      </p:sp>
      <p:sp>
        <p:nvSpPr>
          <p:cNvPr id="4" name="Slide Number Placeholder 3"/>
          <p:cNvSpPr>
            <a:spLocks noGrp="1"/>
          </p:cNvSpPr>
          <p:nvPr>
            <p:ph type="sldNum" sz="quarter" idx="5"/>
          </p:nvPr>
        </p:nvSpPr>
        <p:spPr/>
        <p:txBody>
          <a:bodyPr/>
          <a:lstStyle/>
          <a:p>
            <a:fld id="{884F0821-EE35-4985-8C7E-6F51FABAC356}" type="slidenum">
              <a:rPr lang="en-US" smtClean="0"/>
              <a:t>17</a:t>
            </a:fld>
            <a:endParaRPr lang="en-US" dirty="0"/>
          </a:p>
        </p:txBody>
      </p:sp>
    </p:spTree>
    <p:extLst>
      <p:ext uri="{BB962C8B-B14F-4D97-AF65-F5344CB8AC3E}">
        <p14:creationId xmlns:p14="http://schemas.microsoft.com/office/powerpoint/2010/main" val="804213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6421" y="4425395"/>
            <a:ext cx="5485158" cy="4191555"/>
          </a:xfrm>
        </p:spPr>
        <p:txBody>
          <a:bodyPr/>
          <a:lstStyle/>
          <a:p>
            <a:r>
              <a:rPr lang="en-US" dirty="0"/>
              <a:t>QR Code</a:t>
            </a:r>
          </a:p>
        </p:txBody>
      </p:sp>
      <p:sp>
        <p:nvSpPr>
          <p:cNvPr id="4" name="Slide Number Placeholder 3"/>
          <p:cNvSpPr>
            <a:spLocks noGrp="1"/>
          </p:cNvSpPr>
          <p:nvPr>
            <p:ph type="sldNum" sz="quarter" idx="5"/>
          </p:nvPr>
        </p:nvSpPr>
        <p:spPr/>
        <p:txBody>
          <a:bodyPr/>
          <a:lstStyle/>
          <a:p>
            <a:pPr marL="0" marR="0" lvl="0" indent="0" algn="r" defTabSz="924340" rtl="0" eaLnBrk="1" fontAlgn="base" latinLnBrk="0" hangingPunct="1">
              <a:lnSpc>
                <a:spcPct val="100000"/>
              </a:lnSpc>
              <a:spcBef>
                <a:spcPct val="0"/>
              </a:spcBef>
              <a:spcAft>
                <a:spcPct val="0"/>
              </a:spcAft>
              <a:buClrTx/>
              <a:buSzTx/>
              <a:buFontTx/>
              <a:buNone/>
              <a:tabLst/>
              <a:defRPr/>
            </a:pPr>
            <a:fld id="{34EEC880-C233-41B2-B74E-1FF2F2FE44BB}"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24340" rtl="0" eaLnBrk="1" fontAlgn="base" latinLnBrk="0" hangingPunct="1">
                <a:lnSpc>
                  <a:spcPct val="100000"/>
                </a:lnSpc>
                <a:spcBef>
                  <a:spcPct val="0"/>
                </a:spcBef>
                <a:spcAft>
                  <a:spcPct val="0"/>
                </a:spcAft>
                <a:buClrTx/>
                <a:buSzTx/>
                <a:buFontTx/>
                <a:buNone/>
                <a:tabLst/>
                <a:defRPr/>
              </a:pPr>
              <a:t>18</a:t>
            </a:fld>
            <a:endParaRPr kumimoji="0" lang="en-US"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1387366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OTT has two planners Dana Reinke and Misty Klann focused on different aspects of planning but have complementary roles to support Tribal presence in transportation planning.</a:t>
            </a:r>
          </a:p>
          <a:p>
            <a:endParaRPr lang="en-US" dirty="0"/>
          </a:p>
        </p:txBody>
      </p:sp>
      <p:sp>
        <p:nvSpPr>
          <p:cNvPr id="4" name="Slide Number Placeholder 3"/>
          <p:cNvSpPr>
            <a:spLocks noGrp="1"/>
          </p:cNvSpPr>
          <p:nvPr>
            <p:ph type="sldNum" sz="quarter" idx="5"/>
          </p:nvPr>
        </p:nvSpPr>
        <p:spPr/>
        <p:txBody>
          <a:bodyPr/>
          <a:lstStyle/>
          <a:p>
            <a:fld id="{07C3CE8D-0168-4CE1-B58C-151B1D461103}" type="slidenum">
              <a:rPr lang="en-US" smtClean="0"/>
              <a:t>19</a:t>
            </a:fld>
            <a:endParaRPr lang="en-US" dirty="0"/>
          </a:p>
        </p:txBody>
      </p:sp>
    </p:spTree>
    <p:extLst>
      <p:ext uri="{BB962C8B-B14F-4D97-AF65-F5344CB8AC3E}">
        <p14:creationId xmlns:p14="http://schemas.microsoft.com/office/powerpoint/2010/main" val="230616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C3CE8D-0168-4CE1-B58C-151B1D461103}" type="slidenum">
              <a:rPr lang="en-US" smtClean="0"/>
              <a:t>20</a:t>
            </a:fld>
            <a:endParaRPr lang="en-US" dirty="0"/>
          </a:p>
        </p:txBody>
      </p:sp>
    </p:spTree>
    <p:extLst>
      <p:ext uri="{BB962C8B-B14F-4D97-AF65-F5344CB8AC3E}">
        <p14:creationId xmlns:p14="http://schemas.microsoft.com/office/powerpoint/2010/main" val="2720535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Public Sans Web"/>
              </a:rPr>
              <a:t>The Tribal Transportation Facilities are public roads which provide access to and within Indian reservations, Indian trust land, restricted Indian land, and Alaska native villages. The inventory of proposed and existing roads in the NTTFI is approximately 157,000 miles. Approximately 31,400 miles are BIA system roads, 26,000 miles of Tribal system roads, and 101,000 miles that are under State and local ownership. Tribal Transportation Program funds can be used for eligible Title 23 transportation related activities on tribal transportation facility and may also be used for the State/local matching share for apportioned Federal-aid Highway Funds.</a:t>
            </a:r>
          </a:p>
          <a:p>
            <a:pPr algn="l"/>
            <a:r>
              <a:rPr lang="en-US" b="0" i="0" dirty="0">
                <a:solidFill>
                  <a:srgbClr val="1B1B1B"/>
                </a:solidFill>
                <a:effectLst/>
                <a:latin typeface="Public Sans Web"/>
              </a:rPr>
              <a:t>The BIA and Tribal governments undertake most of the design and construction of Tribal Transportation Program projects. Under tribal self-determination contracts, self-governance agreements, FHWA Program Agreements or other appropriate agreements, Tribal governments can perform, administer and operate portions or all but "inherently Federal functions" of the TTP.</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FD51E-465D-4011-B1E7-592D1ABB9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0851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FD51E-465D-4011-B1E7-592D1ABB9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290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3889" indent="-163889">
              <a:spcBef>
                <a:spcPts val="600"/>
              </a:spcBef>
              <a:spcAft>
                <a:spcPts val="600"/>
              </a:spcAft>
              <a:buFont typeface="Arial" panose="020B0604020202020204" pitchFamily="34" charset="0"/>
              <a:buChar char="•"/>
            </a:pPr>
            <a:r>
              <a:rPr lang="en-US" sz="1200" dirty="0"/>
              <a:t>Thank for you all for hanging in there with me…I am now going to turn the mike over the Hans to deliver the TTAP portion of our presentations and close things out.</a:t>
            </a:r>
          </a:p>
        </p:txBody>
      </p:sp>
      <p:sp>
        <p:nvSpPr>
          <p:cNvPr id="4" name="Slide Number Placeholder 3"/>
          <p:cNvSpPr>
            <a:spLocks noGrp="1"/>
          </p:cNvSpPr>
          <p:nvPr>
            <p:ph type="sldNum" sz="quarter" idx="5"/>
          </p:nvPr>
        </p:nvSpPr>
        <p:spPr/>
        <p:txBody>
          <a:bodyPr/>
          <a:lstStyle/>
          <a:p>
            <a:pPr marL="0" marR="0" lvl="0" indent="0" algn="r" defTabSz="924340" rtl="0" eaLnBrk="1" fontAlgn="base" latinLnBrk="0" hangingPunct="1">
              <a:lnSpc>
                <a:spcPct val="100000"/>
              </a:lnSpc>
              <a:spcBef>
                <a:spcPct val="0"/>
              </a:spcBef>
              <a:spcAft>
                <a:spcPct val="0"/>
              </a:spcAft>
              <a:buClrTx/>
              <a:buSzTx/>
              <a:buFontTx/>
              <a:buNone/>
              <a:tabLst/>
              <a:defRPr/>
            </a:pPr>
            <a:fld id="{34EEC880-C233-41B2-B74E-1FF2F2FE44BB}"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24340" rtl="0" eaLnBrk="1" fontAlgn="base" latinLnBrk="0" hangingPunct="1">
                <a:lnSpc>
                  <a:spcPct val="100000"/>
                </a:lnSpc>
                <a:spcBef>
                  <a:spcPct val="0"/>
                </a:spcBef>
                <a:spcAft>
                  <a:spcPct val="0"/>
                </a:spcAft>
                <a:buClrTx/>
                <a:buSzTx/>
                <a:buFontTx/>
                <a:buNone/>
                <a:tabLst/>
                <a:defRPr/>
              </a:pPr>
              <a:t>25</a:t>
            </a:fld>
            <a:endParaRPr kumimoji="0" lang="en-US"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1900881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99388" y="1822159"/>
            <a:ext cx="7940351"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2099388" y="5113176"/>
            <a:ext cx="7940351" cy="8864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dirty="0"/>
              <a:t>DRAFT FINAL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7E6EA7B-E6BE-4274-9609-72749E3A9C02}" type="slidenum">
              <a:rPr lang="en-US" smtClean="0"/>
              <a:pPr/>
              <a:t>‹#›</a:t>
            </a:fld>
            <a:endParaRPr lang="en-US" dirty="0"/>
          </a:p>
        </p:txBody>
      </p:sp>
    </p:spTree>
    <p:extLst>
      <p:ext uri="{BB962C8B-B14F-4D97-AF65-F5344CB8AC3E}">
        <p14:creationId xmlns:p14="http://schemas.microsoft.com/office/powerpoint/2010/main" val="134505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ropped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4482" y="365125"/>
            <a:ext cx="5449077" cy="1325563"/>
          </a:xfrm>
        </p:spPr>
        <p:txBody>
          <a:bodyPr>
            <a:norm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634482" y="1825625"/>
            <a:ext cx="544907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DRAFT FINAL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6" name="Slide Number Placeholder 5"/>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1927447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AFCEB-D885-463D-B03C-09969C92CC94}"/>
              </a:ext>
            </a:extLst>
          </p:cNvPr>
          <p:cNvSpPr>
            <a:spLocks noGrp="1"/>
          </p:cNvSpPr>
          <p:nvPr>
            <p:ph type="title"/>
          </p:nvPr>
        </p:nvSpPr>
        <p:spPr>
          <a:xfrm>
            <a:off x="502920" y="548639"/>
            <a:ext cx="9601200" cy="1188720"/>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F64C823-C666-4AEB-A0C8-734071F35C4E}"/>
              </a:ext>
            </a:extLst>
          </p:cNvPr>
          <p:cNvSpPr>
            <a:spLocks noGrp="1"/>
          </p:cNvSpPr>
          <p:nvPr>
            <p:ph type="sldNum" sz="quarter" idx="12"/>
          </p:nvPr>
        </p:nvSpPr>
        <p:spPr/>
        <p:txBody>
          <a:bodyPr/>
          <a:lstStyle/>
          <a:p>
            <a:fld id="{17E6EA7B-E6BE-4274-9609-72749E3A9C02}" type="slidenum">
              <a:rPr lang="en-US" smtClean="0"/>
              <a:pPr/>
              <a:t>‹#›</a:t>
            </a:fld>
            <a:endParaRPr lang="en-US" dirty="0"/>
          </a:p>
        </p:txBody>
      </p:sp>
      <p:sp>
        <p:nvSpPr>
          <p:cNvPr id="7" name="Content Placeholder 6">
            <a:extLst>
              <a:ext uri="{FF2B5EF4-FFF2-40B4-BE49-F238E27FC236}">
                <a16:creationId xmlns:a16="http://schemas.microsoft.com/office/drawing/2014/main" id="{EECB1F44-E613-4F4F-A5AD-BC73DC54C272}"/>
              </a:ext>
            </a:extLst>
          </p:cNvPr>
          <p:cNvSpPr>
            <a:spLocks noGrp="1"/>
          </p:cNvSpPr>
          <p:nvPr>
            <p:ph sz="quarter" idx="13"/>
          </p:nvPr>
        </p:nvSpPr>
        <p:spPr>
          <a:xfrm>
            <a:off x="838200" y="1828800"/>
            <a:ext cx="10515600" cy="4343400"/>
          </a:xfrm>
        </p:spPr>
        <p:txBody>
          <a:bodyPr/>
          <a:lstStyle>
            <a:lvl2pPr>
              <a:defRPr>
                <a:solidFill>
                  <a:schemeClr val="accent2">
                    <a:lumMod val="50000"/>
                  </a:schemeClr>
                </a:solidFill>
              </a:defRPr>
            </a:lvl2pPr>
            <a:lvl3pPr>
              <a:defRPr sz="2200">
                <a:solidFill>
                  <a:srgbClr val="002060"/>
                </a:solidFill>
              </a:defRPr>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0474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3017870"/>
            <a:ext cx="10515600" cy="1716638"/>
          </a:xfrm>
        </p:spPr>
        <p:txBody>
          <a:bodyPr anchor="b"/>
          <a:lstStyle>
            <a:lvl1pP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767943"/>
            <a:ext cx="10515600" cy="132170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DRAFT FINAL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6" name="Slide Number Placeholder 5"/>
          <p:cNvSpPr>
            <a:spLocks noGrp="1"/>
          </p:cNvSpPr>
          <p:nvPr>
            <p:ph type="sldNum" sz="quarter" idx="12"/>
          </p:nvPr>
        </p:nvSpPr>
        <p:spPr>
          <a:xfrm>
            <a:off x="8610600" y="6356350"/>
            <a:ext cx="2743200" cy="365125"/>
          </a:xfrm>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895988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78094" y="209355"/>
            <a:ext cx="8293489" cy="1180905"/>
          </a:xfrm>
        </p:spPr>
        <p:txBody>
          <a:bodyPr anchor="b">
            <a:normAutofit/>
          </a:bodyPr>
          <a:lstStyle>
            <a:lvl1pPr>
              <a:defRPr sz="54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0" y="1968760"/>
            <a:ext cx="6604648" cy="319716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DRAFT FINAL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6" name="Slide Number Placeholder 5"/>
          <p:cNvSpPr>
            <a:spLocks noGrp="1"/>
          </p:cNvSpPr>
          <p:nvPr>
            <p:ph type="sldNum" sz="quarter" idx="12"/>
          </p:nvPr>
        </p:nvSpPr>
        <p:spPr/>
        <p:txBody>
          <a:bodyPr/>
          <a:lstStyle/>
          <a:p>
            <a:fld id="{17E6EA7B-E6BE-4274-9609-72749E3A9C02}" type="slidenum">
              <a:rPr lang="en-US" smtClean="0"/>
              <a:t>‹#›</a:t>
            </a:fld>
            <a:endParaRPr lang="en-US" dirty="0"/>
          </a:p>
        </p:txBody>
      </p:sp>
      <p:sp>
        <p:nvSpPr>
          <p:cNvPr id="7" name="Text Placeholder 2"/>
          <p:cNvSpPr>
            <a:spLocks noGrp="1"/>
          </p:cNvSpPr>
          <p:nvPr>
            <p:ph type="body" idx="13"/>
          </p:nvPr>
        </p:nvSpPr>
        <p:spPr>
          <a:xfrm>
            <a:off x="7501813" y="4818418"/>
            <a:ext cx="4021493" cy="122781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1932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548640"/>
            <a:ext cx="9601200" cy="1188720"/>
          </a:xfr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316517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548640"/>
            <a:ext cx="9601200" cy="1188720"/>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298811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1042778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2206923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7738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607698" y="987425"/>
            <a:ext cx="5271796"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DRAFT FINAL</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7" name="Slide Number Placeholder 6"/>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3660117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DRAFT FINAL</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7" name="Slide Number Placeholder 6"/>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1036204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27441" y="689432"/>
            <a:ext cx="4358951" cy="158257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242596" y="223935"/>
            <a:ext cx="5019869" cy="461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727441" y="2313992"/>
            <a:ext cx="4358951" cy="3769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DRAFT FINAL</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7" name="Slide Number Placeholder 6"/>
          <p:cNvSpPr>
            <a:spLocks noGrp="1"/>
          </p:cNvSpPr>
          <p:nvPr>
            <p:ph type="sldNum" sz="quarter" idx="12"/>
          </p:nvPr>
        </p:nvSpPr>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101452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DRAFT FINAL</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4" name="Slide Number Placeholder 3"/>
          <p:cNvSpPr>
            <a:spLocks noGrp="1"/>
          </p:cNvSpPr>
          <p:nvPr>
            <p:ph type="sldNum" sz="quarter" idx="12"/>
          </p:nvPr>
        </p:nvSpPr>
        <p:spPr>
          <a:xfrm>
            <a:off x="8610600" y="6356350"/>
            <a:ext cx="2743200" cy="365125"/>
          </a:xfrm>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1480666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DRAFT FINAL</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US" dirty="0"/>
              <a:t>OTT Mission: Through mutual respect and understanding, enhance the quality of life in Tribal communities by supporting the Tribes delivery of transportation programs.</a:t>
            </a:r>
          </a:p>
        </p:txBody>
      </p:sp>
      <p:sp>
        <p:nvSpPr>
          <p:cNvPr id="4" name="Slide Number Placeholder 3"/>
          <p:cNvSpPr>
            <a:spLocks noGrp="1"/>
          </p:cNvSpPr>
          <p:nvPr>
            <p:ph type="sldNum" sz="quarter" idx="12"/>
          </p:nvPr>
        </p:nvSpPr>
        <p:spPr>
          <a:xfrm>
            <a:off x="8610600" y="6356350"/>
            <a:ext cx="2743200" cy="365125"/>
          </a:xfrm>
        </p:spPr>
        <p:txBody>
          <a:bodyPr/>
          <a:lstStyle/>
          <a:p>
            <a:fld id="{17E6EA7B-E6BE-4274-9609-72749E3A9C02}" type="slidenum">
              <a:rPr lang="en-US" smtClean="0"/>
              <a:t>‹#›</a:t>
            </a:fld>
            <a:endParaRPr lang="en-US" dirty="0"/>
          </a:p>
        </p:txBody>
      </p:sp>
    </p:spTree>
    <p:extLst>
      <p:ext uri="{BB962C8B-B14F-4D97-AF65-F5344CB8AC3E}">
        <p14:creationId xmlns:p14="http://schemas.microsoft.com/office/powerpoint/2010/main" val="574825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51001"/>
            <a:ext cx="5384800" cy="5124387"/>
          </a:xfrm>
          <a:prstGeom prst="rect">
            <a:avLst/>
          </a:prstGeom>
        </p:spPr>
        <p:txBody>
          <a:bodyPr/>
          <a:lstStyle>
            <a:lvl1pPr>
              <a:defRPr sz="2000"/>
            </a:lvl1pPr>
            <a:lvl2pPr>
              <a:defRPr sz="16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51001"/>
            <a:ext cx="5384800" cy="5124387"/>
          </a:xfrm>
          <a:prstGeom prst="rect">
            <a:avLst/>
          </a:prstGeom>
        </p:spPr>
        <p:txBody>
          <a:bodyPr/>
          <a:lstStyle>
            <a:lvl1pPr>
              <a:defRPr sz="2000"/>
            </a:lvl1pPr>
            <a:lvl2pPr>
              <a:defRPr sz="16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609600" y="609600"/>
            <a:ext cx="10972800" cy="685800"/>
          </a:xfrm>
        </p:spPr>
        <p:txBody>
          <a:bodyPr anchor="t">
            <a:norm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2672802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AFCEB-D885-463D-B03C-09969C92CC94}"/>
              </a:ext>
            </a:extLst>
          </p:cNvPr>
          <p:cNvSpPr>
            <a:spLocks noGrp="1"/>
          </p:cNvSpPr>
          <p:nvPr>
            <p:ph type="title"/>
          </p:nvPr>
        </p:nvSpPr>
        <p:spPr>
          <a:xfrm>
            <a:off x="502920" y="548639"/>
            <a:ext cx="9601200" cy="1188720"/>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F64C823-C666-4AEB-A0C8-734071F35C4E}"/>
              </a:ext>
            </a:extLst>
          </p:cNvPr>
          <p:cNvSpPr>
            <a:spLocks noGrp="1"/>
          </p:cNvSpPr>
          <p:nvPr>
            <p:ph type="sldNum" sz="quarter" idx="12"/>
          </p:nvPr>
        </p:nvSpPr>
        <p:spPr/>
        <p:txBody>
          <a:bodyPr/>
          <a:lstStyle/>
          <a:p>
            <a:fld id="{17E6EA7B-E6BE-4274-9609-72749E3A9C02}" type="slidenum">
              <a:rPr lang="en-US" smtClean="0"/>
              <a:pPr/>
              <a:t>‹#›</a:t>
            </a:fld>
            <a:endParaRPr lang="en-US" dirty="0"/>
          </a:p>
        </p:txBody>
      </p:sp>
      <p:sp>
        <p:nvSpPr>
          <p:cNvPr id="7" name="Content Placeholder 6">
            <a:extLst>
              <a:ext uri="{FF2B5EF4-FFF2-40B4-BE49-F238E27FC236}">
                <a16:creationId xmlns:a16="http://schemas.microsoft.com/office/drawing/2014/main" id="{EECB1F44-E613-4F4F-A5AD-BC73DC54C272}"/>
              </a:ext>
            </a:extLst>
          </p:cNvPr>
          <p:cNvSpPr>
            <a:spLocks noGrp="1"/>
          </p:cNvSpPr>
          <p:nvPr>
            <p:ph sz="quarter" idx="13"/>
          </p:nvPr>
        </p:nvSpPr>
        <p:spPr>
          <a:xfrm>
            <a:off x="838200" y="1828800"/>
            <a:ext cx="10515600" cy="4343400"/>
          </a:xfrm>
        </p:spPr>
        <p:txBody>
          <a:bodyPr/>
          <a:lstStyle>
            <a:lvl2pPr>
              <a:defRPr>
                <a:solidFill>
                  <a:schemeClr val="accent2">
                    <a:lumMod val="50000"/>
                  </a:schemeClr>
                </a:solidFill>
              </a:defRPr>
            </a:lvl2pPr>
            <a:lvl3pPr>
              <a:defRPr sz="1650">
                <a:solidFill>
                  <a:srgbClr val="002060"/>
                </a:solidFill>
              </a:defRPr>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6719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green and grey background&#10;&#10;Description automatically generated">
            <a:extLst>
              <a:ext uri="{FF2B5EF4-FFF2-40B4-BE49-F238E27FC236}">
                <a16:creationId xmlns:a16="http://schemas.microsoft.com/office/drawing/2014/main" id="{20CE21D6-8E05-67C7-00BF-C1036EA31A7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3E47340-12D0-3169-7B75-F9DF6C5E9088}"/>
              </a:ext>
            </a:extLst>
          </p:cNvPr>
          <p:cNvSpPr>
            <a:spLocks noGrp="1"/>
          </p:cNvSpPr>
          <p:nvPr>
            <p:ph type="ctrTitle"/>
          </p:nvPr>
        </p:nvSpPr>
        <p:spPr>
          <a:xfrm>
            <a:off x="3989293" y="1041400"/>
            <a:ext cx="7835153" cy="2387600"/>
          </a:xfrm>
        </p:spPr>
        <p:txBody>
          <a:bodyPr anchor="b">
            <a:normAutofit/>
          </a:bodyPr>
          <a:lstStyle>
            <a:lvl1pPr algn="l">
              <a:defRPr sz="5400" b="1" i="0">
                <a:solidFill>
                  <a:schemeClr val="tx1">
                    <a:lumMod val="85000"/>
                    <a:lumOff val="15000"/>
                  </a:schemeClr>
                </a:solidFill>
                <a:latin typeface="Arial Black" panose="020B0604020202020204" pitchFamily="34" charset="0"/>
                <a:cs typeface="Arial Black"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71393E5-1636-CF02-9839-A6DB1627583B}"/>
              </a:ext>
            </a:extLst>
          </p:cNvPr>
          <p:cNvSpPr>
            <a:spLocks noGrp="1"/>
          </p:cNvSpPr>
          <p:nvPr>
            <p:ph type="subTitle" idx="1"/>
          </p:nvPr>
        </p:nvSpPr>
        <p:spPr>
          <a:xfrm>
            <a:off x="3989293" y="3521075"/>
            <a:ext cx="7835153" cy="949325"/>
          </a:xfrm>
        </p:spPr>
        <p:txBody>
          <a:bodyPr>
            <a:normAutofit/>
          </a:bodyPr>
          <a:lstStyle>
            <a:lvl1pPr marL="0" indent="0" algn="l">
              <a:buNone/>
              <a:defRPr sz="32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AD7E51E-1834-F6D2-C08B-E1B5926CC391}"/>
              </a:ext>
            </a:extLst>
          </p:cNvPr>
          <p:cNvSpPr>
            <a:spLocks noGrp="1"/>
          </p:cNvSpPr>
          <p:nvPr>
            <p:ph type="dt" sz="half" idx="10"/>
          </p:nvPr>
        </p:nvSpPr>
        <p:spPr>
          <a:xfrm>
            <a:off x="3989293" y="4793970"/>
            <a:ext cx="2743200" cy="365125"/>
          </a:xfrm>
        </p:spPr>
        <p:txBody>
          <a:bodyPr/>
          <a:lstStyle>
            <a:lvl1pPr>
              <a:defRPr sz="1400" b="0" i="0">
                <a:solidFill>
                  <a:schemeClr val="tx2"/>
                </a:solidFill>
                <a:latin typeface="Arial" panose="020B0604020202020204" pitchFamily="34" charset="0"/>
                <a:cs typeface="Arial" panose="020B0604020202020204" pitchFamily="34" charset="0"/>
              </a:defRPr>
            </a:lvl1pPr>
          </a:lstStyle>
          <a:p>
            <a:fld id="{DEFE5627-300E-AD4E-B5CD-BD752981606E}" type="datetimeFigureOut">
              <a:rPr lang="en-US" smtClean="0"/>
              <a:pPr/>
              <a:t>12/3/2024</a:t>
            </a:fld>
            <a:endParaRPr lang="en-US" dirty="0"/>
          </a:p>
        </p:txBody>
      </p:sp>
      <p:sp>
        <p:nvSpPr>
          <p:cNvPr id="6" name="Slide Number Placeholder 5">
            <a:extLst>
              <a:ext uri="{FF2B5EF4-FFF2-40B4-BE49-F238E27FC236}">
                <a16:creationId xmlns:a16="http://schemas.microsoft.com/office/drawing/2014/main" id="{A78555F6-119F-6DB5-386F-F0390B579856}"/>
              </a:ext>
            </a:extLst>
          </p:cNvPr>
          <p:cNvSpPr>
            <a:spLocks noGrp="1"/>
          </p:cNvSpPr>
          <p:nvPr>
            <p:ph type="sldNum" sz="quarter" idx="12"/>
          </p:nvPr>
        </p:nvSpPr>
        <p:spPr>
          <a:xfrm>
            <a:off x="9247094" y="6356350"/>
            <a:ext cx="2743200" cy="365125"/>
          </a:xfrm>
        </p:spPr>
        <p:txBody>
          <a:bodyPr/>
          <a:lstStyle/>
          <a:p>
            <a:fld id="{9A23B604-D0C6-6A4C-B9E8-74AAE1788D81}" type="slidenum">
              <a:rPr lang="en-US" smtClean="0"/>
              <a:t>‹#›</a:t>
            </a:fld>
            <a:endParaRPr lang="en-US" dirty="0"/>
          </a:p>
        </p:txBody>
      </p:sp>
      <p:pic>
        <p:nvPicPr>
          <p:cNvPr id="14" name="Picture 13" descr="A logo on a black background&#10;&#10;Description automatically generated">
            <a:extLst>
              <a:ext uri="{FF2B5EF4-FFF2-40B4-BE49-F238E27FC236}">
                <a16:creationId xmlns:a16="http://schemas.microsoft.com/office/drawing/2014/main" id="{1A37C491-5736-5BEA-029E-4A9DC312D681}"/>
              </a:ext>
            </a:extLst>
          </p:cNvPr>
          <p:cNvPicPr>
            <a:picLocks noChangeAspect="1"/>
          </p:cNvPicPr>
          <p:nvPr userDrawn="1"/>
        </p:nvPicPr>
        <p:blipFill>
          <a:blip r:embed="rId3"/>
          <a:stretch>
            <a:fillRect/>
          </a:stretch>
        </p:blipFill>
        <p:spPr>
          <a:xfrm>
            <a:off x="9623668" y="-31470"/>
            <a:ext cx="2568332" cy="1403070"/>
          </a:xfrm>
          <a:prstGeom prst="rect">
            <a:avLst/>
          </a:prstGeom>
        </p:spPr>
      </p:pic>
    </p:spTree>
    <p:extLst>
      <p:ext uri="{BB962C8B-B14F-4D97-AF65-F5344CB8AC3E}">
        <p14:creationId xmlns:p14="http://schemas.microsoft.com/office/powerpoint/2010/main" val="6473313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green and white background&#10;&#10;Description automatically generated">
            <a:extLst>
              <a:ext uri="{FF2B5EF4-FFF2-40B4-BE49-F238E27FC236}">
                <a16:creationId xmlns:a16="http://schemas.microsoft.com/office/drawing/2014/main" id="{6F442D96-35E4-9ED6-D28A-0A2C2FB79E1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4DB54CC-FEEE-8A48-9595-B4B91FB68A3E}"/>
              </a:ext>
            </a:extLst>
          </p:cNvPr>
          <p:cNvSpPr>
            <a:spLocks noGrp="1"/>
          </p:cNvSpPr>
          <p:nvPr>
            <p:ph type="title"/>
          </p:nvPr>
        </p:nvSpPr>
        <p:spPr>
          <a:xfrm>
            <a:off x="336176" y="210016"/>
            <a:ext cx="11291046" cy="705972"/>
          </a:xfrm>
        </p:spPr>
        <p:txBody>
          <a:bodyPr>
            <a:normAutofit/>
          </a:bodyPr>
          <a:lstStyle>
            <a:lvl1pPr>
              <a:defRPr sz="36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D1C630AC-4C4E-7190-A793-EE5CB22F3112}"/>
              </a:ext>
            </a:extLst>
          </p:cNvPr>
          <p:cNvSpPr>
            <a:spLocks noGrp="1"/>
          </p:cNvSpPr>
          <p:nvPr>
            <p:ph idx="1"/>
          </p:nvPr>
        </p:nvSpPr>
        <p:spPr>
          <a:xfrm>
            <a:off x="336177" y="1120588"/>
            <a:ext cx="11291046" cy="4894730"/>
          </a:xfrm>
        </p:spPr>
        <p:txBody>
          <a:bodyPr anchor="ct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ack and white logo&#10;&#10;Description automatically generated">
            <a:extLst>
              <a:ext uri="{FF2B5EF4-FFF2-40B4-BE49-F238E27FC236}">
                <a16:creationId xmlns:a16="http://schemas.microsoft.com/office/drawing/2014/main" id="{D83526FB-2EA3-2671-3F53-67692AF17AA1}"/>
              </a:ext>
            </a:extLst>
          </p:cNvPr>
          <p:cNvPicPr>
            <a:picLocks noChangeAspect="1"/>
          </p:cNvPicPr>
          <p:nvPr userDrawn="1"/>
        </p:nvPicPr>
        <p:blipFill>
          <a:blip r:embed="rId3"/>
          <a:stretch>
            <a:fillRect/>
          </a:stretch>
        </p:blipFill>
        <p:spPr>
          <a:xfrm>
            <a:off x="5513293" y="6267305"/>
            <a:ext cx="1201271" cy="514830"/>
          </a:xfrm>
          <a:prstGeom prst="rect">
            <a:avLst/>
          </a:prstGeom>
        </p:spPr>
      </p:pic>
    </p:spTree>
    <p:extLst>
      <p:ext uri="{BB962C8B-B14F-4D97-AF65-F5344CB8AC3E}">
        <p14:creationId xmlns:p14="http://schemas.microsoft.com/office/powerpoint/2010/main" val="1995610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descr="A green and white background&#10;&#10;Description automatically generated">
            <a:extLst>
              <a:ext uri="{FF2B5EF4-FFF2-40B4-BE49-F238E27FC236}">
                <a16:creationId xmlns:a16="http://schemas.microsoft.com/office/drawing/2014/main" id="{64B4CC8A-9E82-A7EA-DD55-102052B171F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ECB4ECF-626E-5547-D1DE-BED6C83B60EB}"/>
              </a:ext>
            </a:extLst>
          </p:cNvPr>
          <p:cNvSpPr>
            <a:spLocks noGrp="1"/>
          </p:cNvSpPr>
          <p:nvPr>
            <p:ph sz="half" idx="1"/>
          </p:nvPr>
        </p:nvSpPr>
        <p:spPr>
          <a:xfrm>
            <a:off x="838200" y="1344706"/>
            <a:ext cx="5181600" cy="4832257"/>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A007DD0-F26C-603A-A162-301D6D3BD232}"/>
              </a:ext>
            </a:extLst>
          </p:cNvPr>
          <p:cNvSpPr>
            <a:spLocks noGrp="1"/>
          </p:cNvSpPr>
          <p:nvPr>
            <p:ph sz="half" idx="2"/>
          </p:nvPr>
        </p:nvSpPr>
        <p:spPr>
          <a:xfrm>
            <a:off x="6172200" y="1344706"/>
            <a:ext cx="5181600" cy="4832257"/>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5B3ECFDF-D9FE-C6A2-E3F4-271BEEA28BAF}"/>
              </a:ext>
            </a:extLst>
          </p:cNvPr>
          <p:cNvSpPr>
            <a:spLocks noGrp="1"/>
          </p:cNvSpPr>
          <p:nvPr>
            <p:ph type="title"/>
          </p:nvPr>
        </p:nvSpPr>
        <p:spPr>
          <a:xfrm>
            <a:off x="336176" y="210016"/>
            <a:ext cx="11291047" cy="705972"/>
          </a:xfrm>
        </p:spPr>
        <p:txBody>
          <a:bodyPr>
            <a:normAutofit/>
          </a:bodyPr>
          <a:lstStyle>
            <a:lvl1pPr>
              <a:defRPr sz="36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2" name="Picture 1" descr="A black and white logo&#10;&#10;Description automatically generated">
            <a:extLst>
              <a:ext uri="{FF2B5EF4-FFF2-40B4-BE49-F238E27FC236}">
                <a16:creationId xmlns:a16="http://schemas.microsoft.com/office/drawing/2014/main" id="{A40A49CB-FF41-84A6-1B43-A00AB427D76B}"/>
              </a:ext>
            </a:extLst>
          </p:cNvPr>
          <p:cNvPicPr>
            <a:picLocks noChangeAspect="1"/>
          </p:cNvPicPr>
          <p:nvPr userDrawn="1"/>
        </p:nvPicPr>
        <p:blipFill>
          <a:blip r:embed="rId3"/>
          <a:stretch>
            <a:fillRect/>
          </a:stretch>
        </p:blipFill>
        <p:spPr>
          <a:xfrm>
            <a:off x="5513293" y="6267305"/>
            <a:ext cx="1201271" cy="514830"/>
          </a:xfrm>
          <a:prstGeom prst="rect">
            <a:avLst/>
          </a:prstGeom>
        </p:spPr>
      </p:pic>
    </p:spTree>
    <p:extLst>
      <p:ext uri="{BB962C8B-B14F-4D97-AF65-F5344CB8AC3E}">
        <p14:creationId xmlns:p14="http://schemas.microsoft.com/office/powerpoint/2010/main" val="3875582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1778" y="548640"/>
            <a:ext cx="9601200" cy="11887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DRAFT FINAL</a:t>
            </a:r>
          </a:p>
        </p:txBody>
      </p:sp>
      <p:sp>
        <p:nvSpPr>
          <p:cNvPr id="6" name="Slide Number Placeholder 5"/>
          <p:cNvSpPr>
            <a:spLocks noGrp="1"/>
          </p:cNvSpPr>
          <p:nvPr>
            <p:ph type="sldNum" sz="quarter" idx="4"/>
          </p:nvPr>
        </p:nvSpPr>
        <p:spPr>
          <a:xfrm>
            <a:off x="9105122"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17E6EA7B-E6BE-4274-9609-72749E3A9C02}" type="slidenum">
              <a:rPr lang="en-US" smtClean="0"/>
              <a:pPr/>
              <a:t>‹#›</a:t>
            </a:fld>
            <a:endParaRPr lang="en-US" dirty="0"/>
          </a:p>
        </p:txBody>
      </p:sp>
    </p:spTree>
    <p:extLst>
      <p:ext uri="{BB962C8B-B14F-4D97-AF65-F5344CB8AC3E}">
        <p14:creationId xmlns:p14="http://schemas.microsoft.com/office/powerpoint/2010/main" val="4036294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51" r:id="rId4"/>
    <p:sldLayoutId id="2147483660" r:id="rId5"/>
    <p:sldLayoutId id="2147483652" r:id="rId6"/>
    <p:sldLayoutId id="2147483653" r:id="rId7"/>
    <p:sldLayoutId id="2147483654" r:id="rId8"/>
    <p:sldLayoutId id="2147483655" r:id="rId9"/>
    <p:sldLayoutId id="2147483656" r:id="rId10"/>
    <p:sldLayoutId id="2147483661" r:id="rId11"/>
    <p:sldLayoutId id="2147483657" r:id="rId12"/>
    <p:sldLayoutId id="2147483662" r:id="rId13"/>
    <p:sldLayoutId id="2147483663" r:id="rId14"/>
    <p:sldLayoutId id="2147483664" r:id="rId15"/>
    <p:sldLayoutId id="2147483678" r:id="rId16"/>
    <p:sldLayoutId id="2147483679" r:id="rId1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132C20-3121-F133-90C3-F1CE63C9C7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F104C7-5BFA-394D-4B76-546DDD68F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6DD65-8EA6-D114-60A4-6ABE3854F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FE5627-300E-AD4E-B5CD-BD752981606E}" type="datetimeFigureOut">
              <a:rPr lang="en-US" smtClean="0"/>
              <a:t>12/3/2024</a:t>
            </a:fld>
            <a:endParaRPr lang="en-US" dirty="0"/>
          </a:p>
        </p:txBody>
      </p:sp>
      <p:sp>
        <p:nvSpPr>
          <p:cNvPr id="5" name="Footer Placeholder 4">
            <a:extLst>
              <a:ext uri="{FF2B5EF4-FFF2-40B4-BE49-F238E27FC236}">
                <a16:creationId xmlns:a16="http://schemas.microsoft.com/office/drawing/2014/main" id="{7DA9C4E2-0C44-6F5A-9D7C-22CBCDB573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7FCA638-F782-8978-575C-2AE7D53AD9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3B604-D0C6-6A4C-B9E8-74AAE1788D81}" type="slidenum">
              <a:rPr lang="en-US" smtClean="0"/>
              <a:t>‹#›</a:t>
            </a:fld>
            <a:endParaRPr lang="en-US" dirty="0"/>
          </a:p>
        </p:txBody>
      </p:sp>
    </p:spTree>
    <p:extLst>
      <p:ext uri="{BB962C8B-B14F-4D97-AF65-F5344CB8AC3E}">
        <p14:creationId xmlns:p14="http://schemas.microsoft.com/office/powerpoint/2010/main" val="391101872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mailto:Adam.Larsen@dot.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hyperlink" Target="https://www.transportation.gov/grants/SS4A"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hyperlink" Target="mailto:Russell.Garcia@dot.gov"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Blane.Kunihisa@dot.gov"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highways.dot.gov/federal-lands/tribal/tribal-hpp-progra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highways.dot.gov/federal-lands/programs-tribal/high-priority-project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fhwa.dot.gov/bipartisan-infrastructure-law/grant_programs.cfm"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mailto:Danny.Capri@dot.go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hyperlink" Target="https://highways.dot.gov/sites/fhwa.dot.gov/files/docs/federal-lands/programs-tribal/36311/transportation_funding_opportunities_for_tribal_nations.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Dana.Reinke@dot.gov"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mailto:Misty.Klaan@dot.gov"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360.articulate.com/review/content/6fd6b23b-a976-4950-a4d0-1ec57d7b66f1/review" TargetMode="External"/><Relationship Id="rId7" Type="http://schemas.microsoft.com/office/2007/relationships/hdphoto" Target="../media/hdphoto1.wdp"/><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28.png"/><Relationship Id="rId5" Type="http://schemas.openxmlformats.org/officeDocument/2006/relationships/hyperlink" Target="https://360.articulate.com/review/content/c4aad816-6b00-49bf-8619-2afc2ab69780/review" TargetMode="External"/><Relationship Id="rId4" Type="http://schemas.openxmlformats.org/officeDocument/2006/relationships/hyperlink" Target="https://360.articulate.com/review/content/96dea2fa-d697-4852-bc41-9ec06e8fe5cd/review" TargetMode="External"/><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hyperlink" Target="mailto:Elizabeth.Romero@dot.gov"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686" y="1903472"/>
            <a:ext cx="8616627" cy="1525528"/>
          </a:xfrm>
        </p:spPr>
        <p:txBody>
          <a:bodyPr>
            <a:noAutofit/>
          </a:bodyPr>
          <a:lstStyle/>
          <a:p>
            <a:pPr>
              <a:spcBef>
                <a:spcPts val="600"/>
              </a:spcBef>
              <a:spcAft>
                <a:spcPts val="600"/>
              </a:spcAft>
            </a:pPr>
            <a:r>
              <a:rPr lang="en-US" sz="4000" cap="none" dirty="0">
                <a:latin typeface="+mj-lt"/>
              </a:rPr>
              <a:t>FHWA Tribal Transportation</a:t>
            </a:r>
            <a:br>
              <a:rPr lang="en-US" sz="4000" cap="none" dirty="0">
                <a:latin typeface="+mj-lt"/>
              </a:rPr>
            </a:br>
            <a:r>
              <a:rPr lang="en-US" sz="4000" cap="none" dirty="0">
                <a:latin typeface="+mj-lt"/>
              </a:rPr>
              <a:t>Program (TTP) Update</a:t>
            </a:r>
            <a:endParaRPr lang="en-US" sz="4000" cap="none" dirty="0">
              <a:latin typeface="+mj-lt"/>
              <a:cs typeface="Arial" panose="020B0604020202020204" pitchFamily="34" charset="0"/>
            </a:endParaRPr>
          </a:p>
        </p:txBody>
      </p:sp>
      <p:sp>
        <p:nvSpPr>
          <p:cNvPr id="3" name="Subtitle 2"/>
          <p:cNvSpPr>
            <a:spLocks noGrp="1"/>
          </p:cNvSpPr>
          <p:nvPr>
            <p:ph type="subTitle" idx="1"/>
          </p:nvPr>
        </p:nvSpPr>
        <p:spPr>
          <a:xfrm>
            <a:off x="3164140" y="5330952"/>
            <a:ext cx="5863720" cy="1006871"/>
          </a:xfrm>
        </p:spPr>
        <p:txBody>
          <a:bodyPr>
            <a:noAutofit/>
          </a:bodyPr>
          <a:lstStyle/>
          <a:p>
            <a:r>
              <a:rPr lang="en-US" sz="2000" b="1" dirty="0"/>
              <a:t>Rachel LeVee, Field Operations Manager</a:t>
            </a:r>
          </a:p>
          <a:p>
            <a:r>
              <a:rPr lang="en-US" sz="2000" b="1" dirty="0"/>
              <a:t>FHWA - Office of Tribal Transportation</a:t>
            </a:r>
          </a:p>
          <a:p>
            <a:r>
              <a:rPr lang="en-US" sz="2000" b="1" dirty="0"/>
              <a:t>December 3, 2024</a:t>
            </a:r>
          </a:p>
        </p:txBody>
      </p:sp>
    </p:spTree>
    <p:extLst>
      <p:ext uri="{BB962C8B-B14F-4D97-AF65-F5344CB8AC3E}">
        <p14:creationId xmlns:p14="http://schemas.microsoft.com/office/powerpoint/2010/main" val="285039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F6E6-9E18-4712-AA9B-A279354A5C80}"/>
              </a:ext>
            </a:extLst>
          </p:cNvPr>
          <p:cNvSpPr>
            <a:spLocks noGrp="1"/>
          </p:cNvSpPr>
          <p:nvPr>
            <p:ph type="title"/>
          </p:nvPr>
        </p:nvSpPr>
        <p:spPr/>
        <p:txBody>
          <a:bodyPr/>
          <a:lstStyle/>
          <a:p>
            <a:r>
              <a:rPr lang="en-US" dirty="0"/>
              <a:t>Today’s Topics</a:t>
            </a:r>
          </a:p>
        </p:txBody>
      </p:sp>
      <p:sp>
        <p:nvSpPr>
          <p:cNvPr id="3" name="Content Placeholder 2">
            <a:extLst>
              <a:ext uri="{FF2B5EF4-FFF2-40B4-BE49-F238E27FC236}">
                <a16:creationId xmlns:a16="http://schemas.microsoft.com/office/drawing/2014/main" id="{972EB08E-3384-4891-B050-129BE1C49173}"/>
              </a:ext>
            </a:extLst>
          </p:cNvPr>
          <p:cNvSpPr>
            <a:spLocks noGrp="1"/>
          </p:cNvSpPr>
          <p:nvPr>
            <p:ph sz="quarter" idx="13"/>
          </p:nvPr>
        </p:nvSpPr>
        <p:spPr/>
        <p:txBody>
          <a:bodyPr>
            <a:normAutofit lnSpcReduction="10000"/>
          </a:bodyPr>
          <a:lstStyle/>
          <a:p>
            <a:r>
              <a:rPr lang="en-US" dirty="0"/>
              <a:t>FHWA Office of Tribal Transportation (OTT) Overview</a:t>
            </a:r>
          </a:p>
          <a:p>
            <a:r>
              <a:rPr lang="en-US" dirty="0"/>
              <a:t>TTP BIL Funding</a:t>
            </a:r>
          </a:p>
          <a:p>
            <a:r>
              <a:rPr lang="en-US" dirty="0"/>
              <a:t>TTP Safety Program</a:t>
            </a:r>
          </a:p>
          <a:p>
            <a:r>
              <a:rPr lang="en-US" dirty="0"/>
              <a:t>TTF Bridge Program</a:t>
            </a:r>
          </a:p>
          <a:p>
            <a:r>
              <a:rPr lang="en-US" dirty="0"/>
              <a:t>TTP High Priority Projects</a:t>
            </a:r>
          </a:p>
          <a:p>
            <a:r>
              <a:rPr lang="en-US" dirty="0"/>
              <a:t>Discretionary Grants Administration</a:t>
            </a:r>
          </a:p>
          <a:p>
            <a:r>
              <a:rPr lang="en-US" dirty="0"/>
              <a:t>Tribal Transportation Funding Opportunities</a:t>
            </a:r>
          </a:p>
          <a:p>
            <a:r>
              <a:rPr lang="en-US" dirty="0"/>
              <a:t>Planning &amp; Consultation Updates</a:t>
            </a:r>
          </a:p>
          <a:p>
            <a:r>
              <a:rPr lang="en-US" dirty="0"/>
              <a:t>Tribal Transportation Assistance Program (TTAP)</a:t>
            </a:r>
          </a:p>
          <a:p>
            <a:endParaRPr lang="en-US" dirty="0"/>
          </a:p>
          <a:p>
            <a:endParaRPr lang="en-US" dirty="0"/>
          </a:p>
        </p:txBody>
      </p:sp>
    </p:spTree>
    <p:extLst>
      <p:ext uri="{BB962C8B-B14F-4D97-AF65-F5344CB8AC3E}">
        <p14:creationId xmlns:p14="http://schemas.microsoft.com/office/powerpoint/2010/main" val="4150671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rganization Chart for the FHWA HFL Office of Tribal Transportation Staff. ">
            <a:extLst>
              <a:ext uri="{FF2B5EF4-FFF2-40B4-BE49-F238E27FC236}">
                <a16:creationId xmlns:a16="http://schemas.microsoft.com/office/drawing/2014/main" id="{8895DF01-0D83-83A7-DB21-AFDEAFE3A0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3615" y="1"/>
            <a:ext cx="9094384" cy="6820788"/>
          </a:xfrm>
          <a:prstGeom prst="rect">
            <a:avLst/>
          </a:prstGeom>
        </p:spPr>
      </p:pic>
    </p:spTree>
    <p:extLst>
      <p:ext uri="{BB962C8B-B14F-4D97-AF65-F5344CB8AC3E}">
        <p14:creationId xmlns:p14="http://schemas.microsoft.com/office/powerpoint/2010/main" val="3374478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2E53A9-35AE-400C-B8B5-B1AA255B491E}"/>
              </a:ext>
            </a:extLst>
          </p:cNvPr>
          <p:cNvSpPr>
            <a:spLocks noGrp="1"/>
          </p:cNvSpPr>
          <p:nvPr>
            <p:ph type="title"/>
          </p:nvPr>
        </p:nvSpPr>
        <p:spPr>
          <a:xfrm>
            <a:off x="826396" y="595820"/>
            <a:ext cx="4230100" cy="3387497"/>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Tribal Transportation Program – BIL*</a:t>
            </a:r>
          </a:p>
        </p:txBody>
      </p:sp>
      <p:sp>
        <p:nvSpPr>
          <p:cNvPr id="3" name="Content Placeholder 2">
            <a:extLst>
              <a:ext uri="{FF2B5EF4-FFF2-40B4-BE49-F238E27FC236}">
                <a16:creationId xmlns:a16="http://schemas.microsoft.com/office/drawing/2014/main" id="{248735DC-396D-4641-AA24-A4F20E765BF5}"/>
              </a:ext>
            </a:extLst>
          </p:cNvPr>
          <p:cNvSpPr>
            <a:spLocks noGrp="1"/>
          </p:cNvSpPr>
          <p:nvPr>
            <p:ph idx="1"/>
          </p:nvPr>
        </p:nvSpPr>
        <p:spPr>
          <a:xfrm>
            <a:off x="5588347" y="26890"/>
            <a:ext cx="7096712" cy="7037298"/>
          </a:xfrm>
        </p:spPr>
        <p:txBody>
          <a:bodyPr vert="horz" lIns="91440" tIns="45720" rIns="91440" bIns="45720" rtlCol="0" anchor="ctr">
            <a:normAutofit/>
          </a:bodyPr>
          <a:lstStyle/>
          <a:p>
            <a:pPr marL="0" indent="0" algn="ctr">
              <a:buNone/>
            </a:pPr>
            <a:r>
              <a:rPr lang="en-US" sz="2000" b="1" u="sng" dirty="0"/>
              <a:t>TTP Funding</a:t>
            </a:r>
          </a:p>
          <a:p>
            <a:endParaRPr lang="en-US" sz="2000" dirty="0"/>
          </a:p>
          <a:p>
            <a:pPr lvl="1"/>
            <a:r>
              <a:rPr lang="en-US" sz="2000" dirty="0"/>
              <a:t>FY22	$578,460,000 (Contract Authority)</a:t>
            </a:r>
          </a:p>
          <a:p>
            <a:endParaRPr lang="en-US" sz="2000" dirty="0"/>
          </a:p>
          <a:p>
            <a:pPr lvl="1"/>
            <a:r>
              <a:rPr lang="en-US" sz="2000" dirty="0"/>
              <a:t>FY23	$589,960,000  (Contract Authority)</a:t>
            </a:r>
          </a:p>
          <a:p>
            <a:endParaRPr lang="en-US" sz="2000" dirty="0"/>
          </a:p>
          <a:p>
            <a:pPr lvl="1"/>
            <a:r>
              <a:rPr lang="en-US" sz="2000" dirty="0"/>
              <a:t>FY24	$602,460,000 (Contract Authority)</a:t>
            </a:r>
          </a:p>
          <a:p>
            <a:pPr lvl="1"/>
            <a:endParaRPr lang="en-US" sz="2000" dirty="0"/>
          </a:p>
          <a:p>
            <a:pPr marL="457200" lvl="1" indent="0">
              <a:buNone/>
            </a:pPr>
            <a:r>
              <a:rPr lang="en-US" sz="2000" dirty="0"/>
              <a:t>		 + $150,000,000 Appropriations Increase</a:t>
            </a:r>
          </a:p>
          <a:p>
            <a:pPr marL="274320" lvl="1"/>
            <a:endParaRPr lang="en-US" sz="2000" dirty="0"/>
          </a:p>
          <a:p>
            <a:pPr lvl="1"/>
            <a:r>
              <a:rPr lang="en-US" sz="2000" b="1" dirty="0">
                <a:solidFill>
                  <a:srgbClr val="0070C0"/>
                </a:solidFill>
              </a:rPr>
              <a:t>FY25	$612,960,000</a:t>
            </a:r>
            <a:r>
              <a:rPr lang="en-US" sz="2000" dirty="0">
                <a:solidFill>
                  <a:srgbClr val="0070C0"/>
                </a:solidFill>
              </a:rPr>
              <a:t>	 (Contract Authority)</a:t>
            </a:r>
          </a:p>
          <a:p>
            <a:endParaRPr lang="en-US" sz="2000" dirty="0"/>
          </a:p>
          <a:p>
            <a:pPr lvl="1"/>
            <a:r>
              <a:rPr lang="en-US" sz="2000" dirty="0"/>
              <a:t>FY26	$627,960,000 	 (Contract Authority)</a:t>
            </a:r>
          </a:p>
          <a:p>
            <a:pPr lvl="1"/>
            <a:endParaRPr lang="en-US" sz="2000" u="sng" dirty="0"/>
          </a:p>
          <a:p>
            <a:pPr marL="0" indent="0">
              <a:buNone/>
            </a:pPr>
            <a:r>
              <a:rPr lang="en-US" sz="2000" dirty="0"/>
              <a:t>	</a:t>
            </a:r>
            <a:r>
              <a:rPr lang="en-US" sz="2000" b="1" dirty="0"/>
              <a:t>Total:           $3,011,800,000 + $150,000,000</a:t>
            </a:r>
          </a:p>
        </p:txBody>
      </p:sp>
      <p:sp>
        <p:nvSpPr>
          <p:cNvPr id="4" name="TextBox 3">
            <a:extLst>
              <a:ext uri="{FF2B5EF4-FFF2-40B4-BE49-F238E27FC236}">
                <a16:creationId xmlns:a16="http://schemas.microsoft.com/office/drawing/2014/main" id="{0A546F2F-4FC6-C9F8-A585-2A512A6A555B}"/>
              </a:ext>
            </a:extLst>
          </p:cNvPr>
          <p:cNvSpPr txBox="1"/>
          <p:nvPr/>
        </p:nvSpPr>
        <p:spPr>
          <a:xfrm>
            <a:off x="808375" y="5573558"/>
            <a:ext cx="3943041" cy="646331"/>
          </a:xfrm>
          <a:prstGeom prst="rect">
            <a:avLst/>
          </a:prstGeom>
          <a:noFill/>
        </p:spPr>
        <p:txBody>
          <a:bodyPr wrap="square" rtlCol="0">
            <a:spAutoFit/>
          </a:bodyPr>
          <a:lstStyle/>
          <a:p>
            <a:pPr marL="122238" indent="-122238" algn="ctr"/>
            <a:r>
              <a:rPr lang="en-US" b="1" dirty="0">
                <a:solidFill>
                  <a:schemeClr val="bg1"/>
                </a:solidFill>
                <a:latin typeface="Century Gothic" panose="020B0502020202020204" pitchFamily="34" charset="0"/>
              </a:rPr>
              <a:t>*Also known as the </a:t>
            </a:r>
            <a:r>
              <a:rPr lang="en-US" b="1" i="1" dirty="0">
                <a:solidFill>
                  <a:schemeClr val="bg1"/>
                </a:solidFill>
                <a:latin typeface="Century Gothic" panose="020B0502020202020204" pitchFamily="34" charset="0"/>
              </a:rPr>
              <a:t>Infrastructure Investment and Jobs Act</a:t>
            </a:r>
            <a:r>
              <a:rPr lang="en-US" b="1" dirty="0">
                <a:solidFill>
                  <a:schemeClr val="bg1"/>
                </a:solidFill>
                <a:latin typeface="Century Gothic" panose="020B0502020202020204" pitchFamily="34" charset="0"/>
              </a:rPr>
              <a:t> (IIJA)</a:t>
            </a:r>
          </a:p>
        </p:txBody>
      </p:sp>
    </p:spTree>
    <p:extLst>
      <p:ext uri="{BB962C8B-B14F-4D97-AF65-F5344CB8AC3E}">
        <p14:creationId xmlns:p14="http://schemas.microsoft.com/office/powerpoint/2010/main" val="3403043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4987-22AF-48C5-ACF2-C1A05A8541C4}"/>
              </a:ext>
            </a:extLst>
          </p:cNvPr>
          <p:cNvSpPr>
            <a:spLocks noGrp="1"/>
          </p:cNvSpPr>
          <p:nvPr>
            <p:ph type="title"/>
          </p:nvPr>
        </p:nvSpPr>
        <p:spPr>
          <a:xfrm>
            <a:off x="179294" y="548639"/>
            <a:ext cx="9924826" cy="1188720"/>
          </a:xfrm>
        </p:spPr>
        <p:txBody>
          <a:bodyPr/>
          <a:lstStyle/>
          <a:p>
            <a:r>
              <a:rPr lang="en-US" dirty="0"/>
              <a:t>Tribal Transportation Program Safety Fund</a:t>
            </a:r>
          </a:p>
        </p:txBody>
      </p:sp>
      <p:sp>
        <p:nvSpPr>
          <p:cNvPr id="3" name="Content Placeholder 2">
            <a:extLst>
              <a:ext uri="{FF2B5EF4-FFF2-40B4-BE49-F238E27FC236}">
                <a16:creationId xmlns:a16="http://schemas.microsoft.com/office/drawing/2014/main" id="{DD9D52B9-94CF-4BFC-9BC5-4D62BC2D8CAA}"/>
              </a:ext>
            </a:extLst>
          </p:cNvPr>
          <p:cNvSpPr>
            <a:spLocks noGrp="1"/>
          </p:cNvSpPr>
          <p:nvPr>
            <p:ph sz="quarter" idx="13"/>
          </p:nvPr>
        </p:nvSpPr>
        <p:spPr>
          <a:xfrm>
            <a:off x="388536" y="1551968"/>
            <a:ext cx="10965264" cy="2502038"/>
          </a:xfrm>
        </p:spPr>
        <p:txBody>
          <a:bodyPr>
            <a:normAutofit/>
          </a:bodyPr>
          <a:lstStyle/>
          <a:p>
            <a:r>
              <a:rPr lang="en-US" sz="2400" dirty="0"/>
              <a:t>BIL</a:t>
            </a:r>
          </a:p>
          <a:p>
            <a:pPr lvl="1">
              <a:buFont typeface="Wingdings" panose="05000000000000000000" pitchFamily="2" charset="2"/>
              <a:buChar char="§"/>
            </a:pPr>
            <a:r>
              <a:rPr lang="en-US" dirty="0"/>
              <a:t>4% set-aside (Approximately $21 M available)</a:t>
            </a:r>
          </a:p>
          <a:p>
            <a:r>
              <a:rPr lang="en-US" sz="2400" dirty="0"/>
              <a:t>FY24</a:t>
            </a:r>
          </a:p>
          <a:p>
            <a:pPr lvl="1">
              <a:buFont typeface="Wingdings" panose="05000000000000000000" pitchFamily="2" charset="2"/>
              <a:buChar char="§"/>
            </a:pPr>
            <a:r>
              <a:rPr lang="en-US" dirty="0">
                <a:solidFill>
                  <a:srgbClr val="000000"/>
                </a:solidFill>
                <a:latin typeface="Open Sans" panose="020B0606030504020204" pitchFamily="34" charset="0"/>
              </a:rPr>
              <a:t>About $20M awarded.</a:t>
            </a:r>
          </a:p>
          <a:p>
            <a:pPr lvl="1">
              <a:buFont typeface="Wingdings" panose="05000000000000000000" pitchFamily="2" charset="2"/>
              <a:buChar char="§"/>
            </a:pPr>
            <a:r>
              <a:rPr lang="en-US" dirty="0">
                <a:solidFill>
                  <a:srgbClr val="000000"/>
                </a:solidFill>
                <a:latin typeface="Open Sans" panose="020B0606030504020204" pitchFamily="34" charset="0"/>
              </a:rPr>
              <a:t>Low participation; 90% of applications were funded</a:t>
            </a:r>
            <a:endParaRPr lang="en-US" dirty="0"/>
          </a:p>
          <a:p>
            <a:endParaRPr lang="en-US" dirty="0"/>
          </a:p>
          <a:p>
            <a:endParaRPr lang="en-US" dirty="0"/>
          </a:p>
        </p:txBody>
      </p:sp>
      <p:graphicFrame>
        <p:nvGraphicFramePr>
          <p:cNvPr id="5" name="Content Placeholder 6">
            <a:extLst>
              <a:ext uri="{FF2B5EF4-FFF2-40B4-BE49-F238E27FC236}">
                <a16:creationId xmlns:a16="http://schemas.microsoft.com/office/drawing/2014/main" id="{47105CB2-1E23-88C0-253A-FD7236731370}"/>
              </a:ext>
            </a:extLst>
          </p:cNvPr>
          <p:cNvGraphicFramePr>
            <a:graphicFrameLocks/>
          </p:cNvGraphicFramePr>
          <p:nvPr>
            <p:extLst>
              <p:ext uri="{D42A27DB-BD31-4B8C-83A1-F6EECF244321}">
                <p14:modId xmlns:p14="http://schemas.microsoft.com/office/powerpoint/2010/main" val="124158486"/>
              </p:ext>
            </p:extLst>
          </p:nvPr>
        </p:nvGraphicFramePr>
        <p:xfrm>
          <a:off x="388536" y="3868615"/>
          <a:ext cx="9144000" cy="29893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8071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5B4987-22AF-48C5-ACF2-C1A05A8541C4}"/>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Tribal Transportation Program Safety Fund</a:t>
            </a:r>
          </a:p>
        </p:txBody>
      </p:sp>
      <p:sp>
        <p:nvSpPr>
          <p:cNvPr id="3" name="Content Placeholder 2">
            <a:extLst>
              <a:ext uri="{FF2B5EF4-FFF2-40B4-BE49-F238E27FC236}">
                <a16:creationId xmlns:a16="http://schemas.microsoft.com/office/drawing/2014/main" id="{DD9D52B9-94CF-4BFC-9BC5-4D62BC2D8CAA}"/>
              </a:ext>
            </a:extLst>
          </p:cNvPr>
          <p:cNvSpPr>
            <a:spLocks noGrp="1"/>
          </p:cNvSpPr>
          <p:nvPr>
            <p:ph idx="1"/>
          </p:nvPr>
        </p:nvSpPr>
        <p:spPr>
          <a:xfrm>
            <a:off x="4486172" y="4183113"/>
            <a:ext cx="6980718" cy="1423892"/>
          </a:xfrm>
        </p:spPr>
        <p:txBody>
          <a:bodyPr anchor="ctr">
            <a:normAutofit/>
          </a:bodyPr>
          <a:lstStyle/>
          <a:p>
            <a:pPr lvl="1"/>
            <a:r>
              <a:rPr lang="en-US" sz="2000" dirty="0">
                <a:latin typeface="Open Sans" panose="020B0606030504020204" pitchFamily="34" charset="0"/>
              </a:rPr>
              <a:t>About $21M available</a:t>
            </a:r>
          </a:p>
          <a:p>
            <a:pPr lvl="1"/>
            <a:r>
              <a:rPr lang="en-US" sz="2000" dirty="0">
                <a:latin typeface="Open Sans" panose="020B0606030504020204" pitchFamily="34" charset="0"/>
              </a:rPr>
              <a:t>Applications to be accepted October 1, 2024 – January 15, 2025</a:t>
            </a:r>
          </a:p>
        </p:txBody>
      </p:sp>
      <p:grpSp>
        <p:nvGrpSpPr>
          <p:cNvPr id="9" name="Group 8">
            <a:extLst>
              <a:ext uri="{FF2B5EF4-FFF2-40B4-BE49-F238E27FC236}">
                <a16:creationId xmlns:a16="http://schemas.microsoft.com/office/drawing/2014/main" id="{42BF2005-D448-FDB2-C01E-F487A626CA42}"/>
              </a:ext>
            </a:extLst>
          </p:cNvPr>
          <p:cNvGrpSpPr/>
          <p:nvPr/>
        </p:nvGrpSpPr>
        <p:grpSpPr>
          <a:xfrm>
            <a:off x="4600125" y="788828"/>
            <a:ext cx="6752813" cy="3155182"/>
            <a:chOff x="0" y="2383051"/>
            <a:chExt cx="9386776" cy="4417037"/>
          </a:xfrm>
        </p:grpSpPr>
        <p:pic>
          <p:nvPicPr>
            <p:cNvPr id="4" name="Picture 3">
              <a:extLst>
                <a:ext uri="{FF2B5EF4-FFF2-40B4-BE49-F238E27FC236}">
                  <a16:creationId xmlns:a16="http://schemas.microsoft.com/office/drawing/2014/main" id="{2E053765-B08F-CCCE-488B-BD71433659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83051"/>
              <a:ext cx="9386776" cy="1104326"/>
            </a:xfrm>
            <a:prstGeom prst="rect">
              <a:avLst/>
            </a:prstGeom>
          </p:spPr>
        </p:pic>
        <p:pic>
          <p:nvPicPr>
            <p:cNvPr id="6" name="Picture 5">
              <a:extLst>
                <a:ext uri="{FF2B5EF4-FFF2-40B4-BE49-F238E27FC236}">
                  <a16:creationId xmlns:a16="http://schemas.microsoft.com/office/drawing/2014/main" id="{E6384B47-5E40-A05D-22D4-FCD2D3B4D6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87377"/>
              <a:ext cx="9386776" cy="1104326"/>
            </a:xfrm>
            <a:prstGeom prst="rect">
              <a:avLst/>
            </a:prstGeom>
          </p:spPr>
        </p:pic>
        <p:pic>
          <p:nvPicPr>
            <p:cNvPr id="7" name="Picture 6">
              <a:extLst>
                <a:ext uri="{FF2B5EF4-FFF2-40B4-BE49-F238E27FC236}">
                  <a16:creationId xmlns:a16="http://schemas.microsoft.com/office/drawing/2014/main" id="{2C34F0E9-C831-95F4-B3FD-767088FD61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695762"/>
              <a:ext cx="9386776" cy="1104326"/>
            </a:xfrm>
            <a:prstGeom prst="rect">
              <a:avLst/>
            </a:prstGeom>
          </p:spPr>
        </p:pic>
        <p:pic>
          <p:nvPicPr>
            <p:cNvPr id="8" name="Picture 7">
              <a:extLst>
                <a:ext uri="{FF2B5EF4-FFF2-40B4-BE49-F238E27FC236}">
                  <a16:creationId xmlns:a16="http://schemas.microsoft.com/office/drawing/2014/main" id="{D6CE90D1-56D0-C0B2-FC06-686226EA84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591703"/>
              <a:ext cx="9386776" cy="1104326"/>
            </a:xfrm>
            <a:prstGeom prst="rect">
              <a:avLst/>
            </a:prstGeom>
          </p:spPr>
        </p:pic>
      </p:grpSp>
      <p:sp>
        <p:nvSpPr>
          <p:cNvPr id="5" name="TextBox 4">
            <a:extLst>
              <a:ext uri="{FF2B5EF4-FFF2-40B4-BE49-F238E27FC236}">
                <a16:creationId xmlns:a16="http://schemas.microsoft.com/office/drawing/2014/main" id="{68B178FD-A681-B7D5-E205-199324A7D2C9}"/>
              </a:ext>
            </a:extLst>
          </p:cNvPr>
          <p:cNvSpPr txBox="1"/>
          <p:nvPr/>
        </p:nvSpPr>
        <p:spPr>
          <a:xfrm>
            <a:off x="4736977" y="5999656"/>
            <a:ext cx="4754880" cy="707886"/>
          </a:xfrm>
          <a:prstGeom prst="rect">
            <a:avLst/>
          </a:prstGeom>
          <a:noFill/>
        </p:spPr>
        <p:txBody>
          <a:bodyPr wrap="square" rtlCol="0">
            <a:spAutoFit/>
          </a:bodyPr>
          <a:lstStyle/>
          <a:p>
            <a:r>
              <a:rPr lang="en-US" sz="2000" b="1" dirty="0">
                <a:hlinkClick r:id="rId7"/>
              </a:rPr>
              <a:t>Adam.Larsen@dot.gov</a:t>
            </a:r>
            <a:endParaRPr lang="en-US" sz="2000" b="1" dirty="0"/>
          </a:p>
          <a:p>
            <a:r>
              <a:rPr lang="en-US" sz="2000" b="1" dirty="0"/>
              <a:t>Safety Program Manager</a:t>
            </a:r>
          </a:p>
        </p:txBody>
      </p:sp>
    </p:spTree>
    <p:extLst>
      <p:ext uri="{BB962C8B-B14F-4D97-AF65-F5344CB8AC3E}">
        <p14:creationId xmlns:p14="http://schemas.microsoft.com/office/powerpoint/2010/main" val="168521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99BDC-B90F-07B4-AA78-638D81BBC793}"/>
              </a:ext>
            </a:extLst>
          </p:cNvPr>
          <p:cNvSpPr>
            <a:spLocks noGrp="1"/>
          </p:cNvSpPr>
          <p:nvPr>
            <p:ph type="title"/>
          </p:nvPr>
        </p:nvSpPr>
        <p:spPr/>
        <p:txBody>
          <a:bodyPr/>
          <a:lstStyle/>
          <a:p>
            <a:r>
              <a:rPr lang="en-US" dirty="0"/>
              <a:t>Safe Streets and Roads for All (SS4A)</a:t>
            </a:r>
          </a:p>
        </p:txBody>
      </p:sp>
      <p:sp>
        <p:nvSpPr>
          <p:cNvPr id="3" name="Content Placeholder 2">
            <a:extLst>
              <a:ext uri="{FF2B5EF4-FFF2-40B4-BE49-F238E27FC236}">
                <a16:creationId xmlns:a16="http://schemas.microsoft.com/office/drawing/2014/main" id="{51D7FF0A-3B21-A400-74E7-5196A7071781}"/>
              </a:ext>
            </a:extLst>
          </p:cNvPr>
          <p:cNvSpPr>
            <a:spLocks noGrp="1"/>
          </p:cNvSpPr>
          <p:nvPr>
            <p:ph sz="quarter" idx="13"/>
          </p:nvPr>
        </p:nvSpPr>
        <p:spPr/>
        <p:txBody>
          <a:bodyPr>
            <a:normAutofit/>
          </a:bodyPr>
          <a:lstStyle/>
          <a:p>
            <a:r>
              <a:rPr lang="en-US" dirty="0"/>
              <a:t>$1-billion / year </a:t>
            </a:r>
          </a:p>
          <a:p>
            <a:r>
              <a:rPr lang="en-US" dirty="0"/>
              <a:t>Safety Planning, Demonstration, and Implementation</a:t>
            </a:r>
          </a:p>
          <a:p>
            <a:r>
              <a:rPr lang="en-US" dirty="0"/>
              <a:t>Check “SS4A Safety Action Plan” requirements checklist to see if your existing plan needs any update to qualify for implementation.</a:t>
            </a:r>
          </a:p>
          <a:p>
            <a:r>
              <a:rPr lang="en-US" dirty="0"/>
              <a:t>Details on 2025 SS4A expected in late winter or early spring</a:t>
            </a:r>
          </a:p>
          <a:p>
            <a:r>
              <a:rPr lang="en-US" dirty="0"/>
              <a:t>2022-2024 Tribes have been less than 1% of applicants </a:t>
            </a:r>
          </a:p>
          <a:p>
            <a:r>
              <a:rPr lang="en-US" dirty="0"/>
              <a:t>TTP and TTPSF may be the non-federal match.  </a:t>
            </a:r>
          </a:p>
          <a:p>
            <a:r>
              <a:rPr lang="en-US" dirty="0">
                <a:hlinkClick r:id="rId2"/>
              </a:rPr>
              <a:t>https://www.transportation.gov/grants/SS4A</a:t>
            </a:r>
            <a:r>
              <a:rPr lang="en-US" dirty="0"/>
              <a:t> </a:t>
            </a:r>
          </a:p>
        </p:txBody>
      </p:sp>
    </p:spTree>
    <p:extLst>
      <p:ext uri="{BB962C8B-B14F-4D97-AF65-F5344CB8AC3E}">
        <p14:creationId xmlns:p14="http://schemas.microsoft.com/office/powerpoint/2010/main" val="339258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207240-7836-4177-99B7-AB1036466304}"/>
              </a:ext>
            </a:extLst>
          </p:cNvPr>
          <p:cNvSpPr>
            <a:spLocks noGrp="1"/>
          </p:cNvSpPr>
          <p:nvPr>
            <p:ph type="title"/>
          </p:nvPr>
        </p:nvSpPr>
        <p:spPr>
          <a:xfrm>
            <a:off x="1383564" y="348865"/>
            <a:ext cx="9718111" cy="1576446"/>
          </a:xfrm>
        </p:spPr>
        <p:txBody>
          <a:bodyPr vert="horz" lIns="91440" tIns="45720" rIns="91440" bIns="45720" rtlCol="0" anchor="ctr">
            <a:normAutofit/>
          </a:bodyPr>
          <a:lstStyle/>
          <a:p>
            <a:r>
              <a:rPr lang="en-US" sz="4000" b="1" u="sng" kern="1200" dirty="0">
                <a:solidFill>
                  <a:srgbClr val="FFFFFF"/>
                </a:solidFill>
                <a:latin typeface="+mj-lt"/>
                <a:ea typeface="+mj-ea"/>
                <a:cs typeface="+mj-cs"/>
              </a:rPr>
              <a:t>Tribal Transportation Facility Bridge Program (</a:t>
            </a:r>
            <a:r>
              <a:rPr lang="en-US" sz="4000" b="1" u="sng" dirty="0">
                <a:solidFill>
                  <a:srgbClr val="FFFFFF"/>
                </a:solidFill>
              </a:rPr>
              <a:t>T</a:t>
            </a:r>
            <a:r>
              <a:rPr lang="en-US" sz="4000" b="1" u="sng" kern="1200" dirty="0">
                <a:solidFill>
                  <a:srgbClr val="FFFFFF"/>
                </a:solidFill>
                <a:latin typeface="+mj-lt"/>
                <a:ea typeface="+mj-ea"/>
                <a:cs typeface="+mj-cs"/>
              </a:rPr>
              <a:t>TFBP) Funds in FY 2025</a:t>
            </a:r>
          </a:p>
        </p:txBody>
      </p:sp>
      <p:graphicFrame>
        <p:nvGraphicFramePr>
          <p:cNvPr id="11" name="Content Placeholder 3">
            <a:extLst>
              <a:ext uri="{FF2B5EF4-FFF2-40B4-BE49-F238E27FC236}">
                <a16:creationId xmlns:a16="http://schemas.microsoft.com/office/drawing/2014/main" id="{8FDC0609-4A03-6D3E-19F0-A3B0661C1823}"/>
              </a:ext>
            </a:extLst>
          </p:cNvPr>
          <p:cNvGraphicFramePr>
            <a:graphicFrameLocks noGrp="1"/>
          </p:cNvGraphicFramePr>
          <p:nvPr>
            <p:ph sz="quarter" idx="13"/>
            <p:extLst>
              <p:ext uri="{D42A27DB-BD31-4B8C-83A1-F6EECF244321}">
                <p14:modId xmlns:p14="http://schemas.microsoft.com/office/powerpoint/2010/main" val="173130392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5E3FDAB-3B4C-71DE-AA0F-4FD92EBA8144}"/>
              </a:ext>
            </a:extLst>
          </p:cNvPr>
          <p:cNvSpPr txBox="1"/>
          <p:nvPr/>
        </p:nvSpPr>
        <p:spPr>
          <a:xfrm>
            <a:off x="9307229" y="6149512"/>
            <a:ext cx="2908712" cy="707886"/>
          </a:xfrm>
          <a:prstGeom prst="rect">
            <a:avLst/>
          </a:prstGeom>
          <a:noFill/>
        </p:spPr>
        <p:txBody>
          <a:bodyPr wrap="square" rtlCol="0">
            <a:spAutoFit/>
          </a:bodyPr>
          <a:lstStyle/>
          <a:p>
            <a:r>
              <a:rPr lang="en-US" sz="2000" b="1" dirty="0">
                <a:hlinkClick r:id="rId8"/>
              </a:rPr>
              <a:t>Russell.Garcia@dot.gov</a:t>
            </a:r>
            <a:endParaRPr lang="en-US" sz="2000" b="1" dirty="0"/>
          </a:p>
          <a:p>
            <a:r>
              <a:rPr lang="en-US" sz="2000" b="1" dirty="0"/>
              <a:t>Bridge Program Manager</a:t>
            </a:r>
          </a:p>
        </p:txBody>
      </p:sp>
    </p:spTree>
    <p:extLst>
      <p:ext uri="{BB962C8B-B14F-4D97-AF65-F5344CB8AC3E}">
        <p14:creationId xmlns:p14="http://schemas.microsoft.com/office/powerpoint/2010/main" val="379978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949EFD-8795-2060-6B88-F06C2DEDFD0F}"/>
              </a:ext>
            </a:extLst>
          </p:cNvPr>
          <p:cNvSpPr>
            <a:spLocks noGrp="1"/>
          </p:cNvSpPr>
          <p:nvPr>
            <p:ph type="title"/>
          </p:nvPr>
        </p:nvSpPr>
        <p:spPr>
          <a:xfrm>
            <a:off x="586478" y="1683756"/>
            <a:ext cx="3115265" cy="2396359"/>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TTBFP Applications FY22-25</a:t>
            </a:r>
          </a:p>
        </p:txBody>
      </p:sp>
      <p:graphicFrame>
        <p:nvGraphicFramePr>
          <p:cNvPr id="11" name="Content Placeholder 3">
            <a:extLst>
              <a:ext uri="{FF2B5EF4-FFF2-40B4-BE49-F238E27FC236}">
                <a16:creationId xmlns:a16="http://schemas.microsoft.com/office/drawing/2014/main" id="{3D5016FD-B0A1-D6A4-6E9E-13FD16F65FCC}"/>
              </a:ext>
            </a:extLst>
          </p:cNvPr>
          <p:cNvGraphicFramePr>
            <a:graphicFrameLocks noGrp="1"/>
          </p:cNvGraphicFramePr>
          <p:nvPr>
            <p:ph sz="quarter" idx="13"/>
            <p:extLst>
              <p:ext uri="{D42A27DB-BD31-4B8C-83A1-F6EECF244321}">
                <p14:modId xmlns:p14="http://schemas.microsoft.com/office/powerpoint/2010/main" val="283136364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7715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8D59C-6D4A-87FF-F1E2-99C6B7D490C4}"/>
              </a:ext>
            </a:extLst>
          </p:cNvPr>
          <p:cNvSpPr>
            <a:spLocks noGrp="1"/>
          </p:cNvSpPr>
          <p:nvPr>
            <p:ph type="title"/>
          </p:nvPr>
        </p:nvSpPr>
        <p:spPr>
          <a:xfrm>
            <a:off x="502920" y="548639"/>
            <a:ext cx="9601200" cy="1169629"/>
          </a:xfrm>
        </p:spPr>
        <p:txBody>
          <a:bodyPr>
            <a:normAutofit fontScale="90000"/>
          </a:bodyPr>
          <a:lstStyle/>
          <a:p>
            <a:br>
              <a:rPr lang="en-US" sz="4400" b="1" u="sng" dirty="0">
                <a:solidFill>
                  <a:prstClr val="black"/>
                </a:solidFill>
                <a:latin typeface="Calibri"/>
              </a:rPr>
            </a:br>
            <a:r>
              <a:rPr lang="en-US" sz="4400" b="1" dirty="0">
                <a:solidFill>
                  <a:prstClr val="black"/>
                </a:solidFill>
                <a:latin typeface="Calibri"/>
              </a:rPr>
              <a:t>FY22-25 TTFBP Funds </a:t>
            </a:r>
            <a:br>
              <a:rPr lang="en-US" sz="4400" b="1" u="sng" dirty="0">
                <a:solidFill>
                  <a:prstClr val="black"/>
                </a:solidFill>
                <a:latin typeface="Calibri"/>
              </a:rPr>
            </a:br>
            <a:endParaRPr lang="en-US" dirty="0"/>
          </a:p>
        </p:txBody>
      </p:sp>
      <p:sp>
        <p:nvSpPr>
          <p:cNvPr id="4" name="Content Placeholder 3">
            <a:extLst>
              <a:ext uri="{FF2B5EF4-FFF2-40B4-BE49-F238E27FC236}">
                <a16:creationId xmlns:a16="http://schemas.microsoft.com/office/drawing/2014/main" id="{13DDD3F6-A7B5-457B-8DDE-C59D532B31C4}"/>
              </a:ext>
            </a:extLst>
          </p:cNvPr>
          <p:cNvSpPr>
            <a:spLocks noGrp="1"/>
          </p:cNvSpPr>
          <p:nvPr>
            <p:ph sz="quarter" idx="13"/>
          </p:nvPr>
        </p:nvSpPr>
        <p:spPr/>
        <p:txBody>
          <a:bodyPr>
            <a:normAutofit fontScale="92500" lnSpcReduction="20000"/>
          </a:bodyPr>
          <a:lstStyle/>
          <a:p>
            <a:pPr marL="114300" marR="0" lvl="0" indent="0" algn="l" defTabSz="914400" rtl="0" eaLnBrk="1" fontAlgn="auto" latinLnBrk="0" hangingPunct="1">
              <a:lnSpc>
                <a:spcPct val="90000"/>
              </a:lnSpc>
              <a:spcBef>
                <a:spcPct val="20000"/>
              </a:spcBef>
              <a:spcAft>
                <a:spcPts val="0"/>
              </a:spcAft>
              <a:buClrTx/>
              <a:buSzTx/>
              <a:buNone/>
              <a:tabLst/>
              <a:defRPr/>
            </a:pPr>
            <a:r>
              <a:rPr kumimoji="0" lang="en-US" sz="2600" b="1" strike="noStrike" kern="1200" cap="none" spc="0" normalizeH="0" baseline="0" noProof="0" dirty="0">
                <a:ln>
                  <a:noFill/>
                </a:ln>
                <a:solidFill>
                  <a:prstClr val="black"/>
                </a:solidFill>
                <a:effectLst/>
                <a:uLnTx/>
                <a:uFillTx/>
                <a:latin typeface="Calibri"/>
                <a:ea typeface="+mn-ea"/>
                <a:cs typeface="+mn-cs"/>
              </a:rPr>
              <a:t>Total TTFBP funds </a:t>
            </a:r>
            <a:r>
              <a:rPr kumimoji="0" lang="en-US" sz="2600" b="1" i="1" strike="noStrike" kern="1200" cap="none" spc="0" normalizeH="0" baseline="0" noProof="0" dirty="0">
                <a:ln>
                  <a:noFill/>
                </a:ln>
                <a:solidFill>
                  <a:srgbClr val="0070C0"/>
                </a:solidFill>
                <a:effectLst/>
                <a:uLnTx/>
                <a:uFillTx/>
                <a:latin typeface="Calibri"/>
                <a:ea typeface="+mn-ea"/>
                <a:cs typeface="+mn-cs"/>
              </a:rPr>
              <a:t>obligated</a:t>
            </a:r>
            <a:r>
              <a:rPr kumimoji="0" lang="en-US" sz="2600" b="1" strike="noStrike" kern="1200" cap="none" spc="0" normalizeH="0" baseline="0" noProof="0" dirty="0">
                <a:ln>
                  <a:noFill/>
                </a:ln>
                <a:solidFill>
                  <a:prstClr val="black"/>
                </a:solidFill>
                <a:effectLst/>
                <a:uLnTx/>
                <a:uFillTx/>
                <a:latin typeface="Calibri"/>
                <a:ea typeface="+mn-ea"/>
                <a:cs typeface="+mn-cs"/>
              </a:rPr>
              <a:t> to date - $</a:t>
            </a:r>
            <a:r>
              <a:rPr lang="en-US" sz="2600" b="1" dirty="0">
                <a:solidFill>
                  <a:prstClr val="black"/>
                </a:solidFill>
                <a:latin typeface="Calibri"/>
              </a:rPr>
              <a:t>305.9</a:t>
            </a:r>
            <a:r>
              <a:rPr kumimoji="0" lang="en-US" sz="2600" b="1" strike="noStrike" kern="1200" cap="none" spc="0" normalizeH="0" baseline="0" noProof="0" dirty="0">
                <a:ln>
                  <a:noFill/>
                </a:ln>
                <a:solidFill>
                  <a:prstClr val="black"/>
                </a:solidFill>
                <a:effectLst/>
                <a:uLnTx/>
                <a:uFillTx/>
                <a:latin typeface="Calibri"/>
                <a:ea typeface="+mn-ea"/>
                <a:cs typeface="+mn-cs"/>
              </a:rPr>
              <a:t>M</a:t>
            </a:r>
          </a:p>
          <a:p>
            <a:pPr marL="800100" lvl="1">
              <a:spcBef>
                <a:spcPct val="20000"/>
              </a:spcBef>
              <a:defRPr/>
            </a:pPr>
            <a:r>
              <a:rPr kumimoji="0" lang="en-US" sz="2200" i="1" strike="noStrike" kern="1200" cap="none" spc="0" normalizeH="0" baseline="0" noProof="0" dirty="0">
                <a:ln>
                  <a:noFill/>
                </a:ln>
                <a:solidFill>
                  <a:prstClr val="black"/>
                </a:solidFill>
                <a:effectLst/>
                <a:uLnTx/>
                <a:uFillTx/>
                <a:latin typeface="Calibri"/>
                <a:ea typeface="+mn-ea"/>
                <a:cs typeface="+mn-cs"/>
              </a:rPr>
              <a:t>FY22 BFP Funds from General Fund - $165M fully obligated</a:t>
            </a:r>
          </a:p>
          <a:p>
            <a:pPr marL="800100" lvl="1">
              <a:spcBef>
                <a:spcPct val="20000"/>
              </a:spcBef>
              <a:defRPr/>
            </a:pPr>
            <a:r>
              <a:rPr lang="en-US" sz="2200" i="1" dirty="0">
                <a:solidFill>
                  <a:prstClr val="black"/>
                </a:solidFill>
                <a:latin typeface="Calibri"/>
              </a:rPr>
              <a:t>FY22 BIP Funds from General Fund - $20M fully obligated</a:t>
            </a:r>
          </a:p>
          <a:p>
            <a:pPr marL="800100" lvl="1">
              <a:spcBef>
                <a:spcPct val="20000"/>
              </a:spcBef>
              <a:defRPr/>
            </a:pPr>
            <a:r>
              <a:rPr lang="en-US" sz="2200" i="1" dirty="0">
                <a:solidFill>
                  <a:prstClr val="black"/>
                </a:solidFill>
                <a:latin typeface="Calibri"/>
              </a:rPr>
              <a:t>FY23 BFP Funds from General Fund - $120.9M fully obligated</a:t>
            </a:r>
          </a:p>
          <a:p>
            <a:pPr marL="800100" lvl="1">
              <a:spcBef>
                <a:spcPct val="20000"/>
              </a:spcBef>
              <a:defRPr/>
            </a:pPr>
            <a:endParaRPr lang="en-US" sz="3000" dirty="0">
              <a:solidFill>
                <a:prstClr val="black"/>
              </a:solidFill>
              <a:latin typeface="Calibri"/>
            </a:endParaRPr>
          </a:p>
          <a:p>
            <a:pPr marL="114300" indent="0">
              <a:spcBef>
                <a:spcPct val="20000"/>
              </a:spcBef>
              <a:buNone/>
              <a:defRPr/>
            </a:pPr>
            <a:r>
              <a:rPr lang="en-US" sz="2600" b="1" dirty="0">
                <a:solidFill>
                  <a:prstClr val="black"/>
                </a:solidFill>
                <a:latin typeface="Calibri"/>
              </a:rPr>
              <a:t>Total </a:t>
            </a:r>
            <a:r>
              <a:rPr lang="en-US" sz="2600" b="1" i="1" dirty="0">
                <a:solidFill>
                  <a:srgbClr val="0070C0"/>
                </a:solidFill>
                <a:latin typeface="Calibri"/>
              </a:rPr>
              <a:t>unobligated</a:t>
            </a:r>
            <a:r>
              <a:rPr lang="en-US" sz="2600" b="1" dirty="0">
                <a:solidFill>
                  <a:prstClr val="black"/>
                </a:solidFill>
                <a:latin typeface="Calibri"/>
              </a:rPr>
              <a:t> TTFBP funds to date - $503M+/- </a:t>
            </a:r>
            <a:endParaRPr lang="en-US" sz="2400" b="1" dirty="0">
              <a:solidFill>
                <a:prstClr val="black"/>
              </a:solidFill>
              <a:latin typeface="Calibri"/>
            </a:endParaRPr>
          </a:p>
          <a:p>
            <a:pPr marL="800100" lvl="1">
              <a:spcBef>
                <a:spcPts val="600"/>
              </a:spcBef>
              <a:defRPr/>
            </a:pPr>
            <a:r>
              <a:rPr lang="en-US" dirty="0">
                <a:solidFill>
                  <a:prstClr val="black"/>
                </a:solidFill>
                <a:latin typeface="Calibri"/>
              </a:rPr>
              <a:t>FY23 BFP Funds from General Fund - $44.1M unobligated</a:t>
            </a:r>
          </a:p>
          <a:p>
            <a:pPr marL="800100" lvl="1">
              <a:spcBef>
                <a:spcPts val="600"/>
              </a:spcBef>
              <a:defRPr/>
            </a:pPr>
            <a:r>
              <a:rPr lang="en-US" dirty="0">
                <a:solidFill>
                  <a:prstClr val="black"/>
                </a:solidFill>
                <a:latin typeface="Calibri"/>
              </a:rPr>
              <a:t>FY23 BIP Funds from General Fund - $20M unobligated</a:t>
            </a:r>
          </a:p>
          <a:p>
            <a:pPr marL="800100" lvl="1">
              <a:spcBef>
                <a:spcPts val="600"/>
              </a:spcBef>
              <a:defRPr/>
            </a:pPr>
            <a:r>
              <a:rPr lang="en-US" dirty="0">
                <a:solidFill>
                  <a:prstClr val="black"/>
                </a:solidFill>
                <a:latin typeface="Calibri"/>
              </a:rPr>
              <a:t>FY24 BFP Funds from General Fund - $165M unobligated</a:t>
            </a:r>
          </a:p>
          <a:p>
            <a:pPr marL="800100" lvl="1">
              <a:spcBef>
                <a:spcPts val="600"/>
              </a:spcBef>
              <a:defRPr/>
            </a:pPr>
            <a:r>
              <a:rPr lang="en-US" dirty="0">
                <a:solidFill>
                  <a:prstClr val="black"/>
                </a:solidFill>
                <a:latin typeface="Calibri"/>
              </a:rPr>
              <a:t>FY24 BIP Funds from General Fund - $20M unobligated</a:t>
            </a:r>
          </a:p>
          <a:p>
            <a:pPr marL="800100" lvl="1">
              <a:spcBef>
                <a:spcPts val="600"/>
              </a:spcBef>
              <a:defRPr/>
            </a:pPr>
            <a:r>
              <a:rPr lang="en-US" dirty="0">
                <a:solidFill>
                  <a:prstClr val="black"/>
                </a:solidFill>
                <a:latin typeface="Calibri"/>
              </a:rPr>
              <a:t>FY25 BFP Funds from General Fund - $165M unobligated</a:t>
            </a:r>
          </a:p>
          <a:p>
            <a:pPr marL="800100" lvl="1">
              <a:spcBef>
                <a:spcPts val="600"/>
              </a:spcBef>
              <a:defRPr/>
            </a:pPr>
            <a:r>
              <a:rPr lang="en-US" dirty="0">
                <a:solidFill>
                  <a:prstClr val="black"/>
                </a:solidFill>
                <a:latin typeface="Calibri"/>
              </a:rPr>
              <a:t>FY25 BIP Funds from General Fund - $20M unobligated</a:t>
            </a:r>
          </a:p>
          <a:p>
            <a:pPr marL="800100" lvl="1">
              <a:spcBef>
                <a:spcPts val="600"/>
              </a:spcBef>
              <a:defRPr/>
            </a:pPr>
            <a:r>
              <a:rPr lang="en-US" dirty="0">
                <a:solidFill>
                  <a:prstClr val="black"/>
                </a:solidFill>
                <a:latin typeface="Calibri"/>
              </a:rPr>
              <a:t>FY22-FY25 BIP from Highway Trust Fund - $68.8M+/- unobligated</a:t>
            </a: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a:p>
            <a:pPr marL="342900" lvl="1" indent="-171450">
              <a:lnSpc>
                <a:spcPct val="90000"/>
              </a:lnSpc>
              <a:buClr>
                <a:srgbClr val="4F81BD"/>
              </a:buClr>
              <a:buSzPct val="75000"/>
              <a:defRPr/>
            </a:pPr>
            <a:endParaRPr lang="en-US" dirty="0"/>
          </a:p>
        </p:txBody>
      </p:sp>
    </p:spTree>
    <p:extLst>
      <p:ext uri="{BB962C8B-B14F-4D97-AF65-F5344CB8AC3E}">
        <p14:creationId xmlns:p14="http://schemas.microsoft.com/office/powerpoint/2010/main" val="1625223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6D7339-198D-4766-84E3-C2A72492E67A}"/>
              </a:ext>
            </a:extLst>
          </p:cNvPr>
          <p:cNvSpPr>
            <a:spLocks noGrp="1"/>
          </p:cNvSpPr>
          <p:nvPr>
            <p:ph type="title"/>
          </p:nvPr>
        </p:nvSpPr>
        <p:spPr/>
        <p:txBody>
          <a:bodyPr>
            <a:normAutofit/>
          </a:bodyPr>
          <a:lstStyle/>
          <a:p>
            <a:r>
              <a:rPr lang="en-US" dirty="0"/>
              <a:t>What is the Tribal HPP Program?</a:t>
            </a:r>
            <a:br>
              <a:rPr lang="en-US" dirty="0"/>
            </a:br>
            <a:r>
              <a:rPr lang="en-US" sz="2400" dirty="0"/>
              <a:t>Key Messages</a:t>
            </a:r>
          </a:p>
        </p:txBody>
      </p:sp>
      <p:sp>
        <p:nvSpPr>
          <p:cNvPr id="2" name="Content Placeholder 1">
            <a:extLst>
              <a:ext uri="{FF2B5EF4-FFF2-40B4-BE49-F238E27FC236}">
                <a16:creationId xmlns:a16="http://schemas.microsoft.com/office/drawing/2014/main" id="{552DECBD-4978-48D4-8C6A-4B56D3E55790}"/>
              </a:ext>
            </a:extLst>
          </p:cNvPr>
          <p:cNvSpPr>
            <a:spLocks noGrp="1"/>
          </p:cNvSpPr>
          <p:nvPr>
            <p:ph sz="quarter" idx="13"/>
          </p:nvPr>
        </p:nvSpPr>
        <p:spPr/>
        <p:txBody>
          <a:bodyPr>
            <a:normAutofit lnSpcReduction="10000"/>
          </a:bodyPr>
          <a:lstStyle/>
          <a:p>
            <a:pPr marL="457200" indent="-457200">
              <a:buFont typeface="+mj-lt"/>
              <a:buAutoNum type="arabicPeriod"/>
            </a:pPr>
            <a:r>
              <a:rPr lang="en-US" sz="2800" b="1" u="sng" dirty="0"/>
              <a:t>Priority Program</a:t>
            </a:r>
            <a:r>
              <a:rPr lang="en-US" dirty="0"/>
              <a:t> only for Tribes when:</a:t>
            </a:r>
          </a:p>
          <a:p>
            <a:pPr marL="808038" lvl="1" indent="-457200">
              <a:spcAft>
                <a:spcPts val="600"/>
              </a:spcAft>
              <a:buFont typeface="+mj-lt"/>
              <a:buAutoNum type="alphaLcPeriod"/>
            </a:pPr>
            <a:r>
              <a:rPr lang="en-US" dirty="0"/>
              <a:t>funding received under the TTP is insufficient to complete the highest priority project; or</a:t>
            </a:r>
          </a:p>
          <a:p>
            <a:pPr marL="808038" lvl="1" indent="-457200">
              <a:buFont typeface="+mj-lt"/>
              <a:buAutoNum type="alphaLcPeriod"/>
            </a:pPr>
            <a:r>
              <a:rPr lang="en-US" dirty="0"/>
              <a:t>any Indian Tribe that has an emergency or disaster occur on a tribal transportation facility</a:t>
            </a:r>
          </a:p>
          <a:p>
            <a:pPr marL="457200" indent="-457200">
              <a:buFont typeface="+mj-lt"/>
              <a:buAutoNum type="arabicPeriod"/>
            </a:pPr>
            <a:r>
              <a:rPr lang="en-US" dirty="0"/>
              <a:t>Modeled after IRRHPP</a:t>
            </a:r>
          </a:p>
          <a:p>
            <a:pPr marL="457200" indent="-457200">
              <a:buFont typeface="+mj-lt"/>
              <a:buAutoNum type="arabicPeriod"/>
            </a:pPr>
            <a:r>
              <a:rPr lang="en-US" dirty="0"/>
              <a:t>$9M annual set-aside ($30M authorized yet not received to date in the President’s annual budget)</a:t>
            </a:r>
          </a:p>
          <a:p>
            <a:pPr marL="457200" indent="-457200">
              <a:buFont typeface="+mj-lt"/>
              <a:buAutoNum type="arabicPeriod"/>
            </a:pPr>
            <a:r>
              <a:rPr lang="en-US" dirty="0"/>
              <a:t>$1M limitation on funding request</a:t>
            </a:r>
          </a:p>
          <a:p>
            <a:pPr marL="457200" indent="-457200">
              <a:buFont typeface="+mj-lt"/>
              <a:buAutoNum type="arabicPeriod"/>
            </a:pPr>
            <a:r>
              <a:rPr lang="en-US" dirty="0"/>
              <a:t>Up to 100% Federal Share</a:t>
            </a:r>
          </a:p>
          <a:p>
            <a:pPr marL="808038" lvl="1" indent="-457200">
              <a:buFont typeface="+mj-lt"/>
              <a:buAutoNum type="alphaLcPeriod"/>
            </a:pPr>
            <a:endParaRPr lang="en-US" dirty="0"/>
          </a:p>
        </p:txBody>
      </p:sp>
      <p:sp>
        <p:nvSpPr>
          <p:cNvPr id="4" name="TextBox 3">
            <a:extLst>
              <a:ext uri="{FF2B5EF4-FFF2-40B4-BE49-F238E27FC236}">
                <a16:creationId xmlns:a16="http://schemas.microsoft.com/office/drawing/2014/main" id="{91AF58D6-8618-8C12-E370-7EFC7224EA6C}"/>
              </a:ext>
            </a:extLst>
          </p:cNvPr>
          <p:cNvSpPr txBox="1"/>
          <p:nvPr/>
        </p:nvSpPr>
        <p:spPr>
          <a:xfrm>
            <a:off x="8557420" y="5379345"/>
            <a:ext cx="3302348" cy="707886"/>
          </a:xfrm>
          <a:prstGeom prst="rect">
            <a:avLst/>
          </a:prstGeom>
          <a:noFill/>
        </p:spPr>
        <p:txBody>
          <a:bodyPr wrap="square" rtlCol="0">
            <a:spAutoFit/>
          </a:bodyPr>
          <a:lstStyle/>
          <a:p>
            <a:r>
              <a:rPr lang="en-US" sz="2000" b="1" dirty="0">
                <a:hlinkClick r:id="rId3"/>
              </a:rPr>
              <a:t>Blane.Kunihisa@dot.gov</a:t>
            </a:r>
            <a:endParaRPr lang="en-US" sz="2000" b="1" dirty="0"/>
          </a:p>
          <a:p>
            <a:r>
              <a:rPr lang="en-US" sz="2000" b="1" dirty="0"/>
              <a:t>Tribal HPP Program Manager</a:t>
            </a:r>
          </a:p>
        </p:txBody>
      </p:sp>
    </p:spTree>
    <p:extLst>
      <p:ext uri="{BB962C8B-B14F-4D97-AF65-F5344CB8AC3E}">
        <p14:creationId xmlns:p14="http://schemas.microsoft.com/office/powerpoint/2010/main" val="3457350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687BB4-F9FE-39A0-294B-11A337E2C6D6}"/>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700" kern="1200" dirty="0">
                <a:solidFill>
                  <a:srgbClr val="FFFFFF"/>
                </a:solidFill>
                <a:latin typeface="+mj-lt"/>
                <a:ea typeface="+mj-ea"/>
                <a:cs typeface="+mj-cs"/>
              </a:rPr>
              <a:t>FY 2024 Tribal HPP Program Funding Priority List</a:t>
            </a:r>
          </a:p>
        </p:txBody>
      </p:sp>
      <p:pic>
        <p:nvPicPr>
          <p:cNvPr id="4" name="Content Placeholder 3">
            <a:extLst>
              <a:ext uri="{FF2B5EF4-FFF2-40B4-BE49-F238E27FC236}">
                <a16:creationId xmlns:a16="http://schemas.microsoft.com/office/drawing/2014/main" id="{E51F251D-F951-D8A9-6641-03E22468FA1D}"/>
              </a:ext>
            </a:extLst>
          </p:cNvPr>
          <p:cNvPicPr>
            <a:picLocks noGrp="1" noChangeAspect="1"/>
          </p:cNvPicPr>
          <p:nvPr>
            <p:ph sz="quarter" idx="13"/>
          </p:nvPr>
        </p:nvPicPr>
        <p:blipFill>
          <a:blip r:embed="rId3"/>
          <a:stretch>
            <a:fillRect/>
          </a:stretch>
        </p:blipFill>
        <p:spPr>
          <a:xfrm>
            <a:off x="278407" y="1655276"/>
            <a:ext cx="11396141" cy="5299205"/>
          </a:xfrm>
          <a:prstGeom prst="rect">
            <a:avLst/>
          </a:prstGeom>
        </p:spPr>
      </p:pic>
    </p:spTree>
    <p:extLst>
      <p:ext uri="{BB962C8B-B14F-4D97-AF65-F5344CB8AC3E}">
        <p14:creationId xmlns:p14="http://schemas.microsoft.com/office/powerpoint/2010/main" val="2052861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8228FC-86F8-EE53-C95B-31D955B71D22}"/>
              </a:ext>
            </a:extLst>
          </p:cNvPr>
          <p:cNvSpPr>
            <a:spLocks noGrp="1"/>
          </p:cNvSpPr>
          <p:nvPr>
            <p:ph type="title"/>
          </p:nvPr>
        </p:nvSpPr>
        <p:spPr/>
        <p:txBody>
          <a:bodyPr/>
          <a:lstStyle/>
          <a:p>
            <a:r>
              <a:rPr lang="en-US" dirty="0"/>
              <a:t>FY 2025 Tribal HPP Program Timeline</a:t>
            </a:r>
          </a:p>
        </p:txBody>
      </p:sp>
      <p:sp>
        <p:nvSpPr>
          <p:cNvPr id="2" name="Content Placeholder 1">
            <a:extLst>
              <a:ext uri="{FF2B5EF4-FFF2-40B4-BE49-F238E27FC236}">
                <a16:creationId xmlns:a16="http://schemas.microsoft.com/office/drawing/2014/main" id="{FE697AA8-2D06-3A2E-E02F-0201265453DE}"/>
              </a:ext>
            </a:extLst>
          </p:cNvPr>
          <p:cNvSpPr>
            <a:spLocks noGrp="1"/>
          </p:cNvSpPr>
          <p:nvPr>
            <p:ph sz="quarter" idx="13"/>
          </p:nvPr>
        </p:nvSpPr>
        <p:spPr>
          <a:xfrm>
            <a:off x="838200" y="1909186"/>
            <a:ext cx="10515600" cy="4548764"/>
          </a:xfrm>
        </p:spPr>
        <p:txBody>
          <a:bodyPr>
            <a:normAutofit fontScale="92500" lnSpcReduction="10000"/>
          </a:bodyPr>
          <a:lstStyle/>
          <a:p>
            <a:r>
              <a:rPr lang="en-US" dirty="0"/>
              <a:t>October 2024 – kickoff </a:t>
            </a:r>
            <a:r>
              <a:rPr lang="en-US" dirty="0">
                <a:hlinkClick r:id="rId3"/>
              </a:rPr>
              <a:t>webinar </a:t>
            </a:r>
            <a:r>
              <a:rPr lang="en-US" dirty="0"/>
              <a:t>for FY 2025 Funding (recorded webinar and additional application information can be found at </a:t>
            </a:r>
            <a:r>
              <a:rPr lang="en-US" sz="1600" dirty="0">
                <a:hlinkClick r:id="rId4"/>
              </a:rPr>
              <a:t>https://highways.dot.gov/federal-lands/programs-tribal/high-priority-projects</a:t>
            </a:r>
            <a:endParaRPr lang="en-US" sz="1600" dirty="0"/>
          </a:p>
          <a:p>
            <a:pPr marL="0" indent="0">
              <a:buNone/>
            </a:pPr>
            <a:endParaRPr lang="en-US" sz="1600" dirty="0"/>
          </a:p>
          <a:p>
            <a:pPr marL="0" indent="0">
              <a:buNone/>
            </a:pPr>
            <a:endParaRPr lang="en-US" dirty="0"/>
          </a:p>
          <a:p>
            <a:endParaRPr lang="en-US" dirty="0"/>
          </a:p>
          <a:p>
            <a:r>
              <a:rPr lang="en-US" dirty="0"/>
              <a:t>January 31, 2025 – application deadline for FY 2025 Funding</a:t>
            </a:r>
          </a:p>
          <a:p>
            <a:r>
              <a:rPr lang="en-US" dirty="0"/>
              <a:t>End of April 2025 – Final Funding Priority List developed</a:t>
            </a:r>
          </a:p>
          <a:p>
            <a:r>
              <a:rPr lang="en-US" dirty="0"/>
              <a:t>Mid-May 2025 – Earliest distribution of funds if project is on an FHWA-approved TTIP</a:t>
            </a:r>
          </a:p>
          <a:p>
            <a:endParaRPr lang="en-US" dirty="0"/>
          </a:p>
          <a:p>
            <a:pPr marL="0" indent="0">
              <a:buNone/>
            </a:pPr>
            <a:r>
              <a:rPr lang="en-US" sz="1600" dirty="0">
                <a:solidFill>
                  <a:srgbClr val="800080"/>
                </a:solidFill>
                <a:hlinkClick r:id="rId4">
                  <a:extLst>
                    <a:ext uri="{A12FA001-AC4F-418D-AE19-62706E023703}">
                      <ahyp:hlinkClr xmlns:ahyp="http://schemas.microsoft.com/office/drawing/2018/hyperlinkcolor" val="tx"/>
                    </a:ext>
                  </a:extLst>
                </a:hlinkClick>
              </a:rPr>
              <a:t>https://highways.dot.gov/federal-lands/programs-tribal/high-priority-projects</a:t>
            </a:r>
            <a:endParaRPr lang="en-US" sz="1600" dirty="0"/>
          </a:p>
        </p:txBody>
      </p:sp>
      <p:sp>
        <p:nvSpPr>
          <p:cNvPr id="4" name="TextBox 3">
            <a:extLst>
              <a:ext uri="{FF2B5EF4-FFF2-40B4-BE49-F238E27FC236}">
                <a16:creationId xmlns:a16="http://schemas.microsoft.com/office/drawing/2014/main" id="{1AAB00B5-710B-24CF-D737-23303F79CD3D}"/>
              </a:ext>
            </a:extLst>
          </p:cNvPr>
          <p:cNvSpPr txBox="1"/>
          <p:nvPr/>
        </p:nvSpPr>
        <p:spPr>
          <a:xfrm>
            <a:off x="3810839" y="3205862"/>
            <a:ext cx="2419791" cy="446276"/>
          </a:xfrm>
          <a:prstGeom prst="rect">
            <a:avLst/>
          </a:prstGeom>
          <a:noFill/>
        </p:spPr>
        <p:txBody>
          <a:bodyPr wrap="square" rtlCol="0">
            <a:spAutoFit/>
          </a:bodyPr>
          <a:lstStyle/>
          <a:p>
            <a:pPr algn="ctr" fontAlgn="base">
              <a:spcBef>
                <a:spcPct val="0"/>
              </a:spcBef>
              <a:spcAft>
                <a:spcPct val="0"/>
              </a:spcAft>
            </a:pPr>
            <a:r>
              <a:rPr lang="en-US" sz="2300" dirty="0">
                <a:solidFill>
                  <a:srgbClr val="C00000"/>
                </a:solidFill>
                <a:effectLst>
                  <a:glow rad="101600">
                    <a:schemeClr val="accent1">
                      <a:alpha val="51000"/>
                    </a:schemeClr>
                  </a:glow>
                </a:effectLst>
                <a:latin typeface="Arial" pitchFamily="34" charset="0"/>
                <a:ea typeface="ＭＳ Ｐゴシック" charset="-128"/>
              </a:rPr>
              <a:t>Outreach</a:t>
            </a:r>
          </a:p>
        </p:txBody>
      </p:sp>
      <p:sp>
        <p:nvSpPr>
          <p:cNvPr id="5" name="Arrow: Up 4">
            <a:extLst>
              <a:ext uri="{FF2B5EF4-FFF2-40B4-BE49-F238E27FC236}">
                <a16:creationId xmlns:a16="http://schemas.microsoft.com/office/drawing/2014/main" id="{750C25E7-CF37-AE9F-76A0-6A7D40EEC720}"/>
              </a:ext>
            </a:extLst>
          </p:cNvPr>
          <p:cNvSpPr/>
          <p:nvPr/>
        </p:nvSpPr>
        <p:spPr>
          <a:xfrm>
            <a:off x="4868335" y="2998425"/>
            <a:ext cx="152400" cy="228600"/>
          </a:xfrm>
          <a:prstGeom prst="upArrow">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effectLst>
                <a:glow rad="127000">
                  <a:schemeClr val="accent1">
                    <a:alpha val="15000"/>
                  </a:schemeClr>
                </a:glow>
              </a:effectLst>
              <a:latin typeface="Arial"/>
            </a:endParaRPr>
          </a:p>
        </p:txBody>
      </p:sp>
      <p:sp>
        <p:nvSpPr>
          <p:cNvPr id="6" name="Arrow: Up 5">
            <a:extLst>
              <a:ext uri="{FF2B5EF4-FFF2-40B4-BE49-F238E27FC236}">
                <a16:creationId xmlns:a16="http://schemas.microsoft.com/office/drawing/2014/main" id="{C0C5E7BB-5BAC-A6AA-606B-0CF040C30F8E}"/>
              </a:ext>
            </a:extLst>
          </p:cNvPr>
          <p:cNvSpPr/>
          <p:nvPr/>
        </p:nvSpPr>
        <p:spPr>
          <a:xfrm rot="10800000">
            <a:off x="4835486" y="3709665"/>
            <a:ext cx="152400" cy="228600"/>
          </a:xfrm>
          <a:prstGeom prs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latin typeface="Arial"/>
            </a:endParaRPr>
          </a:p>
        </p:txBody>
      </p:sp>
    </p:spTree>
    <p:extLst>
      <p:ext uri="{BB962C8B-B14F-4D97-AF65-F5344CB8AC3E}">
        <p14:creationId xmlns:p14="http://schemas.microsoft.com/office/powerpoint/2010/main" val="586933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D7BD-EB24-FCC0-A86A-E13CA9F6D176}"/>
              </a:ext>
            </a:extLst>
          </p:cNvPr>
          <p:cNvSpPr>
            <a:spLocks noGrp="1"/>
          </p:cNvSpPr>
          <p:nvPr>
            <p:ph type="title"/>
          </p:nvPr>
        </p:nvSpPr>
        <p:spPr/>
        <p:txBody>
          <a:bodyPr>
            <a:normAutofit/>
          </a:bodyPr>
          <a:lstStyle/>
          <a:p>
            <a:r>
              <a:rPr lang="en-US" dirty="0"/>
              <a:t>Discretionary Grants Administration:</a:t>
            </a:r>
          </a:p>
        </p:txBody>
      </p:sp>
      <p:sp>
        <p:nvSpPr>
          <p:cNvPr id="3" name="Content Placeholder 2">
            <a:extLst>
              <a:ext uri="{FF2B5EF4-FFF2-40B4-BE49-F238E27FC236}">
                <a16:creationId xmlns:a16="http://schemas.microsoft.com/office/drawing/2014/main" id="{BF76BD59-BE2B-9410-BC23-CCBD3FD2E5CB}"/>
              </a:ext>
            </a:extLst>
          </p:cNvPr>
          <p:cNvSpPr>
            <a:spLocks noGrp="1"/>
          </p:cNvSpPr>
          <p:nvPr>
            <p:ph sz="half" idx="1"/>
          </p:nvPr>
        </p:nvSpPr>
        <p:spPr>
          <a:xfrm>
            <a:off x="647700" y="1737360"/>
            <a:ext cx="11041380" cy="4718304"/>
          </a:xfrm>
        </p:spPr>
        <p:txBody>
          <a:bodyPr>
            <a:normAutofit/>
          </a:bodyPr>
          <a:lstStyle/>
          <a:p>
            <a:r>
              <a:rPr lang="en-US" dirty="0"/>
              <a:t>Administered by the OTT Discretionary Grants Management Team</a:t>
            </a:r>
          </a:p>
          <a:p>
            <a:r>
              <a:rPr lang="en-US" dirty="0"/>
              <a:t>Aid in the following tasks:</a:t>
            </a:r>
          </a:p>
          <a:p>
            <a:pPr lvl="1"/>
            <a:r>
              <a:rPr lang="en-US" dirty="0"/>
              <a:t>Grant Agreement Development</a:t>
            </a:r>
          </a:p>
          <a:p>
            <a:pPr lvl="1"/>
            <a:r>
              <a:rPr lang="en-US" dirty="0"/>
              <a:t>Reporting Requirements</a:t>
            </a:r>
          </a:p>
          <a:p>
            <a:pPr lvl="1"/>
            <a:r>
              <a:rPr lang="en-US" dirty="0"/>
              <a:t>Review and Approval of reimbursement requests</a:t>
            </a:r>
          </a:p>
          <a:p>
            <a:pPr lvl="1"/>
            <a:r>
              <a:rPr lang="en-US" dirty="0"/>
              <a:t>Project Stewardship and Oversight</a:t>
            </a:r>
          </a:p>
          <a:p>
            <a:pPr marL="274320" lvl="1" indent="0">
              <a:buNone/>
            </a:pPr>
            <a:endParaRPr lang="en-US" i="0" cap="all" dirty="0">
              <a:solidFill>
                <a:srgbClr val="000000"/>
              </a:solidFill>
              <a:effectLst/>
              <a:latin typeface="+mj-lt"/>
              <a:cs typeface="Prompt" panose="00000500000000000000" pitchFamily="2" charset="-34"/>
            </a:endParaRPr>
          </a:p>
          <a:p>
            <a:pPr marL="274320" lvl="1" indent="0">
              <a:buNone/>
            </a:pPr>
            <a:r>
              <a:rPr lang="en-US" i="0" cap="all" dirty="0">
                <a:solidFill>
                  <a:srgbClr val="000000"/>
                </a:solidFill>
                <a:effectLst/>
                <a:latin typeface="+mj-lt"/>
                <a:cs typeface="Prompt" panose="00000500000000000000" pitchFamily="2" charset="-34"/>
              </a:rPr>
              <a:t>Info on COMPETITIVE GRANT PROGRAMS</a:t>
            </a:r>
            <a:endParaRPr lang="en-US" dirty="0">
              <a:latin typeface="+mj-lt"/>
            </a:endParaRPr>
          </a:p>
          <a:p>
            <a:pPr marL="274320" lvl="1" indent="0">
              <a:buNone/>
            </a:pPr>
            <a:r>
              <a:rPr lang="en-US" dirty="0">
                <a:hlinkClick r:id="rId3"/>
              </a:rPr>
              <a:t>https://www.fhwa.dot.gov/bipartisan-infrastructure-law/grant_programs.cfm</a:t>
            </a:r>
            <a:endParaRPr lang="en-US" dirty="0"/>
          </a:p>
          <a:p>
            <a:pPr marL="274320" lvl="1" indent="0">
              <a:buNone/>
            </a:pPr>
            <a:endParaRPr lang="en-US" dirty="0"/>
          </a:p>
        </p:txBody>
      </p:sp>
      <p:sp>
        <p:nvSpPr>
          <p:cNvPr id="4" name="TextBox 3">
            <a:extLst>
              <a:ext uri="{FF2B5EF4-FFF2-40B4-BE49-F238E27FC236}">
                <a16:creationId xmlns:a16="http://schemas.microsoft.com/office/drawing/2014/main" id="{6E4FF277-F145-0133-32C4-F497CE5EBEF8}"/>
              </a:ext>
            </a:extLst>
          </p:cNvPr>
          <p:cNvSpPr txBox="1"/>
          <p:nvPr/>
        </p:nvSpPr>
        <p:spPr>
          <a:xfrm>
            <a:off x="502920" y="6101721"/>
            <a:ext cx="3860132" cy="707886"/>
          </a:xfrm>
          <a:prstGeom prst="rect">
            <a:avLst/>
          </a:prstGeom>
          <a:noFill/>
        </p:spPr>
        <p:txBody>
          <a:bodyPr wrap="square" rtlCol="0">
            <a:spAutoFit/>
          </a:bodyPr>
          <a:lstStyle/>
          <a:p>
            <a:r>
              <a:rPr lang="en-US" sz="2000" b="1" dirty="0">
                <a:hlinkClick r:id="rId4"/>
              </a:rPr>
              <a:t>Danny.Capri@dot.gov</a:t>
            </a:r>
            <a:endParaRPr lang="en-US" sz="2000" b="1" dirty="0"/>
          </a:p>
          <a:p>
            <a:r>
              <a:rPr lang="en-US" sz="2000" b="1" dirty="0"/>
              <a:t>Grants Management Team Leader</a:t>
            </a:r>
          </a:p>
        </p:txBody>
      </p:sp>
    </p:spTree>
    <p:extLst>
      <p:ext uri="{BB962C8B-B14F-4D97-AF65-F5344CB8AC3E}">
        <p14:creationId xmlns:p14="http://schemas.microsoft.com/office/powerpoint/2010/main" val="770540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2162175" cy="1990725"/>
          </a:xfrm>
        </p:spPr>
        <p:txBody>
          <a:bodyPr/>
          <a:lstStyle/>
          <a:p>
            <a:br>
              <a:rPr lang="en-US" dirty="0"/>
            </a:br>
            <a:endParaRPr lang="en-US" dirty="0"/>
          </a:p>
        </p:txBody>
      </p:sp>
      <p:sp>
        <p:nvSpPr>
          <p:cNvPr id="6" name="Title 3">
            <a:extLst>
              <a:ext uri="{FF2B5EF4-FFF2-40B4-BE49-F238E27FC236}">
                <a16:creationId xmlns:a16="http://schemas.microsoft.com/office/drawing/2014/main" id="{9D131B05-7540-4965-A732-5274B1F6EB83}"/>
              </a:ext>
            </a:extLst>
          </p:cNvPr>
          <p:cNvSpPr txBox="1">
            <a:spLocks/>
          </p:cNvSpPr>
          <p:nvPr/>
        </p:nvSpPr>
        <p:spPr>
          <a:xfrm>
            <a:off x="125136" y="0"/>
            <a:ext cx="81938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  </a:t>
            </a:r>
          </a:p>
          <a:p>
            <a:r>
              <a:rPr lang="en-US" b="1" dirty="0"/>
              <a:t>Current</a:t>
            </a:r>
          </a:p>
        </p:txBody>
      </p:sp>
      <p:pic>
        <p:nvPicPr>
          <p:cNvPr id="3" name="Picture 2">
            <a:extLst>
              <a:ext uri="{FF2B5EF4-FFF2-40B4-BE49-F238E27FC236}">
                <a16:creationId xmlns:a16="http://schemas.microsoft.com/office/drawing/2014/main" id="{B090C125-1D8D-FFA5-B230-D030FEC5B94D}"/>
              </a:ext>
            </a:extLst>
          </p:cNvPr>
          <p:cNvPicPr>
            <a:picLocks noChangeAspect="1"/>
          </p:cNvPicPr>
          <p:nvPr/>
        </p:nvPicPr>
        <p:blipFill rotWithShape="1">
          <a:blip r:embed="rId3"/>
          <a:srcRect l="16950"/>
          <a:stretch/>
        </p:blipFill>
        <p:spPr>
          <a:xfrm>
            <a:off x="228600" y="1325563"/>
            <a:ext cx="10963482" cy="5020373"/>
          </a:xfrm>
          <a:prstGeom prst="rect">
            <a:avLst/>
          </a:prstGeom>
        </p:spPr>
      </p:pic>
    </p:spTree>
    <p:extLst>
      <p:ext uri="{BB962C8B-B14F-4D97-AF65-F5344CB8AC3E}">
        <p14:creationId xmlns:p14="http://schemas.microsoft.com/office/powerpoint/2010/main" val="1891072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2162175" cy="1990725"/>
          </a:xfrm>
        </p:spPr>
        <p:txBody>
          <a:bodyPr/>
          <a:lstStyle/>
          <a:p>
            <a:br>
              <a:rPr lang="en-US" dirty="0"/>
            </a:br>
            <a:endParaRPr lang="en-US" dirty="0"/>
          </a:p>
        </p:txBody>
      </p:sp>
      <p:sp>
        <p:nvSpPr>
          <p:cNvPr id="6" name="Title 3">
            <a:extLst>
              <a:ext uri="{FF2B5EF4-FFF2-40B4-BE49-F238E27FC236}">
                <a16:creationId xmlns:a16="http://schemas.microsoft.com/office/drawing/2014/main" id="{9D131B05-7540-4965-A732-5274B1F6EB83}"/>
              </a:ext>
            </a:extLst>
          </p:cNvPr>
          <p:cNvSpPr txBox="1">
            <a:spLocks/>
          </p:cNvSpPr>
          <p:nvPr/>
        </p:nvSpPr>
        <p:spPr>
          <a:xfrm>
            <a:off x="114976" y="-157868"/>
            <a:ext cx="81938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  </a:t>
            </a:r>
          </a:p>
          <a:p>
            <a:r>
              <a:rPr lang="en-US" b="1" dirty="0"/>
              <a:t>BIL Grant Selections</a:t>
            </a:r>
          </a:p>
        </p:txBody>
      </p:sp>
      <p:pic>
        <p:nvPicPr>
          <p:cNvPr id="5" name="Picture 4">
            <a:extLst>
              <a:ext uri="{FF2B5EF4-FFF2-40B4-BE49-F238E27FC236}">
                <a16:creationId xmlns:a16="http://schemas.microsoft.com/office/drawing/2014/main" id="{99B7DD2F-8A89-A00C-0ECB-D84EA6BFA044}"/>
              </a:ext>
            </a:extLst>
          </p:cNvPr>
          <p:cNvPicPr>
            <a:picLocks noChangeAspect="1"/>
          </p:cNvPicPr>
          <p:nvPr/>
        </p:nvPicPr>
        <p:blipFill>
          <a:blip r:embed="rId3"/>
          <a:stretch>
            <a:fillRect/>
          </a:stretch>
        </p:blipFill>
        <p:spPr>
          <a:xfrm>
            <a:off x="603504" y="1325563"/>
            <a:ext cx="10559802" cy="5049031"/>
          </a:xfrm>
          <a:prstGeom prst="rect">
            <a:avLst/>
          </a:prstGeom>
        </p:spPr>
      </p:pic>
    </p:spTree>
    <p:extLst>
      <p:ext uri="{BB962C8B-B14F-4D97-AF65-F5344CB8AC3E}">
        <p14:creationId xmlns:p14="http://schemas.microsoft.com/office/powerpoint/2010/main" val="3839578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85F4-C466-CCFC-08DA-E41D86CE16CF}"/>
              </a:ext>
            </a:extLst>
          </p:cNvPr>
          <p:cNvSpPr>
            <a:spLocks noGrp="1"/>
          </p:cNvSpPr>
          <p:nvPr>
            <p:ph type="title"/>
          </p:nvPr>
        </p:nvSpPr>
        <p:spPr/>
        <p:txBody>
          <a:bodyPr/>
          <a:lstStyle/>
          <a:p>
            <a:r>
              <a:rPr lang="en-US" dirty="0"/>
              <a:t>Tribal Selections under BIL</a:t>
            </a:r>
          </a:p>
        </p:txBody>
      </p:sp>
      <p:graphicFrame>
        <p:nvGraphicFramePr>
          <p:cNvPr id="5" name="Table 6">
            <a:extLst>
              <a:ext uri="{FF2B5EF4-FFF2-40B4-BE49-F238E27FC236}">
                <a16:creationId xmlns:a16="http://schemas.microsoft.com/office/drawing/2014/main" id="{9FC1EA0D-BDF4-7CBA-5DB0-202F6459B4D7}"/>
              </a:ext>
            </a:extLst>
          </p:cNvPr>
          <p:cNvGraphicFramePr>
            <a:graphicFrameLocks noGrp="1"/>
          </p:cNvGraphicFramePr>
          <p:nvPr>
            <p:ph sz="quarter" idx="13"/>
            <p:extLst>
              <p:ext uri="{D42A27DB-BD31-4B8C-83A1-F6EECF244321}">
                <p14:modId xmlns:p14="http://schemas.microsoft.com/office/powerpoint/2010/main" val="1179614091"/>
              </p:ext>
            </p:extLst>
          </p:nvPr>
        </p:nvGraphicFramePr>
        <p:xfrm>
          <a:off x="420624" y="1572768"/>
          <a:ext cx="10177272" cy="4835346"/>
        </p:xfrm>
        <a:graphic>
          <a:graphicData uri="http://schemas.openxmlformats.org/drawingml/2006/table">
            <a:tbl>
              <a:tblPr firstRow="1" bandRow="1">
                <a:tableStyleId>{5C22544A-7EE6-4342-B048-85BDC9FD1C3A}</a:tableStyleId>
              </a:tblPr>
              <a:tblGrid>
                <a:gridCol w="8232897">
                  <a:extLst>
                    <a:ext uri="{9D8B030D-6E8A-4147-A177-3AD203B41FA5}">
                      <a16:colId xmlns:a16="http://schemas.microsoft.com/office/drawing/2014/main" val="3441017689"/>
                    </a:ext>
                  </a:extLst>
                </a:gridCol>
                <a:gridCol w="1944375">
                  <a:extLst>
                    <a:ext uri="{9D8B030D-6E8A-4147-A177-3AD203B41FA5}">
                      <a16:colId xmlns:a16="http://schemas.microsoft.com/office/drawing/2014/main" val="2990511741"/>
                    </a:ext>
                  </a:extLst>
                </a:gridCol>
              </a:tblGrid>
              <a:tr h="558290">
                <a:tc>
                  <a:txBody>
                    <a:bodyPr/>
                    <a:lstStyle/>
                    <a:p>
                      <a:r>
                        <a:rPr lang="en-US" dirty="0"/>
                        <a:t>BIL Grant Program</a:t>
                      </a:r>
                    </a:p>
                  </a:txBody>
                  <a:tcPr/>
                </a:tc>
                <a:tc>
                  <a:txBody>
                    <a:bodyPr/>
                    <a:lstStyle/>
                    <a:p>
                      <a:r>
                        <a:rPr lang="en-US" sz="1600" dirty="0"/>
                        <a:t>Tribal </a:t>
                      </a:r>
                      <a:r>
                        <a:rPr lang="en-US" sz="1800" dirty="0"/>
                        <a:t>Selections</a:t>
                      </a:r>
                      <a:endParaRPr lang="en-US" sz="1600" dirty="0"/>
                    </a:p>
                  </a:txBody>
                  <a:tcPr/>
                </a:tc>
                <a:extLst>
                  <a:ext uri="{0D108BD9-81ED-4DB2-BD59-A6C34878D82A}">
                    <a16:rowId xmlns:a16="http://schemas.microsoft.com/office/drawing/2014/main" val="3986185880"/>
                  </a:ext>
                </a:extLst>
              </a:tr>
              <a:tr h="3361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Safe Streets and Roads for All (SS4A)</a:t>
                      </a:r>
                    </a:p>
                  </a:txBody>
                  <a:tcPr/>
                </a:tc>
                <a:tc>
                  <a:txBody>
                    <a:bodyPr/>
                    <a:lstStyle/>
                    <a:p>
                      <a:pPr algn="ctr" fontAlgn="b"/>
                      <a:r>
                        <a:rPr lang="en-US" sz="2000" b="0" i="0" u="none" strike="noStrike" dirty="0">
                          <a:solidFill>
                            <a:srgbClr val="000000"/>
                          </a:solidFill>
                          <a:effectLst/>
                          <a:latin typeface="Calibri" panose="020F0502020204030204" pitchFamily="34" charset="0"/>
                        </a:rPr>
                        <a:t>64</a:t>
                      </a:r>
                    </a:p>
                  </a:txBody>
                  <a:tcPr marL="6350" marR="6350" marT="6350" marB="0" anchor="b"/>
                </a:tc>
                <a:extLst>
                  <a:ext uri="{0D108BD9-81ED-4DB2-BD59-A6C34878D82A}">
                    <a16:rowId xmlns:a16="http://schemas.microsoft.com/office/drawing/2014/main" val="1005108090"/>
                  </a:ext>
                </a:extLst>
              </a:tr>
              <a:tr h="336176">
                <a:tc>
                  <a:txBody>
                    <a:bodyPr/>
                    <a:lstStyle/>
                    <a:p>
                      <a:r>
                        <a:rPr lang="en-US" sz="1600" b="0" i="0" kern="1200" dirty="0">
                          <a:solidFill>
                            <a:schemeClr val="dk1"/>
                          </a:solidFill>
                          <a:effectLst/>
                          <a:latin typeface="+mn-lt"/>
                          <a:ea typeface="+mn-ea"/>
                          <a:cs typeface="+mn-cs"/>
                        </a:rPr>
                        <a:t>Rebuilding American Infrastructure with Sustainability &amp; Equity (</a:t>
                      </a:r>
                      <a:r>
                        <a:rPr lang="en-US" sz="1600" dirty="0"/>
                        <a:t>RAISE</a:t>
                      </a:r>
                      <a:r>
                        <a:rPr lang="en-US" sz="1600" b="0" i="0" kern="1200" dirty="0">
                          <a:solidFill>
                            <a:schemeClr val="dk1"/>
                          </a:solidFill>
                          <a:effectLst/>
                          <a:latin typeface="+mn-lt"/>
                          <a:ea typeface="+mn-ea"/>
                          <a:cs typeface="+mn-cs"/>
                        </a:rPr>
                        <a:t>)</a:t>
                      </a:r>
                      <a:endParaRPr lang="en-US" sz="1600" dirty="0"/>
                    </a:p>
                  </a:txBody>
                  <a:tcPr/>
                </a:tc>
                <a:tc>
                  <a:txBody>
                    <a:bodyPr/>
                    <a:lstStyle/>
                    <a:p>
                      <a:pPr algn="ctr" fontAlgn="b"/>
                      <a:r>
                        <a:rPr lang="en-US" sz="2000" b="0" i="0" u="none" strike="noStrike" dirty="0">
                          <a:solidFill>
                            <a:srgbClr val="000000"/>
                          </a:solidFill>
                          <a:effectLst/>
                          <a:latin typeface="Calibri" panose="020F0502020204030204" pitchFamily="34" charset="0"/>
                        </a:rPr>
                        <a:t>32</a:t>
                      </a:r>
                    </a:p>
                  </a:txBody>
                  <a:tcPr marL="6350" marR="6350" marT="6350" marB="0" anchor="b"/>
                </a:tc>
                <a:extLst>
                  <a:ext uri="{0D108BD9-81ED-4DB2-BD59-A6C34878D82A}">
                    <a16:rowId xmlns:a16="http://schemas.microsoft.com/office/drawing/2014/main" val="2430031302"/>
                  </a:ext>
                </a:extLst>
              </a:tr>
              <a:tr h="3361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dk1"/>
                          </a:solidFill>
                          <a:effectLst/>
                          <a:latin typeface="+mn-lt"/>
                          <a:ea typeface="+mn-ea"/>
                          <a:cs typeface="+mn-cs"/>
                        </a:rPr>
                        <a:t>National Culvert Removal, Replacement &amp; Restoration Grants </a:t>
                      </a:r>
                      <a:r>
                        <a:rPr lang="en-US" sz="1600" dirty="0"/>
                        <a:t>(Culvert AOP)</a:t>
                      </a:r>
                    </a:p>
                  </a:txBody>
                  <a:tcPr/>
                </a:tc>
                <a:tc>
                  <a:txBody>
                    <a:bodyPr/>
                    <a:lstStyle/>
                    <a:p>
                      <a:pPr algn="ctr" fontAlgn="b"/>
                      <a:r>
                        <a:rPr lang="en-US" sz="2000" b="0" i="0" u="none" strike="noStrike" dirty="0">
                          <a:solidFill>
                            <a:srgbClr val="000000"/>
                          </a:solidFill>
                          <a:effectLst/>
                          <a:latin typeface="Calibri" panose="020F0502020204030204" pitchFamily="34" charset="0"/>
                        </a:rPr>
                        <a:t>14</a:t>
                      </a:r>
                    </a:p>
                  </a:txBody>
                  <a:tcPr marL="6350" marR="6350" marT="6350" marB="0" anchor="b"/>
                </a:tc>
                <a:extLst>
                  <a:ext uri="{0D108BD9-81ED-4DB2-BD59-A6C34878D82A}">
                    <a16:rowId xmlns:a16="http://schemas.microsoft.com/office/drawing/2014/main" val="1965249039"/>
                  </a:ext>
                </a:extLst>
              </a:tr>
              <a:tr h="336176">
                <a:tc>
                  <a:txBody>
                    <a:bodyPr/>
                    <a:lstStyle/>
                    <a:p>
                      <a:r>
                        <a:rPr lang="en-US" sz="1600" dirty="0"/>
                        <a:t>Charging &amp; Fueling Infrastructure (CFI)</a:t>
                      </a:r>
                    </a:p>
                  </a:txBody>
                  <a:tcPr/>
                </a:tc>
                <a:tc>
                  <a:txBody>
                    <a:bodyPr/>
                    <a:lstStyle/>
                    <a:p>
                      <a:pPr algn="ctr" fontAlgn="b"/>
                      <a:r>
                        <a:rPr lang="en-US" sz="2000" b="0" i="0" u="none" strike="noStrike" dirty="0">
                          <a:solidFill>
                            <a:srgbClr val="000000"/>
                          </a:solidFill>
                          <a:effectLst/>
                          <a:latin typeface="Calibri" panose="020F0502020204030204" pitchFamily="34" charset="0"/>
                        </a:rPr>
                        <a:t>10</a:t>
                      </a:r>
                    </a:p>
                  </a:txBody>
                  <a:tcPr marL="6350" marR="6350" marT="6350" marB="0" anchor="b"/>
                </a:tc>
                <a:extLst>
                  <a:ext uri="{0D108BD9-81ED-4DB2-BD59-A6C34878D82A}">
                    <a16:rowId xmlns:a16="http://schemas.microsoft.com/office/drawing/2014/main" val="1478124378"/>
                  </a:ext>
                </a:extLst>
              </a:tr>
              <a:tr h="336176">
                <a:tc>
                  <a:txBody>
                    <a:bodyPr/>
                    <a:lstStyle/>
                    <a:p>
                      <a:r>
                        <a:rPr lang="en-US" sz="1600" dirty="0"/>
                        <a:t>Promoting Resilient Operations for Transformative, Efficient, &amp; Cost-saving Transportation (PROTECT)</a:t>
                      </a:r>
                    </a:p>
                  </a:txBody>
                  <a:tcPr/>
                </a:tc>
                <a:tc>
                  <a:txBody>
                    <a:bodyPr/>
                    <a:lstStyle/>
                    <a:p>
                      <a:pPr algn="ctr" fontAlgn="b"/>
                      <a:r>
                        <a:rPr lang="en-US" sz="2000" b="0" i="0" u="none" strike="noStrike" dirty="0">
                          <a:solidFill>
                            <a:srgbClr val="000000"/>
                          </a:solidFill>
                          <a:effectLst/>
                          <a:latin typeface="Calibri" panose="020F0502020204030204" pitchFamily="34" charset="0"/>
                        </a:rPr>
                        <a:t>7</a:t>
                      </a:r>
                    </a:p>
                  </a:txBody>
                  <a:tcPr marL="6350" marR="6350" marT="6350" marB="0" anchor="b"/>
                </a:tc>
                <a:extLst>
                  <a:ext uri="{0D108BD9-81ED-4DB2-BD59-A6C34878D82A}">
                    <a16:rowId xmlns:a16="http://schemas.microsoft.com/office/drawing/2014/main" val="959623826"/>
                  </a:ext>
                </a:extLst>
              </a:tr>
              <a:tr h="336176">
                <a:tc>
                  <a:txBody>
                    <a:bodyPr/>
                    <a:lstStyle/>
                    <a:p>
                      <a:r>
                        <a:rPr lang="en-US" sz="1600" dirty="0"/>
                        <a:t>Reconnecting Communities Pilot (RCP/RCN)</a:t>
                      </a:r>
                    </a:p>
                  </a:txBody>
                  <a:tcPr/>
                </a:tc>
                <a:tc>
                  <a:txBody>
                    <a:bodyPr/>
                    <a:lstStyle/>
                    <a:p>
                      <a:pPr algn="ctr" fontAlgn="b"/>
                      <a:r>
                        <a:rPr lang="en-US" sz="2000" b="0" i="0" u="none" strike="noStrike" dirty="0">
                          <a:solidFill>
                            <a:srgbClr val="000000"/>
                          </a:solidFill>
                          <a:effectLst/>
                          <a:latin typeface="Calibri" panose="020F0502020204030204" pitchFamily="34" charset="0"/>
                        </a:rPr>
                        <a:t>6</a:t>
                      </a:r>
                    </a:p>
                  </a:txBody>
                  <a:tcPr marL="6350" marR="6350" marT="6350" marB="0" anchor="b"/>
                </a:tc>
                <a:extLst>
                  <a:ext uri="{0D108BD9-81ED-4DB2-BD59-A6C34878D82A}">
                    <a16:rowId xmlns:a16="http://schemas.microsoft.com/office/drawing/2014/main" val="921932637"/>
                  </a:ext>
                </a:extLst>
              </a:tr>
              <a:tr h="336176">
                <a:tc>
                  <a:txBody>
                    <a:bodyPr/>
                    <a:lstStyle/>
                    <a:p>
                      <a:r>
                        <a:rPr lang="en-US" sz="1600" dirty="0"/>
                        <a:t>Scenic Byways (SBP)</a:t>
                      </a:r>
                    </a:p>
                  </a:txBody>
                  <a:tcPr/>
                </a:tc>
                <a:tc>
                  <a:txBody>
                    <a:bodyPr/>
                    <a:lstStyle/>
                    <a:p>
                      <a:pPr algn="ctr" fontAlgn="b"/>
                      <a:r>
                        <a:rPr lang="en-US" sz="2000" b="0" i="0" u="none" strike="noStrike" dirty="0">
                          <a:solidFill>
                            <a:srgbClr val="000000"/>
                          </a:solidFill>
                          <a:effectLst/>
                          <a:latin typeface="Calibri" panose="020F0502020204030204" pitchFamily="34" charset="0"/>
                        </a:rPr>
                        <a:t>4</a:t>
                      </a:r>
                    </a:p>
                  </a:txBody>
                  <a:tcPr marL="6350" marR="6350" marT="6350" marB="0" anchor="b"/>
                </a:tc>
                <a:extLst>
                  <a:ext uri="{0D108BD9-81ED-4DB2-BD59-A6C34878D82A}">
                    <a16:rowId xmlns:a16="http://schemas.microsoft.com/office/drawing/2014/main" val="1791856428"/>
                  </a:ext>
                </a:extLst>
              </a:tr>
              <a:tr h="3361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dk1"/>
                          </a:solidFill>
                          <a:effectLst/>
                          <a:latin typeface="+mn-lt"/>
                          <a:ea typeface="+mn-ea"/>
                          <a:cs typeface="+mn-cs"/>
                        </a:rPr>
                        <a:t>Nationally Significant Federal Lands and Tribal Projects (NSFLTP)</a:t>
                      </a:r>
                    </a:p>
                  </a:txBody>
                  <a:tcPr/>
                </a:tc>
                <a:tc>
                  <a:txBody>
                    <a:bodyPr/>
                    <a:lstStyle/>
                    <a:p>
                      <a:pPr algn="ctr" fontAlgn="b"/>
                      <a:r>
                        <a:rPr lang="en-US" sz="2000" b="0" i="0" u="none" strike="noStrike" dirty="0">
                          <a:solidFill>
                            <a:srgbClr val="000000"/>
                          </a:solidFill>
                          <a:effectLst/>
                          <a:latin typeface="Calibri" panose="020F0502020204030204" pitchFamily="34" charset="0"/>
                        </a:rPr>
                        <a:t>4</a:t>
                      </a:r>
                    </a:p>
                  </a:txBody>
                  <a:tcPr marL="6350" marR="6350" marT="6350" marB="0" anchor="b"/>
                </a:tc>
                <a:extLst>
                  <a:ext uri="{0D108BD9-81ED-4DB2-BD59-A6C34878D82A}">
                    <a16:rowId xmlns:a16="http://schemas.microsoft.com/office/drawing/2014/main" val="2073393310"/>
                  </a:ext>
                </a:extLst>
              </a:tr>
              <a:tr h="336176">
                <a:tc>
                  <a:txBody>
                    <a:bodyPr/>
                    <a:lstStyle/>
                    <a:p>
                      <a:r>
                        <a:rPr lang="en-US" sz="1600" dirty="0"/>
                        <a:t>Wildlife Crossings Pilot (WCP)</a:t>
                      </a:r>
                    </a:p>
                  </a:txBody>
                  <a:tcPr/>
                </a:tc>
                <a:tc>
                  <a:txBody>
                    <a:bodyPr/>
                    <a:lstStyle/>
                    <a:p>
                      <a:pPr algn="ctr" fontAlgn="b"/>
                      <a:r>
                        <a:rPr lang="en-US" sz="2000" b="0" i="0" u="none" strike="noStrike" dirty="0">
                          <a:solidFill>
                            <a:srgbClr val="000000"/>
                          </a:solidFill>
                          <a:effectLst/>
                          <a:latin typeface="Calibri" panose="020F0502020204030204" pitchFamily="34" charset="0"/>
                        </a:rPr>
                        <a:t>4</a:t>
                      </a:r>
                    </a:p>
                  </a:txBody>
                  <a:tcPr marL="6350" marR="6350" marT="6350" marB="0" anchor="b"/>
                </a:tc>
                <a:extLst>
                  <a:ext uri="{0D108BD9-81ED-4DB2-BD59-A6C34878D82A}">
                    <a16:rowId xmlns:a16="http://schemas.microsoft.com/office/drawing/2014/main" val="2321499193"/>
                  </a:ext>
                </a:extLst>
              </a:tr>
              <a:tr h="336176">
                <a:tc>
                  <a:txBody>
                    <a:bodyPr/>
                    <a:lstStyle/>
                    <a:p>
                      <a:r>
                        <a:rPr lang="en-US" sz="1600" dirty="0"/>
                        <a:t>Rural Surface Transportation</a:t>
                      </a:r>
                    </a:p>
                  </a:txBody>
                  <a:tcPr/>
                </a:tc>
                <a:tc>
                  <a:txBody>
                    <a:bodyPr/>
                    <a:lstStyle/>
                    <a:p>
                      <a:pPr algn="ctr" fontAlgn="b"/>
                      <a:r>
                        <a:rPr lang="en-US" sz="2000" b="0" i="0" u="none" strike="noStrike" dirty="0">
                          <a:solidFill>
                            <a:srgbClr val="000000"/>
                          </a:solidFill>
                          <a:effectLst/>
                          <a:latin typeface="Calibri" panose="020F0502020204030204" pitchFamily="34" charset="0"/>
                        </a:rPr>
                        <a:t>2</a:t>
                      </a:r>
                    </a:p>
                  </a:txBody>
                  <a:tcPr marL="6350" marR="6350" marT="6350" marB="0" anchor="b"/>
                </a:tc>
                <a:extLst>
                  <a:ext uri="{0D108BD9-81ED-4DB2-BD59-A6C34878D82A}">
                    <a16:rowId xmlns:a16="http://schemas.microsoft.com/office/drawing/2014/main" val="851181307"/>
                  </a:ext>
                </a:extLst>
              </a:tr>
              <a:tr h="336176">
                <a:tc>
                  <a:txBody>
                    <a:bodyPr/>
                    <a:lstStyle/>
                    <a:p>
                      <a:r>
                        <a:rPr lang="en-US" sz="1600" b="0" i="0" kern="1200" dirty="0">
                          <a:solidFill>
                            <a:schemeClr val="dk1"/>
                          </a:solidFill>
                          <a:effectLst/>
                          <a:latin typeface="+mn-lt"/>
                          <a:ea typeface="+mn-ea"/>
                          <a:cs typeface="+mn-cs"/>
                        </a:rPr>
                        <a:t>Nationally Significant Multimodal Freight &amp; Highway Projects program (</a:t>
                      </a:r>
                      <a:r>
                        <a:rPr lang="en-US" sz="1600" dirty="0"/>
                        <a:t>INFRA)</a:t>
                      </a:r>
                    </a:p>
                  </a:txBody>
                  <a:tcPr/>
                </a:tc>
                <a:tc>
                  <a:txBody>
                    <a:bodyPr/>
                    <a:lstStyle/>
                    <a:p>
                      <a:pPr algn="ctr" fontAlgn="b"/>
                      <a:r>
                        <a:rPr lang="en-US" sz="20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040150999"/>
                  </a:ext>
                </a:extLst>
              </a:tr>
              <a:tr h="336176">
                <a:tc>
                  <a:txBody>
                    <a:bodyPr/>
                    <a:lstStyle/>
                    <a:p>
                      <a:r>
                        <a:rPr lang="en-US" sz="1600" dirty="0"/>
                        <a:t>Bridge Investment Program (BIP)</a:t>
                      </a:r>
                    </a:p>
                  </a:txBody>
                  <a:tcPr/>
                </a:tc>
                <a:tc>
                  <a:txBody>
                    <a:bodyPr/>
                    <a:lstStyle/>
                    <a:p>
                      <a:pPr algn="ctr" fontAlgn="b"/>
                      <a:r>
                        <a:rPr lang="en-US" sz="20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1919498210"/>
                  </a:ext>
                </a:extLst>
              </a:tr>
            </a:tbl>
          </a:graphicData>
        </a:graphic>
      </p:graphicFrame>
    </p:spTree>
    <p:extLst>
      <p:ext uri="{BB962C8B-B14F-4D97-AF65-F5344CB8AC3E}">
        <p14:creationId xmlns:p14="http://schemas.microsoft.com/office/powerpoint/2010/main" val="210371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CB83586C-E05E-43C5-8485-ABD6E4E73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2900" y="1482788"/>
            <a:ext cx="3363779" cy="4328509"/>
          </a:xfrm>
          <a:prstGeom prst="rect">
            <a:avLst/>
          </a:prstGeom>
        </p:spPr>
      </p:pic>
      <p:sp>
        <p:nvSpPr>
          <p:cNvPr id="11" name="Title 10">
            <a:extLst>
              <a:ext uri="{FF2B5EF4-FFF2-40B4-BE49-F238E27FC236}">
                <a16:creationId xmlns:a16="http://schemas.microsoft.com/office/drawing/2014/main" id="{6DEBFD91-163F-40E6-9B7F-CBD35B2E7F55}"/>
              </a:ext>
            </a:extLst>
          </p:cNvPr>
          <p:cNvSpPr txBox="1">
            <a:spLocks noGrp="1"/>
          </p:cNvSpPr>
          <p:nvPr>
            <p:ph type="title"/>
          </p:nvPr>
        </p:nvSpPr>
        <p:spPr>
          <a:xfrm>
            <a:off x="262848" y="548639"/>
            <a:ext cx="9601200" cy="1188720"/>
          </a:xfrm>
          <a:prstGeom prst="rect">
            <a:avLst/>
          </a:prstGeom>
          <a:noFill/>
        </p:spPr>
        <p:txBody>
          <a:bodyPr wrap="square">
            <a:spAutoFit/>
          </a:bodyPr>
          <a:lstStyle/>
          <a:p>
            <a:r>
              <a:rPr lang="en-US" sz="3600" dirty="0">
                <a:hlinkClick r:id="rId4"/>
              </a:rPr>
              <a:t>Transportation Funding Opportunities for Tribal Nations (dot.gov)</a:t>
            </a:r>
            <a:endParaRPr lang="en-US" sz="3600" dirty="0"/>
          </a:p>
        </p:txBody>
      </p:sp>
      <p:sp>
        <p:nvSpPr>
          <p:cNvPr id="9" name="Content Placeholder 8">
            <a:extLst>
              <a:ext uri="{FF2B5EF4-FFF2-40B4-BE49-F238E27FC236}">
                <a16:creationId xmlns:a16="http://schemas.microsoft.com/office/drawing/2014/main" id="{5BD0A9BC-1E98-455F-BEB5-FD6C7E39421F}"/>
              </a:ext>
            </a:extLst>
          </p:cNvPr>
          <p:cNvSpPr>
            <a:spLocks noGrp="1"/>
          </p:cNvSpPr>
          <p:nvPr>
            <p:ph sz="quarter" idx="13"/>
          </p:nvPr>
        </p:nvSpPr>
        <p:spPr>
          <a:xfrm>
            <a:off x="262848" y="1737359"/>
            <a:ext cx="10515600" cy="4343400"/>
          </a:xfrm>
        </p:spPr>
        <p:txBody>
          <a:bodyPr>
            <a:normAutofit fontScale="92500" lnSpcReduction="20000"/>
          </a:bodyPr>
          <a:lstStyle/>
          <a:p>
            <a:r>
              <a:rPr lang="en-US" dirty="0"/>
              <a:t>Federal Role</a:t>
            </a:r>
          </a:p>
          <a:p>
            <a:r>
              <a:rPr lang="en-US" dirty="0"/>
              <a:t>How to Access Fundings</a:t>
            </a:r>
          </a:p>
          <a:p>
            <a:r>
              <a:rPr lang="en-US" dirty="0"/>
              <a:t>Dedicated Tribal Programs + Other Programs</a:t>
            </a:r>
          </a:p>
          <a:p>
            <a:r>
              <a:rPr lang="en-US" dirty="0"/>
              <a:t>Outlines:</a:t>
            </a:r>
          </a:p>
          <a:p>
            <a:pPr lvl="1">
              <a:lnSpc>
                <a:spcPct val="107000"/>
              </a:lnSpc>
            </a:pPr>
            <a:r>
              <a:rPr lang="en-US" dirty="0"/>
              <a:t>Purpose</a:t>
            </a:r>
          </a:p>
          <a:p>
            <a:pPr lvl="1">
              <a:lnSpc>
                <a:spcPct val="107000"/>
              </a:lnSpc>
            </a:pPr>
            <a:r>
              <a:rPr lang="en-US" dirty="0"/>
              <a:t>Funding</a:t>
            </a:r>
          </a:p>
          <a:p>
            <a:pPr lvl="1">
              <a:lnSpc>
                <a:spcPct val="107000"/>
              </a:lnSpc>
            </a:pPr>
            <a:r>
              <a:rPr lang="en-US" dirty="0"/>
              <a:t>Program Type</a:t>
            </a:r>
          </a:p>
          <a:p>
            <a:pPr lvl="1">
              <a:lnSpc>
                <a:spcPct val="107000"/>
              </a:lnSpc>
            </a:pPr>
            <a:r>
              <a:rPr lang="en-US" dirty="0"/>
              <a:t>Federal Share</a:t>
            </a:r>
          </a:p>
          <a:p>
            <a:pPr lvl="1">
              <a:lnSpc>
                <a:spcPct val="107000"/>
              </a:lnSpc>
            </a:pPr>
            <a:r>
              <a:rPr lang="en-US" dirty="0"/>
              <a:t>Eligible activities</a:t>
            </a:r>
          </a:p>
          <a:p>
            <a:pPr lvl="1">
              <a:lnSpc>
                <a:spcPct val="107000"/>
              </a:lnSpc>
            </a:pPr>
            <a:r>
              <a:rPr lang="en-US" dirty="0"/>
              <a:t>BIL Changes to TTP</a:t>
            </a:r>
          </a:p>
          <a:p>
            <a:pPr lvl="1">
              <a:lnSpc>
                <a:spcPct val="107000"/>
              </a:lnSpc>
            </a:pPr>
            <a:r>
              <a:rPr lang="en-US" dirty="0"/>
              <a:t>Additional Information and Assistance</a:t>
            </a:r>
          </a:p>
          <a:p>
            <a:endParaRPr lang="en-US" dirty="0"/>
          </a:p>
        </p:txBody>
      </p:sp>
      <p:pic>
        <p:nvPicPr>
          <p:cNvPr id="1028" name="Picture 4" descr="image">
            <a:extLst>
              <a:ext uri="{FF2B5EF4-FFF2-40B4-BE49-F238E27FC236}">
                <a16:creationId xmlns:a16="http://schemas.microsoft.com/office/drawing/2014/main" id="{909E5268-A644-4E49-884F-AE9AE005D88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55869" y="3000376"/>
            <a:ext cx="1377356" cy="1377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07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4E6D3-3CC9-44EB-7D9F-92E1CE5AEBD5}"/>
              </a:ext>
            </a:extLst>
          </p:cNvPr>
          <p:cNvSpPr>
            <a:spLocks noGrp="1"/>
          </p:cNvSpPr>
          <p:nvPr>
            <p:ph type="title"/>
          </p:nvPr>
        </p:nvSpPr>
        <p:spPr/>
        <p:txBody>
          <a:bodyPr/>
          <a:lstStyle/>
          <a:p>
            <a:r>
              <a:rPr lang="en-US" dirty="0"/>
              <a:t>OTT Planning</a:t>
            </a:r>
          </a:p>
        </p:txBody>
      </p:sp>
      <p:sp>
        <p:nvSpPr>
          <p:cNvPr id="5" name="Content Placeholder 4">
            <a:extLst>
              <a:ext uri="{FF2B5EF4-FFF2-40B4-BE49-F238E27FC236}">
                <a16:creationId xmlns:a16="http://schemas.microsoft.com/office/drawing/2014/main" id="{772E251A-AB9B-2D87-6AFF-06D9E3BE6107}"/>
              </a:ext>
            </a:extLst>
          </p:cNvPr>
          <p:cNvSpPr>
            <a:spLocks noGrp="1"/>
          </p:cNvSpPr>
          <p:nvPr>
            <p:ph sz="half" idx="1"/>
          </p:nvPr>
        </p:nvSpPr>
        <p:spPr>
          <a:xfrm>
            <a:off x="746760" y="1514729"/>
            <a:ext cx="5181600" cy="4351338"/>
          </a:xfrm>
        </p:spPr>
        <p:txBody>
          <a:bodyPr>
            <a:normAutofit fontScale="92500"/>
          </a:bodyPr>
          <a:lstStyle/>
          <a:p>
            <a:r>
              <a:rPr lang="en-US" dirty="0"/>
              <a:t>TTP Planning</a:t>
            </a:r>
          </a:p>
          <a:p>
            <a:pPr lvl="1"/>
            <a:r>
              <a:rPr lang="en-US" dirty="0"/>
              <a:t>Oversight</a:t>
            </a:r>
          </a:p>
          <a:p>
            <a:pPr lvl="2"/>
            <a:r>
              <a:rPr lang="en-US" dirty="0"/>
              <a:t>Consistent delivery with applicable laws and regulations (25 CFR 170.400s)</a:t>
            </a:r>
          </a:p>
          <a:p>
            <a:pPr lvl="1"/>
            <a:r>
              <a:rPr lang="en-US" dirty="0"/>
              <a:t>Stewardship</a:t>
            </a:r>
          </a:p>
          <a:p>
            <a:pPr lvl="2"/>
            <a:r>
              <a:rPr lang="en-US" dirty="0"/>
              <a:t>Supporting Tribal transportation planning capacity through technical assistance, problem solving, etc. </a:t>
            </a:r>
          </a:p>
          <a:p>
            <a:pPr lvl="1"/>
            <a:r>
              <a:rPr lang="en-US" dirty="0"/>
              <a:t>Serving Tribes in partnership with OTT Tribal Coordinators, BIA DOT, and BIA Regions</a:t>
            </a:r>
          </a:p>
          <a:p>
            <a:pPr lvl="1"/>
            <a:r>
              <a:rPr lang="en-US" dirty="0"/>
              <a:t>Approve all Tribal TIPs</a:t>
            </a:r>
          </a:p>
          <a:p>
            <a:pPr lvl="1"/>
            <a:endParaRPr lang="en-US" dirty="0"/>
          </a:p>
        </p:txBody>
      </p:sp>
      <p:sp>
        <p:nvSpPr>
          <p:cNvPr id="6" name="Content Placeholder 5">
            <a:extLst>
              <a:ext uri="{FF2B5EF4-FFF2-40B4-BE49-F238E27FC236}">
                <a16:creationId xmlns:a16="http://schemas.microsoft.com/office/drawing/2014/main" id="{5FEADC07-87AE-C0C1-0996-F2943B7175E7}"/>
              </a:ext>
            </a:extLst>
          </p:cNvPr>
          <p:cNvSpPr>
            <a:spLocks noGrp="1"/>
          </p:cNvSpPr>
          <p:nvPr>
            <p:ph sz="half" idx="2"/>
          </p:nvPr>
        </p:nvSpPr>
        <p:spPr>
          <a:xfrm>
            <a:off x="6172200" y="1514729"/>
            <a:ext cx="5181600" cy="4351338"/>
          </a:xfrm>
        </p:spPr>
        <p:txBody>
          <a:bodyPr>
            <a:normAutofit fontScale="92500"/>
          </a:bodyPr>
          <a:lstStyle/>
          <a:p>
            <a:r>
              <a:rPr lang="en-US" dirty="0"/>
              <a:t>Consultative Planning</a:t>
            </a:r>
          </a:p>
          <a:p>
            <a:pPr lvl="1"/>
            <a:r>
              <a:rPr lang="en-US" dirty="0"/>
              <a:t>Tribal involvement in transportation planning decision-making per applicable laws, regulations, and U.S. DOT Tribal Policy (5301.1A)</a:t>
            </a:r>
          </a:p>
          <a:p>
            <a:pPr lvl="1"/>
            <a:r>
              <a:rPr lang="en-US" dirty="0"/>
              <a:t>Serving FHWA planners, State DOTs, MPOs, COGs, RTPOs, and partners</a:t>
            </a:r>
          </a:p>
          <a:p>
            <a:pPr lvl="2"/>
            <a:r>
              <a:rPr lang="en-US" dirty="0"/>
              <a:t>Intergovernmental relations</a:t>
            </a:r>
          </a:p>
          <a:p>
            <a:pPr lvl="2"/>
            <a:r>
              <a:rPr lang="en-US" dirty="0"/>
              <a:t>Training and technical assistance to agencies</a:t>
            </a:r>
          </a:p>
          <a:p>
            <a:pPr lvl="2"/>
            <a:r>
              <a:rPr lang="en-US" dirty="0"/>
              <a:t>Facilitate information exchange</a:t>
            </a:r>
          </a:p>
          <a:p>
            <a:pPr lvl="2"/>
            <a:r>
              <a:rPr lang="en-US" dirty="0"/>
              <a:t>Tribal consultation planning related reporting per 5301.1A</a:t>
            </a:r>
          </a:p>
        </p:txBody>
      </p:sp>
      <p:sp>
        <p:nvSpPr>
          <p:cNvPr id="3" name="TextBox 2">
            <a:extLst>
              <a:ext uri="{FF2B5EF4-FFF2-40B4-BE49-F238E27FC236}">
                <a16:creationId xmlns:a16="http://schemas.microsoft.com/office/drawing/2014/main" id="{2AED5CD2-F57D-6F20-2E62-C2293EE6E166}"/>
              </a:ext>
            </a:extLst>
          </p:cNvPr>
          <p:cNvSpPr txBox="1"/>
          <p:nvPr/>
        </p:nvSpPr>
        <p:spPr>
          <a:xfrm>
            <a:off x="1024128" y="5955417"/>
            <a:ext cx="4754880" cy="707886"/>
          </a:xfrm>
          <a:prstGeom prst="rect">
            <a:avLst/>
          </a:prstGeom>
          <a:noFill/>
        </p:spPr>
        <p:txBody>
          <a:bodyPr wrap="square" rtlCol="0">
            <a:spAutoFit/>
          </a:bodyPr>
          <a:lstStyle/>
          <a:p>
            <a:r>
              <a:rPr lang="en-US" sz="2000" b="1" dirty="0">
                <a:hlinkClick r:id="rId3"/>
              </a:rPr>
              <a:t>Dana.Reinke@dot.gov</a:t>
            </a:r>
            <a:endParaRPr lang="en-US" sz="2000" b="1" dirty="0"/>
          </a:p>
          <a:p>
            <a:r>
              <a:rPr lang="en-US" sz="2000" b="1" dirty="0"/>
              <a:t>Transportation Planning Specialist</a:t>
            </a:r>
          </a:p>
        </p:txBody>
      </p:sp>
      <p:sp>
        <p:nvSpPr>
          <p:cNvPr id="4" name="TextBox 3">
            <a:extLst>
              <a:ext uri="{FF2B5EF4-FFF2-40B4-BE49-F238E27FC236}">
                <a16:creationId xmlns:a16="http://schemas.microsoft.com/office/drawing/2014/main" id="{E1C696F0-B41B-3FB0-53E7-3443711F4DBC}"/>
              </a:ext>
            </a:extLst>
          </p:cNvPr>
          <p:cNvSpPr txBox="1"/>
          <p:nvPr/>
        </p:nvSpPr>
        <p:spPr>
          <a:xfrm>
            <a:off x="7202424" y="5866067"/>
            <a:ext cx="3730752" cy="707886"/>
          </a:xfrm>
          <a:prstGeom prst="rect">
            <a:avLst/>
          </a:prstGeom>
          <a:noFill/>
        </p:spPr>
        <p:txBody>
          <a:bodyPr wrap="square" rtlCol="0">
            <a:spAutoFit/>
          </a:bodyPr>
          <a:lstStyle/>
          <a:p>
            <a:r>
              <a:rPr lang="en-US" sz="2000" b="1" dirty="0">
                <a:hlinkClick r:id="rId4"/>
              </a:rPr>
              <a:t>Misty.Klaan@dot.gov</a:t>
            </a:r>
            <a:endParaRPr lang="en-US" sz="2000" b="1" dirty="0"/>
          </a:p>
          <a:p>
            <a:r>
              <a:rPr lang="en-US" sz="2000" b="1" dirty="0"/>
              <a:t>Consultative Planner</a:t>
            </a:r>
          </a:p>
        </p:txBody>
      </p:sp>
    </p:spTree>
    <p:extLst>
      <p:ext uri="{BB962C8B-B14F-4D97-AF65-F5344CB8AC3E}">
        <p14:creationId xmlns:p14="http://schemas.microsoft.com/office/powerpoint/2010/main" val="2987826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313C-F954-DDED-271E-7D378EF107C0}"/>
              </a:ext>
            </a:extLst>
          </p:cNvPr>
          <p:cNvSpPr>
            <a:spLocks noGrp="1"/>
          </p:cNvSpPr>
          <p:nvPr>
            <p:ph type="title"/>
          </p:nvPr>
        </p:nvSpPr>
        <p:spPr>
          <a:xfrm>
            <a:off x="314794" y="312879"/>
            <a:ext cx="3537678" cy="2117553"/>
          </a:xfrm>
        </p:spPr>
        <p:txBody>
          <a:bodyPr>
            <a:normAutofit/>
          </a:bodyPr>
          <a:lstStyle/>
          <a:p>
            <a:r>
              <a:rPr lang="en-US" sz="4400" i="1" dirty="0"/>
              <a:t>FHWA</a:t>
            </a:r>
            <a:r>
              <a:rPr lang="en-US" sz="4400" i="1" dirty="0">
                <a:solidFill>
                  <a:srgbClr val="185122"/>
                </a:solidFill>
              </a:rPr>
              <a:t> </a:t>
            </a:r>
            <a:br>
              <a:rPr lang="en-US" sz="4400" i="1" dirty="0">
                <a:solidFill>
                  <a:srgbClr val="185122"/>
                </a:solidFill>
              </a:rPr>
            </a:br>
            <a:r>
              <a:rPr lang="en-US" sz="4400" i="1" dirty="0">
                <a:solidFill>
                  <a:srgbClr val="185122"/>
                </a:solidFill>
              </a:rPr>
              <a:t>TTAP Team</a:t>
            </a:r>
            <a:endParaRPr lang="en-US" sz="4400" i="1" dirty="0"/>
          </a:p>
        </p:txBody>
      </p:sp>
      <p:pic>
        <p:nvPicPr>
          <p:cNvPr id="5" name="Picture 4">
            <a:extLst>
              <a:ext uri="{FF2B5EF4-FFF2-40B4-BE49-F238E27FC236}">
                <a16:creationId xmlns:a16="http://schemas.microsoft.com/office/drawing/2014/main" id="{DAA60E72-9AEE-E20C-6A2B-E31EE5D76C6B}"/>
              </a:ext>
            </a:extLst>
          </p:cNvPr>
          <p:cNvPicPr>
            <a:picLocks noChangeAspect="1"/>
          </p:cNvPicPr>
          <p:nvPr/>
        </p:nvPicPr>
        <p:blipFill rotWithShape="1">
          <a:blip r:embed="rId3"/>
          <a:srcRect l="1967" t="492" b="1"/>
          <a:stretch/>
        </p:blipFill>
        <p:spPr>
          <a:xfrm>
            <a:off x="3611738" y="68054"/>
            <a:ext cx="8601644" cy="6858000"/>
          </a:xfrm>
          <a:prstGeom prst="rect">
            <a:avLst/>
          </a:prstGeom>
        </p:spPr>
      </p:pic>
      <p:pic>
        <p:nvPicPr>
          <p:cNvPr id="6" name="Picture 5">
            <a:extLst>
              <a:ext uri="{FF2B5EF4-FFF2-40B4-BE49-F238E27FC236}">
                <a16:creationId xmlns:a16="http://schemas.microsoft.com/office/drawing/2014/main" id="{36F8B849-E57F-98B8-8AA4-4E94D8B6B3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691" b="8494"/>
          <a:stretch/>
        </p:blipFill>
        <p:spPr bwMode="auto">
          <a:xfrm>
            <a:off x="314794" y="2638107"/>
            <a:ext cx="1183005" cy="1581785"/>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0B7A8B15-0BBD-EC4C-82F1-A0BCF9E522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28" t="-2926" r="27601" b="2926"/>
          <a:stretch/>
        </p:blipFill>
        <p:spPr bwMode="auto">
          <a:xfrm>
            <a:off x="314794" y="4356002"/>
            <a:ext cx="1183005" cy="1817911"/>
          </a:xfrm>
          <a:prstGeom prst="rect">
            <a:avLst/>
          </a:prstGeom>
          <a:noFill/>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43585224-933D-D416-3A64-8BE7098E9047}"/>
              </a:ext>
            </a:extLst>
          </p:cNvPr>
          <p:cNvSpPr/>
          <p:nvPr/>
        </p:nvSpPr>
        <p:spPr>
          <a:xfrm>
            <a:off x="3681663" y="1311442"/>
            <a:ext cx="8510337" cy="1768642"/>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971CB40-03CC-3135-1E2D-5A7529410C02}"/>
              </a:ext>
            </a:extLst>
          </p:cNvPr>
          <p:cNvSpPr txBox="1"/>
          <p:nvPr/>
        </p:nvSpPr>
        <p:spPr>
          <a:xfrm>
            <a:off x="1497799" y="2868901"/>
            <a:ext cx="2538796" cy="125630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Arial" panose="020B0604020202020204" pitchFamily="34" charset="0"/>
                <a:ea typeface="Calibri" panose="020F0502020204030204" pitchFamily="34" charset="0"/>
                <a:cs typeface="Arial" panose="020B0604020202020204" pitchFamily="34" charset="0"/>
              </a:rPr>
              <a:t>Morgan Malley Manning,</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Arial" panose="020B0604020202020204" pitchFamily="34" charset="0"/>
                <a:ea typeface="Calibri" panose="020F0502020204030204" pitchFamily="34" charset="0"/>
                <a:cs typeface="Arial" panose="020B0604020202020204" pitchFamily="34" charset="0"/>
              </a:rPr>
              <a:t>OTT TTAP</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Arial" panose="020B0604020202020204" pitchFamily="34" charset="0"/>
                <a:ea typeface="Calibri" panose="020F0502020204030204" pitchFamily="34" charset="0"/>
                <a:cs typeface="Arial" panose="020B0604020202020204" pitchFamily="34" charset="0"/>
              </a:rPr>
              <a:t>Program Manager </a:t>
            </a:r>
          </a:p>
        </p:txBody>
      </p:sp>
      <p:sp>
        <p:nvSpPr>
          <p:cNvPr id="12" name="TextBox 11">
            <a:extLst>
              <a:ext uri="{FF2B5EF4-FFF2-40B4-BE49-F238E27FC236}">
                <a16:creationId xmlns:a16="http://schemas.microsoft.com/office/drawing/2014/main" id="{32868DC7-0842-85A3-FEA8-4444757F0361}"/>
              </a:ext>
            </a:extLst>
          </p:cNvPr>
          <p:cNvSpPr txBox="1"/>
          <p:nvPr/>
        </p:nvSpPr>
        <p:spPr>
          <a:xfrm>
            <a:off x="1497799" y="4751840"/>
            <a:ext cx="2027683" cy="125630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Arial" panose="020B0604020202020204" pitchFamily="34" charset="0"/>
                <a:ea typeface="Calibri" panose="020F0502020204030204" pitchFamily="34" charset="0"/>
                <a:cs typeface="Arial" panose="020B0604020202020204" pitchFamily="34" charset="0"/>
              </a:rPr>
              <a:t>Hans Anker,</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Arial" panose="020B0604020202020204" pitchFamily="34" charset="0"/>
                <a:ea typeface="Calibri" panose="020F0502020204030204" pitchFamily="34" charset="0"/>
                <a:cs typeface="Arial" panose="020B0604020202020204" pitchFamily="34" charset="0"/>
              </a:rPr>
              <a:t>Local Aid Support</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ea typeface="+mn-ea"/>
                <a:cs typeface="Arial" panose="020B0604020202020204" pitchFamily="34" charset="0"/>
              </a:rPr>
              <a:t>LTAP/TTAP Coordinator</a:t>
            </a:r>
            <a:endParaRPr kumimoji="0" lang="en-US" sz="1800" b="0" i="0" u="none" strike="noStrike" kern="1200" cap="none" spc="0" normalizeH="0" baseline="0" noProof="0" dirty="0">
              <a:ln>
                <a:noFill/>
              </a:ln>
              <a:solidFill>
                <a:srgbClr val="212121"/>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37723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C4AC-A4C3-3335-3C94-BD37F5A48917}"/>
              </a:ext>
            </a:extLst>
          </p:cNvPr>
          <p:cNvSpPr>
            <a:spLocks noGrp="1"/>
          </p:cNvSpPr>
          <p:nvPr>
            <p:ph type="title"/>
          </p:nvPr>
        </p:nvSpPr>
        <p:spPr>
          <a:xfrm>
            <a:off x="514464" y="812468"/>
            <a:ext cx="11526982" cy="667216"/>
          </a:xfrm>
        </p:spPr>
        <p:txBody>
          <a:bodyPr>
            <a:noAutofit/>
          </a:bodyPr>
          <a:lstStyle/>
          <a:p>
            <a:r>
              <a:rPr lang="en-US" b="1" dirty="0">
                <a:effectLst/>
                <a:latin typeface="Arial" panose="020B0604020202020204" pitchFamily="34" charset="0"/>
                <a:ea typeface="Times New Roman" panose="02020603050405020304" pitchFamily="18" charset="0"/>
                <a:cs typeface="Arial" panose="020B0604020202020204" pitchFamily="34" charset="0"/>
              </a:rPr>
              <a:t>FY25 OTT TTAP Coordination</a:t>
            </a:r>
            <a:br>
              <a:rPr lang="en-US" b="1" dirty="0">
                <a:effectLst/>
                <a:latin typeface="Arial" panose="020B0604020202020204" pitchFamily="34" charset="0"/>
                <a:ea typeface="Times New Roman" panose="02020603050405020304" pitchFamily="18" charset="0"/>
                <a:cs typeface="Arial" panose="020B0604020202020204" pitchFamily="34" charset="0"/>
              </a:rPr>
            </a:br>
            <a:r>
              <a:rPr lang="en-US" b="1" i="1" dirty="0">
                <a:solidFill>
                  <a:srgbClr val="A41B25"/>
                </a:solidFill>
                <a:effectLst/>
                <a:latin typeface="Arial" panose="020B0604020202020204" pitchFamily="34" charset="0"/>
                <a:ea typeface="Times New Roman" panose="02020603050405020304" pitchFamily="18" charset="0"/>
                <a:cs typeface="Arial" panose="020B0604020202020204" pitchFamily="34" charset="0"/>
              </a:rPr>
              <a:t>Technical Assistance- Tools &amp; Resources</a:t>
            </a:r>
            <a:br>
              <a:rPr lang="en-US" dirty="0">
                <a:effectLst/>
                <a:latin typeface="Arial" panose="020B0604020202020204" pitchFamily="34" charset="0"/>
                <a:ea typeface="Calibri" panose="020F0502020204030204" pitchFamily="34" charset="0"/>
                <a:cs typeface="Arial" panose="020B0604020202020204" pitchFamily="34" charset="0"/>
              </a:rPr>
            </a:br>
            <a:endParaRPr lang="en-US" dirty="0"/>
          </a:p>
        </p:txBody>
      </p:sp>
      <p:pic>
        <p:nvPicPr>
          <p:cNvPr id="4" name="m_-3029134280575445810m_4771076289623761686m_8776244557785688466Picture 2" descr="OTT_Program_Identifier">
            <a:extLst>
              <a:ext uri="{FF2B5EF4-FFF2-40B4-BE49-F238E27FC236}">
                <a16:creationId xmlns:a16="http://schemas.microsoft.com/office/drawing/2014/main" id="{1E0A5485-A47D-5560-0E8E-9200407EB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5258" y="3507944"/>
            <a:ext cx="2636188" cy="26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EF8E5DB-D939-F34B-C620-0FFD5E99C7DB}"/>
              </a:ext>
            </a:extLst>
          </p:cNvPr>
          <p:cNvSpPr txBox="1"/>
          <p:nvPr/>
        </p:nvSpPr>
        <p:spPr>
          <a:xfrm>
            <a:off x="225801" y="1728156"/>
            <a:ext cx="10031256" cy="4821448"/>
          </a:xfrm>
          <a:prstGeom prst="rect">
            <a:avLst/>
          </a:prstGeom>
          <a:noFill/>
        </p:spPr>
        <p:txBody>
          <a:bodyPr wrap="square">
            <a:spAutoFit/>
          </a:bodyPr>
          <a:lstStyle/>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800" b="1"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Categorical Exclusion (Cat Ex) Check-list </a:t>
            </a:r>
            <a:endParaRPr kumimoji="0" lang="en-US" sz="2800" b="1"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800" b="1"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Tribal Public Engagement Toolkit</a:t>
            </a:r>
            <a:endParaRPr kumimoji="0" lang="en-US" sz="2800" b="1"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2800" b="1"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Regional Workshops- </a:t>
            </a:r>
            <a:r>
              <a:rPr kumimoji="0" lang="en-US" sz="2800" b="0" i="1"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technical assistance workshops for Tribes to get hands-on help to advance their programs and projects</a:t>
            </a:r>
          </a:p>
          <a:p>
            <a:pPr marL="1371600" marR="0" lvl="2" indent="-45720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Tribal Coordinators- “All things TTP”</a:t>
            </a:r>
          </a:p>
          <a:p>
            <a:pPr marL="742950" marR="0" lvl="1" indent="-28575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2800" b="1"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Expert Trainings</a:t>
            </a:r>
          </a:p>
          <a:p>
            <a:pPr marL="1371600" marR="0" lvl="2" indent="-45720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SMEs- Environment, Planning, Safety, Bridge</a:t>
            </a:r>
          </a:p>
          <a:p>
            <a:pPr marL="1371600" marR="0" lvl="2" indent="-45720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srgbClr val="212121"/>
                </a:solidFill>
                <a:effectLst/>
                <a:uLnTx/>
                <a:uFillTx/>
                <a:latin typeface="Arial" panose="020B0604020202020204" pitchFamily="34" charset="0"/>
                <a:ea typeface="Times New Roman" panose="02020603050405020304" pitchFamily="18" charset="0"/>
                <a:cs typeface="Arial" panose="020B0604020202020204" pitchFamily="34" charset="0"/>
              </a:rPr>
              <a:t>Program Support- Bridge, Safety, Grants</a:t>
            </a:r>
          </a:p>
          <a:p>
            <a:pPr marL="914400" marR="0" lvl="2" indent="0" algn="l" defTabSz="914400" rtl="0" eaLnBrk="1" fontAlgn="auto" latinLnBrk="0" hangingPunct="1">
              <a:lnSpc>
                <a:spcPct val="115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51910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54532-D07C-3F55-A5B5-19A92856BB28}"/>
              </a:ext>
            </a:extLst>
          </p:cNvPr>
          <p:cNvSpPr>
            <a:spLocks noGrp="1"/>
          </p:cNvSpPr>
          <p:nvPr>
            <p:ph type="title"/>
          </p:nvPr>
        </p:nvSpPr>
        <p:spPr>
          <a:xfrm>
            <a:off x="450477" y="493153"/>
            <a:ext cx="11291046" cy="705972"/>
          </a:xfrm>
        </p:spPr>
        <p:txBody>
          <a:bodyPr>
            <a:noAutofit/>
          </a:bodyPr>
          <a:lstStyle/>
          <a:p>
            <a:r>
              <a:rPr lang="en-US" b="1" dirty="0">
                <a:effectLst/>
                <a:latin typeface="Arial" panose="020B0604020202020204" pitchFamily="34" charset="0"/>
                <a:ea typeface="Times New Roman" panose="02020603050405020304" pitchFamily="18" charset="0"/>
                <a:cs typeface="Arial" panose="020B0604020202020204" pitchFamily="34" charset="0"/>
              </a:rPr>
              <a:t>FY25 OTT TTAP On Demand Resources</a:t>
            </a:r>
            <a:endParaRPr lang="en-US" i="1" dirty="0">
              <a:solidFill>
                <a:srgbClr val="1D6E9A"/>
              </a:solidFill>
            </a:endParaRPr>
          </a:p>
        </p:txBody>
      </p:sp>
      <p:sp>
        <p:nvSpPr>
          <p:cNvPr id="3" name="Content Placeholder 2">
            <a:extLst>
              <a:ext uri="{FF2B5EF4-FFF2-40B4-BE49-F238E27FC236}">
                <a16:creationId xmlns:a16="http://schemas.microsoft.com/office/drawing/2014/main" id="{5E743AF5-0412-3EE5-E8B5-49A4CDF18809}"/>
              </a:ext>
            </a:extLst>
          </p:cNvPr>
          <p:cNvSpPr>
            <a:spLocks noGrp="1"/>
          </p:cNvSpPr>
          <p:nvPr>
            <p:ph idx="1"/>
          </p:nvPr>
        </p:nvSpPr>
        <p:spPr>
          <a:xfrm>
            <a:off x="450477" y="1377696"/>
            <a:ext cx="8098697" cy="4439516"/>
          </a:xfrm>
        </p:spPr>
        <p:txBody>
          <a:bodyPr>
            <a:normAutofit fontScale="92500" lnSpcReduction="10000"/>
          </a:bodyPr>
          <a:lstStyle/>
          <a:p>
            <a:pPr marL="0" indent="0">
              <a:lnSpc>
                <a:spcPct val="115000"/>
              </a:lnSpc>
              <a:spcBef>
                <a:spcPts val="0"/>
              </a:spcBef>
              <a:buNone/>
            </a:pPr>
            <a:r>
              <a:rPr lang="en-US" b="1" i="1" dirty="0">
                <a:solidFill>
                  <a:schemeClr val="accent1">
                    <a:lumMod val="75000"/>
                    <a:lumOff val="25000"/>
                  </a:schemeClr>
                </a:solidFill>
                <a:effectLst/>
                <a:ea typeface="Times New Roman" panose="02020603050405020304" pitchFamily="18" charset="0"/>
              </a:rPr>
              <a:t>Available Now</a:t>
            </a:r>
            <a:endParaRPr lang="en-US" b="1" dirty="0">
              <a:solidFill>
                <a:schemeClr val="accent1">
                  <a:lumMod val="75000"/>
                  <a:lumOff val="25000"/>
                </a:schemeClr>
              </a:solidFill>
              <a:effectLst/>
              <a:ea typeface="Times New Roman" panose="02020603050405020304" pitchFamily="18" charset="0"/>
            </a:endParaRPr>
          </a:p>
          <a:p>
            <a:pPr marL="285750" indent="-285750">
              <a:lnSpc>
                <a:spcPct val="115000"/>
              </a:lnSpc>
              <a:spcBef>
                <a:spcPts val="0"/>
              </a:spcBef>
              <a:buFont typeface="Symbol" panose="05050102010706020507" pitchFamily="18" charset="2"/>
              <a:buChar char=""/>
            </a:pPr>
            <a:r>
              <a:rPr lang="en-US" b="1" dirty="0">
                <a:effectLst/>
                <a:ea typeface="Times New Roman" panose="02020603050405020304" pitchFamily="18" charset="0"/>
              </a:rPr>
              <a:t>Tribal Long Range Transportation Planning (LRTP)</a:t>
            </a:r>
            <a:endParaRPr lang="en-US" dirty="0">
              <a:effectLst/>
              <a:ea typeface="Calibri" panose="020F0502020204030204" pitchFamily="34" charset="0"/>
            </a:endParaRPr>
          </a:p>
          <a:p>
            <a:pPr marL="285750" indent="-285750">
              <a:lnSpc>
                <a:spcPct val="115000"/>
              </a:lnSpc>
              <a:spcBef>
                <a:spcPts val="0"/>
              </a:spcBef>
              <a:buFont typeface="Symbol" panose="05050102010706020507" pitchFamily="18" charset="2"/>
              <a:buChar char=""/>
            </a:pPr>
            <a:r>
              <a:rPr lang="en-US" b="1" dirty="0">
                <a:effectLst/>
                <a:ea typeface="Times New Roman" panose="02020603050405020304" pitchFamily="18" charset="0"/>
              </a:rPr>
              <a:t>TTP Reporting 101</a:t>
            </a:r>
            <a:endParaRPr lang="en-US" dirty="0">
              <a:effectLst/>
              <a:ea typeface="Times New Roman" panose="02020603050405020304" pitchFamily="18" charset="0"/>
            </a:endParaRPr>
          </a:p>
          <a:p>
            <a:pPr marL="285750" indent="-285750">
              <a:lnSpc>
                <a:spcPct val="115000"/>
              </a:lnSpc>
              <a:spcBef>
                <a:spcPts val="0"/>
              </a:spcBef>
              <a:buFont typeface="Symbol" panose="05050102010706020507" pitchFamily="18" charset="2"/>
              <a:buChar char=""/>
            </a:pPr>
            <a:r>
              <a:rPr lang="en-US" b="1" dirty="0">
                <a:effectLst/>
                <a:ea typeface="Times New Roman" panose="02020603050405020304" pitchFamily="18" charset="0"/>
              </a:rPr>
              <a:t>Tribal Transportation Program 101 (TTP 101</a:t>
            </a:r>
            <a:r>
              <a:rPr lang="en-US" dirty="0">
                <a:effectLst/>
                <a:ea typeface="Times New Roman" panose="02020603050405020304" pitchFamily="18" charset="0"/>
              </a:rPr>
              <a:t>)</a:t>
            </a:r>
            <a:endParaRPr lang="en-US" dirty="0">
              <a:effectLst/>
              <a:ea typeface="Calibri" panose="020F0502020204030204" pitchFamily="34" charset="0"/>
            </a:endParaRPr>
          </a:p>
          <a:p>
            <a:pPr marL="285750" indent="-285750">
              <a:lnSpc>
                <a:spcPct val="115000"/>
              </a:lnSpc>
              <a:spcBef>
                <a:spcPts val="0"/>
              </a:spcBef>
              <a:spcAft>
                <a:spcPts val="1200"/>
              </a:spcAft>
              <a:buFont typeface="Symbol" panose="05050102010706020507" pitchFamily="18" charset="2"/>
              <a:buChar char=""/>
            </a:pPr>
            <a:r>
              <a:rPr lang="en-US" b="1" dirty="0">
                <a:effectLst/>
                <a:ea typeface="Times New Roman" panose="02020603050405020304" pitchFamily="18" charset="0"/>
              </a:rPr>
              <a:t>Tribal Transportation Improvement Programs (TTIP)</a:t>
            </a:r>
            <a:endParaRPr lang="en-US" dirty="0">
              <a:effectLst/>
              <a:ea typeface="Times New Roman" panose="02020603050405020304" pitchFamily="18" charset="0"/>
            </a:endParaRPr>
          </a:p>
          <a:p>
            <a:pPr marL="0" indent="0">
              <a:lnSpc>
                <a:spcPct val="115000"/>
              </a:lnSpc>
              <a:spcBef>
                <a:spcPts val="0"/>
              </a:spcBef>
              <a:buNone/>
            </a:pPr>
            <a:r>
              <a:rPr lang="en-US" b="1" i="1" dirty="0">
                <a:solidFill>
                  <a:schemeClr val="accent4"/>
                </a:solidFill>
                <a:effectLst/>
                <a:ea typeface="Calibri" panose="020F0502020204030204" pitchFamily="34" charset="0"/>
              </a:rPr>
              <a:t>In the Works</a:t>
            </a:r>
          </a:p>
          <a:p>
            <a:pPr marL="285750" indent="-285750">
              <a:lnSpc>
                <a:spcPct val="115000"/>
              </a:lnSpc>
              <a:spcBef>
                <a:spcPts val="0"/>
              </a:spcBef>
              <a:buFont typeface="Symbol" panose="05050102010706020507" pitchFamily="18" charset="2"/>
              <a:buChar char=""/>
            </a:pPr>
            <a:r>
              <a:rPr lang="en-US" b="1" dirty="0">
                <a:effectLst/>
                <a:ea typeface="Times New Roman" panose="02020603050405020304" pitchFamily="18" charset="0"/>
              </a:rPr>
              <a:t>NEPA 101-</a:t>
            </a:r>
            <a:r>
              <a:rPr lang="en-US" dirty="0">
                <a:effectLst/>
                <a:ea typeface="Times New Roman" panose="02020603050405020304" pitchFamily="18" charset="0"/>
              </a:rPr>
              <a:t> to include Cat Ex Check-list</a:t>
            </a:r>
            <a:endParaRPr lang="en-US" dirty="0">
              <a:effectLst/>
              <a:ea typeface="Calibri" panose="020F0502020204030204" pitchFamily="34" charset="0"/>
            </a:endParaRPr>
          </a:p>
          <a:p>
            <a:pPr marL="285750" indent="-285750">
              <a:lnSpc>
                <a:spcPct val="115000"/>
              </a:lnSpc>
              <a:spcBef>
                <a:spcPts val="0"/>
              </a:spcBef>
              <a:buFont typeface="Symbol" panose="05050102010706020507" pitchFamily="18" charset="2"/>
              <a:buChar char=""/>
            </a:pPr>
            <a:r>
              <a:rPr lang="en-US" b="1" dirty="0">
                <a:effectLst/>
                <a:ea typeface="Times New Roman" panose="02020603050405020304" pitchFamily="18" charset="0"/>
              </a:rPr>
              <a:t>Grants 101- </a:t>
            </a:r>
            <a:r>
              <a:rPr lang="en-US" dirty="0">
                <a:effectLst/>
                <a:ea typeface="Times New Roman" panose="02020603050405020304" pitchFamily="18" charset="0"/>
              </a:rPr>
              <a:t>to address Tribal specific FAQs</a:t>
            </a:r>
          </a:p>
        </p:txBody>
      </p:sp>
      <p:pic>
        <p:nvPicPr>
          <p:cNvPr id="4" name="m_-3029134280575445810m_4771076289623761686m_8776244557785688466Picture 2" descr="OTT_Program_Identifier">
            <a:extLst>
              <a:ext uri="{FF2B5EF4-FFF2-40B4-BE49-F238E27FC236}">
                <a16:creationId xmlns:a16="http://schemas.microsoft.com/office/drawing/2014/main" id="{B3CAC039-89A5-D327-1016-D396511D2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2898" y="846139"/>
            <a:ext cx="2192977" cy="2192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grass, sky, outdoor&#10;&#10;Description automatically generated">
            <a:extLst>
              <a:ext uri="{FF2B5EF4-FFF2-40B4-BE49-F238E27FC236}">
                <a16:creationId xmlns:a16="http://schemas.microsoft.com/office/drawing/2014/main" id="{DA9E0A29-53F7-EA71-965E-0032C95E4A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265" t="13416" r="7609" b="15604"/>
          <a:stretch/>
        </p:blipFill>
        <p:spPr>
          <a:xfrm>
            <a:off x="8597984" y="3316736"/>
            <a:ext cx="3594016" cy="2961917"/>
          </a:xfrm>
          <a:prstGeom prst="rect">
            <a:avLst/>
          </a:prstGeom>
          <a:ln>
            <a:noFill/>
          </a:ln>
          <a:effectLst>
            <a:softEdge rad="112500"/>
          </a:effectLst>
        </p:spPr>
      </p:pic>
    </p:spTree>
    <p:extLst>
      <p:ext uri="{BB962C8B-B14F-4D97-AF65-F5344CB8AC3E}">
        <p14:creationId xmlns:p14="http://schemas.microsoft.com/office/powerpoint/2010/main" val="878064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D09EB-C56D-5C63-585F-BF67EFE63105}"/>
              </a:ext>
            </a:extLst>
          </p:cNvPr>
          <p:cNvSpPr>
            <a:spLocks noGrp="1"/>
          </p:cNvSpPr>
          <p:nvPr>
            <p:ph type="title"/>
          </p:nvPr>
        </p:nvSpPr>
        <p:spPr>
          <a:xfrm>
            <a:off x="663569" y="834491"/>
            <a:ext cx="9455789" cy="990600"/>
          </a:xfrm>
        </p:spPr>
        <p:txBody>
          <a:bodyPr>
            <a:normAutofit/>
          </a:bodyPr>
          <a:lstStyle/>
          <a:p>
            <a:r>
              <a:rPr lang="en-US" sz="4400" b="1" dirty="0">
                <a:solidFill>
                  <a:srgbClr val="1D6E9A"/>
                </a:solidFill>
              </a:rPr>
              <a:t>TTP 101 Online Training</a:t>
            </a:r>
          </a:p>
        </p:txBody>
      </p:sp>
      <p:sp>
        <p:nvSpPr>
          <p:cNvPr id="3" name="Content Placeholder 2">
            <a:extLst>
              <a:ext uri="{FF2B5EF4-FFF2-40B4-BE49-F238E27FC236}">
                <a16:creationId xmlns:a16="http://schemas.microsoft.com/office/drawing/2014/main" id="{9953B6A8-4A79-CCF8-E349-7A292D02CD31}"/>
              </a:ext>
            </a:extLst>
          </p:cNvPr>
          <p:cNvSpPr>
            <a:spLocks noGrp="1"/>
          </p:cNvSpPr>
          <p:nvPr>
            <p:ph idx="1"/>
          </p:nvPr>
        </p:nvSpPr>
        <p:spPr>
          <a:xfrm>
            <a:off x="251838" y="1429343"/>
            <a:ext cx="11787985" cy="2631746"/>
          </a:xfrm>
        </p:spPr>
        <p:txBody>
          <a:bodyPr>
            <a:normAutofit/>
          </a:bodyPr>
          <a:lstStyle/>
          <a:p>
            <a:pPr marL="548640" lvl="2" indent="0">
              <a:spcBef>
                <a:spcPts val="0"/>
              </a:spcBef>
              <a:buNone/>
            </a:pPr>
            <a:r>
              <a:rPr lang="en-US" sz="3200" dirty="0">
                <a:effectLst/>
                <a:latin typeface="+mj-lt"/>
                <a:ea typeface="Calibri" panose="020F0502020204030204" pitchFamily="34" charset="0"/>
                <a:hlinkClick r:id="rId3"/>
              </a:rPr>
              <a:t>TTP 101, Module 1</a:t>
            </a:r>
            <a:r>
              <a:rPr lang="en-US" sz="3200" dirty="0">
                <a:latin typeface="+mj-lt"/>
                <a:ea typeface="Calibri" panose="020F0502020204030204" pitchFamily="34" charset="0"/>
              </a:rPr>
              <a:t>: Tribal Transportation Program (TTP) Overview</a:t>
            </a:r>
          </a:p>
          <a:p>
            <a:pPr marL="548640" lvl="2" indent="0">
              <a:spcBef>
                <a:spcPts val="0"/>
              </a:spcBef>
              <a:buNone/>
            </a:pPr>
            <a:r>
              <a:rPr lang="en-US" sz="3200" dirty="0">
                <a:latin typeface="+mj-lt"/>
                <a:ea typeface="Calibri" panose="020F0502020204030204" pitchFamily="34" charset="0"/>
                <a:hlinkClick r:id="rId4"/>
              </a:rPr>
              <a:t>TTP 101, Module 2</a:t>
            </a:r>
            <a:r>
              <a:rPr lang="en-US" sz="3200" dirty="0">
                <a:latin typeface="+mj-lt"/>
                <a:ea typeface="Calibri" panose="020F0502020204030204" pitchFamily="34" charset="0"/>
              </a:rPr>
              <a:t>: </a:t>
            </a:r>
            <a:r>
              <a:rPr lang="en-US" sz="3200" b="0" i="0" dirty="0">
                <a:solidFill>
                  <a:srgbClr val="282828"/>
                </a:solidFill>
                <a:effectLst/>
                <a:latin typeface="+mj-lt"/>
              </a:rPr>
              <a:t>TTP Fund Allocation and the TTP Formula</a:t>
            </a:r>
            <a:r>
              <a:rPr lang="en-US" sz="3200" dirty="0">
                <a:latin typeface="+mj-lt"/>
                <a:ea typeface="Calibri" panose="020F0502020204030204" pitchFamily="34" charset="0"/>
                <a:hlinkClick r:id="rId4"/>
              </a:rPr>
              <a:t> </a:t>
            </a:r>
            <a:endParaRPr lang="en-US" sz="3200" dirty="0">
              <a:effectLst/>
              <a:latin typeface="+mj-lt"/>
              <a:ea typeface="Calibri" panose="020F0502020204030204" pitchFamily="34" charset="0"/>
            </a:endParaRPr>
          </a:p>
          <a:p>
            <a:pPr marL="548640" lvl="2" indent="0">
              <a:spcBef>
                <a:spcPts val="0"/>
              </a:spcBef>
              <a:buNone/>
            </a:pPr>
            <a:r>
              <a:rPr lang="en-US" sz="3200" dirty="0">
                <a:effectLst/>
                <a:latin typeface="+mj-lt"/>
                <a:ea typeface="Calibri" panose="020F0502020204030204" pitchFamily="34" charset="0"/>
                <a:hlinkClick r:id="rId5"/>
              </a:rPr>
              <a:t>TTP 101, Module 3</a:t>
            </a:r>
            <a:r>
              <a:rPr lang="en-US" sz="3200" dirty="0">
                <a:effectLst/>
                <a:latin typeface="+mj-lt"/>
                <a:ea typeface="Calibri" panose="020F0502020204030204" pitchFamily="34" charset="0"/>
              </a:rPr>
              <a:t>: Using TTP Funds </a:t>
            </a:r>
            <a:endParaRPr lang="en-US" sz="4000" dirty="0"/>
          </a:p>
        </p:txBody>
      </p:sp>
      <p:sp>
        <p:nvSpPr>
          <p:cNvPr id="5" name="Slide Number Placeholder 4">
            <a:extLst>
              <a:ext uri="{FF2B5EF4-FFF2-40B4-BE49-F238E27FC236}">
                <a16:creationId xmlns:a16="http://schemas.microsoft.com/office/drawing/2014/main" id="{BD7B0384-4041-1497-7FA8-C90D8838E8D0}"/>
              </a:ext>
            </a:extLst>
          </p:cNvPr>
          <p:cNvSpPr>
            <a:spLocks noGrp="1"/>
          </p:cNvSpPr>
          <p:nvPr>
            <p:ph type="sldNum" sz="quarter" idx="12"/>
          </p:nvPr>
        </p:nvSpPr>
        <p:spPr>
          <a:xfrm>
            <a:off x="7997863" y="6453315"/>
            <a:ext cx="1066800" cy="329184"/>
          </a:xfrm>
          <a:prstGeom prst="rect">
            <a:avLst/>
          </a:prstGeom>
        </p:spPr>
        <p:txBody>
          <a:bodyPr vert="horz" lIns="91440" tIns="45720" rIns="91440" bIns="45720" rtlCol="0" anchor="ctr"/>
          <a:lstStyle>
            <a:defPPr>
              <a:defRPr lang="en-US"/>
            </a:defPPr>
            <a:lvl1pPr marL="0" algn="r" defTabSz="914400" rtl="0" eaLnBrk="1" latinLnBrk="0" hangingPunct="1">
              <a:defRPr sz="1400" b="1" kern="120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56AFA4-B865-4C52-9144-5891E637B0B5}" type="slidenum">
              <a:rPr kumimoji="0" lang="en-US" sz="1400" b="1" i="0" u="none" strike="noStrike" kern="1200" cap="none" spc="0" normalizeH="0" baseline="0" noProof="0" smtClean="0">
                <a:ln>
                  <a:noFill/>
                </a:ln>
                <a:solidFill>
                  <a:srgbClr val="21212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400" b="1" i="0" u="none" strike="noStrike" kern="1200" cap="none" spc="0" normalizeH="0" baseline="0" noProof="0" dirty="0">
              <a:ln>
                <a:noFill/>
              </a:ln>
              <a:solidFill>
                <a:srgbClr val="212121"/>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78EF9C06-9FDA-3580-69A0-C9D13398C329}"/>
              </a:ext>
            </a:extLst>
          </p:cNvPr>
          <p:cNvGrpSpPr/>
          <p:nvPr/>
        </p:nvGrpSpPr>
        <p:grpSpPr>
          <a:xfrm>
            <a:off x="8156196" y="229665"/>
            <a:ext cx="3093440" cy="1653661"/>
            <a:chOff x="4114800" y="3571876"/>
            <a:chExt cx="4677032" cy="3046032"/>
          </a:xfrm>
        </p:grpSpPr>
        <p:pic>
          <p:nvPicPr>
            <p:cNvPr id="7" name="Content Placeholder 4">
              <a:extLst>
                <a:ext uri="{FF2B5EF4-FFF2-40B4-BE49-F238E27FC236}">
                  <a16:creationId xmlns:a16="http://schemas.microsoft.com/office/drawing/2014/main" id="{7F046EE3-54BC-3773-1157-9A84EC3AA85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136" b="92447" l="8567" r="96211">
                          <a14:foregroundMark x1="19275" y1="85801" x2="74465" y2="71601"/>
                          <a14:foregroundMark x1="74465" y1="71601" x2="90445" y2="85498"/>
                          <a14:foregroundMark x1="90445" y1="85498" x2="38715" y2="87613"/>
                          <a14:foregroundMark x1="28995" y1="15408" x2="61779" y2="18731"/>
                          <a14:foregroundMark x1="61779" y1="18731" x2="77759" y2="16918"/>
                          <a14:foregroundMark x1="77265" y1="16918" x2="64086" y2="40483"/>
                          <a14:foregroundMark x1="64086" y1="40483" x2="27348" y2="53776"/>
                          <a14:foregroundMark x1="27348" y1="53776" x2="23229" y2="24773"/>
                          <a14:foregroundMark x1="23229" y1="24773" x2="66886" y2="6647"/>
                          <a14:foregroundMark x1="66886" y1="6647" x2="70016" y2="6344"/>
                          <a14:foregroundMark x1="32125" y1="13595" x2="76606" y2="37764"/>
                          <a14:foregroundMark x1="30148" y1="25680" x2="47941" y2="51360"/>
                          <a14:foregroundMark x1="79242" y1="20846" x2="78748" y2="52266"/>
                          <a14:foregroundMark x1="45470" y1="17523" x2="35750" y2="51360"/>
                          <a14:foregroundMark x1="73641" y1="36858" x2="69028" y2="61027"/>
                          <a14:foregroundMark x1="32619" y1="45015" x2="32619" y2="45015"/>
                          <a14:foregroundMark x1="65898" y1="44109" x2="65898" y2="44109"/>
                          <a14:foregroundMark x1="14662" y1="92447" x2="14662" y2="92447"/>
                          <a14:foregroundMark x1="12191" y1="92447" x2="22405" y2="80363"/>
                          <a14:foregroundMark x1="11203" y1="90030" x2="21417" y2="74622"/>
                          <a14:foregroundMark x1="8567" y1="92447" x2="19769" y2="76435"/>
                          <a14:foregroundMark x1="93575" y1="93051" x2="75124" y2="81873"/>
                          <a14:foregroundMark x1="75124" y1="81873" x2="74135" y2="81873"/>
                          <a14:foregroundMark x1="94563" y1="92447" x2="82372" y2="90634"/>
                          <a14:foregroundMark x1="89456" y1="86707" x2="96211" y2="92447"/>
                        </a14:backgroundRemoval>
                      </a14:imgEffect>
                    </a14:imgLayer>
                  </a14:imgProps>
                </a:ext>
              </a:extLst>
            </a:blip>
            <a:stretch>
              <a:fillRect/>
            </a:stretch>
          </p:blipFill>
          <p:spPr>
            <a:xfrm>
              <a:off x="4114800" y="3571876"/>
              <a:ext cx="4677032" cy="3046032"/>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7FA8B577-B1FC-9636-1FFC-D478A5884BFA}"/>
                </a:ext>
              </a:extLst>
            </p:cNvPr>
            <p:cNvPicPr>
              <a:picLocks noChangeAspect="1"/>
            </p:cNvPicPr>
            <p:nvPr/>
          </p:nvPicPr>
          <p:blipFill rotWithShape="1">
            <a:blip r:embed="rId8"/>
            <a:srcRect l="1300" t="-1" r="-1" b="5952"/>
            <a:stretch/>
          </p:blipFill>
          <p:spPr>
            <a:xfrm>
              <a:off x="5162550" y="3792982"/>
              <a:ext cx="2819400" cy="1988693"/>
            </a:xfrm>
            <a:prstGeom prst="rect">
              <a:avLst/>
            </a:prstGeom>
            <a:ln>
              <a:noFill/>
            </a:ln>
            <a:effectLst>
              <a:softEdge rad="112500"/>
            </a:effectLst>
            <a:scene3d>
              <a:camera prst="orthographicFront">
                <a:rot lat="0" lon="0" rev="0"/>
              </a:camera>
              <a:lightRig rig="contrasting" dir="t">
                <a:rot lat="0" lon="0" rev="7800000"/>
              </a:lightRig>
            </a:scene3d>
            <a:sp3d>
              <a:bevelT w="139700" h="139700"/>
            </a:sp3d>
          </p:spPr>
        </p:pic>
      </p:grpSp>
      <p:sp>
        <p:nvSpPr>
          <p:cNvPr id="14" name="TextBox 13">
            <a:extLst>
              <a:ext uri="{FF2B5EF4-FFF2-40B4-BE49-F238E27FC236}">
                <a16:creationId xmlns:a16="http://schemas.microsoft.com/office/drawing/2014/main" id="{A26F7D6F-F36B-3F11-33AF-F51DFD176177}"/>
              </a:ext>
            </a:extLst>
          </p:cNvPr>
          <p:cNvSpPr txBox="1"/>
          <p:nvPr/>
        </p:nvSpPr>
        <p:spPr>
          <a:xfrm>
            <a:off x="802509" y="3600142"/>
            <a:ext cx="7195354"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212121"/>
                </a:solidFill>
                <a:effectLst/>
                <a:uLnTx/>
                <a:uFillTx/>
                <a:latin typeface="Calibri" panose="020F0502020204030204"/>
                <a:ea typeface="+mn-ea"/>
                <a:cs typeface="+mn-cs"/>
              </a:rPr>
              <a:t>Through collaboration with FHWA LAS and OTT,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212121"/>
                </a:solidFill>
                <a:effectLst/>
                <a:uLnTx/>
                <a:uFillTx/>
                <a:latin typeface="Calibri" panose="020F0502020204030204"/>
                <a:ea typeface="+mn-ea"/>
                <a:cs typeface="+mn-cs"/>
              </a:rPr>
              <a:t>TTAP led the coordinated development of this </a:t>
            </a:r>
            <a:r>
              <a:rPr kumimoji="0" lang="en-US" sz="2800" b="0" i="1" u="sng" strike="noStrike" kern="1200" cap="none" spc="0" normalizeH="0" baseline="0" noProof="0" dirty="0">
                <a:ln>
                  <a:noFill/>
                </a:ln>
                <a:solidFill>
                  <a:srgbClr val="212121"/>
                </a:solidFill>
                <a:effectLst/>
                <a:uLnTx/>
                <a:uFillTx/>
                <a:latin typeface="Calibri" panose="020F0502020204030204"/>
                <a:ea typeface="+mn-ea"/>
                <a:cs typeface="+mn-cs"/>
              </a:rPr>
              <a:t>first</a:t>
            </a:r>
            <a:r>
              <a:rPr kumimoji="0" lang="en-US" sz="2800" b="0" i="1" u="none" strike="noStrike" kern="1200" cap="none" spc="0" normalizeH="0" baseline="0" noProof="0" dirty="0">
                <a:ln>
                  <a:noFill/>
                </a:ln>
                <a:solidFill>
                  <a:srgbClr val="212121"/>
                </a:solidFill>
                <a:effectLst/>
                <a:uLnTx/>
                <a:uFillTx/>
                <a:latin typeface="Calibri" panose="020F0502020204030204"/>
                <a:ea typeface="+mn-ea"/>
                <a:cs typeface="+mn-cs"/>
              </a:rPr>
              <a:t> TTP online, self-paced training course.</a:t>
            </a:r>
          </a:p>
        </p:txBody>
      </p:sp>
      <p:sp>
        <p:nvSpPr>
          <p:cNvPr id="4" name="TextBox 3">
            <a:extLst>
              <a:ext uri="{FF2B5EF4-FFF2-40B4-BE49-F238E27FC236}">
                <a16:creationId xmlns:a16="http://schemas.microsoft.com/office/drawing/2014/main" id="{A867600F-AA00-A1EA-B792-8F24E4C32935}"/>
              </a:ext>
            </a:extLst>
          </p:cNvPr>
          <p:cNvSpPr txBox="1"/>
          <p:nvPr/>
        </p:nvSpPr>
        <p:spPr>
          <a:xfrm>
            <a:off x="9850297" y="6340908"/>
            <a:ext cx="2189526"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FFFFFF"/>
                </a:solidFill>
                <a:effectLst/>
                <a:uLnTx/>
                <a:uFillTx/>
                <a:latin typeface="Calibri" panose="020F0502020204030204"/>
                <a:ea typeface="+mn-ea"/>
                <a:cs typeface="+mn-cs"/>
              </a:rPr>
              <a:t>Courtesy: FHWA</a:t>
            </a:r>
          </a:p>
        </p:txBody>
      </p:sp>
      <p:pic>
        <p:nvPicPr>
          <p:cNvPr id="8" name="Picture 7">
            <a:extLst>
              <a:ext uri="{FF2B5EF4-FFF2-40B4-BE49-F238E27FC236}">
                <a16:creationId xmlns:a16="http://schemas.microsoft.com/office/drawing/2014/main" id="{8C0431C1-D61A-4CE4-8559-75B7CD87A017}"/>
              </a:ext>
            </a:extLst>
          </p:cNvPr>
          <p:cNvPicPr>
            <a:picLocks noChangeAspect="1"/>
          </p:cNvPicPr>
          <p:nvPr/>
        </p:nvPicPr>
        <p:blipFill>
          <a:blip r:embed="rId9"/>
          <a:stretch>
            <a:fillRect/>
          </a:stretch>
        </p:blipFill>
        <p:spPr>
          <a:xfrm>
            <a:off x="8686344" y="3221957"/>
            <a:ext cx="2703147" cy="2840888"/>
          </a:xfrm>
          <a:prstGeom prst="rect">
            <a:avLst/>
          </a:prstGeom>
        </p:spPr>
      </p:pic>
    </p:spTree>
    <p:extLst>
      <p:ext uri="{BB962C8B-B14F-4D97-AF65-F5344CB8AC3E}">
        <p14:creationId xmlns:p14="http://schemas.microsoft.com/office/powerpoint/2010/main" val="1254274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123FC-D788-4978-9754-98969F7EF593}"/>
              </a:ext>
            </a:extLst>
          </p:cNvPr>
          <p:cNvSpPr>
            <a:spLocks noGrp="1"/>
          </p:cNvSpPr>
          <p:nvPr>
            <p:ph type="title"/>
          </p:nvPr>
        </p:nvSpPr>
        <p:spPr>
          <a:xfrm>
            <a:off x="0" y="-177914"/>
            <a:ext cx="12192000" cy="1073682"/>
          </a:xfrm>
        </p:spPr>
        <p:txBody>
          <a:bodyPr>
            <a:normAutofit/>
          </a:bodyPr>
          <a:lstStyle/>
          <a:p>
            <a:pPr algn="ctr"/>
            <a:r>
              <a:rPr lang="en-US" sz="3400" b="1" dirty="0"/>
              <a:t>Stay Connected with the Office of Tribal Transportation!</a:t>
            </a:r>
          </a:p>
        </p:txBody>
      </p:sp>
      <p:sp>
        <p:nvSpPr>
          <p:cNvPr id="3" name="Content Placeholder 2">
            <a:extLst>
              <a:ext uri="{FF2B5EF4-FFF2-40B4-BE49-F238E27FC236}">
                <a16:creationId xmlns:a16="http://schemas.microsoft.com/office/drawing/2014/main" id="{F864A617-E0C4-4D12-A01E-8C772333EFB4}"/>
              </a:ext>
            </a:extLst>
          </p:cNvPr>
          <p:cNvSpPr>
            <a:spLocks noGrp="1"/>
          </p:cNvSpPr>
          <p:nvPr>
            <p:ph idx="1"/>
          </p:nvPr>
        </p:nvSpPr>
        <p:spPr>
          <a:xfrm>
            <a:off x="320282" y="702001"/>
            <a:ext cx="4453128" cy="1912194"/>
          </a:xfrm>
        </p:spPr>
        <p:txBody>
          <a:bodyPr>
            <a:normAutofit/>
          </a:bodyPr>
          <a:lstStyle/>
          <a:p>
            <a:pPr marL="0" indent="0" algn="ctr">
              <a:buNone/>
            </a:pPr>
            <a:r>
              <a:rPr lang="en-US" sz="3200" b="1" i="1" dirty="0">
                <a:solidFill>
                  <a:schemeClr val="accent2">
                    <a:lumMod val="75000"/>
                  </a:schemeClr>
                </a:solidFill>
              </a:rPr>
              <a:t>OTT Listserv &amp; </a:t>
            </a:r>
            <a:r>
              <a:rPr lang="en-US" b="1" i="1" dirty="0">
                <a:solidFill>
                  <a:schemeClr val="accent2">
                    <a:lumMod val="75000"/>
                  </a:schemeClr>
                </a:solidFill>
              </a:rPr>
              <a:t>Newsletter</a:t>
            </a:r>
            <a:endParaRPr lang="en-US" sz="3200" b="1" i="1" dirty="0">
              <a:solidFill>
                <a:schemeClr val="accent2">
                  <a:lumMod val="75000"/>
                </a:schemeClr>
              </a:solidFill>
            </a:endParaRPr>
          </a:p>
          <a:p>
            <a:pPr marL="0" indent="0" algn="ctr">
              <a:buNone/>
            </a:pPr>
            <a:r>
              <a:rPr lang="en-US" sz="3600" b="1" i="1" dirty="0">
                <a:solidFill>
                  <a:srgbClr val="6F533B"/>
                </a:solidFill>
                <a:effectLst>
                  <a:outerShdw blurRad="38100" dist="38100" dir="2700000" algn="tl">
                    <a:srgbClr val="000000">
                      <a:alpha val="43137"/>
                    </a:srgbClr>
                  </a:outerShdw>
                </a:effectLst>
              </a:rPr>
              <a:t>The </a:t>
            </a:r>
            <a:r>
              <a:rPr lang="en-US" sz="3200" b="1" i="1" dirty="0">
                <a:solidFill>
                  <a:srgbClr val="6F533B"/>
                </a:solidFill>
                <a:effectLst>
                  <a:outerShdw blurRad="38100" dist="38100" dir="2700000" algn="tl">
                    <a:srgbClr val="000000">
                      <a:alpha val="43137"/>
                    </a:srgbClr>
                  </a:outerShdw>
                </a:effectLst>
              </a:rPr>
              <a:t>Trailblazer</a:t>
            </a:r>
            <a:r>
              <a:rPr lang="en-US" sz="3600" b="1" i="1" dirty="0">
                <a:solidFill>
                  <a:srgbClr val="6F533B"/>
                </a:solidFill>
                <a:effectLst>
                  <a:outerShdw blurRad="38100" dist="38100" dir="2700000" algn="tl">
                    <a:srgbClr val="000000">
                      <a:alpha val="43137"/>
                    </a:srgbClr>
                  </a:outerShdw>
                </a:effectLst>
              </a:rPr>
              <a:t> </a:t>
            </a:r>
          </a:p>
        </p:txBody>
      </p:sp>
      <p:sp>
        <p:nvSpPr>
          <p:cNvPr id="5" name="Slide Number Placeholder 4">
            <a:extLst>
              <a:ext uri="{FF2B5EF4-FFF2-40B4-BE49-F238E27FC236}">
                <a16:creationId xmlns:a16="http://schemas.microsoft.com/office/drawing/2014/main" id="{7E95328A-D9F5-4E62-8FCF-1871DE5B5A28}"/>
              </a:ext>
            </a:extLst>
          </p:cNvPr>
          <p:cNvSpPr>
            <a:spLocks noGrp="1"/>
          </p:cNvSpPr>
          <p:nvPr>
            <p:ph type="sldNum" sz="quarter" idx="12"/>
          </p:nvPr>
        </p:nvSpPr>
        <p:spPr>
          <a:xfrm>
            <a:off x="10663817" y="6453315"/>
            <a:ext cx="1422400" cy="329184"/>
          </a:xfrm>
          <a:prstGeom prst="rect">
            <a:avLst/>
          </a:prstGeom>
        </p:spPr>
        <p:txBody>
          <a:bodyPr vert="horz" lIns="91440" tIns="45720" rIns="91440" bIns="45720" rtlCol="0" anchor="ctr"/>
          <a:lstStyle>
            <a:defPPr>
              <a:defRPr lang="en-US"/>
            </a:defPPr>
            <a:lvl1pPr marL="0" algn="r" defTabSz="914400" rtl="0" eaLnBrk="1" latinLnBrk="0" hangingPunct="1">
              <a:defRPr sz="1400" b="1" kern="120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56AFA4-B865-4C52-9144-5891E637B0B5}" type="slidenum">
              <a:rPr kumimoji="0" lang="en-US" sz="1400" b="1" i="0" u="none" strike="noStrike" kern="1200" cap="none" spc="0" normalizeH="0" baseline="0" noProof="0" smtClean="0">
                <a:ln>
                  <a:noFill/>
                </a:ln>
                <a:solidFill>
                  <a:srgbClr val="21212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400" b="1" i="0" u="none" strike="noStrike" kern="1200" cap="none" spc="0" normalizeH="0" baseline="0" noProof="0" dirty="0">
              <a:ln>
                <a:noFill/>
              </a:ln>
              <a:solidFill>
                <a:prstClr val="black"/>
              </a:solidFill>
              <a:effectLst/>
              <a:uLnTx/>
              <a:uFillTx/>
              <a:latin typeface="Arial"/>
              <a:ea typeface="+mn-ea"/>
              <a:cs typeface="+mn-cs"/>
            </a:endParaRPr>
          </a:p>
        </p:txBody>
      </p:sp>
      <p:pic>
        <p:nvPicPr>
          <p:cNvPr id="9" name="Picture 8">
            <a:extLst>
              <a:ext uri="{FF2B5EF4-FFF2-40B4-BE49-F238E27FC236}">
                <a16:creationId xmlns:a16="http://schemas.microsoft.com/office/drawing/2014/main" id="{1CD18D59-8350-0CB3-F637-8D360268132D}"/>
              </a:ext>
            </a:extLst>
          </p:cNvPr>
          <p:cNvPicPr>
            <a:picLocks noChangeAspect="1"/>
          </p:cNvPicPr>
          <p:nvPr/>
        </p:nvPicPr>
        <p:blipFill>
          <a:blip r:embed="rId2"/>
          <a:stretch>
            <a:fillRect/>
          </a:stretch>
        </p:blipFill>
        <p:spPr>
          <a:xfrm>
            <a:off x="910373" y="2367234"/>
            <a:ext cx="3272946" cy="3370854"/>
          </a:xfrm>
          <a:prstGeom prst="rect">
            <a:avLst/>
          </a:prstGeom>
        </p:spPr>
      </p:pic>
      <p:pic>
        <p:nvPicPr>
          <p:cNvPr id="11" name="Picture 10">
            <a:extLst>
              <a:ext uri="{FF2B5EF4-FFF2-40B4-BE49-F238E27FC236}">
                <a16:creationId xmlns:a16="http://schemas.microsoft.com/office/drawing/2014/main" id="{3AEF3749-D336-60DD-B6E0-FB5D2E06961E}"/>
              </a:ext>
            </a:extLst>
          </p:cNvPr>
          <p:cNvPicPr>
            <a:picLocks noChangeAspect="1"/>
          </p:cNvPicPr>
          <p:nvPr/>
        </p:nvPicPr>
        <p:blipFill>
          <a:blip r:embed="rId3"/>
          <a:stretch>
            <a:fillRect/>
          </a:stretch>
        </p:blipFill>
        <p:spPr>
          <a:xfrm>
            <a:off x="5319958" y="781473"/>
            <a:ext cx="6641560" cy="5414860"/>
          </a:xfrm>
          <a:prstGeom prst="rect">
            <a:avLst/>
          </a:prstGeom>
        </p:spPr>
      </p:pic>
      <p:sp>
        <p:nvSpPr>
          <p:cNvPr id="8" name="TextBox 7">
            <a:extLst>
              <a:ext uri="{FF2B5EF4-FFF2-40B4-BE49-F238E27FC236}">
                <a16:creationId xmlns:a16="http://schemas.microsoft.com/office/drawing/2014/main" id="{7B7D5A36-8450-6CD6-D24D-68408A498072}"/>
              </a:ext>
            </a:extLst>
          </p:cNvPr>
          <p:cNvSpPr txBox="1"/>
          <p:nvPr/>
        </p:nvSpPr>
        <p:spPr>
          <a:xfrm>
            <a:off x="-9841" y="5827001"/>
            <a:ext cx="55482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Website: https://highways.dot.gov/federal-lands/tribal</a:t>
            </a:r>
          </a:p>
        </p:txBody>
      </p:sp>
      <p:sp>
        <p:nvSpPr>
          <p:cNvPr id="12" name="Arrow: Right 11">
            <a:extLst>
              <a:ext uri="{FF2B5EF4-FFF2-40B4-BE49-F238E27FC236}">
                <a16:creationId xmlns:a16="http://schemas.microsoft.com/office/drawing/2014/main" id="{83ED293B-3896-5800-0FCD-37D835C6E834}"/>
              </a:ext>
            </a:extLst>
          </p:cNvPr>
          <p:cNvSpPr/>
          <p:nvPr/>
        </p:nvSpPr>
        <p:spPr>
          <a:xfrm>
            <a:off x="4226862" y="5491126"/>
            <a:ext cx="1093096" cy="2619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D938752-43DB-8034-9458-8395B7155095}"/>
              </a:ext>
            </a:extLst>
          </p:cNvPr>
          <p:cNvSpPr txBox="1"/>
          <p:nvPr/>
        </p:nvSpPr>
        <p:spPr>
          <a:xfrm>
            <a:off x="8031052" y="6244816"/>
            <a:ext cx="393046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FFFFFF"/>
                </a:solidFill>
                <a:effectLst/>
                <a:uLnTx/>
                <a:uFillTx/>
                <a:latin typeface="Calibri" panose="020F0502020204030204"/>
                <a:ea typeface="+mn-ea"/>
                <a:cs typeface="+mn-cs"/>
              </a:rPr>
              <a:t>Courtesy: FHWA</a:t>
            </a:r>
          </a:p>
        </p:txBody>
      </p:sp>
    </p:spTree>
    <p:extLst>
      <p:ext uri="{BB962C8B-B14F-4D97-AF65-F5344CB8AC3E}">
        <p14:creationId xmlns:p14="http://schemas.microsoft.com/office/powerpoint/2010/main" val="4242942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7DAB-C193-4896-86D7-C22F71CEA850}"/>
              </a:ext>
            </a:extLst>
          </p:cNvPr>
          <p:cNvSpPr>
            <a:spLocks noGrp="1"/>
          </p:cNvSpPr>
          <p:nvPr>
            <p:ph type="title"/>
          </p:nvPr>
        </p:nvSpPr>
        <p:spPr>
          <a:xfrm>
            <a:off x="1987425" y="2675374"/>
            <a:ext cx="8217150" cy="2200275"/>
          </a:xfrm>
        </p:spPr>
        <p:txBody>
          <a:bodyPr>
            <a:normAutofit/>
          </a:bodyPr>
          <a:lstStyle/>
          <a:p>
            <a:pPr algn="ctr"/>
            <a:r>
              <a:rPr lang="en-US" sz="6000" b="1" dirty="0"/>
              <a:t>Questions</a:t>
            </a:r>
          </a:p>
        </p:txBody>
      </p:sp>
      <p:sp>
        <p:nvSpPr>
          <p:cNvPr id="4" name="TextBox 3">
            <a:extLst>
              <a:ext uri="{FF2B5EF4-FFF2-40B4-BE49-F238E27FC236}">
                <a16:creationId xmlns:a16="http://schemas.microsoft.com/office/drawing/2014/main" id="{F7D14D46-5348-1696-FEF1-EA3B6A35D00C}"/>
              </a:ext>
            </a:extLst>
          </p:cNvPr>
          <p:cNvSpPr txBox="1"/>
          <p:nvPr/>
        </p:nvSpPr>
        <p:spPr>
          <a:xfrm>
            <a:off x="4103663" y="5170093"/>
            <a:ext cx="4466993" cy="1200329"/>
          </a:xfrm>
          <a:prstGeom prst="rect">
            <a:avLst/>
          </a:prstGeom>
          <a:noFill/>
        </p:spPr>
        <p:txBody>
          <a:bodyPr wrap="square" rtlCol="0">
            <a:spAutoFit/>
          </a:bodyPr>
          <a:lstStyle/>
          <a:p>
            <a:pPr algn="ctr"/>
            <a:r>
              <a:rPr lang="en-US" dirty="0">
                <a:solidFill>
                  <a:schemeClr val="bg1"/>
                </a:solidFill>
                <a:hlinkClick r:id="rId3">
                  <a:extLst>
                    <a:ext uri="{A12FA001-AC4F-418D-AE19-62706E023703}">
                      <ahyp:hlinkClr xmlns:ahyp="http://schemas.microsoft.com/office/drawing/2018/hyperlinkcolor" val="tx"/>
                    </a:ext>
                  </a:extLst>
                </a:hlinkClick>
              </a:rPr>
              <a:t>Rachel LeVee</a:t>
            </a:r>
          </a:p>
          <a:p>
            <a:pPr algn="ctr"/>
            <a:r>
              <a:rPr lang="en-US" dirty="0">
                <a:solidFill>
                  <a:schemeClr val="bg1"/>
                </a:solidFill>
                <a:hlinkClick r:id="rId3">
                  <a:extLst>
                    <a:ext uri="{A12FA001-AC4F-418D-AE19-62706E023703}">
                      <ahyp:hlinkClr xmlns:ahyp="http://schemas.microsoft.com/office/drawing/2018/hyperlinkcolor" val="tx"/>
                    </a:ext>
                  </a:extLst>
                </a:hlinkClick>
              </a:rPr>
              <a:t>OTT Field Operations Manager</a:t>
            </a:r>
          </a:p>
          <a:p>
            <a:pPr algn="ctr"/>
            <a:r>
              <a:rPr lang="en-US" dirty="0">
                <a:solidFill>
                  <a:schemeClr val="bg1"/>
                </a:solidFill>
                <a:hlinkClick r:id="rId3">
                  <a:extLst>
                    <a:ext uri="{A12FA001-AC4F-418D-AE19-62706E023703}">
                      <ahyp:hlinkClr xmlns:ahyp="http://schemas.microsoft.com/office/drawing/2018/hyperlinkcolor" val="tx"/>
                    </a:ext>
                  </a:extLst>
                </a:hlinkClick>
              </a:rPr>
              <a:t>Rachel.levee@dot.gov</a:t>
            </a:r>
            <a:endParaRPr lang="en-US" dirty="0">
              <a:solidFill>
                <a:schemeClr val="bg1"/>
              </a:solidFill>
            </a:endParaRPr>
          </a:p>
          <a:p>
            <a:pPr algn="ctr"/>
            <a:endParaRPr lang="en-US" dirty="0"/>
          </a:p>
        </p:txBody>
      </p:sp>
      <p:sp>
        <p:nvSpPr>
          <p:cNvPr id="3" name="Footer Placeholder 2">
            <a:extLst>
              <a:ext uri="{FF2B5EF4-FFF2-40B4-BE49-F238E27FC236}">
                <a16:creationId xmlns:a16="http://schemas.microsoft.com/office/drawing/2014/main" id="{7EF7BED2-1036-2C22-A3AB-BDE154A1F3A8}"/>
              </a:ext>
            </a:extLst>
          </p:cNvPr>
          <p:cNvSpPr>
            <a:spLocks noGrp="1"/>
          </p:cNvSpPr>
          <p:nvPr>
            <p:ph type="ftr" sz="quarter" idx="11"/>
          </p:nvPr>
        </p:nvSpPr>
        <p:spPr>
          <a:xfrm>
            <a:off x="790575" y="6248400"/>
            <a:ext cx="10563225" cy="487147"/>
          </a:xfrm>
        </p:spPr>
        <p:txBody>
          <a:bodyPr/>
          <a:lstStyle/>
          <a:p>
            <a:r>
              <a:rPr lang="en-US" dirty="0">
                <a:solidFill>
                  <a:schemeClr val="bg1"/>
                </a:solidFill>
              </a:rPr>
              <a:t>OTT Mission: Through mutual respect and understanding, enhance the quality of life</a:t>
            </a:r>
            <a:r>
              <a:rPr lang="en-US" dirty="0"/>
              <a:t> </a:t>
            </a:r>
            <a:r>
              <a:rPr lang="en-US" dirty="0">
                <a:solidFill>
                  <a:schemeClr val="bg1"/>
                </a:solidFill>
              </a:rPr>
              <a:t>in Tribal communities by supporting the Tribes delivery of transportation programs.</a:t>
            </a:r>
          </a:p>
        </p:txBody>
      </p:sp>
    </p:spTree>
    <p:extLst>
      <p:ext uri="{BB962C8B-B14F-4D97-AF65-F5344CB8AC3E}">
        <p14:creationId xmlns:p14="http://schemas.microsoft.com/office/powerpoint/2010/main" val="2101792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A458F4C-6B56-453C-9960-7C1066D0D866}" vid="{B009A520-2A3F-4B87-8D5E-02966D662847}"/>
    </a:ext>
  </a:extLst>
</a:theme>
</file>

<file path=ppt/theme/theme2.xml><?xml version="1.0" encoding="utf-8"?>
<a:theme xmlns:a="http://schemas.openxmlformats.org/drawingml/2006/main" name="1_Office Theme">
  <a:themeElements>
    <a:clrScheme name="Custom 1">
      <a:dk1>
        <a:srgbClr val="212121"/>
      </a:dk1>
      <a:lt1>
        <a:srgbClr val="FFFFFF"/>
      </a:lt1>
      <a:dk2>
        <a:srgbClr val="44546A"/>
      </a:dk2>
      <a:lt2>
        <a:srgbClr val="E7E6E6"/>
      </a:lt2>
      <a:accent1>
        <a:srgbClr val="022003"/>
      </a:accent1>
      <a:accent2>
        <a:srgbClr val="115F2A"/>
      </a:accent2>
      <a:accent3>
        <a:srgbClr val="26C147"/>
      </a:accent3>
      <a:accent4>
        <a:srgbClr val="1E407C"/>
      </a:accent4>
      <a:accent5>
        <a:srgbClr val="919191"/>
      </a:accent5>
      <a:accent6>
        <a:srgbClr val="CACAC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FEB2C590C5B0E548BBB80B30B4757BD0" ma:contentTypeVersion="9" ma:contentTypeDescription="Create a new document." ma:contentTypeScope="" ma:versionID="01f725f92883445a96a648ac9a705f7f">
  <xsd:schema xmlns:xsd="http://www.w3.org/2001/XMLSchema" xmlns:xs="http://www.w3.org/2001/XMLSchema" xmlns:p="http://schemas.microsoft.com/office/2006/metadata/properties" xmlns:ns2="63ed583d-7590-47b9-98bc-2af72f9646ac" xmlns:ns3="b3ce6949-99fe-4549-b75a-2322037c47c1" targetNamespace="http://schemas.microsoft.com/office/2006/metadata/properties" ma:root="true" ma:fieldsID="7dc749bd532c91065cb311f60ef63b70" ns2:_="" ns3:_="">
    <xsd:import namespace="63ed583d-7590-47b9-98bc-2af72f9646ac"/>
    <xsd:import namespace="b3ce6949-99fe-4549-b75a-2322037c47c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ed583d-7590-47b9-98bc-2af72f9646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ce6949-99fe-4549-b75a-2322037c47c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_dlc_DocId" ma:index="17" nillable="true" ma:displayName="Document ID Value" ma:description="The value of the document ID assigned to this item."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b3ce6949-99fe-4549-b75a-2322037c47c1">E2XKUDNYHY2E-745947769-1082</_dlc_DocId>
    <_dlc_DocIdUrl xmlns="b3ce6949-99fe-4549-b75a-2322037c47c1">
      <Url>https://usdot.sharepoint.com/teams/fhwa-HIBS30/_layouts/15/DocIdRedir.aspx?ID=E2XKUDNYHY2E-745947769-1082</Url>
      <Description>E2XKUDNYHY2E-745947769-1082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29E495-7589-47C9-B2EC-FB07E91357D5}">
  <ds:schemaRefs>
    <ds:schemaRef ds:uri="http://schemas.microsoft.com/sharepoint/events"/>
  </ds:schemaRefs>
</ds:datastoreItem>
</file>

<file path=customXml/itemProps2.xml><?xml version="1.0" encoding="utf-8"?>
<ds:datastoreItem xmlns:ds="http://schemas.openxmlformats.org/officeDocument/2006/customXml" ds:itemID="{B3644102-20CF-4619-9D24-11D41FF81B67}">
  <ds:schemaRefs>
    <ds:schemaRef ds:uri="63ed583d-7590-47b9-98bc-2af72f9646ac"/>
    <ds:schemaRef ds:uri="b3ce6949-99fe-4549-b75a-2322037c47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247FC9F-ECFA-412C-916F-1062B41E0135}">
  <ds:schemaRefs>
    <ds:schemaRef ds:uri="http://schemas.microsoft.com/office/infopath/2007/PartnerControls"/>
    <ds:schemaRef ds:uri="http://purl.org/dc/elements/1.1/"/>
    <ds:schemaRef ds:uri="http://schemas.microsoft.com/office/2006/metadata/properties"/>
    <ds:schemaRef ds:uri="http://purl.org/dc/terms/"/>
    <ds:schemaRef ds:uri="b3ce6949-99fe-4549-b75a-2322037c47c1"/>
    <ds:schemaRef ds:uri="http://schemas.openxmlformats.org/package/2006/metadata/core-properties"/>
    <ds:schemaRef ds:uri="http://schemas.microsoft.com/office/2006/documentManagement/types"/>
    <ds:schemaRef ds:uri="63ed583d-7590-47b9-98bc-2af72f9646ac"/>
    <ds:schemaRef ds:uri="http://www.w3.org/XML/1998/namespace"/>
    <ds:schemaRef ds:uri="http://purl.org/dc/dcmitype/"/>
  </ds:schemaRefs>
</ds:datastoreItem>
</file>

<file path=customXml/itemProps4.xml><?xml version="1.0" encoding="utf-8"?>
<ds:datastoreItem xmlns:ds="http://schemas.openxmlformats.org/officeDocument/2006/customXml" ds:itemID="{E402E099-D367-4761-9B31-A21ED7DAC8D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11639</TotalTime>
  <Words>2173</Words>
  <Application>Microsoft Office PowerPoint</Application>
  <PresentationFormat>Widescreen</PresentationFormat>
  <Paragraphs>291</Paragraphs>
  <Slides>25</Slides>
  <Notes>22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25</vt:i4>
      </vt:variant>
    </vt:vector>
  </HeadingPairs>
  <TitlesOfParts>
    <vt:vector size="38" baseType="lpstr">
      <vt:lpstr>Aptos</vt:lpstr>
      <vt:lpstr>Arial</vt:lpstr>
      <vt:lpstr>Arial Black</vt:lpstr>
      <vt:lpstr>Calibri</vt:lpstr>
      <vt:lpstr>Calibri Light</vt:lpstr>
      <vt:lpstr>Century Gothic</vt:lpstr>
      <vt:lpstr>Courier New</vt:lpstr>
      <vt:lpstr>Open Sans</vt:lpstr>
      <vt:lpstr>Public Sans Web</vt:lpstr>
      <vt:lpstr>Symbol</vt:lpstr>
      <vt:lpstr>Wingdings</vt:lpstr>
      <vt:lpstr>Office Theme</vt:lpstr>
      <vt:lpstr>1_Office Theme</vt:lpstr>
      <vt:lpstr>FHWA Tribal Transportation Program (TTP) Update</vt:lpstr>
      <vt:lpstr>Today’s Topics</vt:lpstr>
      <vt:lpstr>PowerPoint Presentation</vt:lpstr>
      <vt:lpstr>Tribal Transportation Program – BIL*</vt:lpstr>
      <vt:lpstr>Tribal Transportation Program Safety Fund</vt:lpstr>
      <vt:lpstr>Tribal Transportation Program Safety Fund</vt:lpstr>
      <vt:lpstr>Safe Streets and Roads for All (SS4A)</vt:lpstr>
      <vt:lpstr>Tribal Transportation Facility Bridge Program (TTFBP) Funds in FY 2025</vt:lpstr>
      <vt:lpstr>TTBFP Applications FY22-25</vt:lpstr>
      <vt:lpstr> FY22-25 TTFBP Funds  </vt:lpstr>
      <vt:lpstr>What is the Tribal HPP Program? Key Messages</vt:lpstr>
      <vt:lpstr>FY 2024 Tribal HPP Program Funding Priority List</vt:lpstr>
      <vt:lpstr>FY 2025 Tribal HPP Program Timeline</vt:lpstr>
      <vt:lpstr>Discretionary Grants Administration:</vt:lpstr>
      <vt:lpstr> </vt:lpstr>
      <vt:lpstr> </vt:lpstr>
      <vt:lpstr>Tribal Selections under BIL</vt:lpstr>
      <vt:lpstr>Transportation Funding Opportunities for Tribal Nations (dot.gov)</vt:lpstr>
      <vt:lpstr>OTT Planning</vt:lpstr>
      <vt:lpstr>FHWA  TTAP Team</vt:lpstr>
      <vt:lpstr>FY25 OTT TTAP Coordination Technical Assistance- Tools &amp; Resources </vt:lpstr>
      <vt:lpstr>FY25 OTT TTAP On Demand Resources</vt:lpstr>
      <vt:lpstr>TTP 101 Online Training</vt:lpstr>
      <vt:lpstr>Stay Connected with the Office of Tribal Transportation!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National Bridge Inspection Standards (NBIS) Final Rule</dc:title>
  <dc:creator>Ahmad, Anwar (FHWA)</dc:creator>
  <cp:lastModifiedBy>LeVee, Rachel (FHWA)</cp:lastModifiedBy>
  <cp:revision>266</cp:revision>
  <dcterms:created xsi:type="dcterms:W3CDTF">2022-02-16T16:21:10Z</dcterms:created>
  <dcterms:modified xsi:type="dcterms:W3CDTF">2024-12-03T16:20:40Z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0x010100FEB2C590C5B0E548BBB80B30B4757BD0</vt:lpwstr>
  </property>
  <property fmtid="{D5CDD505-2E9C-101B-9397-08002B2CF9AE}" pid="3" name="_dlc_DocIdItemGuid">
    <vt:lpwstr>078e3537-ffd0-471a-b38e-8eb8b9a28a20</vt:lpwstr>
  </property>
</Properties>
</file>