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873" r:id="rId4"/>
    <p:sldId id="258" r:id="rId5"/>
    <p:sldId id="2276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8191" autoAdjust="0"/>
  </p:normalViewPr>
  <p:slideViewPr>
    <p:cSldViewPr snapToGrid="0">
      <p:cViewPr varScale="1">
        <p:scale>
          <a:sx n="102" d="100"/>
          <a:sy n="102" d="100"/>
        </p:scale>
        <p:origin x="12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3F4660-139B-4DE7-B8FD-A45026AF5E4B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1A19F-DCE1-49CE-8FBD-EA43B240D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595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EC880-C233-41B2-B74E-1FF2F2FE44B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687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E539-07AE-2EF8-D824-668046F9CC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CD3B4A-6D33-B966-27EE-CD6CF94F6C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4A5A4-EAD1-541C-8025-6E95FE449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7942-5ABD-4E2D-9D79-7D991206D11B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69527-9FF6-EA79-467F-075CE46A7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E2815-1D3A-F457-04FD-BE773348B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93466-C9CF-48C1-91B2-18C1E17F9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07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24D88-2F90-E0CE-06FE-5085DE416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AC8B1-12D7-021D-C1E1-F55E47218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CF016-975B-CD27-9AE1-DAE0D7250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7942-5ABD-4E2D-9D79-7D991206D11B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F7D65-FA19-B3A2-F56A-E1AF28F50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01973-2B3F-52AF-0A66-B80850837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93466-C9CF-48C1-91B2-18C1E17F9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064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067D3-67D7-6C38-8EAC-F442B1987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A7BDAB-9E34-4BB6-2C9F-EBAA9F422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61928-BA9F-3C3F-7A56-1E5F56B65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7942-5ABD-4E2D-9D79-7D991206D11B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46C80-0F69-C84E-75CD-E4427BC66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01D9-E0BC-E544-C0D2-A489FF3BE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93466-C9CF-48C1-91B2-18C1E17F9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07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3C4CE-FE34-D8F0-D2ED-A4B36FC22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53FB4-2A00-72AC-532F-692E4F659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1EFBB0-9462-5A0F-684C-A83834729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BD161-A908-D77A-19BB-D3257370A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7942-5ABD-4E2D-9D79-7D991206D11B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F78ED-2F2A-EEA3-0B9D-C940E8D75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A2ABB-C68E-28DB-2E6E-0EA40EDA5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93466-C9CF-48C1-91B2-18C1E17F9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07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2D237-CDA4-F636-BFED-FD09F113F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DA852-96BC-1247-753D-E98A91072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ADDDF8-F4BB-1BD6-2A00-8780370E0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BE733E-B960-064F-7A59-3118EC789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3055B7-7120-6F06-7B20-F5C76CFD99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64B809-635B-7FCC-40E2-0CC201E67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7942-5ABD-4E2D-9D79-7D991206D11B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F3C8E-A8A1-B9D0-A743-C6D8FB61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EC6E1B-B3AD-FB60-72C3-E93C408B8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93466-C9CF-48C1-91B2-18C1E17F9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1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7B42E-7E56-5390-1233-6725AF9BC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37876A-7D98-F5F5-F5BE-EC75390E6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7942-5ABD-4E2D-9D79-7D991206D11B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67CD09-3B5B-B5DE-C8F3-1C939E9BE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6FFF52-098A-0E6A-64E9-095722264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93466-C9CF-48C1-91B2-18C1E17F9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CC951C-8CAC-F164-3F84-437B01B42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7942-5ABD-4E2D-9D79-7D991206D11B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A34B1D-9A07-9C56-8BEF-131780ED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ABB00-8DBE-A29F-6B40-4B4F160F9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93466-C9CF-48C1-91B2-18C1E17F9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16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E3812-E945-12D7-1400-4365D2240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AB680-7E3B-C65A-10E6-4A9E2831D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03B31E-95B8-6771-85E1-4131DB04AD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20A6BF-E39D-62A3-D322-3790FEDBE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7942-5ABD-4E2D-9D79-7D991206D11B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275F35-EB96-2295-6A81-083B14AC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1F56E-D1D2-B3B4-16E3-AB39FC4EA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93466-C9CF-48C1-91B2-18C1E17F9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47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13529-DF0E-17AB-455A-EC2B6A08F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42CF9-4810-C3B1-76E3-C2575CEB61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7D277-CB03-36A7-0820-D7B91326D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74D8DE-94AC-78DB-A84B-823352868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7942-5ABD-4E2D-9D79-7D991206D11B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BC350B-A1F3-1DBC-E315-394F6DAB1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967075-5165-3DA6-5E93-91F4F751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93466-C9CF-48C1-91B2-18C1E17F9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2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ECC47-6972-3C03-A00F-B664725A1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033A71-1136-1017-3A61-AF35611F4B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10BEC-CF7F-F24D-9D88-D9A9F686D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7942-5ABD-4E2D-9D79-7D991206D11B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3B6CA-F97B-DDA0-AB73-45D295518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EDFAB-2FDE-E517-CCD6-54071DDCD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93466-C9CF-48C1-91B2-18C1E17F9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1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EF7D48-71FB-A014-9720-C0151728A4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FD8D44-CBAD-9794-4D31-E423DD797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DE169-9179-B5FD-69B8-2511B59B0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7942-5ABD-4E2D-9D79-7D991206D11B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6BB3C-05E0-DE2A-2C55-15AEB51C7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D6D79-2DCA-F980-05D1-F72505F4A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93466-C9CF-48C1-91B2-18C1E17F9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067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C73143-A6DA-ADAC-4430-C4C17BB1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8B3C13-CFD1-0E0B-CE65-537EABFF6F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15FD5-DA98-EC1A-1D43-27603402C2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D07942-5ABD-4E2D-9D79-7D991206D11B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5A678-177A-76B1-64C8-9C6BFED12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A6F11-F1BE-FB8F-02B2-6EC167CBC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E93466-C9CF-48C1-91B2-18C1E17F9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63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96BF7-2CB8-50D0-486E-022120EF8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en-US" dirty="0"/>
              <a:t>BIA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315DC6-8256-6FF0-C616-57C1C63A3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514788" cy="1655762"/>
          </a:xfrm>
        </p:spPr>
        <p:txBody>
          <a:bodyPr>
            <a:noAutofit/>
          </a:bodyPr>
          <a:lstStyle/>
          <a:p>
            <a:r>
              <a:rPr lang="en-US" sz="3600" dirty="0"/>
              <a:t>34</a:t>
            </a:r>
            <a:r>
              <a:rPr lang="en-US" sz="3600" baseline="30000" dirty="0"/>
              <a:t>th</a:t>
            </a:r>
            <a:r>
              <a:rPr lang="en-US" sz="3600" dirty="0"/>
              <a:t>  Annual  BIA  Alaska  Providers  Conference</a:t>
            </a:r>
          </a:p>
          <a:p>
            <a:r>
              <a:rPr lang="en-US" sz="3600" dirty="0"/>
              <a:t>December 03, 2024</a:t>
            </a:r>
          </a:p>
        </p:txBody>
      </p:sp>
    </p:spTree>
    <p:extLst>
      <p:ext uri="{BB962C8B-B14F-4D97-AF65-F5344CB8AC3E}">
        <p14:creationId xmlns:p14="http://schemas.microsoft.com/office/powerpoint/2010/main" val="1353646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359DD-EFF6-E9A4-7A28-D42117BC5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TTP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47524-6EB3-E9C2-8FBD-159B0A787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b="1" dirty="0"/>
              <a:t>FY2025</a:t>
            </a:r>
            <a:r>
              <a:rPr lang="en-US" dirty="0"/>
              <a:t> Funding:  </a:t>
            </a:r>
            <a:r>
              <a:rPr lang="en-US" sz="3200" b="1" dirty="0"/>
              <a:t>$613 M</a:t>
            </a:r>
            <a:r>
              <a:rPr lang="en-US" dirty="0"/>
              <a:t>  (</a:t>
            </a:r>
            <a:r>
              <a:rPr lang="en-US" sz="2000" dirty="0"/>
              <a:t>subject to Obligation Limitation Reduction</a:t>
            </a:r>
            <a:r>
              <a:rPr lang="en-US" dirty="0"/>
              <a:t>)</a:t>
            </a:r>
          </a:p>
          <a:p>
            <a:r>
              <a:rPr lang="en-US" dirty="0"/>
              <a:t>All programs will continue:</a:t>
            </a:r>
          </a:p>
          <a:p>
            <a:pPr lvl="1"/>
            <a:r>
              <a:rPr lang="en-US" sz="2800" dirty="0"/>
              <a:t>Safety</a:t>
            </a:r>
          </a:p>
          <a:p>
            <a:pPr lvl="1"/>
            <a:r>
              <a:rPr lang="en-US" sz="2800" dirty="0"/>
              <a:t>High Priority Projects Program (HPP)</a:t>
            </a:r>
          </a:p>
          <a:p>
            <a:pPr lvl="1"/>
            <a:r>
              <a:rPr lang="en-US" sz="2800" dirty="0"/>
              <a:t>2% Transportation Planning for Tribes</a:t>
            </a:r>
          </a:p>
          <a:p>
            <a:pPr lvl="1"/>
            <a:r>
              <a:rPr lang="en-US" sz="2800" dirty="0"/>
              <a:t>Program Admin for BIA/FHWA</a:t>
            </a:r>
          </a:p>
          <a:p>
            <a:pPr lvl="1"/>
            <a:r>
              <a:rPr lang="en-US" sz="2800" dirty="0"/>
              <a:t>Bridge is funded under a separate BIL Provision (continued in FY2025)</a:t>
            </a:r>
          </a:p>
          <a:p>
            <a:r>
              <a:rPr lang="en-US" dirty="0">
                <a:solidFill>
                  <a:srgbClr val="FF0000"/>
                </a:solidFill>
              </a:rPr>
              <a:t>Watch for announcements in FY25 of discretionary grants (RAISE, SS4A, NSFL&amp;TP, HPP, Safety, and others)</a:t>
            </a:r>
          </a:p>
        </p:txBody>
      </p:sp>
    </p:spTree>
    <p:extLst>
      <p:ext uri="{BB962C8B-B14F-4D97-AF65-F5344CB8AC3E}">
        <p14:creationId xmlns:p14="http://schemas.microsoft.com/office/powerpoint/2010/main" val="2050409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E53A9-35AE-400C-B8B5-B1AA255B4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Tribal Transportation Program - BIL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735DC-396D-4641-AA24-A4F20E765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1984"/>
            <a:ext cx="10515600" cy="4564979"/>
          </a:xfrm>
        </p:spPr>
        <p:txBody>
          <a:bodyPr>
            <a:noAutofit/>
          </a:bodyPr>
          <a:lstStyle/>
          <a:p>
            <a:r>
              <a:rPr lang="en-US" b="1" u="sng" dirty="0"/>
              <a:t>Funding</a:t>
            </a:r>
            <a:endParaRPr lang="en-US" sz="1000" dirty="0"/>
          </a:p>
          <a:p>
            <a:pPr lvl="1"/>
            <a:r>
              <a:rPr lang="en-US" sz="2800" dirty="0"/>
              <a:t>FY22	-	$578,460,000     	 (Contract Authority)</a:t>
            </a:r>
          </a:p>
          <a:p>
            <a:pPr lvl="1"/>
            <a:r>
              <a:rPr lang="en-US" sz="2800" dirty="0"/>
              <a:t>FY23	-	$589,960,000	 (Contract Authority)</a:t>
            </a:r>
          </a:p>
          <a:p>
            <a:pPr lvl="1"/>
            <a:r>
              <a:rPr lang="en-US" sz="2800" b="1" dirty="0"/>
              <a:t>FY24	-	$602,460,000	 </a:t>
            </a:r>
            <a:r>
              <a:rPr lang="en-US" sz="2800" dirty="0"/>
              <a:t>(Contract Authority)</a:t>
            </a:r>
          </a:p>
          <a:p>
            <a:pPr marL="274320" lvl="1" indent="0">
              <a:buNone/>
            </a:pPr>
            <a:r>
              <a:rPr lang="en-US" sz="2800" b="1" dirty="0"/>
              <a:t>		         + $150,000,000         </a:t>
            </a:r>
            <a:r>
              <a:rPr lang="en-US" sz="2800" dirty="0"/>
              <a:t>Appropriations Increase</a:t>
            </a:r>
          </a:p>
          <a:p>
            <a:pPr marL="274320" lvl="1" indent="0">
              <a:buNone/>
            </a:pPr>
            <a:endParaRPr lang="en-US" sz="800" b="1" dirty="0"/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FY25	-	$612,960,000	 (Contract Authority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  <a:p>
            <a:pPr marL="2743200" lvl="6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At present, under CR1, more to come regarding appropriations.   Change in administration.</a:t>
            </a:r>
          </a:p>
          <a:p>
            <a:endParaRPr lang="en-US" sz="800" dirty="0"/>
          </a:p>
          <a:p>
            <a:pPr lvl="1"/>
            <a:r>
              <a:rPr lang="en-US" sz="2800" dirty="0"/>
              <a:t>FY26	-	</a:t>
            </a:r>
            <a:r>
              <a:rPr lang="en-US" sz="2800" u="sng" dirty="0"/>
              <a:t>$627,960,000</a:t>
            </a:r>
            <a:r>
              <a:rPr lang="en-US" sz="2800" dirty="0"/>
              <a:t> 	 (Contract Authority)</a:t>
            </a:r>
          </a:p>
          <a:p>
            <a:pPr lvl="1"/>
            <a:endParaRPr lang="en-US" sz="800" u="sng" dirty="0"/>
          </a:p>
          <a:p>
            <a:pPr marL="0" indent="0">
              <a:buNone/>
            </a:pPr>
            <a:r>
              <a:rPr lang="en-US" dirty="0"/>
              <a:t>	Total:            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$3,011,800,000</a:t>
            </a:r>
            <a:r>
              <a:rPr lang="en-US" dirty="0"/>
              <a:t>  +  $150,000,000</a:t>
            </a:r>
          </a:p>
        </p:txBody>
      </p:sp>
    </p:spTree>
    <p:extLst>
      <p:ext uri="{BB962C8B-B14F-4D97-AF65-F5344CB8AC3E}">
        <p14:creationId xmlns:p14="http://schemas.microsoft.com/office/powerpoint/2010/main" val="3403043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D01D2-E181-5C25-538C-2DB038D8F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BIA:  TPA-Road Maintenance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2C700-BE7B-4074-5513-711444B99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FY2024:  $39 M</a:t>
            </a:r>
          </a:p>
          <a:p>
            <a:pPr lvl="1"/>
            <a:r>
              <a:rPr lang="en-US" dirty="0"/>
              <a:t>$1 M NATIVE Act implementation for infrastructure  </a:t>
            </a:r>
            <a:r>
              <a:rPr lang="en-US" dirty="0">
                <a:solidFill>
                  <a:srgbClr val="FF0000"/>
                </a:solidFill>
              </a:rPr>
              <a:t>(expected in 2025 also)</a:t>
            </a:r>
          </a:p>
          <a:p>
            <a:pPr lvl="1"/>
            <a:r>
              <a:rPr lang="en-US" dirty="0"/>
              <a:t>$1.06 M for unpaved school bus routes  </a:t>
            </a:r>
            <a:r>
              <a:rPr lang="en-US" dirty="0">
                <a:solidFill>
                  <a:srgbClr val="FF0000"/>
                </a:solidFill>
              </a:rPr>
              <a:t>(expected in 2025 also)</a:t>
            </a:r>
          </a:p>
          <a:p>
            <a:pPr lvl="1"/>
            <a:endParaRPr lang="en-US" sz="900" dirty="0">
              <a:solidFill>
                <a:srgbClr val="FF0000"/>
              </a:solidFill>
            </a:endParaRPr>
          </a:p>
          <a:p>
            <a:r>
              <a:rPr lang="en-US" dirty="0"/>
              <a:t>FY2025 President’s Budget:   $50.084 M (requested)</a:t>
            </a:r>
          </a:p>
          <a:p>
            <a:endParaRPr lang="en-US" sz="900" dirty="0"/>
          </a:p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 Annual  National  Tribal  Road  Maintenance  Conference</a:t>
            </a:r>
          </a:p>
          <a:p>
            <a:endParaRPr lang="en-US" sz="800" dirty="0"/>
          </a:p>
          <a:p>
            <a:pPr lvl="1"/>
            <a:r>
              <a:rPr lang="en-US" sz="2600" dirty="0"/>
              <a:t>Successes and Challenges for BIA/Tribal Road Maintenance Programs </a:t>
            </a:r>
          </a:p>
          <a:p>
            <a:pPr lvl="1"/>
            <a:r>
              <a:rPr lang="en-US" sz="2600" dirty="0"/>
              <a:t>Road &amp; Bridge Maintenance</a:t>
            </a:r>
          </a:p>
          <a:p>
            <a:pPr lvl="1"/>
            <a:r>
              <a:rPr lang="en-US" sz="2600" dirty="0"/>
              <a:t>Performance requirements of P.L. 93-638 contracts/compacts</a:t>
            </a:r>
          </a:p>
          <a:p>
            <a:pPr lvl="1"/>
            <a:r>
              <a:rPr lang="en-US" sz="2600" dirty="0"/>
              <a:t>Road Maintenance Funding &amp; Eligibility</a:t>
            </a:r>
          </a:p>
          <a:p>
            <a:pPr lvl="1"/>
            <a:r>
              <a:rPr lang="en-US" sz="2600" dirty="0"/>
              <a:t>Rights-of-Ways  and  Ownership of facilities</a:t>
            </a:r>
          </a:p>
        </p:txBody>
      </p:sp>
    </p:spTree>
    <p:extLst>
      <p:ext uri="{BB962C8B-B14F-4D97-AF65-F5344CB8AC3E}">
        <p14:creationId xmlns:p14="http://schemas.microsoft.com/office/powerpoint/2010/main" val="3588432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D01D2-E181-5C25-538C-2DB038D8F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BIA:  TPA-Road Maintenance </a:t>
            </a:r>
            <a:r>
              <a:rPr lang="en-US" sz="4000" dirty="0"/>
              <a:t>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2C700-BE7B-4074-5513-711444B99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BIA has maintenance responsibility for </a:t>
            </a:r>
            <a:r>
              <a:rPr lang="en-US" b="1" dirty="0"/>
              <a:t>29,330 miles</a:t>
            </a:r>
            <a:r>
              <a:rPr lang="en-US" dirty="0"/>
              <a:t> of BIA-owned roads and </a:t>
            </a:r>
            <a:r>
              <a:rPr lang="en-US" b="1" dirty="0"/>
              <a:t>1,073 bridges</a:t>
            </a:r>
            <a:r>
              <a:rPr lang="en-US" dirty="0"/>
              <a:t>.</a:t>
            </a:r>
          </a:p>
          <a:p>
            <a:endParaRPr lang="en-US" sz="800" dirty="0"/>
          </a:p>
          <a:p>
            <a:r>
              <a:rPr lang="en-US" dirty="0"/>
              <a:t>The road mileage consists of approximately </a:t>
            </a:r>
          </a:p>
          <a:p>
            <a:pPr lvl="1"/>
            <a:r>
              <a:rPr lang="en-US" sz="2800" b="1" dirty="0"/>
              <a:t>   7,400 miles of paved, </a:t>
            </a:r>
          </a:p>
          <a:p>
            <a:pPr lvl="1"/>
            <a:r>
              <a:rPr lang="en-US" sz="2800" b="1" dirty="0"/>
              <a:t>   4,800 miles of gravel, and </a:t>
            </a:r>
          </a:p>
          <a:p>
            <a:pPr lvl="1"/>
            <a:r>
              <a:rPr lang="en-US" sz="2800" b="1" dirty="0"/>
              <a:t>16,900 miles of unimproved and earth surface roads.</a:t>
            </a:r>
            <a:endParaRPr lang="en-US" sz="2800" dirty="0"/>
          </a:p>
          <a:p>
            <a:pPr lvl="1"/>
            <a:endParaRPr lang="en-US" sz="800" dirty="0"/>
          </a:p>
          <a:p>
            <a:r>
              <a:rPr lang="en-US" dirty="0"/>
              <a:t>The total public road network serving Indian Country is over </a:t>
            </a:r>
            <a:r>
              <a:rPr lang="en-US" b="1" dirty="0"/>
              <a:t>146,000 existing miles</a:t>
            </a:r>
            <a:r>
              <a:rPr lang="en-US" dirty="0"/>
              <a:t> according to the National Tribal Transportation Facility Inventory. </a:t>
            </a:r>
          </a:p>
        </p:txBody>
      </p:sp>
    </p:spTree>
    <p:extLst>
      <p:ext uri="{BB962C8B-B14F-4D97-AF65-F5344CB8AC3E}">
        <p14:creationId xmlns:p14="http://schemas.microsoft.com/office/powerpoint/2010/main" val="291436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49ABE-7985-5299-3F7A-510704690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Questions ??</a:t>
            </a:r>
          </a:p>
        </p:txBody>
      </p:sp>
    </p:spTree>
    <p:extLst>
      <p:ext uri="{BB962C8B-B14F-4D97-AF65-F5344CB8AC3E}">
        <p14:creationId xmlns:p14="http://schemas.microsoft.com/office/powerpoint/2010/main" val="3072919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351</Words>
  <Application>Microsoft Office PowerPoint</Application>
  <PresentationFormat>Widescreen</PresentationFormat>
  <Paragraphs>50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BIA Update</vt:lpstr>
      <vt:lpstr>TTP Update</vt:lpstr>
      <vt:lpstr>Tribal Transportation Program - BIL</vt:lpstr>
      <vt:lpstr>BIA:  TPA-Road Maintenance</vt:lpstr>
      <vt:lpstr>BIA:  TPA-Road Maintenance (cont.)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Gishi, LeRoy</dc:creator>
  <cp:lastModifiedBy>Kipp, Sheldon</cp:lastModifiedBy>
  <cp:revision>6</cp:revision>
  <dcterms:created xsi:type="dcterms:W3CDTF">2024-07-31T18:15:55Z</dcterms:created>
  <dcterms:modified xsi:type="dcterms:W3CDTF">2024-12-03T20:15:58Z</dcterms:modified>
</cp:coreProperties>
</file>