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2.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 id="2147483776" r:id="rId6"/>
  </p:sldMasterIdLst>
  <p:notesMasterIdLst>
    <p:notesMasterId r:id="rId58"/>
  </p:notesMasterIdLst>
  <p:sldIdLst>
    <p:sldId id="2197" r:id="rId7"/>
    <p:sldId id="2336" r:id="rId8"/>
    <p:sldId id="2172" r:id="rId9"/>
    <p:sldId id="2136" r:id="rId10"/>
    <p:sldId id="3953" r:id="rId11"/>
    <p:sldId id="593" r:id="rId12"/>
    <p:sldId id="867" r:id="rId13"/>
    <p:sldId id="493" r:id="rId14"/>
    <p:sldId id="2147477989" r:id="rId15"/>
    <p:sldId id="4022" r:id="rId16"/>
    <p:sldId id="502" r:id="rId17"/>
    <p:sldId id="2212" r:id="rId18"/>
    <p:sldId id="2147477987" r:id="rId19"/>
    <p:sldId id="2147477986" r:id="rId20"/>
    <p:sldId id="2147477990" r:id="rId21"/>
    <p:sldId id="2180" r:id="rId22"/>
    <p:sldId id="2340" r:id="rId23"/>
    <p:sldId id="2341" r:id="rId24"/>
    <p:sldId id="2342" r:id="rId25"/>
    <p:sldId id="2147477988" r:id="rId26"/>
    <p:sldId id="2181" r:id="rId27"/>
    <p:sldId id="583" r:id="rId28"/>
    <p:sldId id="2162" r:id="rId29"/>
    <p:sldId id="2339" r:id="rId30"/>
    <p:sldId id="511" r:id="rId31"/>
    <p:sldId id="516" r:id="rId32"/>
    <p:sldId id="513" r:id="rId33"/>
    <p:sldId id="515" r:id="rId34"/>
    <p:sldId id="512" r:id="rId35"/>
    <p:sldId id="454" r:id="rId36"/>
    <p:sldId id="2343" r:id="rId37"/>
    <p:sldId id="2182" r:id="rId38"/>
    <p:sldId id="2183" r:id="rId39"/>
    <p:sldId id="2187" r:id="rId40"/>
    <p:sldId id="2179" r:id="rId41"/>
    <p:sldId id="2185" r:id="rId42"/>
    <p:sldId id="2188" r:id="rId43"/>
    <p:sldId id="2335" r:id="rId44"/>
    <p:sldId id="3868" r:id="rId45"/>
    <p:sldId id="2191" r:id="rId46"/>
    <p:sldId id="3841" r:id="rId47"/>
    <p:sldId id="3858" r:id="rId48"/>
    <p:sldId id="3859" r:id="rId49"/>
    <p:sldId id="3876" r:id="rId50"/>
    <p:sldId id="3860" r:id="rId51"/>
    <p:sldId id="3861" r:id="rId52"/>
    <p:sldId id="3862" r:id="rId53"/>
    <p:sldId id="3864" r:id="rId54"/>
    <p:sldId id="3865" r:id="rId55"/>
    <p:sldId id="3866" r:id="rId56"/>
    <p:sldId id="2198" r:id="rId57"/>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TPSF Update" id="{F0806534-1A48-493B-A3FC-3073474BE5BD}">
          <p14:sldIdLst>
            <p14:sldId id="2197"/>
            <p14:sldId id="2336"/>
            <p14:sldId id="2172"/>
            <p14:sldId id="2136"/>
            <p14:sldId id="3953"/>
            <p14:sldId id="593"/>
            <p14:sldId id="867"/>
            <p14:sldId id="493"/>
            <p14:sldId id="2147477989"/>
          </p14:sldIdLst>
        </p14:section>
        <p14:section name="cats" id="{5843E45F-2B70-4D40-B5A8-1829FE9FC319}">
          <p14:sldIdLst>
            <p14:sldId id="4022"/>
            <p14:sldId id="502"/>
            <p14:sldId id="2212"/>
            <p14:sldId id="2147477987"/>
            <p14:sldId id="2147477986"/>
            <p14:sldId id="2147477990"/>
          </p14:sldIdLst>
        </p14:section>
        <p14:section name="RwD" id="{D5FFF8C8-E4E5-4E1C-9F2E-0F618DDD5A38}">
          <p14:sldIdLst>
            <p14:sldId id="2180"/>
            <p14:sldId id="2340"/>
            <p14:sldId id="2341"/>
            <p14:sldId id="2342"/>
            <p14:sldId id="2147477988"/>
            <p14:sldId id="2181"/>
          </p14:sldIdLst>
        </p14:section>
        <p14:section name="Inf" id="{69E2B9CF-AB89-487D-A52F-B1E7DD6D25DD}">
          <p14:sldIdLst>
            <p14:sldId id="583"/>
            <p14:sldId id="2162"/>
            <p14:sldId id="2339"/>
            <p14:sldId id="511"/>
            <p14:sldId id="516"/>
            <p14:sldId id="513"/>
            <p14:sldId id="515"/>
            <p14:sldId id="512"/>
            <p14:sldId id="454"/>
          </p14:sldIdLst>
        </p14:section>
        <p14:section name="App process" id="{560B8944-1F55-4B91-A21D-EF249880A928}">
          <p14:sldIdLst>
            <p14:sldId id="2343"/>
            <p14:sldId id="2182"/>
            <p14:sldId id="2183"/>
            <p14:sldId id="2187"/>
            <p14:sldId id="2179"/>
            <p14:sldId id="2185"/>
            <p14:sldId id="2188"/>
          </p14:sldIdLst>
        </p14:section>
        <p14:section name="Inf Tips" id="{4360CB53-0C78-4194-A6E6-0EE3C831AF71}">
          <p14:sldIdLst>
            <p14:sldId id="2335"/>
            <p14:sldId id="3868"/>
            <p14:sldId id="2191"/>
            <p14:sldId id="3841"/>
            <p14:sldId id="3858"/>
            <p14:sldId id="3859"/>
            <p14:sldId id="3876"/>
            <p14:sldId id="3860"/>
            <p14:sldId id="3861"/>
            <p14:sldId id="3862"/>
            <p14:sldId id="3864"/>
            <p14:sldId id="3865"/>
            <p14:sldId id="3866"/>
          </p14:sldIdLst>
        </p14:section>
        <p14:section name="admin priorities" id="{250E9187-3530-4DA0-BADC-8CF66F56C0D8}">
          <p14:sldIdLst/>
        </p14:section>
        <p14:section name="Ending" id="{77F1F16A-B7D9-456B-8E82-1B978F4E187F}">
          <p14:sldIdLst>
            <p14:sldId id="219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cCann, Barbara (FHWA)" initials="BAM" lastIdx="61" clrIdx="0">
    <p:extLst>
      <p:ext uri="{19B8F6BF-5375-455C-9EA6-DF929625EA0E}">
        <p15:presenceInfo xmlns:p15="http://schemas.microsoft.com/office/powerpoint/2012/main" userId="McCann, Barbara (FHW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DFD"/>
    <a:srgbClr val="F4F4F4"/>
    <a:srgbClr val="F6F6F6"/>
    <a:srgbClr val="FFD24F"/>
    <a:srgbClr val="11BF8C"/>
    <a:srgbClr val="6E458E"/>
    <a:srgbClr val="FFC514"/>
    <a:srgbClr val="2372B5"/>
    <a:srgbClr val="0620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8837" autoAdjust="0"/>
  </p:normalViewPr>
  <p:slideViewPr>
    <p:cSldViewPr snapToGrid="0">
      <p:cViewPr varScale="1">
        <p:scale>
          <a:sx n="100" d="100"/>
          <a:sy n="100" d="100"/>
        </p:scale>
        <p:origin x="93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Funds Requested</a:t>
            </a:r>
            <a:r>
              <a:rPr lang="en-US" baseline="0"/>
              <a:t> vs. Available</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Sheet1!$A$2</c:f>
              <c:strCache>
                <c:ptCount val="1"/>
                <c:pt idx="0">
                  <c:v>Funds Available</c:v>
                </c:pt>
              </c:strCache>
            </c:strRef>
          </c:tx>
          <c:spPr>
            <a:ln w="28575" cap="rnd">
              <a:solidFill>
                <a:srgbClr val="00B050"/>
              </a:solidFill>
              <a:round/>
            </a:ln>
            <a:effectLst/>
          </c:spPr>
          <c:marker>
            <c:symbol val="circle"/>
            <c:size val="5"/>
            <c:spPr>
              <a:solidFill>
                <a:srgbClr val="00B050"/>
              </a:solidFill>
              <a:ln w="9525">
                <a:solidFill>
                  <a:srgbClr val="00B050"/>
                </a:solidFill>
              </a:ln>
              <a:effectLst/>
            </c:spPr>
          </c:marker>
          <c:cat>
            <c:strRef>
              <c:f>Sheet1!$B$1:$L$1</c:f>
              <c:strCache>
                <c:ptCount val="11"/>
                <c:pt idx="0">
                  <c:v>2013</c:v>
                </c:pt>
                <c:pt idx="1">
                  <c:v>2014</c:v>
                </c:pt>
                <c:pt idx="2">
                  <c:v>2015</c:v>
                </c:pt>
                <c:pt idx="3">
                  <c:v>2016</c:v>
                </c:pt>
                <c:pt idx="4">
                  <c:v>17-18</c:v>
                </c:pt>
                <c:pt idx="5">
                  <c:v>2019</c:v>
                </c:pt>
                <c:pt idx="6">
                  <c:v>2020</c:v>
                </c:pt>
                <c:pt idx="7">
                  <c:v>2021</c:v>
                </c:pt>
                <c:pt idx="8">
                  <c:v>2022</c:v>
                </c:pt>
                <c:pt idx="9">
                  <c:v>2023</c:v>
                </c:pt>
                <c:pt idx="10">
                  <c:v>2024</c:v>
                </c:pt>
              </c:strCache>
            </c:strRef>
          </c:cat>
          <c:val>
            <c:numRef>
              <c:f>Sheet1!$B$2:$L$2</c:f>
              <c:numCache>
                <c:formatCode>_("$"* #,##0_);_("$"* \(#,##0\);_("$"* "-"??_);_(@_)</c:formatCode>
                <c:ptCount val="11"/>
                <c:pt idx="0">
                  <c:v>8.6</c:v>
                </c:pt>
                <c:pt idx="1">
                  <c:v>8.5</c:v>
                </c:pt>
                <c:pt idx="2">
                  <c:v>8.5</c:v>
                </c:pt>
                <c:pt idx="3">
                  <c:v>9</c:v>
                </c:pt>
                <c:pt idx="4">
                  <c:v>17</c:v>
                </c:pt>
                <c:pt idx="5">
                  <c:v>8.9</c:v>
                </c:pt>
                <c:pt idx="6">
                  <c:v>9.1999999999999993</c:v>
                </c:pt>
                <c:pt idx="7">
                  <c:v>9</c:v>
                </c:pt>
                <c:pt idx="8">
                  <c:v>21</c:v>
                </c:pt>
                <c:pt idx="9">
                  <c:v>20.7</c:v>
                </c:pt>
                <c:pt idx="10">
                  <c:v>21</c:v>
                </c:pt>
              </c:numCache>
            </c:numRef>
          </c:val>
          <c:smooth val="0"/>
          <c:extLst>
            <c:ext xmlns:c16="http://schemas.microsoft.com/office/drawing/2014/chart" uri="{C3380CC4-5D6E-409C-BE32-E72D297353CC}">
              <c16:uniqueId val="{00000000-6C09-42E5-ABB1-D44A7DD678C3}"/>
            </c:ext>
          </c:extLst>
        </c:ser>
        <c:ser>
          <c:idx val="1"/>
          <c:order val="1"/>
          <c:tx>
            <c:strRef>
              <c:f>Sheet1!$A$3</c:f>
              <c:strCache>
                <c:ptCount val="1"/>
                <c:pt idx="0">
                  <c:v>Funds Requested (Millions)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Sheet1!$B$1:$L$1</c:f>
              <c:strCache>
                <c:ptCount val="11"/>
                <c:pt idx="0">
                  <c:v>2013</c:v>
                </c:pt>
                <c:pt idx="1">
                  <c:v>2014</c:v>
                </c:pt>
                <c:pt idx="2">
                  <c:v>2015</c:v>
                </c:pt>
                <c:pt idx="3">
                  <c:v>2016</c:v>
                </c:pt>
                <c:pt idx="4">
                  <c:v>17-18</c:v>
                </c:pt>
                <c:pt idx="5">
                  <c:v>2019</c:v>
                </c:pt>
                <c:pt idx="6">
                  <c:v>2020</c:v>
                </c:pt>
                <c:pt idx="7">
                  <c:v>2021</c:v>
                </c:pt>
                <c:pt idx="8">
                  <c:v>2022</c:v>
                </c:pt>
                <c:pt idx="9">
                  <c:v>2023</c:v>
                </c:pt>
                <c:pt idx="10">
                  <c:v>2024</c:v>
                </c:pt>
              </c:strCache>
            </c:strRef>
          </c:cat>
          <c:val>
            <c:numRef>
              <c:f>Sheet1!$B$3:$L$3</c:f>
              <c:numCache>
                <c:formatCode>_("$"* #,##0_);_("$"* \(#,##0\);_("$"* "-"??_);_(@_)</c:formatCode>
                <c:ptCount val="11"/>
                <c:pt idx="0">
                  <c:v>27.2</c:v>
                </c:pt>
                <c:pt idx="1">
                  <c:v>27.1</c:v>
                </c:pt>
                <c:pt idx="2">
                  <c:v>37</c:v>
                </c:pt>
                <c:pt idx="3">
                  <c:v>40.1</c:v>
                </c:pt>
                <c:pt idx="4">
                  <c:v>90</c:v>
                </c:pt>
                <c:pt idx="5">
                  <c:v>38</c:v>
                </c:pt>
                <c:pt idx="6">
                  <c:v>37.799999999999997</c:v>
                </c:pt>
                <c:pt idx="7">
                  <c:v>26</c:v>
                </c:pt>
                <c:pt idx="8">
                  <c:v>96</c:v>
                </c:pt>
                <c:pt idx="9">
                  <c:v>115</c:v>
                </c:pt>
                <c:pt idx="10">
                  <c:v>32</c:v>
                </c:pt>
              </c:numCache>
            </c:numRef>
          </c:val>
          <c:smooth val="0"/>
          <c:extLst>
            <c:ext xmlns:c16="http://schemas.microsoft.com/office/drawing/2014/chart" uri="{C3380CC4-5D6E-409C-BE32-E72D297353CC}">
              <c16:uniqueId val="{00000001-6C09-42E5-ABB1-D44A7DD678C3}"/>
            </c:ext>
          </c:extLst>
        </c:ser>
        <c:dLbls>
          <c:showLegendKey val="0"/>
          <c:showVal val="0"/>
          <c:showCatName val="0"/>
          <c:showSerName val="0"/>
          <c:showPercent val="0"/>
          <c:showBubbleSize val="0"/>
        </c:dLbls>
        <c:marker val="1"/>
        <c:smooth val="0"/>
        <c:axId val="2143054408"/>
        <c:axId val="2143058728"/>
      </c:lineChart>
      <c:catAx>
        <c:axId val="214305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43058728"/>
        <c:crosses val="autoZero"/>
        <c:auto val="1"/>
        <c:lblAlgn val="ctr"/>
        <c:lblOffset val="100"/>
        <c:noMultiLvlLbl val="0"/>
      </c:catAx>
      <c:valAx>
        <c:axId val="2143058728"/>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43054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56C8770F-92E7-4937-B8B1-FAD3284AE252}" type="datetimeFigureOut">
              <a:rPr lang="en-US" smtClean="0"/>
              <a:t>12/5/2024</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5FF4AC93-8358-4E6C-90DF-91AAAE8CB48D}" type="slidenum">
              <a:rPr lang="en-US" smtClean="0"/>
              <a:t>‹#›</a:t>
            </a:fld>
            <a:endParaRPr lang="en-US"/>
          </a:p>
        </p:txBody>
      </p:sp>
    </p:spTree>
    <p:extLst>
      <p:ext uri="{BB962C8B-B14F-4D97-AF65-F5344CB8AC3E}">
        <p14:creationId xmlns:p14="http://schemas.microsoft.com/office/powerpoint/2010/main" val="1444894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highways.dot.gov/federal-lands/programs-tribal"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www.tribalsafety.org/Funding"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F4AC93-8358-4E6C-90DF-91AAAE8CB48D}" type="slidenum">
              <a:rPr lang="en-US" smtClean="0"/>
              <a:t>1</a:t>
            </a:fld>
            <a:endParaRPr lang="en-US"/>
          </a:p>
        </p:txBody>
      </p:sp>
    </p:spTree>
    <p:extLst>
      <p:ext uri="{BB962C8B-B14F-4D97-AF65-F5344CB8AC3E}">
        <p14:creationId xmlns:p14="http://schemas.microsoft.com/office/powerpoint/2010/main" val="3166633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Information on other transportation funding options for Tribes: </a:t>
            </a:r>
          </a:p>
          <a:p>
            <a:r>
              <a:rPr lang="en-US" sz="1300" dirty="0">
                <a:hlinkClick r:id="rId3"/>
              </a:rPr>
              <a:t>https://highways.dot.gov/federal-lands/programs-tribal</a:t>
            </a:r>
            <a:r>
              <a:rPr lang="en-US" sz="1300" dirty="0"/>
              <a:t> </a:t>
            </a:r>
          </a:p>
          <a:p>
            <a:r>
              <a:rPr lang="en-US" sz="1300" dirty="0">
                <a:hlinkClick r:id="rId4"/>
              </a:rPr>
              <a:t>www.TribalSafety.org/Funding</a:t>
            </a:r>
            <a:r>
              <a:rPr lang="en-US" sz="1300" dirty="0"/>
              <a:t> </a:t>
            </a:r>
          </a:p>
          <a:p>
            <a:endParaRPr lang="en-US" dirty="0"/>
          </a:p>
        </p:txBody>
      </p:sp>
      <p:sp>
        <p:nvSpPr>
          <p:cNvPr id="4" name="Slide Number Placeholder 3"/>
          <p:cNvSpPr>
            <a:spLocks noGrp="1"/>
          </p:cNvSpPr>
          <p:nvPr>
            <p:ph type="sldNum" sz="quarter" idx="5"/>
          </p:nvPr>
        </p:nvSpPr>
        <p:spPr/>
        <p:txBody>
          <a:bodyPr/>
          <a:lstStyle/>
          <a:p>
            <a:fld id="{5FF4AC93-8358-4E6C-90DF-91AAAE8CB48D}" type="slidenum">
              <a:rPr lang="en-US" smtClean="0"/>
              <a:t>3</a:t>
            </a:fld>
            <a:endParaRPr lang="en-US"/>
          </a:p>
        </p:txBody>
      </p:sp>
    </p:spTree>
    <p:extLst>
      <p:ext uri="{BB962C8B-B14F-4D97-AF65-F5344CB8AC3E}">
        <p14:creationId xmlns:p14="http://schemas.microsoft.com/office/powerpoint/2010/main" val="946546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F73179DF-E1DD-4F07-8DA4-41E60996E7FA}" type="slidenum">
              <a:rPr lang="en-US" smtClean="0"/>
              <a:t>4</a:t>
            </a:fld>
            <a:endParaRPr lang="en-US"/>
          </a:p>
        </p:txBody>
      </p:sp>
    </p:spTree>
    <p:extLst>
      <p:ext uri="{BB962C8B-B14F-4D97-AF65-F5344CB8AC3E}">
        <p14:creationId xmlns:p14="http://schemas.microsoft.com/office/powerpoint/2010/main" val="888365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F73179DF-E1DD-4F07-8DA4-41E60996E7FA}" type="slidenum">
              <a:rPr lang="en-US" smtClean="0"/>
              <a:t>5</a:t>
            </a:fld>
            <a:endParaRPr lang="en-US"/>
          </a:p>
        </p:txBody>
      </p:sp>
    </p:spTree>
    <p:extLst>
      <p:ext uri="{BB962C8B-B14F-4D97-AF65-F5344CB8AC3E}">
        <p14:creationId xmlns:p14="http://schemas.microsoft.com/office/powerpoint/2010/main" val="8385366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600"/>
              </a:spcBef>
              <a:spcAft>
                <a:spcPts val="600"/>
              </a:spcAft>
              <a:buFont typeface="Arial" panose="020B0604020202020204" pitchFamily="34" charset="0"/>
              <a:buChar char="•"/>
            </a:pPr>
            <a:endParaRPr lang="en-US" sz="1200" dirty="0"/>
          </a:p>
        </p:txBody>
      </p:sp>
      <p:sp>
        <p:nvSpPr>
          <p:cNvPr id="4" name="Slide Number Placeholder 3"/>
          <p:cNvSpPr>
            <a:spLocks noGrp="1"/>
          </p:cNvSpPr>
          <p:nvPr>
            <p:ph type="sldNum" sz="quarter" idx="5"/>
          </p:nvPr>
        </p:nvSpPr>
        <p:spPr/>
        <p:txBody>
          <a:bodyPr/>
          <a:lstStyle/>
          <a:p>
            <a:fld id="{34EEC880-C233-41B2-B74E-1FF2F2FE44BB}" type="slidenum">
              <a:rPr lang="en-US" smtClean="0"/>
              <a:pPr/>
              <a:t>7</a:t>
            </a:fld>
            <a:endParaRPr lang="en-US"/>
          </a:p>
        </p:txBody>
      </p:sp>
    </p:spTree>
    <p:extLst>
      <p:ext uri="{BB962C8B-B14F-4D97-AF65-F5344CB8AC3E}">
        <p14:creationId xmlns:p14="http://schemas.microsoft.com/office/powerpoint/2010/main" val="955321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2925" y="757238"/>
            <a:ext cx="6716713" cy="37782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9BEB93A1-969E-4D91-A691-AC37CAA1D4E0}" type="slidenum">
              <a:rPr kumimoji="0" lang="en-US" sz="1400" b="0" i="0" u="none" strike="noStrike" kern="1200" cap="none" spc="0" normalizeH="0" baseline="0" noProof="0">
                <a:ln>
                  <a:noFill/>
                </a:ln>
                <a:solidFill>
                  <a:prstClr val="black"/>
                </a:solidFill>
                <a:effectLst/>
                <a:uLnTx/>
                <a:uFillTx/>
                <a:latin typeface="Calibri"/>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8</a:t>
            </a:fld>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741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Tribal Transportation Program Safety Fund is an additional opportunity for Tribes to get funding for safety planning and infrastructure improvements.   The next application period for this funding starts October 1. </a:t>
            </a:r>
          </a:p>
        </p:txBody>
      </p:sp>
      <p:sp>
        <p:nvSpPr>
          <p:cNvPr id="4" name="Slide Number Placeholder 3"/>
          <p:cNvSpPr>
            <a:spLocks noGrp="1"/>
          </p:cNvSpPr>
          <p:nvPr>
            <p:ph type="sldNum" sz="quarter" idx="5"/>
          </p:nvPr>
        </p:nvSpPr>
        <p:spPr/>
        <p:txBody>
          <a:bodyPr/>
          <a:lstStyle/>
          <a:p>
            <a:fld id="{5FF4AC93-8358-4E6C-90DF-91AAAE8CB48D}" type="slidenum">
              <a:rPr lang="en-US" smtClean="0"/>
              <a:t>10</a:t>
            </a:fld>
            <a:endParaRPr lang="en-US"/>
          </a:p>
        </p:txBody>
      </p:sp>
    </p:spTree>
    <p:extLst>
      <p:ext uri="{BB962C8B-B14F-4D97-AF65-F5344CB8AC3E}">
        <p14:creationId xmlns:p14="http://schemas.microsoft.com/office/powerpoint/2010/main" val="6670039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2925" y="757238"/>
            <a:ext cx="6716713" cy="37782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66612">
              <a:defRPr/>
            </a:pPr>
            <a:fld id="{2E3BB4FA-33BD-442A-B746-D8C3ECA3D7D0}" type="slidenum">
              <a:rPr lang="en-US" sz="1400">
                <a:solidFill>
                  <a:prstClr val="black"/>
                </a:solidFill>
                <a:latin typeface="Calibri"/>
              </a:rPr>
              <a:pPr defTabSz="966612">
                <a:defRPr/>
              </a:pPr>
              <a:t>11</a:t>
            </a:fld>
            <a:endParaRPr lang="en-US" sz="1400">
              <a:solidFill>
                <a:prstClr val="black"/>
              </a:solidFill>
              <a:latin typeface="Calibri"/>
            </a:endParaRPr>
          </a:p>
        </p:txBody>
      </p:sp>
    </p:spTree>
    <p:extLst>
      <p:ext uri="{BB962C8B-B14F-4D97-AF65-F5344CB8AC3E}">
        <p14:creationId xmlns:p14="http://schemas.microsoft.com/office/powerpoint/2010/main" val="3163815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F4AC93-8358-4E6C-90DF-91AAAE8CB48D}" type="slidenum">
              <a:rPr lang="en-US" smtClean="0"/>
              <a:t>13</a:t>
            </a:fld>
            <a:endParaRPr lang="en-US"/>
          </a:p>
        </p:txBody>
      </p:sp>
    </p:spTree>
    <p:extLst>
      <p:ext uri="{BB962C8B-B14F-4D97-AF65-F5344CB8AC3E}">
        <p14:creationId xmlns:p14="http://schemas.microsoft.com/office/powerpoint/2010/main" val="26360254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2B7B79-87A9-412D-8153-CAD921D3D9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357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2925" y="757238"/>
            <a:ext cx="6716713" cy="3778250"/>
          </a:xfrm>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pPr defTabSz="966612">
              <a:defRPr/>
            </a:pPr>
            <a:fld id="{2E3BB4FA-33BD-442A-B746-D8C3ECA3D7D0}" type="slidenum">
              <a:rPr lang="en-US" sz="1400">
                <a:solidFill>
                  <a:prstClr val="black"/>
                </a:solidFill>
                <a:latin typeface="Calibri"/>
              </a:rPr>
              <a:pPr defTabSz="966612">
                <a:defRPr/>
              </a:pPr>
              <a:t>16</a:t>
            </a:fld>
            <a:endParaRPr lang="en-US" sz="1400">
              <a:solidFill>
                <a:prstClr val="black"/>
              </a:solidFill>
              <a:latin typeface="Calibri"/>
            </a:endParaRPr>
          </a:p>
        </p:txBody>
      </p:sp>
    </p:spTree>
    <p:extLst>
      <p:ext uri="{BB962C8B-B14F-4D97-AF65-F5344CB8AC3E}">
        <p14:creationId xmlns:p14="http://schemas.microsoft.com/office/powerpoint/2010/main" val="15080353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2925" y="757238"/>
            <a:ext cx="6716713" cy="37782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66612">
              <a:defRPr/>
            </a:pPr>
            <a:fld id="{2E3BB4FA-33BD-442A-B746-D8C3ECA3D7D0}" type="slidenum">
              <a:rPr lang="en-US" sz="1400">
                <a:solidFill>
                  <a:prstClr val="black"/>
                </a:solidFill>
                <a:latin typeface="Calibri"/>
              </a:rPr>
              <a:pPr defTabSz="966612">
                <a:defRPr/>
              </a:pPr>
              <a:t>21</a:t>
            </a:fld>
            <a:endParaRPr lang="en-US" sz="1400">
              <a:solidFill>
                <a:prstClr val="black"/>
              </a:solidFill>
              <a:latin typeface="Calibri"/>
            </a:endParaRPr>
          </a:p>
        </p:txBody>
      </p:sp>
    </p:spTree>
    <p:extLst>
      <p:ext uri="{BB962C8B-B14F-4D97-AF65-F5344CB8AC3E}">
        <p14:creationId xmlns:p14="http://schemas.microsoft.com/office/powerpoint/2010/main" val="35837900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FHWA Proven Safety Countermeasures http://safety.fhwa.dot.gov/provencountermeasures/ </a:t>
            </a:r>
          </a:p>
        </p:txBody>
      </p:sp>
      <p:sp>
        <p:nvSpPr>
          <p:cNvPr id="4" name="Slide Number Placeholder 3"/>
          <p:cNvSpPr>
            <a:spLocks noGrp="1"/>
          </p:cNvSpPr>
          <p:nvPr>
            <p:ph type="sldNum" sz="quarter" idx="5"/>
          </p:nvPr>
        </p:nvSpPr>
        <p:spPr/>
        <p:txBody>
          <a:bodyPr/>
          <a:lstStyle/>
          <a:p>
            <a:fld id="{5FF4AC93-8358-4E6C-90DF-91AAAE8CB48D}" type="slidenum">
              <a:rPr lang="en-US" smtClean="0"/>
              <a:t>23</a:t>
            </a:fld>
            <a:endParaRPr lang="en-US"/>
          </a:p>
        </p:txBody>
      </p:sp>
    </p:spTree>
    <p:extLst>
      <p:ext uri="{BB962C8B-B14F-4D97-AF65-F5344CB8AC3E}">
        <p14:creationId xmlns:p14="http://schemas.microsoft.com/office/powerpoint/2010/main" val="4047963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2925" y="757238"/>
            <a:ext cx="6716713" cy="37782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66612">
              <a:defRPr/>
            </a:pPr>
            <a:fld id="{9BEB93A1-969E-4D91-A691-AC37CAA1D4E0}" type="slidenum">
              <a:rPr lang="en-US" sz="1400">
                <a:solidFill>
                  <a:prstClr val="black"/>
                </a:solidFill>
                <a:latin typeface="Calibri"/>
              </a:rPr>
              <a:pPr defTabSz="966612">
                <a:defRPr/>
              </a:pPr>
              <a:t>25</a:t>
            </a:fld>
            <a:endParaRPr lang="en-US" sz="1400">
              <a:solidFill>
                <a:prstClr val="black"/>
              </a:solidFill>
              <a:latin typeface="Calibri"/>
            </a:endParaRPr>
          </a:p>
        </p:txBody>
      </p:sp>
    </p:spTree>
    <p:extLst>
      <p:ext uri="{BB962C8B-B14F-4D97-AF65-F5344CB8AC3E}">
        <p14:creationId xmlns:p14="http://schemas.microsoft.com/office/powerpoint/2010/main" val="34305669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2925" y="757238"/>
            <a:ext cx="6716713" cy="37782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66612">
              <a:defRPr/>
            </a:pPr>
            <a:fld id="{9BEB93A1-969E-4D91-A691-AC37CAA1D4E0}" type="slidenum">
              <a:rPr lang="en-US" sz="1400">
                <a:solidFill>
                  <a:prstClr val="black"/>
                </a:solidFill>
                <a:latin typeface="Calibri"/>
              </a:rPr>
              <a:pPr defTabSz="966612">
                <a:defRPr/>
              </a:pPr>
              <a:t>27</a:t>
            </a:fld>
            <a:endParaRPr lang="en-US" sz="1400">
              <a:solidFill>
                <a:prstClr val="black"/>
              </a:solidFill>
              <a:latin typeface="Calibri"/>
            </a:endParaRPr>
          </a:p>
        </p:txBody>
      </p:sp>
    </p:spTree>
    <p:extLst>
      <p:ext uri="{BB962C8B-B14F-4D97-AF65-F5344CB8AC3E}">
        <p14:creationId xmlns:p14="http://schemas.microsoft.com/office/powerpoint/2010/main" val="2015599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2925" y="757238"/>
            <a:ext cx="6716713" cy="3778250"/>
          </a:xfrm>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pPr defTabSz="966612">
              <a:defRPr/>
            </a:pPr>
            <a:fld id="{2E3BB4FA-33BD-442A-B746-D8C3ECA3D7D0}" type="slidenum">
              <a:rPr lang="en-US" sz="1400">
                <a:solidFill>
                  <a:prstClr val="black"/>
                </a:solidFill>
                <a:latin typeface="Calibri"/>
              </a:rPr>
              <a:pPr defTabSz="966612">
                <a:defRPr/>
              </a:pPr>
              <a:t>30</a:t>
            </a:fld>
            <a:endParaRPr lang="en-US" sz="1400">
              <a:solidFill>
                <a:prstClr val="black"/>
              </a:solidFill>
              <a:latin typeface="Calibri"/>
            </a:endParaRPr>
          </a:p>
        </p:txBody>
      </p:sp>
    </p:spTree>
    <p:extLst>
      <p:ext uri="{BB962C8B-B14F-4D97-AF65-F5344CB8AC3E}">
        <p14:creationId xmlns:p14="http://schemas.microsoft.com/office/powerpoint/2010/main" val="13335667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2925" y="757238"/>
            <a:ext cx="6716713" cy="3778250"/>
          </a:xfrm>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pPr defTabSz="966612">
              <a:defRPr/>
            </a:pPr>
            <a:fld id="{2E3BB4FA-33BD-442A-B746-D8C3ECA3D7D0}" type="slidenum">
              <a:rPr lang="en-US" sz="1400">
                <a:solidFill>
                  <a:prstClr val="black"/>
                </a:solidFill>
                <a:latin typeface="Calibri"/>
              </a:rPr>
              <a:pPr defTabSz="966612">
                <a:defRPr/>
              </a:pPr>
              <a:t>35</a:t>
            </a:fld>
            <a:endParaRPr lang="en-US" sz="1400">
              <a:solidFill>
                <a:prstClr val="black"/>
              </a:solidFill>
              <a:latin typeface="Calibri"/>
            </a:endParaRPr>
          </a:p>
        </p:txBody>
      </p:sp>
    </p:spTree>
    <p:extLst>
      <p:ext uri="{BB962C8B-B14F-4D97-AF65-F5344CB8AC3E}">
        <p14:creationId xmlns:p14="http://schemas.microsoft.com/office/powerpoint/2010/main" val="20251453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might feel redundant but tell them again what you’ve already said so it doesn’t get missed.</a:t>
            </a:r>
          </a:p>
        </p:txBody>
      </p:sp>
      <p:sp>
        <p:nvSpPr>
          <p:cNvPr id="4" name="Slide Number Placeholder 3"/>
          <p:cNvSpPr>
            <a:spLocks noGrp="1"/>
          </p:cNvSpPr>
          <p:nvPr>
            <p:ph type="sldNum" sz="quarter" idx="5"/>
          </p:nvPr>
        </p:nvSpPr>
        <p:spPr/>
        <p:txBody>
          <a:bodyPr/>
          <a:lstStyle/>
          <a:p>
            <a:fld id="{D40C6A29-4676-420C-BBE3-ACC2B80F64D4}" type="slidenum">
              <a:rPr lang="en-US" smtClean="0"/>
              <a:t>44</a:t>
            </a:fld>
            <a:endParaRPr lang="en-US" dirty="0"/>
          </a:p>
        </p:txBody>
      </p:sp>
    </p:spTree>
    <p:extLst>
      <p:ext uri="{BB962C8B-B14F-4D97-AF65-F5344CB8AC3E}">
        <p14:creationId xmlns:p14="http://schemas.microsoft.com/office/powerpoint/2010/main" val="3150824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might feel redundant but tell them again what you’ve already said so it doesn’t get missed.</a:t>
            </a:r>
          </a:p>
        </p:txBody>
      </p:sp>
      <p:sp>
        <p:nvSpPr>
          <p:cNvPr id="4" name="Slide Number Placeholder 3"/>
          <p:cNvSpPr>
            <a:spLocks noGrp="1"/>
          </p:cNvSpPr>
          <p:nvPr>
            <p:ph type="sldNum" sz="quarter" idx="5"/>
          </p:nvPr>
        </p:nvSpPr>
        <p:spPr/>
        <p:txBody>
          <a:bodyPr/>
          <a:lstStyle/>
          <a:p>
            <a:fld id="{D40C6A29-4676-420C-BBE3-ACC2B80F64D4}" type="slidenum">
              <a:rPr lang="en-US" smtClean="0"/>
              <a:t>45</a:t>
            </a:fld>
            <a:endParaRPr lang="en-US" dirty="0"/>
          </a:p>
        </p:txBody>
      </p:sp>
    </p:spTree>
    <p:extLst>
      <p:ext uri="{BB962C8B-B14F-4D97-AF65-F5344CB8AC3E}">
        <p14:creationId xmlns:p14="http://schemas.microsoft.com/office/powerpoint/2010/main" val="20716384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might feel redundant but tell them again what you’ve already said so it doesn’t get missed.</a:t>
            </a:r>
          </a:p>
        </p:txBody>
      </p:sp>
      <p:sp>
        <p:nvSpPr>
          <p:cNvPr id="4" name="Slide Number Placeholder 3"/>
          <p:cNvSpPr>
            <a:spLocks noGrp="1"/>
          </p:cNvSpPr>
          <p:nvPr>
            <p:ph type="sldNum" sz="quarter" idx="5"/>
          </p:nvPr>
        </p:nvSpPr>
        <p:spPr/>
        <p:txBody>
          <a:bodyPr/>
          <a:lstStyle/>
          <a:p>
            <a:fld id="{D40C6A29-4676-420C-BBE3-ACC2B80F64D4}" type="slidenum">
              <a:rPr lang="en-US" smtClean="0"/>
              <a:t>46</a:t>
            </a:fld>
            <a:endParaRPr lang="en-US" dirty="0"/>
          </a:p>
        </p:txBody>
      </p:sp>
    </p:spTree>
    <p:extLst>
      <p:ext uri="{BB962C8B-B14F-4D97-AF65-F5344CB8AC3E}">
        <p14:creationId xmlns:p14="http://schemas.microsoft.com/office/powerpoint/2010/main" val="4174645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Demonstrate available resources PSC </a:t>
            </a:r>
            <a:r>
              <a:rPr lang="en-US" sz="1200" b="1" dirty="0">
                <a:solidFill>
                  <a:srgbClr val="000000"/>
                </a:solidFill>
                <a:latin typeface="Calibri" panose="020F0502020204030204" pitchFamily="34" charset="0"/>
              </a:rPr>
              <a:t>https://safetyfhwa.dot.gov/provencountermeasures/</a:t>
            </a:r>
            <a:r>
              <a:rPr lang="en-US" dirty="0"/>
              <a:t>.</a:t>
            </a:r>
          </a:p>
        </p:txBody>
      </p:sp>
      <p:sp>
        <p:nvSpPr>
          <p:cNvPr id="4" name="Slide Number Placeholder 3"/>
          <p:cNvSpPr>
            <a:spLocks noGrp="1"/>
          </p:cNvSpPr>
          <p:nvPr>
            <p:ph type="sldNum" sz="quarter" idx="5"/>
          </p:nvPr>
        </p:nvSpPr>
        <p:spPr/>
        <p:txBody>
          <a:bodyPr/>
          <a:lstStyle/>
          <a:p>
            <a:fld id="{D40C6A29-4676-420C-BBE3-ACC2B80F64D4}" type="slidenum">
              <a:rPr lang="en-US" smtClean="0"/>
              <a:t>47</a:t>
            </a:fld>
            <a:endParaRPr lang="en-US" dirty="0"/>
          </a:p>
        </p:txBody>
      </p:sp>
    </p:spTree>
    <p:extLst>
      <p:ext uri="{BB962C8B-B14F-4D97-AF65-F5344CB8AC3E}">
        <p14:creationId xmlns:p14="http://schemas.microsoft.com/office/powerpoint/2010/main" val="11180790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Demonstrate available resources PSC </a:t>
            </a:r>
            <a:r>
              <a:rPr lang="en-US" sz="1200" b="1" dirty="0">
                <a:solidFill>
                  <a:srgbClr val="000000"/>
                </a:solidFill>
                <a:latin typeface="Calibri" panose="020F0502020204030204" pitchFamily="34" charset="0"/>
              </a:rPr>
              <a:t>https://safetyfhwa.dot.gov/provencountermeasures/</a:t>
            </a:r>
            <a:r>
              <a:rPr lang="en-US" dirty="0"/>
              <a:t>.</a:t>
            </a:r>
          </a:p>
        </p:txBody>
      </p:sp>
      <p:sp>
        <p:nvSpPr>
          <p:cNvPr id="4" name="Slide Number Placeholder 3"/>
          <p:cNvSpPr>
            <a:spLocks noGrp="1"/>
          </p:cNvSpPr>
          <p:nvPr>
            <p:ph type="sldNum" sz="quarter" idx="5"/>
          </p:nvPr>
        </p:nvSpPr>
        <p:spPr/>
        <p:txBody>
          <a:bodyPr/>
          <a:lstStyle/>
          <a:p>
            <a:fld id="{D40C6A29-4676-420C-BBE3-ACC2B80F64D4}" type="slidenum">
              <a:rPr lang="en-US" smtClean="0"/>
              <a:t>48</a:t>
            </a:fld>
            <a:endParaRPr lang="en-US" dirty="0"/>
          </a:p>
        </p:txBody>
      </p:sp>
    </p:spTree>
    <p:extLst>
      <p:ext uri="{BB962C8B-B14F-4D97-AF65-F5344CB8AC3E}">
        <p14:creationId xmlns:p14="http://schemas.microsoft.com/office/powerpoint/2010/main" val="6864759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Demonstrate available resources PSC </a:t>
            </a:r>
            <a:r>
              <a:rPr lang="en-US" sz="1200" b="1" dirty="0">
                <a:solidFill>
                  <a:srgbClr val="000000"/>
                </a:solidFill>
                <a:latin typeface="Calibri" panose="020F0502020204030204" pitchFamily="34" charset="0"/>
              </a:rPr>
              <a:t>https://safetyfhwa.dot.gov/provencountermeasures/</a:t>
            </a:r>
            <a:r>
              <a:rPr lang="en-US" dirty="0"/>
              <a:t>.</a:t>
            </a:r>
          </a:p>
        </p:txBody>
      </p:sp>
      <p:sp>
        <p:nvSpPr>
          <p:cNvPr id="4" name="Slide Number Placeholder 3"/>
          <p:cNvSpPr>
            <a:spLocks noGrp="1"/>
          </p:cNvSpPr>
          <p:nvPr>
            <p:ph type="sldNum" sz="quarter" idx="5"/>
          </p:nvPr>
        </p:nvSpPr>
        <p:spPr/>
        <p:txBody>
          <a:bodyPr/>
          <a:lstStyle/>
          <a:p>
            <a:fld id="{D40C6A29-4676-420C-BBE3-ACC2B80F64D4}" type="slidenum">
              <a:rPr lang="en-US" smtClean="0"/>
              <a:t>49</a:t>
            </a:fld>
            <a:endParaRPr lang="en-US" dirty="0"/>
          </a:p>
        </p:txBody>
      </p:sp>
    </p:spTree>
    <p:extLst>
      <p:ext uri="{BB962C8B-B14F-4D97-AF65-F5344CB8AC3E}">
        <p14:creationId xmlns:p14="http://schemas.microsoft.com/office/powerpoint/2010/main" val="23402325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F4AC93-8358-4E6C-90DF-91AAAE8CB48D}" type="slidenum">
              <a:rPr lang="en-US" smtClean="0"/>
              <a:t>51</a:t>
            </a:fld>
            <a:endParaRPr lang="en-US"/>
          </a:p>
        </p:txBody>
      </p:sp>
    </p:spTree>
    <p:extLst>
      <p:ext uri="{BB962C8B-B14F-4D97-AF65-F5344CB8AC3E}">
        <p14:creationId xmlns:p14="http://schemas.microsoft.com/office/powerpoint/2010/main" val="2268209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3.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3.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3.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3.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4.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4.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5.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6.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7.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7.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6FD2850-1833-43C8-A564-B14C19473A57}"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95359-15A2-4CFE-B214-0DCC89304D8D}" type="slidenum">
              <a:rPr lang="en-US" smtClean="0"/>
              <a:t>‹#›</a:t>
            </a:fld>
            <a:endParaRPr lang="en-US"/>
          </a:p>
        </p:txBody>
      </p:sp>
    </p:spTree>
    <p:extLst>
      <p:ext uri="{BB962C8B-B14F-4D97-AF65-F5344CB8AC3E}">
        <p14:creationId xmlns:p14="http://schemas.microsoft.com/office/powerpoint/2010/main" val="1802351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FD2850-1833-43C8-A564-B14C19473A57}"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95359-15A2-4CFE-B214-0DCC89304D8D}" type="slidenum">
              <a:rPr lang="en-US" smtClean="0"/>
              <a:t>‹#›</a:t>
            </a:fld>
            <a:endParaRPr lang="en-US"/>
          </a:p>
        </p:txBody>
      </p:sp>
    </p:spTree>
    <p:extLst>
      <p:ext uri="{BB962C8B-B14F-4D97-AF65-F5344CB8AC3E}">
        <p14:creationId xmlns:p14="http://schemas.microsoft.com/office/powerpoint/2010/main" val="334605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FD2850-1833-43C8-A564-B14C19473A57}"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95359-15A2-4CFE-B214-0DCC89304D8D}" type="slidenum">
              <a:rPr lang="en-US" smtClean="0"/>
              <a:t>‹#›</a:t>
            </a:fld>
            <a:endParaRPr lang="en-US"/>
          </a:p>
        </p:txBody>
      </p:sp>
    </p:spTree>
    <p:extLst>
      <p:ext uri="{BB962C8B-B14F-4D97-AF65-F5344CB8AC3E}">
        <p14:creationId xmlns:p14="http://schemas.microsoft.com/office/powerpoint/2010/main" val="3300333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FD2850-1833-43C8-A564-B14C19473A57}"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A95359-15A2-4CFE-B214-0DCC89304D8D}" type="slidenum">
              <a:rPr lang="en-US" smtClean="0"/>
              <a:t>‹#›</a:t>
            </a:fld>
            <a:endParaRPr lang="en-US"/>
          </a:p>
        </p:txBody>
      </p:sp>
    </p:spTree>
    <p:extLst>
      <p:ext uri="{BB962C8B-B14F-4D97-AF65-F5344CB8AC3E}">
        <p14:creationId xmlns:p14="http://schemas.microsoft.com/office/powerpoint/2010/main" val="2811589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FD2850-1833-43C8-A564-B14C19473A57}" type="datetimeFigureOut">
              <a:rPr lang="en-US" smtClean="0"/>
              <a:t>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A95359-15A2-4CFE-B214-0DCC89304D8D}" type="slidenum">
              <a:rPr lang="en-US" smtClean="0"/>
              <a:t>‹#›</a:t>
            </a:fld>
            <a:endParaRPr lang="en-US"/>
          </a:p>
        </p:txBody>
      </p:sp>
    </p:spTree>
    <p:extLst>
      <p:ext uri="{BB962C8B-B14F-4D97-AF65-F5344CB8AC3E}">
        <p14:creationId xmlns:p14="http://schemas.microsoft.com/office/powerpoint/2010/main" val="1287799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FD2850-1833-43C8-A564-B14C19473A57}" type="datetimeFigureOut">
              <a:rPr lang="en-US" smtClean="0"/>
              <a:t>12/5/2024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A95359-15A2-4CFE-B214-0DCC89304D8D}" type="slidenum">
              <a:rPr lang="en-US" smtClean="0"/>
              <a:t>‹#›</a:t>
            </a:fld>
            <a:endParaRPr lang="en-US"/>
          </a:p>
        </p:txBody>
      </p:sp>
    </p:spTree>
    <p:extLst>
      <p:ext uri="{BB962C8B-B14F-4D97-AF65-F5344CB8AC3E}">
        <p14:creationId xmlns:p14="http://schemas.microsoft.com/office/powerpoint/2010/main" val="229348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FD2850-1833-43C8-A564-B14C19473A57}" type="datetimeFigureOut">
              <a:rPr lang="en-US" smtClean="0"/>
              <a:t>12/5/2024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A95359-15A2-4CFE-B214-0DCC89304D8D}" type="slidenum">
              <a:rPr lang="en-US" smtClean="0"/>
              <a:t>‹#›</a:t>
            </a:fld>
            <a:endParaRPr lang="en-US"/>
          </a:p>
        </p:txBody>
      </p:sp>
    </p:spTree>
    <p:extLst>
      <p:ext uri="{BB962C8B-B14F-4D97-AF65-F5344CB8AC3E}">
        <p14:creationId xmlns:p14="http://schemas.microsoft.com/office/powerpoint/2010/main" val="2371870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FD2850-1833-43C8-A564-B14C19473A57}"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A95359-15A2-4CFE-B214-0DCC89304D8D}" type="slidenum">
              <a:rPr lang="en-US" smtClean="0"/>
              <a:t>‹#›</a:t>
            </a:fld>
            <a:endParaRPr lang="en-US"/>
          </a:p>
        </p:txBody>
      </p:sp>
    </p:spTree>
    <p:extLst>
      <p:ext uri="{BB962C8B-B14F-4D97-AF65-F5344CB8AC3E}">
        <p14:creationId xmlns:p14="http://schemas.microsoft.com/office/powerpoint/2010/main" val="520186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FD2850-1833-43C8-A564-B14C19473A57}"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A95359-15A2-4CFE-B214-0DCC89304D8D}" type="slidenum">
              <a:rPr lang="en-US" smtClean="0"/>
              <a:t>‹#›</a:t>
            </a:fld>
            <a:endParaRPr lang="en-US"/>
          </a:p>
        </p:txBody>
      </p:sp>
    </p:spTree>
    <p:extLst>
      <p:ext uri="{BB962C8B-B14F-4D97-AF65-F5344CB8AC3E}">
        <p14:creationId xmlns:p14="http://schemas.microsoft.com/office/powerpoint/2010/main" val="2826093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FD2850-1833-43C8-A564-B14C19473A57}"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95359-15A2-4CFE-B214-0DCC89304D8D}" type="slidenum">
              <a:rPr lang="en-US" smtClean="0"/>
              <a:t>‹#›</a:t>
            </a:fld>
            <a:endParaRPr lang="en-US"/>
          </a:p>
        </p:txBody>
      </p:sp>
    </p:spTree>
    <p:extLst>
      <p:ext uri="{BB962C8B-B14F-4D97-AF65-F5344CB8AC3E}">
        <p14:creationId xmlns:p14="http://schemas.microsoft.com/office/powerpoint/2010/main" val="2718443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FD2850-1833-43C8-A564-B14C19473A57}"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95359-15A2-4CFE-B214-0DCC89304D8D}" type="slidenum">
              <a:rPr lang="en-US" smtClean="0"/>
              <a:t>‹#›</a:t>
            </a:fld>
            <a:endParaRPr lang="en-US"/>
          </a:p>
        </p:txBody>
      </p:sp>
    </p:spTree>
    <p:extLst>
      <p:ext uri="{BB962C8B-B14F-4D97-AF65-F5344CB8AC3E}">
        <p14:creationId xmlns:p14="http://schemas.microsoft.com/office/powerpoint/2010/main" val="1670612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396C5F1-E1DC-903E-BED9-F103F6F0DD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223874" cy="1438103"/>
          </a:xfrm>
          <a:prstGeom prst="rect">
            <a:avLst/>
          </a:prstGeom>
        </p:spPr>
      </p:pic>
      <p:sp>
        <p:nvSpPr>
          <p:cNvPr id="2" name="Title 1">
            <a:extLst>
              <a:ext uri="{FF2B5EF4-FFF2-40B4-BE49-F238E27FC236}">
                <a16:creationId xmlns:a16="http://schemas.microsoft.com/office/drawing/2014/main" id="{B127F2C5-BD48-77CD-AB4E-6CBF9D9C5D77}"/>
              </a:ext>
            </a:extLst>
          </p:cNvPr>
          <p:cNvSpPr>
            <a:spLocks noGrp="1"/>
          </p:cNvSpPr>
          <p:nvPr>
            <p:ph type="title"/>
          </p:nvPr>
        </p:nvSpPr>
        <p:spPr>
          <a:xfrm>
            <a:off x="2317866" y="0"/>
            <a:ext cx="8496992" cy="1325563"/>
          </a:xfrm>
        </p:spPr>
        <p:txBody>
          <a:bodyPr/>
          <a:lstStyle/>
          <a:p>
            <a:r>
              <a:rPr lang="en-US"/>
              <a:t>Click to edit Master title style</a:t>
            </a:r>
          </a:p>
        </p:txBody>
      </p:sp>
      <p:sp>
        <p:nvSpPr>
          <p:cNvPr id="8" name="Content Placeholder 2">
            <a:extLst>
              <a:ext uri="{FF2B5EF4-FFF2-40B4-BE49-F238E27FC236}">
                <a16:creationId xmlns:a16="http://schemas.microsoft.com/office/drawing/2014/main" id="{4A01C9E3-7966-CC9D-9F25-D68B7916B544}"/>
              </a:ext>
            </a:extLst>
          </p:cNvPr>
          <p:cNvSpPr>
            <a:spLocks noGrp="1"/>
          </p:cNvSpPr>
          <p:nvPr>
            <p:ph idx="1"/>
          </p:nvPr>
        </p:nvSpPr>
        <p:spPr>
          <a:xfrm>
            <a:off x="602876" y="1685694"/>
            <a:ext cx="1051124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38940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FEDC043-22ED-4F87-14EE-477B1E5D1E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223865" cy="1438102"/>
          </a:xfrm>
          <a:prstGeom prst="rect">
            <a:avLst/>
          </a:prstGeom>
        </p:spPr>
      </p:pic>
    </p:spTree>
    <p:extLst>
      <p:ext uri="{BB962C8B-B14F-4D97-AF65-F5344CB8AC3E}">
        <p14:creationId xmlns:p14="http://schemas.microsoft.com/office/powerpoint/2010/main" val="25218444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F44EB34-B769-81EF-4084-BE5EB3E529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223865" cy="1438102"/>
          </a:xfrm>
          <a:prstGeom prst="rect">
            <a:avLst/>
          </a:prstGeom>
        </p:spPr>
      </p:pic>
      <p:sp>
        <p:nvSpPr>
          <p:cNvPr id="2" name="Title 1">
            <a:extLst>
              <a:ext uri="{FF2B5EF4-FFF2-40B4-BE49-F238E27FC236}">
                <a16:creationId xmlns:a16="http://schemas.microsoft.com/office/drawing/2014/main" id="{9963E88D-C470-8B19-0855-7A9870B0E5D7}"/>
              </a:ext>
            </a:extLst>
          </p:cNvPr>
          <p:cNvSpPr>
            <a:spLocks noGrp="1"/>
          </p:cNvSpPr>
          <p:nvPr>
            <p:ph type="title"/>
          </p:nvPr>
        </p:nvSpPr>
        <p:spPr>
          <a:xfrm>
            <a:off x="2218113" y="-38359"/>
            <a:ext cx="8546869" cy="1325563"/>
          </a:xfrm>
        </p:spPr>
        <p:txBody>
          <a:bodyPr/>
          <a:lstStyle/>
          <a:p>
            <a:r>
              <a:rPr lang="en-US"/>
              <a:t>Click to edit Master title style</a:t>
            </a:r>
          </a:p>
        </p:txBody>
      </p:sp>
    </p:spTree>
    <p:extLst>
      <p:ext uri="{BB962C8B-B14F-4D97-AF65-F5344CB8AC3E}">
        <p14:creationId xmlns:p14="http://schemas.microsoft.com/office/powerpoint/2010/main" val="7813282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7F2C5-BD48-77CD-AB4E-6CBF9D9C5D77}"/>
              </a:ext>
            </a:extLst>
          </p:cNvPr>
          <p:cNvSpPr>
            <a:spLocks noGrp="1"/>
          </p:cNvSpPr>
          <p:nvPr>
            <p:ph type="title"/>
          </p:nvPr>
        </p:nvSpPr>
        <p:spPr>
          <a:xfrm>
            <a:off x="2317866" y="0"/>
            <a:ext cx="8496992" cy="1325563"/>
          </a:xfrm>
        </p:spPr>
        <p:txBody>
          <a:bodyPr/>
          <a:lstStyle/>
          <a:p>
            <a:r>
              <a:rPr lang="en-US"/>
              <a:t>Click to edit Master title style</a:t>
            </a:r>
          </a:p>
        </p:txBody>
      </p:sp>
      <p:pic>
        <p:nvPicPr>
          <p:cNvPr id="3" name="Picture 2">
            <a:extLst>
              <a:ext uri="{FF2B5EF4-FFF2-40B4-BE49-F238E27FC236}">
                <a16:creationId xmlns:a16="http://schemas.microsoft.com/office/drawing/2014/main" id="{5F483BFA-4833-DED2-A66F-07C7FAE8F4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25528" cy="1438298"/>
          </a:xfrm>
          <a:prstGeom prst="rect">
            <a:avLst/>
          </a:prstGeom>
        </p:spPr>
      </p:pic>
    </p:spTree>
    <p:extLst>
      <p:ext uri="{BB962C8B-B14F-4D97-AF65-F5344CB8AC3E}">
        <p14:creationId xmlns:p14="http://schemas.microsoft.com/office/powerpoint/2010/main" val="37392615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A0024C-D316-E2F1-E9A1-44A054EED9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25528" cy="1438298"/>
          </a:xfrm>
          <a:prstGeom prst="rect">
            <a:avLst/>
          </a:prstGeom>
        </p:spPr>
      </p:pic>
      <p:sp>
        <p:nvSpPr>
          <p:cNvPr id="2" name="Title 1">
            <a:extLst>
              <a:ext uri="{FF2B5EF4-FFF2-40B4-BE49-F238E27FC236}">
                <a16:creationId xmlns:a16="http://schemas.microsoft.com/office/drawing/2014/main" id="{B127F2C5-BD48-77CD-AB4E-6CBF9D9C5D77}"/>
              </a:ext>
            </a:extLst>
          </p:cNvPr>
          <p:cNvSpPr>
            <a:spLocks noGrp="1"/>
          </p:cNvSpPr>
          <p:nvPr>
            <p:ph type="title"/>
          </p:nvPr>
        </p:nvSpPr>
        <p:spPr>
          <a:xfrm>
            <a:off x="2317866" y="0"/>
            <a:ext cx="8496992" cy="1325563"/>
          </a:xfrm>
        </p:spPr>
        <p:txBody>
          <a:bodyPr/>
          <a:lstStyle/>
          <a:p>
            <a:r>
              <a:rPr lang="en-US"/>
              <a:t>Click to edit Master title style</a:t>
            </a:r>
          </a:p>
        </p:txBody>
      </p:sp>
    </p:spTree>
    <p:extLst>
      <p:ext uri="{BB962C8B-B14F-4D97-AF65-F5344CB8AC3E}">
        <p14:creationId xmlns:p14="http://schemas.microsoft.com/office/powerpoint/2010/main" val="29499789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7F2C5-BD48-77CD-AB4E-6CBF9D9C5D77}"/>
              </a:ext>
            </a:extLst>
          </p:cNvPr>
          <p:cNvSpPr>
            <a:spLocks noGrp="1"/>
          </p:cNvSpPr>
          <p:nvPr>
            <p:ph type="title"/>
          </p:nvPr>
        </p:nvSpPr>
        <p:spPr>
          <a:xfrm>
            <a:off x="2317866" y="0"/>
            <a:ext cx="8496992" cy="1325563"/>
          </a:xfrm>
        </p:spPr>
        <p:txBody>
          <a:bodyPr/>
          <a:lstStyle/>
          <a:p>
            <a:r>
              <a:rPr lang="en-US"/>
              <a:t>Click to edit Master title style</a:t>
            </a:r>
          </a:p>
        </p:txBody>
      </p:sp>
      <p:pic>
        <p:nvPicPr>
          <p:cNvPr id="9" name="Picture 8">
            <a:extLst>
              <a:ext uri="{FF2B5EF4-FFF2-40B4-BE49-F238E27FC236}">
                <a16:creationId xmlns:a16="http://schemas.microsoft.com/office/drawing/2014/main" id="{79FB2422-254D-4640-52AE-B2333F04CC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223865" cy="1438102"/>
          </a:xfrm>
          <a:prstGeom prst="rect">
            <a:avLst/>
          </a:prstGeom>
        </p:spPr>
      </p:pic>
    </p:spTree>
    <p:extLst>
      <p:ext uri="{BB962C8B-B14F-4D97-AF65-F5344CB8AC3E}">
        <p14:creationId xmlns:p14="http://schemas.microsoft.com/office/powerpoint/2010/main" val="34912336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A01AC2-F3FD-BB08-3960-43AF51373F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2"/>
            <a:ext cx="12225528" cy="1438298"/>
          </a:xfrm>
          <a:prstGeom prst="rect">
            <a:avLst/>
          </a:prstGeom>
        </p:spPr>
      </p:pic>
      <p:sp>
        <p:nvSpPr>
          <p:cNvPr id="2" name="Title 1">
            <a:extLst>
              <a:ext uri="{FF2B5EF4-FFF2-40B4-BE49-F238E27FC236}">
                <a16:creationId xmlns:a16="http://schemas.microsoft.com/office/drawing/2014/main" id="{9963E88D-C470-8B19-0855-7A9870B0E5D7}"/>
              </a:ext>
            </a:extLst>
          </p:cNvPr>
          <p:cNvSpPr>
            <a:spLocks noGrp="1"/>
          </p:cNvSpPr>
          <p:nvPr>
            <p:ph type="title"/>
          </p:nvPr>
        </p:nvSpPr>
        <p:spPr>
          <a:xfrm>
            <a:off x="2218113" y="-38359"/>
            <a:ext cx="8546869" cy="1325563"/>
          </a:xfrm>
        </p:spPr>
        <p:txBody>
          <a:bodyPr/>
          <a:lstStyle/>
          <a:p>
            <a:r>
              <a:rPr lang="en-US"/>
              <a:t>Click to edit Master title style</a:t>
            </a:r>
          </a:p>
        </p:txBody>
      </p:sp>
    </p:spTree>
    <p:extLst>
      <p:ext uri="{BB962C8B-B14F-4D97-AF65-F5344CB8AC3E}">
        <p14:creationId xmlns:p14="http://schemas.microsoft.com/office/powerpoint/2010/main" val="23847096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7F2C5-BD48-77CD-AB4E-6CBF9D9C5D77}"/>
              </a:ext>
            </a:extLst>
          </p:cNvPr>
          <p:cNvSpPr>
            <a:spLocks noGrp="1"/>
          </p:cNvSpPr>
          <p:nvPr>
            <p:ph type="title"/>
          </p:nvPr>
        </p:nvSpPr>
        <p:spPr>
          <a:xfrm>
            <a:off x="2317866" y="0"/>
            <a:ext cx="8496992" cy="1325563"/>
          </a:xfrm>
        </p:spPr>
        <p:txBody>
          <a:bodyPr/>
          <a:lstStyle/>
          <a:p>
            <a:r>
              <a:rPr lang="en-US"/>
              <a:t>Click to edit Master title style</a:t>
            </a:r>
          </a:p>
        </p:txBody>
      </p:sp>
      <p:pic>
        <p:nvPicPr>
          <p:cNvPr id="3" name="Picture 2">
            <a:extLst>
              <a:ext uri="{FF2B5EF4-FFF2-40B4-BE49-F238E27FC236}">
                <a16:creationId xmlns:a16="http://schemas.microsoft.com/office/drawing/2014/main" id="{CFEB7B86-F048-D5E8-910C-BF08ABAC9E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223865" cy="1438102"/>
          </a:xfrm>
          <a:prstGeom prst="rect">
            <a:avLst/>
          </a:prstGeom>
        </p:spPr>
      </p:pic>
    </p:spTree>
    <p:extLst>
      <p:ext uri="{BB962C8B-B14F-4D97-AF65-F5344CB8AC3E}">
        <p14:creationId xmlns:p14="http://schemas.microsoft.com/office/powerpoint/2010/main" val="14064729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3352738-F9A2-8F99-A5C4-D436900B56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25528" cy="1438298"/>
          </a:xfrm>
          <a:prstGeom prst="rect">
            <a:avLst/>
          </a:prstGeom>
        </p:spPr>
      </p:pic>
      <p:sp>
        <p:nvSpPr>
          <p:cNvPr id="2" name="Title 1">
            <a:extLst>
              <a:ext uri="{FF2B5EF4-FFF2-40B4-BE49-F238E27FC236}">
                <a16:creationId xmlns:a16="http://schemas.microsoft.com/office/drawing/2014/main" id="{B127F2C5-BD48-77CD-AB4E-6CBF9D9C5D77}"/>
              </a:ext>
            </a:extLst>
          </p:cNvPr>
          <p:cNvSpPr>
            <a:spLocks noGrp="1"/>
          </p:cNvSpPr>
          <p:nvPr>
            <p:ph type="title"/>
          </p:nvPr>
        </p:nvSpPr>
        <p:spPr>
          <a:xfrm>
            <a:off x="2317866" y="0"/>
            <a:ext cx="8496992" cy="1325563"/>
          </a:xfrm>
        </p:spPr>
        <p:txBody>
          <a:bodyPr/>
          <a:lstStyle/>
          <a:p>
            <a:r>
              <a:rPr lang="en-US"/>
              <a:t>Click to edit Master title style</a:t>
            </a:r>
          </a:p>
        </p:txBody>
      </p:sp>
    </p:spTree>
    <p:extLst>
      <p:ext uri="{BB962C8B-B14F-4D97-AF65-F5344CB8AC3E}">
        <p14:creationId xmlns:p14="http://schemas.microsoft.com/office/powerpoint/2010/main" val="1505874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3352738-F9A2-8F99-A5C4-D436900B56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419702"/>
            <a:ext cx="12225528" cy="1438298"/>
          </a:xfrm>
          <a:prstGeom prst="rect">
            <a:avLst/>
          </a:prstGeom>
        </p:spPr>
      </p:pic>
      <p:sp>
        <p:nvSpPr>
          <p:cNvPr id="2" name="Title 1">
            <a:extLst>
              <a:ext uri="{FF2B5EF4-FFF2-40B4-BE49-F238E27FC236}">
                <a16:creationId xmlns:a16="http://schemas.microsoft.com/office/drawing/2014/main" id="{B127F2C5-BD48-77CD-AB4E-6CBF9D9C5D77}"/>
              </a:ext>
            </a:extLst>
          </p:cNvPr>
          <p:cNvSpPr>
            <a:spLocks noGrp="1"/>
          </p:cNvSpPr>
          <p:nvPr>
            <p:ph type="title"/>
          </p:nvPr>
        </p:nvSpPr>
        <p:spPr>
          <a:xfrm>
            <a:off x="2317866" y="0"/>
            <a:ext cx="8496992" cy="1325563"/>
          </a:xfrm>
        </p:spPr>
        <p:txBody>
          <a:bodyPr/>
          <a:lstStyle/>
          <a:p>
            <a:r>
              <a:rPr lang="en-US"/>
              <a:t>Click to edit Master title style</a:t>
            </a:r>
          </a:p>
        </p:txBody>
      </p:sp>
      <p:sp>
        <p:nvSpPr>
          <p:cNvPr id="3" name="Rectangle 2">
            <a:extLst>
              <a:ext uri="{FF2B5EF4-FFF2-40B4-BE49-F238E27FC236}">
                <a16:creationId xmlns:a16="http://schemas.microsoft.com/office/drawing/2014/main" id="{8673E12E-89CF-2800-370C-516E276315CD}"/>
              </a:ext>
            </a:extLst>
          </p:cNvPr>
          <p:cNvSpPr/>
          <p:nvPr userDrawn="1"/>
        </p:nvSpPr>
        <p:spPr>
          <a:xfrm>
            <a:off x="0" y="-143435"/>
            <a:ext cx="12192000" cy="5563137"/>
          </a:xfrm>
          <a:prstGeom prst="rect">
            <a:avLst/>
          </a:prstGeom>
          <a:gradFill>
            <a:gsLst>
              <a:gs pos="0">
                <a:srgbClr val="F4F4F4"/>
              </a:gs>
              <a:gs pos="100000">
                <a:srgbClr val="FDFDFD"/>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16287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0" y="2891047"/>
            <a:ext cx="7689980" cy="1456032"/>
          </a:xfrm>
        </p:spPr>
        <p:txBody>
          <a:bodyPr anchor="b"/>
          <a:lstStyle>
            <a:lvl1pPr algn="ctr">
              <a:defRPr sz="6000">
                <a:solidFill>
                  <a:schemeClr val="bg1"/>
                </a:solidFill>
              </a:defRPr>
            </a:lvl1pPr>
          </a:lstStyle>
          <a:p>
            <a:r>
              <a:rPr lang="en-US"/>
              <a:t>Click to edit </a:t>
            </a:r>
            <a:br>
              <a:rPr lang="en-US"/>
            </a:br>
            <a:r>
              <a:rPr lang="en-US"/>
              <a:t>Master title style</a:t>
            </a:r>
          </a:p>
        </p:txBody>
      </p:sp>
      <p:sp>
        <p:nvSpPr>
          <p:cNvPr id="3" name="Subtitle 2"/>
          <p:cNvSpPr>
            <a:spLocks noGrp="1"/>
          </p:cNvSpPr>
          <p:nvPr>
            <p:ph type="subTitle" idx="1"/>
          </p:nvPr>
        </p:nvSpPr>
        <p:spPr>
          <a:xfrm>
            <a:off x="838200" y="4516017"/>
            <a:ext cx="7689980" cy="466530"/>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122151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0" y="2891047"/>
            <a:ext cx="7689980" cy="1456032"/>
          </a:xfrm>
        </p:spPr>
        <p:txBody>
          <a:bodyPr anchor="b"/>
          <a:lstStyle>
            <a:lvl1pPr algn="ctr">
              <a:defRPr sz="6000">
                <a:solidFill>
                  <a:schemeClr val="bg1"/>
                </a:solidFill>
              </a:defRPr>
            </a:lvl1pPr>
          </a:lstStyle>
          <a:p>
            <a:r>
              <a:rPr lang="en-US"/>
              <a:t>Click to edit </a:t>
            </a:r>
            <a:br>
              <a:rPr lang="en-US"/>
            </a:br>
            <a:r>
              <a:rPr lang="en-US"/>
              <a:t>Master title style</a:t>
            </a:r>
          </a:p>
        </p:txBody>
      </p:sp>
      <p:sp>
        <p:nvSpPr>
          <p:cNvPr id="3" name="Subtitle 2"/>
          <p:cNvSpPr>
            <a:spLocks noGrp="1"/>
          </p:cNvSpPr>
          <p:nvPr>
            <p:ph type="subTitle" idx="1"/>
          </p:nvPr>
        </p:nvSpPr>
        <p:spPr>
          <a:xfrm>
            <a:off x="838200" y="4516017"/>
            <a:ext cx="7689980" cy="466530"/>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descr="U.S. Department of Transportation&#10;Federal Highway Administration">
            <a:extLst>
              <a:ext uri="{FF2B5EF4-FFF2-40B4-BE49-F238E27FC236}">
                <a16:creationId xmlns:a16="http://schemas.microsoft.com/office/drawing/2014/main" id="{F58AFCB4-90C4-4C05-A264-39FE96CA896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8200" y="5280234"/>
            <a:ext cx="895119" cy="881295"/>
          </a:xfrm>
          <a:prstGeom prst="rect">
            <a:avLst/>
          </a:prstGeom>
        </p:spPr>
      </p:pic>
      <p:pic>
        <p:nvPicPr>
          <p:cNvPr id="10" name="Picture 9" descr="U.S. Department of Transportation&#10;Federal Highway Administration">
            <a:extLst>
              <a:ext uri="{FF2B5EF4-FFF2-40B4-BE49-F238E27FC236}">
                <a16:creationId xmlns:a16="http://schemas.microsoft.com/office/drawing/2014/main" id="{E08D46B5-669F-48D0-B6E6-A8FB146B315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019015" y="5435720"/>
            <a:ext cx="1878676" cy="725809"/>
          </a:xfrm>
          <a:prstGeom prst="rect">
            <a:avLst/>
          </a:prstGeom>
        </p:spPr>
      </p:pic>
    </p:spTree>
    <p:extLst>
      <p:ext uri="{BB962C8B-B14F-4D97-AF65-F5344CB8AC3E}">
        <p14:creationId xmlns:p14="http://schemas.microsoft.com/office/powerpoint/2010/main" val="36466020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0" y="2891047"/>
            <a:ext cx="7689980" cy="1456032"/>
          </a:xfrm>
        </p:spPr>
        <p:txBody>
          <a:bodyPr anchor="b"/>
          <a:lstStyle>
            <a:lvl1pPr algn="ctr">
              <a:defRPr sz="6000">
                <a:solidFill>
                  <a:schemeClr val="bg1"/>
                </a:solidFill>
              </a:defRPr>
            </a:lvl1pPr>
          </a:lstStyle>
          <a:p>
            <a:r>
              <a:rPr lang="en-US"/>
              <a:t>Click to edit </a:t>
            </a:r>
            <a:br>
              <a:rPr lang="en-US"/>
            </a:br>
            <a:r>
              <a:rPr lang="en-US"/>
              <a:t>Master title style</a:t>
            </a:r>
          </a:p>
        </p:txBody>
      </p:sp>
      <p:sp>
        <p:nvSpPr>
          <p:cNvPr id="3" name="Subtitle 2"/>
          <p:cNvSpPr>
            <a:spLocks noGrp="1"/>
          </p:cNvSpPr>
          <p:nvPr>
            <p:ph type="subTitle" idx="1"/>
          </p:nvPr>
        </p:nvSpPr>
        <p:spPr>
          <a:xfrm>
            <a:off x="838200" y="4516017"/>
            <a:ext cx="7689980" cy="466530"/>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descr="U.S. Department of Transportation&#10;Federal Highway Administration">
            <a:extLst>
              <a:ext uri="{FF2B5EF4-FFF2-40B4-BE49-F238E27FC236}">
                <a16:creationId xmlns:a16="http://schemas.microsoft.com/office/drawing/2014/main" id="{63165096-A8A4-4755-AD8A-75E548AA0F1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8200" y="5280234"/>
            <a:ext cx="895119" cy="881295"/>
          </a:xfrm>
          <a:prstGeom prst="rect">
            <a:avLst/>
          </a:prstGeom>
        </p:spPr>
      </p:pic>
      <p:pic>
        <p:nvPicPr>
          <p:cNvPr id="10" name="Picture 9" descr="U.S. Department of Transportation&#10;Federal Highway Administration">
            <a:extLst>
              <a:ext uri="{FF2B5EF4-FFF2-40B4-BE49-F238E27FC236}">
                <a16:creationId xmlns:a16="http://schemas.microsoft.com/office/drawing/2014/main" id="{5195834E-BA35-4292-89E3-91B1900CDC6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019015" y="5435720"/>
            <a:ext cx="1878676" cy="725809"/>
          </a:xfrm>
          <a:prstGeom prst="rect">
            <a:avLst/>
          </a:prstGeom>
        </p:spPr>
      </p:pic>
    </p:spTree>
    <p:extLst>
      <p:ext uri="{BB962C8B-B14F-4D97-AF65-F5344CB8AC3E}">
        <p14:creationId xmlns:p14="http://schemas.microsoft.com/office/powerpoint/2010/main" val="17866247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24400" y="365125"/>
            <a:ext cx="6629400" cy="1325563"/>
          </a:xfrm>
        </p:spPr>
        <p:txBody>
          <a:bodyPr/>
          <a:lstStyle/>
          <a:p>
            <a:r>
              <a:rPr lang="en-US"/>
              <a:t>Click to edit</a:t>
            </a:r>
          </a:p>
        </p:txBody>
      </p:sp>
      <p:sp>
        <p:nvSpPr>
          <p:cNvPr id="3" name="Content Placeholder 2"/>
          <p:cNvSpPr>
            <a:spLocks noGrp="1"/>
          </p:cNvSpPr>
          <p:nvPr>
            <p:ph idx="1"/>
          </p:nvPr>
        </p:nvSpPr>
        <p:spPr>
          <a:xfrm>
            <a:off x="5952931" y="2444619"/>
            <a:ext cx="5400869" cy="29764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724400" y="6356350"/>
            <a:ext cx="2743200" cy="365125"/>
          </a:xfrm>
        </p:spPr>
        <p:txBody>
          <a:bodyPr/>
          <a:lstStyle>
            <a:lvl1pPr algn="ctr">
              <a:defRPr/>
            </a:lvl1pPr>
          </a:lstStyle>
          <a:p>
            <a:fld id="{003D479D-D175-4AC6-B1CF-2F1159BFB2EF}" type="datetimeFigureOut">
              <a:rPr lang="en-US" smtClean="0"/>
              <a:pPr/>
              <a:t>12/5/2024</a:t>
            </a:fld>
            <a:endParaRPr lang="en-US"/>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16173228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5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24400" y="365125"/>
            <a:ext cx="6629400" cy="1325563"/>
          </a:xfrm>
        </p:spPr>
        <p:txBody>
          <a:bodyPr/>
          <a:lstStyle/>
          <a:p>
            <a:r>
              <a:rPr lang="en-US"/>
              <a:t>Click to edit</a:t>
            </a:r>
          </a:p>
        </p:txBody>
      </p:sp>
      <p:sp>
        <p:nvSpPr>
          <p:cNvPr id="3" name="Content Placeholder 2"/>
          <p:cNvSpPr>
            <a:spLocks noGrp="1"/>
          </p:cNvSpPr>
          <p:nvPr>
            <p:ph idx="1"/>
          </p:nvPr>
        </p:nvSpPr>
        <p:spPr>
          <a:xfrm>
            <a:off x="5952931" y="2444619"/>
            <a:ext cx="5400869" cy="29764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724400" y="6356350"/>
            <a:ext cx="2743200" cy="365125"/>
          </a:xfrm>
        </p:spPr>
        <p:txBody>
          <a:bodyPr/>
          <a:lstStyle>
            <a:lvl1pPr algn="ctr">
              <a:defRPr/>
            </a:lvl1pPr>
          </a:lstStyle>
          <a:p>
            <a:fld id="{003D479D-D175-4AC6-B1CF-2F1159BFB2EF}" type="datetimeFigureOut">
              <a:rPr lang="en-US" smtClean="0"/>
              <a:pPr/>
              <a:t>12/5/2024</a:t>
            </a:fld>
            <a:endParaRPr lang="en-US"/>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36697533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6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24400" y="365125"/>
            <a:ext cx="6629400" cy="1325563"/>
          </a:xfrm>
        </p:spPr>
        <p:txBody>
          <a:bodyPr/>
          <a:lstStyle/>
          <a:p>
            <a:r>
              <a:rPr lang="en-US"/>
              <a:t>Click to edit</a:t>
            </a:r>
          </a:p>
        </p:txBody>
      </p:sp>
      <p:sp>
        <p:nvSpPr>
          <p:cNvPr id="3" name="Content Placeholder 2"/>
          <p:cNvSpPr>
            <a:spLocks noGrp="1"/>
          </p:cNvSpPr>
          <p:nvPr>
            <p:ph idx="1"/>
          </p:nvPr>
        </p:nvSpPr>
        <p:spPr>
          <a:xfrm>
            <a:off x="5952931" y="2444619"/>
            <a:ext cx="5400869" cy="29764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724400" y="6356350"/>
            <a:ext cx="2743200" cy="365125"/>
          </a:xfrm>
        </p:spPr>
        <p:txBody>
          <a:bodyPr/>
          <a:lstStyle>
            <a:lvl1pPr algn="ctr">
              <a:defRPr/>
            </a:lvl1pPr>
          </a:lstStyle>
          <a:p>
            <a:fld id="{003D479D-D175-4AC6-B1CF-2F1159BFB2EF}" type="datetimeFigureOut">
              <a:rPr lang="en-US" smtClean="0"/>
              <a:pPr/>
              <a:t>12/5/2024</a:t>
            </a:fld>
            <a:endParaRPr lang="en-US"/>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40217220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7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24400" y="365125"/>
            <a:ext cx="6629400" cy="1325563"/>
          </a:xfrm>
        </p:spPr>
        <p:txBody>
          <a:bodyPr/>
          <a:lstStyle/>
          <a:p>
            <a:r>
              <a:rPr lang="en-US"/>
              <a:t>Click to edit</a:t>
            </a:r>
          </a:p>
        </p:txBody>
      </p:sp>
      <p:sp>
        <p:nvSpPr>
          <p:cNvPr id="3" name="Content Placeholder 2"/>
          <p:cNvSpPr>
            <a:spLocks noGrp="1"/>
          </p:cNvSpPr>
          <p:nvPr>
            <p:ph idx="1"/>
          </p:nvPr>
        </p:nvSpPr>
        <p:spPr>
          <a:xfrm>
            <a:off x="5952931" y="2444619"/>
            <a:ext cx="5400869" cy="29764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724400" y="6356350"/>
            <a:ext cx="2743200" cy="365125"/>
          </a:xfrm>
        </p:spPr>
        <p:txBody>
          <a:bodyPr/>
          <a:lstStyle>
            <a:lvl1pPr algn="ctr">
              <a:defRPr/>
            </a:lvl1pPr>
          </a:lstStyle>
          <a:p>
            <a:fld id="{003D479D-D175-4AC6-B1CF-2F1159BFB2EF}" type="datetimeFigureOut">
              <a:rPr lang="en-US" smtClean="0"/>
              <a:pPr/>
              <a:t>12/5/2024</a:t>
            </a:fld>
            <a:endParaRPr lang="en-US"/>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17355843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8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24400" y="365125"/>
            <a:ext cx="6629400" cy="1325563"/>
          </a:xfrm>
        </p:spPr>
        <p:txBody>
          <a:bodyPr/>
          <a:lstStyle/>
          <a:p>
            <a:r>
              <a:rPr lang="en-US"/>
              <a:t>Click to edit</a:t>
            </a:r>
          </a:p>
        </p:txBody>
      </p:sp>
      <p:sp>
        <p:nvSpPr>
          <p:cNvPr id="3" name="Content Placeholder 2"/>
          <p:cNvSpPr>
            <a:spLocks noGrp="1"/>
          </p:cNvSpPr>
          <p:nvPr>
            <p:ph idx="1"/>
          </p:nvPr>
        </p:nvSpPr>
        <p:spPr>
          <a:xfrm>
            <a:off x="5952931" y="2444619"/>
            <a:ext cx="5400869" cy="29764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724400" y="6356350"/>
            <a:ext cx="2743200" cy="365125"/>
          </a:xfrm>
        </p:spPr>
        <p:txBody>
          <a:bodyPr/>
          <a:lstStyle>
            <a:lvl1pPr algn="ctr">
              <a:defRPr/>
            </a:lvl1pPr>
          </a:lstStyle>
          <a:p>
            <a:fld id="{003D479D-D175-4AC6-B1CF-2F1159BFB2EF}" type="datetimeFigureOut">
              <a:rPr lang="en-US" smtClean="0"/>
              <a:pPr/>
              <a:t>12/5/2024</a:t>
            </a:fld>
            <a:endParaRPr lang="en-US"/>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22607296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4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24400" y="365125"/>
            <a:ext cx="6629400" cy="1325563"/>
          </a:xfrm>
        </p:spPr>
        <p:txBody>
          <a:bodyPr>
            <a:normAutofit/>
          </a:bodyPr>
          <a:lstStyle>
            <a:lvl1pPr algn="ctr">
              <a:defRPr sz="7200"/>
            </a:lvl1pPr>
          </a:lstStyle>
          <a:p>
            <a:r>
              <a:rPr lang="en-US"/>
              <a:t>Click to edit</a:t>
            </a:r>
          </a:p>
        </p:txBody>
      </p:sp>
      <p:sp>
        <p:nvSpPr>
          <p:cNvPr id="3" name="Content Placeholder 2"/>
          <p:cNvSpPr>
            <a:spLocks noGrp="1"/>
          </p:cNvSpPr>
          <p:nvPr>
            <p:ph idx="1"/>
          </p:nvPr>
        </p:nvSpPr>
        <p:spPr>
          <a:xfrm>
            <a:off x="4724401" y="2136710"/>
            <a:ext cx="6629400" cy="38442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724400" y="6356350"/>
            <a:ext cx="2743200" cy="365125"/>
          </a:xfrm>
        </p:spPr>
        <p:txBody>
          <a:bodyPr/>
          <a:lstStyle>
            <a:lvl1pPr algn="ctr">
              <a:defRPr/>
            </a:lvl1pPr>
          </a:lstStyle>
          <a:p>
            <a:fld id="{003D479D-D175-4AC6-B1CF-2F1159BFB2EF}" type="datetimeFigureOut">
              <a:rPr lang="en-US" smtClean="0"/>
              <a:pPr/>
              <a:t>12/5/2024</a:t>
            </a:fld>
            <a:endParaRPr lang="en-US"/>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12522811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10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24400" y="365125"/>
            <a:ext cx="6629400" cy="1325563"/>
          </a:xfrm>
        </p:spPr>
        <p:txBody>
          <a:bodyPr>
            <a:normAutofit/>
          </a:bodyPr>
          <a:lstStyle>
            <a:lvl1pPr algn="ctr">
              <a:defRPr sz="7200"/>
            </a:lvl1pPr>
          </a:lstStyle>
          <a:p>
            <a:r>
              <a:rPr lang="en-US"/>
              <a:t>Click to edit</a:t>
            </a:r>
          </a:p>
        </p:txBody>
      </p:sp>
      <p:sp>
        <p:nvSpPr>
          <p:cNvPr id="3" name="Content Placeholder 2"/>
          <p:cNvSpPr>
            <a:spLocks noGrp="1"/>
          </p:cNvSpPr>
          <p:nvPr>
            <p:ph idx="1"/>
          </p:nvPr>
        </p:nvSpPr>
        <p:spPr>
          <a:xfrm>
            <a:off x="4724401" y="2136710"/>
            <a:ext cx="6629400" cy="38442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724400" y="6356350"/>
            <a:ext cx="2743200" cy="365125"/>
          </a:xfrm>
        </p:spPr>
        <p:txBody>
          <a:bodyPr/>
          <a:lstStyle>
            <a:lvl1pPr algn="ctr">
              <a:defRPr/>
            </a:lvl1pPr>
          </a:lstStyle>
          <a:p>
            <a:fld id="{003D479D-D175-4AC6-B1CF-2F1159BFB2EF}" type="datetimeFigureOut">
              <a:rPr lang="en-US" smtClean="0"/>
              <a:pPr/>
              <a:t>12/5/2024</a:t>
            </a:fld>
            <a:endParaRPr lang="en-US"/>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39912814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25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24400" y="365125"/>
            <a:ext cx="6629400" cy="1325563"/>
          </a:xfrm>
        </p:spPr>
        <p:txBody>
          <a:bodyPr>
            <a:normAutofit/>
          </a:bodyPr>
          <a:lstStyle>
            <a:lvl1pPr algn="ctr">
              <a:defRPr sz="7200"/>
            </a:lvl1pPr>
          </a:lstStyle>
          <a:p>
            <a:r>
              <a:rPr lang="en-US"/>
              <a:t>Click to edit</a:t>
            </a:r>
          </a:p>
        </p:txBody>
      </p:sp>
      <p:sp>
        <p:nvSpPr>
          <p:cNvPr id="3" name="Content Placeholder 2"/>
          <p:cNvSpPr>
            <a:spLocks noGrp="1"/>
          </p:cNvSpPr>
          <p:nvPr>
            <p:ph idx="1"/>
          </p:nvPr>
        </p:nvSpPr>
        <p:spPr>
          <a:xfrm>
            <a:off x="4724401" y="2136710"/>
            <a:ext cx="6629400" cy="38442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724400" y="6356350"/>
            <a:ext cx="2743200" cy="365125"/>
          </a:xfrm>
        </p:spPr>
        <p:txBody>
          <a:bodyPr/>
          <a:lstStyle>
            <a:lvl1pPr algn="ctr">
              <a:defRPr/>
            </a:lvl1pPr>
          </a:lstStyle>
          <a:p>
            <a:fld id="{003D479D-D175-4AC6-B1CF-2F1159BFB2EF}" type="datetimeFigureOut">
              <a:rPr lang="en-US" smtClean="0"/>
              <a:pPr/>
              <a:t>12/5/2024</a:t>
            </a:fld>
            <a:endParaRPr lang="en-US"/>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30196763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29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24400" y="365125"/>
            <a:ext cx="6629400" cy="1325563"/>
          </a:xfrm>
        </p:spPr>
        <p:txBody>
          <a:bodyPr>
            <a:normAutofit/>
          </a:bodyPr>
          <a:lstStyle>
            <a:lvl1pPr algn="ctr">
              <a:defRPr sz="7200"/>
            </a:lvl1pPr>
          </a:lstStyle>
          <a:p>
            <a:r>
              <a:rPr lang="en-US"/>
              <a:t>Click to edit</a:t>
            </a:r>
          </a:p>
        </p:txBody>
      </p:sp>
      <p:sp>
        <p:nvSpPr>
          <p:cNvPr id="3" name="Content Placeholder 2"/>
          <p:cNvSpPr>
            <a:spLocks noGrp="1"/>
          </p:cNvSpPr>
          <p:nvPr>
            <p:ph idx="1"/>
          </p:nvPr>
        </p:nvSpPr>
        <p:spPr>
          <a:xfrm>
            <a:off x="4724401" y="2136710"/>
            <a:ext cx="6629400" cy="38442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724400" y="6356350"/>
            <a:ext cx="2743200" cy="365125"/>
          </a:xfrm>
        </p:spPr>
        <p:txBody>
          <a:bodyPr/>
          <a:lstStyle>
            <a:lvl1pPr algn="ctr">
              <a:defRPr/>
            </a:lvl1pPr>
          </a:lstStyle>
          <a:p>
            <a:fld id="{003D479D-D175-4AC6-B1CF-2F1159BFB2EF}" type="datetimeFigureOut">
              <a:rPr lang="en-US" smtClean="0"/>
              <a:pPr/>
              <a:t>12/5/2024</a:t>
            </a:fld>
            <a:endParaRPr lang="en-US"/>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35800047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r>
              <a:rPr lang="en-US"/>
              <a:t>Click to edit</a:t>
            </a:r>
          </a:p>
        </p:txBody>
      </p:sp>
      <p:sp>
        <p:nvSpPr>
          <p:cNvPr id="3" name="Content Placeholder 2"/>
          <p:cNvSpPr>
            <a:spLocks noGrp="1"/>
          </p:cNvSpPr>
          <p:nvPr>
            <p:ph idx="1"/>
          </p:nvPr>
        </p:nvSpPr>
        <p:spPr>
          <a:xfrm>
            <a:off x="3788228" y="2623751"/>
            <a:ext cx="7565571" cy="355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3D479D-D175-4AC6-B1CF-2F1159BFB2EF}"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26886585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551437" cy="1325563"/>
          </a:xfrm>
        </p:spPr>
        <p:txBody>
          <a:bodyPr/>
          <a:lstStyle>
            <a:lvl1pPr>
              <a:defRPr>
                <a:solidFill>
                  <a:schemeClr val="bg1"/>
                </a:solidFill>
              </a:defRPr>
            </a:lvl1pPr>
          </a:lstStyle>
          <a:p>
            <a:r>
              <a:rPr lang="en-US"/>
              <a:t>Click to edit</a:t>
            </a:r>
          </a:p>
        </p:txBody>
      </p:sp>
      <p:sp>
        <p:nvSpPr>
          <p:cNvPr id="3" name="Content Placeholder 2"/>
          <p:cNvSpPr>
            <a:spLocks noGrp="1"/>
          </p:cNvSpPr>
          <p:nvPr>
            <p:ph idx="1"/>
          </p:nvPr>
        </p:nvSpPr>
        <p:spPr>
          <a:xfrm>
            <a:off x="3554963" y="1825625"/>
            <a:ext cx="6834674" cy="3520816"/>
          </a:xfrm>
        </p:spPr>
        <p:txBody>
          <a:bodyPr/>
          <a:lstStyle>
            <a:lvl1pPr marL="228600" indent="-228600">
              <a:buFontTx/>
              <a:buBlip>
                <a:blip r:embed="rId3"/>
              </a:buBlip>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
        <p:nvSpPr>
          <p:cNvPr id="7" name="Date Placeholder 3"/>
          <p:cNvSpPr>
            <a:spLocks noGrp="1"/>
          </p:cNvSpPr>
          <p:nvPr>
            <p:ph type="dt" sz="half" idx="10"/>
          </p:nvPr>
        </p:nvSpPr>
        <p:spPr>
          <a:xfrm>
            <a:off x="4724400" y="6356350"/>
            <a:ext cx="2743200" cy="365125"/>
          </a:xfrm>
        </p:spPr>
        <p:txBody>
          <a:bodyPr/>
          <a:lstStyle>
            <a:lvl1pPr algn="ctr">
              <a:defRPr/>
            </a:lvl1pPr>
          </a:lstStyle>
          <a:p>
            <a:fld id="{003D479D-D175-4AC6-B1CF-2F1159BFB2EF}" type="datetimeFigureOut">
              <a:rPr lang="en-US" smtClean="0"/>
              <a:pPr/>
              <a:t>12/5/2024</a:t>
            </a:fld>
            <a:endParaRPr lang="en-US"/>
          </a:p>
        </p:txBody>
      </p:sp>
    </p:spTree>
    <p:extLst>
      <p:ext uri="{BB962C8B-B14F-4D97-AF65-F5344CB8AC3E}">
        <p14:creationId xmlns:p14="http://schemas.microsoft.com/office/powerpoint/2010/main" val="27226002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551437" cy="1325563"/>
          </a:xfrm>
        </p:spPr>
        <p:txBody>
          <a:bodyPr/>
          <a:lstStyle>
            <a:lvl1pPr>
              <a:defRPr>
                <a:solidFill>
                  <a:srgbClr val="FFD24F"/>
                </a:solidFill>
              </a:defRPr>
            </a:lvl1pPr>
          </a:lstStyle>
          <a:p>
            <a:r>
              <a:rPr lang="en-US"/>
              <a:t>Click to edit</a:t>
            </a:r>
          </a:p>
        </p:txBody>
      </p:sp>
      <p:sp>
        <p:nvSpPr>
          <p:cNvPr id="3" name="Content Placeholder 2"/>
          <p:cNvSpPr>
            <a:spLocks noGrp="1"/>
          </p:cNvSpPr>
          <p:nvPr>
            <p:ph idx="1"/>
          </p:nvPr>
        </p:nvSpPr>
        <p:spPr>
          <a:xfrm>
            <a:off x="3554963" y="1825625"/>
            <a:ext cx="6834674" cy="3520816"/>
          </a:xfrm>
        </p:spPr>
        <p:txBody>
          <a:bodyPr/>
          <a:lstStyle>
            <a:lvl1pPr marL="228600" indent="-228600">
              <a:buFontTx/>
              <a:buBlip>
                <a:blip r:embed="rId3"/>
              </a:buBlip>
              <a:defRPr>
                <a:solidFill>
                  <a:srgbClr val="FFD24F"/>
                </a:solidFill>
              </a:defRPr>
            </a:lvl1pPr>
            <a:lvl2pPr>
              <a:defRPr>
                <a:solidFill>
                  <a:srgbClr val="FFD24F"/>
                </a:solidFill>
              </a:defRPr>
            </a:lvl2pPr>
            <a:lvl3pPr>
              <a:defRPr>
                <a:solidFill>
                  <a:srgbClr val="FFD24F"/>
                </a:solidFill>
              </a:defRPr>
            </a:lvl3pPr>
            <a:lvl4pPr>
              <a:defRPr>
                <a:solidFill>
                  <a:srgbClr val="FFD24F"/>
                </a:solidFill>
              </a:defRPr>
            </a:lvl4pPr>
            <a:lvl5pPr>
              <a:defRPr>
                <a:solidFill>
                  <a:srgbClr val="FFD24F"/>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
        <p:nvSpPr>
          <p:cNvPr id="7" name="Date Placeholder 3"/>
          <p:cNvSpPr>
            <a:spLocks noGrp="1"/>
          </p:cNvSpPr>
          <p:nvPr>
            <p:ph type="dt" sz="half" idx="10"/>
          </p:nvPr>
        </p:nvSpPr>
        <p:spPr>
          <a:xfrm>
            <a:off x="4724400" y="6356350"/>
            <a:ext cx="2743200" cy="365125"/>
          </a:xfrm>
        </p:spPr>
        <p:txBody>
          <a:bodyPr/>
          <a:lstStyle>
            <a:lvl1pPr algn="ctr">
              <a:defRPr/>
            </a:lvl1pPr>
          </a:lstStyle>
          <a:p>
            <a:fld id="{003D479D-D175-4AC6-B1CF-2F1159BFB2EF}" type="datetimeFigureOut">
              <a:rPr lang="en-US" smtClean="0"/>
              <a:pPr/>
              <a:t>12/5/2024</a:t>
            </a:fld>
            <a:endParaRPr lang="en-US"/>
          </a:p>
        </p:txBody>
      </p:sp>
    </p:spTree>
    <p:extLst>
      <p:ext uri="{BB962C8B-B14F-4D97-AF65-F5344CB8AC3E}">
        <p14:creationId xmlns:p14="http://schemas.microsoft.com/office/powerpoint/2010/main" val="18984720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61083" y="1119674"/>
            <a:ext cx="8592715" cy="2565918"/>
          </a:xfrm>
        </p:spPr>
        <p:txBody>
          <a:bodyPr anchor="b"/>
          <a:lstStyle>
            <a:lvl1pPr algn="ctr">
              <a:defRPr sz="60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2761083" y="3815023"/>
            <a:ext cx="8592715" cy="1036895"/>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3D479D-D175-4AC6-B1CF-2F1159BFB2EF}"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28011521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17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551437" cy="1325563"/>
          </a:xfrm>
        </p:spPr>
        <p:txBody>
          <a:bodyPr/>
          <a:lstStyle>
            <a:lvl1pPr>
              <a:defRPr>
                <a:solidFill>
                  <a:schemeClr val="bg1"/>
                </a:solidFill>
              </a:defRPr>
            </a:lvl1pPr>
          </a:lstStyle>
          <a:p>
            <a:r>
              <a:rPr lang="en-US"/>
              <a:t>Click to edit</a:t>
            </a:r>
          </a:p>
        </p:txBody>
      </p:sp>
      <p:sp>
        <p:nvSpPr>
          <p:cNvPr id="3" name="Content Placeholder 2"/>
          <p:cNvSpPr>
            <a:spLocks noGrp="1"/>
          </p:cNvSpPr>
          <p:nvPr>
            <p:ph idx="1"/>
          </p:nvPr>
        </p:nvSpPr>
        <p:spPr>
          <a:xfrm>
            <a:off x="3554963" y="1825625"/>
            <a:ext cx="6834674" cy="3520816"/>
          </a:xfrm>
        </p:spPr>
        <p:txBody>
          <a:bodyPr/>
          <a:lstStyle>
            <a:lvl1pPr marL="228600" indent="-228600">
              <a:buFontTx/>
              <a:buBlip>
                <a:blip r:embed="rId3"/>
              </a:buBlip>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
        <p:nvSpPr>
          <p:cNvPr id="7" name="Date Placeholder 3"/>
          <p:cNvSpPr>
            <a:spLocks noGrp="1"/>
          </p:cNvSpPr>
          <p:nvPr>
            <p:ph type="dt" sz="half" idx="10"/>
          </p:nvPr>
        </p:nvSpPr>
        <p:spPr>
          <a:xfrm>
            <a:off x="4724400" y="6356350"/>
            <a:ext cx="2743200" cy="365125"/>
          </a:xfrm>
        </p:spPr>
        <p:txBody>
          <a:bodyPr/>
          <a:lstStyle>
            <a:lvl1pPr algn="ctr">
              <a:defRPr/>
            </a:lvl1pPr>
          </a:lstStyle>
          <a:p>
            <a:fld id="{003D479D-D175-4AC6-B1CF-2F1159BFB2EF}" type="datetimeFigureOut">
              <a:rPr lang="en-US" smtClean="0"/>
              <a:pPr/>
              <a:t>12/5/2024</a:t>
            </a:fld>
            <a:endParaRPr lang="en-US"/>
          </a:p>
        </p:txBody>
      </p:sp>
    </p:spTree>
    <p:extLst>
      <p:ext uri="{BB962C8B-B14F-4D97-AF65-F5344CB8AC3E}">
        <p14:creationId xmlns:p14="http://schemas.microsoft.com/office/powerpoint/2010/main" val="27175876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18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551437" cy="1325563"/>
          </a:xfrm>
        </p:spPr>
        <p:txBody>
          <a:bodyPr/>
          <a:lstStyle>
            <a:lvl1pPr>
              <a:defRPr>
                <a:solidFill>
                  <a:srgbClr val="FFD24F"/>
                </a:solidFill>
              </a:defRPr>
            </a:lvl1pPr>
          </a:lstStyle>
          <a:p>
            <a:r>
              <a:rPr lang="en-US"/>
              <a:t>Click to edit</a:t>
            </a:r>
          </a:p>
        </p:txBody>
      </p:sp>
      <p:sp>
        <p:nvSpPr>
          <p:cNvPr id="3" name="Content Placeholder 2"/>
          <p:cNvSpPr>
            <a:spLocks noGrp="1"/>
          </p:cNvSpPr>
          <p:nvPr>
            <p:ph idx="1"/>
          </p:nvPr>
        </p:nvSpPr>
        <p:spPr>
          <a:xfrm>
            <a:off x="3554963" y="1825625"/>
            <a:ext cx="6834674" cy="3520816"/>
          </a:xfrm>
        </p:spPr>
        <p:txBody>
          <a:bodyPr/>
          <a:lstStyle>
            <a:lvl1pPr marL="228600" indent="-228600">
              <a:buFontTx/>
              <a:buBlip>
                <a:blip r:embed="rId3"/>
              </a:buBlip>
              <a:defRPr>
                <a:solidFill>
                  <a:srgbClr val="FFD24F"/>
                </a:solidFill>
              </a:defRPr>
            </a:lvl1pPr>
            <a:lvl2pPr>
              <a:defRPr>
                <a:solidFill>
                  <a:srgbClr val="FFD24F"/>
                </a:solidFill>
              </a:defRPr>
            </a:lvl2pPr>
            <a:lvl3pPr>
              <a:defRPr>
                <a:solidFill>
                  <a:srgbClr val="FFD24F"/>
                </a:solidFill>
              </a:defRPr>
            </a:lvl3pPr>
            <a:lvl4pPr>
              <a:defRPr>
                <a:solidFill>
                  <a:srgbClr val="FFD24F"/>
                </a:solidFill>
              </a:defRPr>
            </a:lvl4pPr>
            <a:lvl5pPr>
              <a:defRPr>
                <a:solidFill>
                  <a:srgbClr val="FFD24F"/>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
        <p:nvSpPr>
          <p:cNvPr id="7" name="Date Placeholder 3"/>
          <p:cNvSpPr>
            <a:spLocks noGrp="1"/>
          </p:cNvSpPr>
          <p:nvPr>
            <p:ph type="dt" sz="half" idx="10"/>
          </p:nvPr>
        </p:nvSpPr>
        <p:spPr>
          <a:xfrm>
            <a:off x="4724400" y="6356350"/>
            <a:ext cx="2743200" cy="365125"/>
          </a:xfrm>
        </p:spPr>
        <p:txBody>
          <a:bodyPr/>
          <a:lstStyle>
            <a:lvl1pPr algn="ctr">
              <a:defRPr/>
            </a:lvl1pPr>
          </a:lstStyle>
          <a:p>
            <a:fld id="{003D479D-D175-4AC6-B1CF-2F1159BFB2EF}" type="datetimeFigureOut">
              <a:rPr lang="en-US" smtClean="0"/>
              <a:pPr/>
              <a:t>12/5/2024</a:t>
            </a:fld>
            <a:endParaRPr lang="en-US"/>
          </a:p>
        </p:txBody>
      </p:sp>
    </p:spTree>
    <p:extLst>
      <p:ext uri="{BB962C8B-B14F-4D97-AF65-F5344CB8AC3E}">
        <p14:creationId xmlns:p14="http://schemas.microsoft.com/office/powerpoint/2010/main" val="14811433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4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61083" y="1119674"/>
            <a:ext cx="8592715" cy="2565918"/>
          </a:xfrm>
        </p:spPr>
        <p:txBody>
          <a:bodyPr anchor="b"/>
          <a:lstStyle>
            <a:lvl1pPr algn="ctr">
              <a:defRPr sz="60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2761083" y="3815023"/>
            <a:ext cx="8592715" cy="1036895"/>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3D479D-D175-4AC6-B1CF-2F1159BFB2EF}"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37838535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19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551437" cy="1325563"/>
          </a:xfrm>
        </p:spPr>
        <p:txBody>
          <a:bodyPr/>
          <a:lstStyle>
            <a:lvl1pPr>
              <a:defRPr>
                <a:solidFill>
                  <a:schemeClr val="bg1"/>
                </a:solidFill>
              </a:defRPr>
            </a:lvl1pPr>
          </a:lstStyle>
          <a:p>
            <a:r>
              <a:rPr lang="en-US"/>
              <a:t>Click to edit</a:t>
            </a:r>
          </a:p>
        </p:txBody>
      </p:sp>
      <p:sp>
        <p:nvSpPr>
          <p:cNvPr id="3" name="Content Placeholder 2"/>
          <p:cNvSpPr>
            <a:spLocks noGrp="1"/>
          </p:cNvSpPr>
          <p:nvPr>
            <p:ph idx="1"/>
          </p:nvPr>
        </p:nvSpPr>
        <p:spPr>
          <a:xfrm>
            <a:off x="3554963" y="1825625"/>
            <a:ext cx="6834674" cy="3520816"/>
          </a:xfrm>
        </p:spPr>
        <p:txBody>
          <a:bodyPr/>
          <a:lstStyle>
            <a:lvl1pPr marL="228600" indent="-228600">
              <a:buFontTx/>
              <a:buBlip>
                <a:blip r:embed="rId3"/>
              </a:buBlip>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
        <p:nvSpPr>
          <p:cNvPr id="7" name="Date Placeholder 3"/>
          <p:cNvSpPr>
            <a:spLocks noGrp="1"/>
          </p:cNvSpPr>
          <p:nvPr>
            <p:ph type="dt" sz="half" idx="10"/>
          </p:nvPr>
        </p:nvSpPr>
        <p:spPr>
          <a:xfrm>
            <a:off x="4724400" y="6356350"/>
            <a:ext cx="2743200" cy="365125"/>
          </a:xfrm>
        </p:spPr>
        <p:txBody>
          <a:bodyPr/>
          <a:lstStyle>
            <a:lvl1pPr algn="ctr">
              <a:defRPr/>
            </a:lvl1pPr>
          </a:lstStyle>
          <a:p>
            <a:fld id="{003D479D-D175-4AC6-B1CF-2F1159BFB2EF}" type="datetimeFigureOut">
              <a:rPr lang="en-US" smtClean="0"/>
              <a:pPr/>
              <a:t>12/5/2024</a:t>
            </a:fld>
            <a:endParaRPr lang="en-US"/>
          </a:p>
        </p:txBody>
      </p:sp>
    </p:spTree>
    <p:extLst>
      <p:ext uri="{BB962C8B-B14F-4D97-AF65-F5344CB8AC3E}">
        <p14:creationId xmlns:p14="http://schemas.microsoft.com/office/powerpoint/2010/main" val="14390103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20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551437" cy="1325563"/>
          </a:xfrm>
        </p:spPr>
        <p:txBody>
          <a:bodyPr/>
          <a:lstStyle>
            <a:lvl1pPr>
              <a:defRPr>
                <a:solidFill>
                  <a:srgbClr val="FFD24F"/>
                </a:solidFill>
              </a:defRPr>
            </a:lvl1pPr>
          </a:lstStyle>
          <a:p>
            <a:r>
              <a:rPr lang="en-US"/>
              <a:t>Click to edit</a:t>
            </a:r>
          </a:p>
        </p:txBody>
      </p:sp>
      <p:sp>
        <p:nvSpPr>
          <p:cNvPr id="3" name="Content Placeholder 2"/>
          <p:cNvSpPr>
            <a:spLocks noGrp="1"/>
          </p:cNvSpPr>
          <p:nvPr>
            <p:ph idx="1"/>
          </p:nvPr>
        </p:nvSpPr>
        <p:spPr>
          <a:xfrm>
            <a:off x="3554963" y="1825625"/>
            <a:ext cx="6834674" cy="3520816"/>
          </a:xfrm>
        </p:spPr>
        <p:txBody>
          <a:bodyPr/>
          <a:lstStyle>
            <a:lvl1pPr marL="228600" indent="-228600">
              <a:buFontTx/>
              <a:buBlip>
                <a:blip r:embed="rId3"/>
              </a:buBlip>
              <a:defRPr>
                <a:solidFill>
                  <a:srgbClr val="FFD24F"/>
                </a:solidFill>
              </a:defRPr>
            </a:lvl1pPr>
            <a:lvl2pPr>
              <a:defRPr>
                <a:solidFill>
                  <a:srgbClr val="FFD24F"/>
                </a:solidFill>
              </a:defRPr>
            </a:lvl2pPr>
            <a:lvl3pPr>
              <a:defRPr>
                <a:solidFill>
                  <a:srgbClr val="FFD24F"/>
                </a:solidFill>
              </a:defRPr>
            </a:lvl3pPr>
            <a:lvl4pPr>
              <a:defRPr>
                <a:solidFill>
                  <a:srgbClr val="FFD24F"/>
                </a:solidFill>
              </a:defRPr>
            </a:lvl4pPr>
            <a:lvl5pPr>
              <a:defRPr>
                <a:solidFill>
                  <a:srgbClr val="FFD24F"/>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
        <p:nvSpPr>
          <p:cNvPr id="7" name="Date Placeholder 3"/>
          <p:cNvSpPr>
            <a:spLocks noGrp="1"/>
          </p:cNvSpPr>
          <p:nvPr>
            <p:ph type="dt" sz="half" idx="10"/>
          </p:nvPr>
        </p:nvSpPr>
        <p:spPr>
          <a:xfrm>
            <a:off x="4724400" y="6356350"/>
            <a:ext cx="2743200" cy="365125"/>
          </a:xfrm>
        </p:spPr>
        <p:txBody>
          <a:bodyPr/>
          <a:lstStyle>
            <a:lvl1pPr algn="ctr">
              <a:defRPr/>
            </a:lvl1pPr>
          </a:lstStyle>
          <a:p>
            <a:fld id="{003D479D-D175-4AC6-B1CF-2F1159BFB2EF}" type="datetimeFigureOut">
              <a:rPr lang="en-US" smtClean="0"/>
              <a:pPr/>
              <a:t>12/5/2024</a:t>
            </a:fld>
            <a:endParaRPr lang="en-US"/>
          </a:p>
        </p:txBody>
      </p:sp>
    </p:spTree>
    <p:extLst>
      <p:ext uri="{BB962C8B-B14F-4D97-AF65-F5344CB8AC3E}">
        <p14:creationId xmlns:p14="http://schemas.microsoft.com/office/powerpoint/2010/main" val="8602477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5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61083" y="1119674"/>
            <a:ext cx="8592715" cy="2565918"/>
          </a:xfrm>
        </p:spPr>
        <p:txBody>
          <a:bodyPr anchor="b"/>
          <a:lstStyle>
            <a:lvl1pPr algn="ctr">
              <a:defRPr sz="60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2761083" y="3815023"/>
            <a:ext cx="8592715" cy="1036895"/>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3D479D-D175-4AC6-B1CF-2F1159BFB2EF}"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38809162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2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551437" cy="1325563"/>
          </a:xfrm>
        </p:spPr>
        <p:txBody>
          <a:bodyPr/>
          <a:lstStyle>
            <a:lvl1pPr>
              <a:defRPr>
                <a:solidFill>
                  <a:schemeClr val="bg1"/>
                </a:solidFill>
              </a:defRPr>
            </a:lvl1pPr>
          </a:lstStyle>
          <a:p>
            <a:r>
              <a:rPr lang="en-US"/>
              <a:t>Click to edit</a:t>
            </a:r>
          </a:p>
        </p:txBody>
      </p:sp>
      <p:sp>
        <p:nvSpPr>
          <p:cNvPr id="3" name="Content Placeholder 2"/>
          <p:cNvSpPr>
            <a:spLocks noGrp="1"/>
          </p:cNvSpPr>
          <p:nvPr>
            <p:ph idx="1"/>
          </p:nvPr>
        </p:nvSpPr>
        <p:spPr>
          <a:xfrm>
            <a:off x="3554963" y="1825625"/>
            <a:ext cx="6834674" cy="3520816"/>
          </a:xfrm>
        </p:spPr>
        <p:txBody>
          <a:bodyPr/>
          <a:lstStyle>
            <a:lvl1pPr marL="228600" indent="-228600">
              <a:buFontTx/>
              <a:buBlip>
                <a:blip r:embed="rId3"/>
              </a:buBlip>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
        <p:nvSpPr>
          <p:cNvPr id="7" name="Date Placeholder 3"/>
          <p:cNvSpPr>
            <a:spLocks noGrp="1"/>
          </p:cNvSpPr>
          <p:nvPr>
            <p:ph type="dt" sz="half" idx="10"/>
          </p:nvPr>
        </p:nvSpPr>
        <p:spPr>
          <a:xfrm>
            <a:off x="4724400" y="6356350"/>
            <a:ext cx="2743200" cy="365125"/>
          </a:xfrm>
        </p:spPr>
        <p:txBody>
          <a:bodyPr/>
          <a:lstStyle>
            <a:lvl1pPr algn="ctr">
              <a:defRPr/>
            </a:lvl1pPr>
          </a:lstStyle>
          <a:p>
            <a:fld id="{003D479D-D175-4AC6-B1CF-2F1159BFB2EF}" type="datetimeFigureOut">
              <a:rPr lang="en-US" smtClean="0"/>
              <a:pPr/>
              <a:t>12/5/2024</a:t>
            </a:fld>
            <a:endParaRPr lang="en-US"/>
          </a:p>
        </p:txBody>
      </p:sp>
    </p:spTree>
    <p:extLst>
      <p:ext uri="{BB962C8B-B14F-4D97-AF65-F5344CB8AC3E}">
        <p14:creationId xmlns:p14="http://schemas.microsoft.com/office/powerpoint/2010/main" val="4772814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2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551437" cy="1325563"/>
          </a:xfrm>
        </p:spPr>
        <p:txBody>
          <a:bodyPr/>
          <a:lstStyle>
            <a:lvl1pPr>
              <a:defRPr>
                <a:solidFill>
                  <a:srgbClr val="FFD24F"/>
                </a:solidFill>
              </a:defRPr>
            </a:lvl1pPr>
          </a:lstStyle>
          <a:p>
            <a:r>
              <a:rPr lang="en-US"/>
              <a:t>Click to edit</a:t>
            </a:r>
          </a:p>
        </p:txBody>
      </p:sp>
      <p:sp>
        <p:nvSpPr>
          <p:cNvPr id="3" name="Content Placeholder 2"/>
          <p:cNvSpPr>
            <a:spLocks noGrp="1"/>
          </p:cNvSpPr>
          <p:nvPr>
            <p:ph idx="1"/>
          </p:nvPr>
        </p:nvSpPr>
        <p:spPr>
          <a:xfrm>
            <a:off x="3554963" y="1825625"/>
            <a:ext cx="6834674" cy="3520816"/>
          </a:xfrm>
        </p:spPr>
        <p:txBody>
          <a:bodyPr/>
          <a:lstStyle>
            <a:lvl1pPr marL="228600" indent="-228600">
              <a:buFontTx/>
              <a:buBlip>
                <a:blip r:embed="rId3"/>
              </a:buBlip>
              <a:defRPr>
                <a:solidFill>
                  <a:srgbClr val="FFD24F"/>
                </a:solidFill>
              </a:defRPr>
            </a:lvl1pPr>
            <a:lvl2pPr>
              <a:defRPr>
                <a:solidFill>
                  <a:srgbClr val="FFD24F"/>
                </a:solidFill>
              </a:defRPr>
            </a:lvl2pPr>
            <a:lvl3pPr>
              <a:defRPr>
                <a:solidFill>
                  <a:srgbClr val="FFD24F"/>
                </a:solidFill>
              </a:defRPr>
            </a:lvl3pPr>
            <a:lvl4pPr>
              <a:defRPr>
                <a:solidFill>
                  <a:srgbClr val="FFD24F"/>
                </a:solidFill>
              </a:defRPr>
            </a:lvl4pPr>
            <a:lvl5pPr>
              <a:defRPr>
                <a:solidFill>
                  <a:srgbClr val="FFD24F"/>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
        <p:nvSpPr>
          <p:cNvPr id="7" name="Date Placeholder 3"/>
          <p:cNvSpPr>
            <a:spLocks noGrp="1"/>
          </p:cNvSpPr>
          <p:nvPr>
            <p:ph type="dt" sz="half" idx="10"/>
          </p:nvPr>
        </p:nvSpPr>
        <p:spPr>
          <a:xfrm>
            <a:off x="4724400" y="6356350"/>
            <a:ext cx="2743200" cy="365125"/>
          </a:xfrm>
        </p:spPr>
        <p:txBody>
          <a:bodyPr/>
          <a:lstStyle>
            <a:lvl1pPr algn="ctr">
              <a:defRPr/>
            </a:lvl1pPr>
          </a:lstStyle>
          <a:p>
            <a:fld id="{003D479D-D175-4AC6-B1CF-2F1159BFB2EF}" type="datetimeFigureOut">
              <a:rPr lang="en-US" smtClean="0"/>
              <a:pPr/>
              <a:t>12/5/2024</a:t>
            </a:fld>
            <a:endParaRPr lang="en-US"/>
          </a:p>
        </p:txBody>
      </p:sp>
    </p:spTree>
    <p:extLst>
      <p:ext uri="{BB962C8B-B14F-4D97-AF65-F5344CB8AC3E}">
        <p14:creationId xmlns:p14="http://schemas.microsoft.com/office/powerpoint/2010/main" val="40893382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6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61083" y="1119674"/>
            <a:ext cx="8592715" cy="2565918"/>
          </a:xfrm>
        </p:spPr>
        <p:txBody>
          <a:bodyPr anchor="b"/>
          <a:lstStyle>
            <a:lvl1pPr algn="ctr">
              <a:defRPr sz="60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2761083" y="3815023"/>
            <a:ext cx="8592715" cy="1036895"/>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3D479D-D175-4AC6-B1CF-2F1159BFB2EF}"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4860983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2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551437" cy="1325563"/>
          </a:xfrm>
        </p:spPr>
        <p:txBody>
          <a:bodyPr/>
          <a:lstStyle>
            <a:lvl1pPr>
              <a:defRPr>
                <a:solidFill>
                  <a:schemeClr val="bg1"/>
                </a:solidFill>
              </a:defRPr>
            </a:lvl1pPr>
          </a:lstStyle>
          <a:p>
            <a:r>
              <a:rPr lang="en-US"/>
              <a:t>Click to edit</a:t>
            </a:r>
          </a:p>
        </p:txBody>
      </p:sp>
      <p:sp>
        <p:nvSpPr>
          <p:cNvPr id="3" name="Content Placeholder 2"/>
          <p:cNvSpPr>
            <a:spLocks noGrp="1"/>
          </p:cNvSpPr>
          <p:nvPr>
            <p:ph idx="1"/>
          </p:nvPr>
        </p:nvSpPr>
        <p:spPr>
          <a:xfrm>
            <a:off x="3554963" y="1825625"/>
            <a:ext cx="6834674" cy="3520816"/>
          </a:xfrm>
        </p:spPr>
        <p:txBody>
          <a:bodyPr/>
          <a:lstStyle>
            <a:lvl1pPr marL="228600" indent="-228600">
              <a:buFontTx/>
              <a:buBlip>
                <a:blip r:embed="rId3"/>
              </a:buBlip>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
        <p:nvSpPr>
          <p:cNvPr id="7" name="Date Placeholder 3"/>
          <p:cNvSpPr>
            <a:spLocks noGrp="1"/>
          </p:cNvSpPr>
          <p:nvPr>
            <p:ph type="dt" sz="half" idx="10"/>
          </p:nvPr>
        </p:nvSpPr>
        <p:spPr>
          <a:xfrm>
            <a:off x="4724400" y="6356350"/>
            <a:ext cx="2743200" cy="365125"/>
          </a:xfrm>
        </p:spPr>
        <p:txBody>
          <a:bodyPr/>
          <a:lstStyle>
            <a:lvl1pPr algn="ctr">
              <a:defRPr/>
            </a:lvl1pPr>
          </a:lstStyle>
          <a:p>
            <a:fld id="{003D479D-D175-4AC6-B1CF-2F1159BFB2EF}" type="datetimeFigureOut">
              <a:rPr lang="en-US" smtClean="0"/>
              <a:pPr/>
              <a:t>12/5/2024</a:t>
            </a:fld>
            <a:endParaRPr lang="en-US"/>
          </a:p>
        </p:txBody>
      </p:sp>
    </p:spTree>
    <p:extLst>
      <p:ext uri="{BB962C8B-B14F-4D97-AF65-F5344CB8AC3E}">
        <p14:creationId xmlns:p14="http://schemas.microsoft.com/office/powerpoint/2010/main" val="11705310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24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551437" cy="1325563"/>
          </a:xfrm>
        </p:spPr>
        <p:txBody>
          <a:bodyPr/>
          <a:lstStyle>
            <a:lvl1pPr>
              <a:defRPr>
                <a:solidFill>
                  <a:srgbClr val="FFD24F"/>
                </a:solidFill>
              </a:defRPr>
            </a:lvl1pPr>
          </a:lstStyle>
          <a:p>
            <a:r>
              <a:rPr lang="en-US"/>
              <a:t>Click to edit</a:t>
            </a:r>
          </a:p>
        </p:txBody>
      </p:sp>
      <p:sp>
        <p:nvSpPr>
          <p:cNvPr id="3" name="Content Placeholder 2"/>
          <p:cNvSpPr>
            <a:spLocks noGrp="1"/>
          </p:cNvSpPr>
          <p:nvPr>
            <p:ph idx="1"/>
          </p:nvPr>
        </p:nvSpPr>
        <p:spPr>
          <a:xfrm>
            <a:off x="3554963" y="1825625"/>
            <a:ext cx="6834674" cy="3520816"/>
          </a:xfrm>
        </p:spPr>
        <p:txBody>
          <a:bodyPr/>
          <a:lstStyle>
            <a:lvl1pPr marL="228600" indent="-228600">
              <a:buFontTx/>
              <a:buBlip>
                <a:blip r:embed="rId3"/>
              </a:buBlip>
              <a:defRPr>
                <a:solidFill>
                  <a:srgbClr val="FFD24F"/>
                </a:solidFill>
              </a:defRPr>
            </a:lvl1pPr>
            <a:lvl2pPr>
              <a:defRPr>
                <a:solidFill>
                  <a:srgbClr val="FFD24F"/>
                </a:solidFill>
              </a:defRPr>
            </a:lvl2pPr>
            <a:lvl3pPr>
              <a:defRPr>
                <a:solidFill>
                  <a:srgbClr val="FFD24F"/>
                </a:solidFill>
              </a:defRPr>
            </a:lvl3pPr>
            <a:lvl4pPr>
              <a:defRPr>
                <a:solidFill>
                  <a:srgbClr val="FFD24F"/>
                </a:solidFill>
              </a:defRPr>
            </a:lvl4pPr>
            <a:lvl5pPr>
              <a:defRPr>
                <a:solidFill>
                  <a:srgbClr val="FFD24F"/>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
        <p:nvSpPr>
          <p:cNvPr id="7" name="Date Placeholder 3"/>
          <p:cNvSpPr>
            <a:spLocks noGrp="1"/>
          </p:cNvSpPr>
          <p:nvPr>
            <p:ph type="dt" sz="half" idx="10"/>
          </p:nvPr>
        </p:nvSpPr>
        <p:spPr>
          <a:xfrm>
            <a:off x="4724400" y="6356350"/>
            <a:ext cx="2743200" cy="365125"/>
          </a:xfrm>
        </p:spPr>
        <p:txBody>
          <a:bodyPr/>
          <a:lstStyle>
            <a:lvl1pPr algn="ctr">
              <a:defRPr/>
            </a:lvl1pPr>
          </a:lstStyle>
          <a:p>
            <a:fld id="{003D479D-D175-4AC6-B1CF-2F1159BFB2EF}" type="datetimeFigureOut">
              <a:rPr lang="en-US" smtClean="0"/>
              <a:pPr/>
              <a:t>12/5/2024</a:t>
            </a:fld>
            <a:endParaRPr lang="en-US"/>
          </a:p>
        </p:txBody>
      </p:sp>
    </p:spTree>
    <p:extLst>
      <p:ext uri="{BB962C8B-B14F-4D97-AF65-F5344CB8AC3E}">
        <p14:creationId xmlns:p14="http://schemas.microsoft.com/office/powerpoint/2010/main" val="17204850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7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61083" y="1119674"/>
            <a:ext cx="8592715" cy="2565918"/>
          </a:xfrm>
        </p:spPr>
        <p:txBody>
          <a:bodyPr anchor="b"/>
          <a:lstStyle>
            <a:lvl1pPr algn="ctr">
              <a:defRPr sz="60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2761083" y="3815023"/>
            <a:ext cx="8592715" cy="1036895"/>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3D479D-D175-4AC6-B1CF-2F1159BFB2EF}"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335498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23118" y="188847"/>
            <a:ext cx="8429366" cy="2852737"/>
          </a:xfrm>
        </p:spPr>
        <p:txBody>
          <a:bodyPr anchor="b"/>
          <a:lstStyle>
            <a:lvl1pPr algn="ctr">
              <a:defRPr sz="6000">
                <a:solidFill>
                  <a:schemeClr val="bg1"/>
                </a:solidFill>
              </a:defRPr>
            </a:lvl1pPr>
          </a:lstStyle>
          <a:p>
            <a:r>
              <a:rPr lang="en-US"/>
              <a:t>Click to edit </a:t>
            </a:r>
            <a:br>
              <a:rPr lang="en-US"/>
            </a:br>
            <a:r>
              <a:rPr lang="en-US"/>
              <a:t>Master title style</a:t>
            </a:r>
          </a:p>
        </p:txBody>
      </p:sp>
      <p:sp>
        <p:nvSpPr>
          <p:cNvPr id="3" name="Text Placeholder 2"/>
          <p:cNvSpPr>
            <a:spLocks noGrp="1"/>
          </p:cNvSpPr>
          <p:nvPr>
            <p:ph type="body" idx="1"/>
          </p:nvPr>
        </p:nvSpPr>
        <p:spPr>
          <a:xfrm>
            <a:off x="838200" y="5458408"/>
            <a:ext cx="10509250" cy="765110"/>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3D479D-D175-4AC6-B1CF-2F1159BFB2EF}"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38459101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2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856791"/>
            <a:ext cx="9668069" cy="1837935"/>
          </a:xfrm>
        </p:spPr>
        <p:txBody>
          <a:bodyPr anchor="b"/>
          <a:lstStyle>
            <a:lvl1pPr algn="ctr">
              <a:defRPr sz="6000">
                <a:solidFill>
                  <a:schemeClr val="bg1"/>
                </a:solidFill>
              </a:defRPr>
            </a:lvl1pPr>
          </a:lstStyle>
          <a:p>
            <a:r>
              <a:rPr lang="en-US"/>
              <a:t>Click to edit </a:t>
            </a:r>
            <a:br>
              <a:rPr lang="en-US"/>
            </a:br>
            <a:r>
              <a:rPr lang="en-US"/>
              <a:t>Master title style</a:t>
            </a:r>
          </a:p>
        </p:txBody>
      </p:sp>
      <p:sp>
        <p:nvSpPr>
          <p:cNvPr id="3" name="Text Placeholder 2"/>
          <p:cNvSpPr>
            <a:spLocks noGrp="1"/>
          </p:cNvSpPr>
          <p:nvPr>
            <p:ph type="body" idx="1"/>
          </p:nvPr>
        </p:nvSpPr>
        <p:spPr>
          <a:xfrm>
            <a:off x="838200" y="4348065"/>
            <a:ext cx="10509250" cy="765110"/>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3D479D-D175-4AC6-B1CF-2F1159BFB2EF}"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24876266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3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856791"/>
            <a:ext cx="9668069" cy="1837935"/>
          </a:xfrm>
        </p:spPr>
        <p:txBody>
          <a:bodyPr anchor="b"/>
          <a:lstStyle>
            <a:lvl1pPr algn="ctr">
              <a:defRPr sz="6000">
                <a:solidFill>
                  <a:schemeClr val="bg1"/>
                </a:solidFill>
              </a:defRPr>
            </a:lvl1pPr>
          </a:lstStyle>
          <a:p>
            <a:r>
              <a:rPr lang="en-US"/>
              <a:t>Click to edit </a:t>
            </a:r>
            <a:br>
              <a:rPr lang="en-US"/>
            </a:br>
            <a:r>
              <a:rPr lang="en-US"/>
              <a:t>Master title style</a:t>
            </a:r>
          </a:p>
        </p:txBody>
      </p:sp>
      <p:sp>
        <p:nvSpPr>
          <p:cNvPr id="3" name="Text Placeholder 2"/>
          <p:cNvSpPr>
            <a:spLocks noGrp="1"/>
          </p:cNvSpPr>
          <p:nvPr>
            <p:ph type="body" idx="1"/>
          </p:nvPr>
        </p:nvSpPr>
        <p:spPr>
          <a:xfrm>
            <a:off x="838200" y="4348065"/>
            <a:ext cx="10509250" cy="765110"/>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3D479D-D175-4AC6-B1CF-2F1159BFB2EF}"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28542212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16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856791"/>
            <a:ext cx="9668069" cy="1837935"/>
          </a:xfrm>
        </p:spPr>
        <p:txBody>
          <a:bodyPr anchor="b"/>
          <a:lstStyle>
            <a:lvl1pPr algn="ctr">
              <a:defRPr sz="6000">
                <a:solidFill>
                  <a:schemeClr val="bg1"/>
                </a:solidFill>
              </a:defRPr>
            </a:lvl1pPr>
          </a:lstStyle>
          <a:p>
            <a:r>
              <a:rPr lang="en-US"/>
              <a:t>Click to edit </a:t>
            </a:r>
            <a:br>
              <a:rPr lang="en-US"/>
            </a:br>
            <a:r>
              <a:rPr lang="en-US"/>
              <a:t>Master title style</a:t>
            </a:r>
          </a:p>
        </p:txBody>
      </p:sp>
      <p:sp>
        <p:nvSpPr>
          <p:cNvPr id="3" name="Text Placeholder 2"/>
          <p:cNvSpPr>
            <a:spLocks noGrp="1"/>
          </p:cNvSpPr>
          <p:nvPr>
            <p:ph type="body" idx="1"/>
          </p:nvPr>
        </p:nvSpPr>
        <p:spPr>
          <a:xfrm>
            <a:off x="838200" y="4348065"/>
            <a:ext cx="10509250" cy="765110"/>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3D479D-D175-4AC6-B1CF-2F1159BFB2EF}"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38116656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17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856791"/>
            <a:ext cx="9668069" cy="1837935"/>
          </a:xfrm>
        </p:spPr>
        <p:txBody>
          <a:bodyPr anchor="b"/>
          <a:lstStyle>
            <a:lvl1pPr algn="ctr">
              <a:defRPr sz="6000">
                <a:solidFill>
                  <a:schemeClr val="bg1"/>
                </a:solidFill>
              </a:defRPr>
            </a:lvl1pPr>
          </a:lstStyle>
          <a:p>
            <a:r>
              <a:rPr lang="en-US"/>
              <a:t>Click to edit </a:t>
            </a:r>
            <a:br>
              <a:rPr lang="en-US"/>
            </a:br>
            <a:r>
              <a:rPr lang="en-US"/>
              <a:t>Master title style</a:t>
            </a:r>
          </a:p>
        </p:txBody>
      </p:sp>
      <p:sp>
        <p:nvSpPr>
          <p:cNvPr id="3" name="Text Placeholder 2"/>
          <p:cNvSpPr>
            <a:spLocks noGrp="1"/>
          </p:cNvSpPr>
          <p:nvPr>
            <p:ph type="body" idx="1"/>
          </p:nvPr>
        </p:nvSpPr>
        <p:spPr>
          <a:xfrm>
            <a:off x="838200" y="4348065"/>
            <a:ext cx="10509250" cy="765110"/>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3D479D-D175-4AC6-B1CF-2F1159BFB2EF}"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30490559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18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856791"/>
            <a:ext cx="9668069" cy="1837935"/>
          </a:xfrm>
        </p:spPr>
        <p:txBody>
          <a:bodyPr anchor="b"/>
          <a:lstStyle>
            <a:lvl1pPr algn="ctr">
              <a:defRPr sz="6000">
                <a:solidFill>
                  <a:schemeClr val="bg1"/>
                </a:solidFill>
              </a:defRPr>
            </a:lvl1pPr>
          </a:lstStyle>
          <a:p>
            <a:r>
              <a:rPr lang="en-US"/>
              <a:t>Click to edit </a:t>
            </a:r>
            <a:br>
              <a:rPr lang="en-US"/>
            </a:br>
            <a:r>
              <a:rPr lang="en-US"/>
              <a:t>Master title style</a:t>
            </a:r>
          </a:p>
        </p:txBody>
      </p:sp>
      <p:sp>
        <p:nvSpPr>
          <p:cNvPr id="3" name="Text Placeholder 2"/>
          <p:cNvSpPr>
            <a:spLocks noGrp="1"/>
          </p:cNvSpPr>
          <p:nvPr>
            <p:ph type="body" idx="1"/>
          </p:nvPr>
        </p:nvSpPr>
        <p:spPr>
          <a:xfrm>
            <a:off x="838200" y="4348065"/>
            <a:ext cx="10509250" cy="765110"/>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3D479D-D175-4AC6-B1CF-2F1159BFB2EF}"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369046972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19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856791"/>
            <a:ext cx="9668069" cy="1837935"/>
          </a:xfrm>
        </p:spPr>
        <p:txBody>
          <a:bodyPr anchor="b"/>
          <a:lstStyle>
            <a:lvl1pPr algn="ctr">
              <a:defRPr sz="6000">
                <a:solidFill>
                  <a:schemeClr val="bg1"/>
                </a:solidFill>
              </a:defRPr>
            </a:lvl1pPr>
          </a:lstStyle>
          <a:p>
            <a:r>
              <a:rPr lang="en-US"/>
              <a:t>Click to edit </a:t>
            </a:r>
            <a:br>
              <a:rPr lang="en-US"/>
            </a:br>
            <a:r>
              <a:rPr lang="en-US"/>
              <a:t>Master title style</a:t>
            </a:r>
          </a:p>
        </p:txBody>
      </p:sp>
      <p:sp>
        <p:nvSpPr>
          <p:cNvPr id="3" name="Text Placeholder 2"/>
          <p:cNvSpPr>
            <a:spLocks noGrp="1"/>
          </p:cNvSpPr>
          <p:nvPr>
            <p:ph type="body" idx="1"/>
          </p:nvPr>
        </p:nvSpPr>
        <p:spPr>
          <a:xfrm>
            <a:off x="838200" y="4348065"/>
            <a:ext cx="10509250" cy="765110"/>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3D479D-D175-4AC6-B1CF-2F1159BFB2EF}"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28469800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298187"/>
            <a:ext cx="10515600" cy="1325563"/>
          </a:xfrm>
        </p:spPr>
        <p:txBody>
          <a:bodyPr/>
          <a:lstStyle/>
          <a:p>
            <a:r>
              <a:rPr lang="en-US"/>
              <a:t>Click to edit</a:t>
            </a:r>
          </a:p>
        </p:txBody>
      </p:sp>
      <p:sp>
        <p:nvSpPr>
          <p:cNvPr id="3" name="Content Placeholder 2"/>
          <p:cNvSpPr>
            <a:spLocks noGrp="1"/>
          </p:cNvSpPr>
          <p:nvPr>
            <p:ph sz="half" idx="1"/>
          </p:nvPr>
        </p:nvSpPr>
        <p:spPr>
          <a:xfrm>
            <a:off x="838200" y="2761861"/>
            <a:ext cx="5181600" cy="34151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761861"/>
            <a:ext cx="5181600" cy="3415101"/>
          </a:xfrm>
        </p:spPr>
        <p:txBody>
          <a:bodyPr/>
          <a:lstStyle>
            <a:lvl1pPr marL="228600" indent="-228600">
              <a:buFontTx/>
              <a:buBlip>
                <a:blip r:embed="rId2"/>
              </a:buBlip>
              <a:defRPr>
                <a:solidFill>
                  <a:srgbClr val="06205C"/>
                </a:solidFill>
              </a:defRPr>
            </a:lvl1pPr>
            <a:lvl2pPr>
              <a:defRPr>
                <a:solidFill>
                  <a:srgbClr val="06205C"/>
                </a:solidFill>
              </a:defRPr>
            </a:lvl2pPr>
            <a:lvl3pPr>
              <a:defRPr>
                <a:solidFill>
                  <a:srgbClr val="06205C"/>
                </a:solidFill>
              </a:defRPr>
            </a:lvl3pPr>
            <a:lvl4pPr>
              <a:defRPr>
                <a:solidFill>
                  <a:srgbClr val="06205C"/>
                </a:solidFill>
              </a:defRPr>
            </a:lvl4pPr>
            <a:lvl5pPr>
              <a:defRPr>
                <a:solidFill>
                  <a:srgbClr val="06205C"/>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03D479D-D175-4AC6-B1CF-2F1159BFB2EF}"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20570627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2688869"/>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3512781"/>
            <a:ext cx="5157787" cy="25147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2688869"/>
            <a:ext cx="5183188" cy="823912"/>
          </a:xfrm>
        </p:spPr>
        <p:txBody>
          <a:bodyPr anchor="b"/>
          <a:lstStyle>
            <a:lvl1pPr marL="0" indent="0">
              <a:buNone/>
              <a:defRPr sz="2400" b="1">
                <a:solidFill>
                  <a:srgbClr val="06205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512781"/>
            <a:ext cx="5183188" cy="2514794"/>
          </a:xfrm>
        </p:spPr>
        <p:txBody>
          <a:bodyPr/>
          <a:lstStyle>
            <a:lvl1pPr marL="228600" indent="-228600">
              <a:buFontTx/>
              <a:buBlip>
                <a:blip r:embed="rId2"/>
              </a:buBlip>
              <a:defRPr>
                <a:solidFill>
                  <a:srgbClr val="06205C"/>
                </a:solidFill>
              </a:defRPr>
            </a:lvl1pPr>
            <a:lvl2pPr>
              <a:defRPr>
                <a:solidFill>
                  <a:srgbClr val="06205C"/>
                </a:solidFill>
              </a:defRPr>
            </a:lvl2pPr>
            <a:lvl3pPr>
              <a:defRPr>
                <a:solidFill>
                  <a:srgbClr val="06205C"/>
                </a:solidFill>
              </a:defRPr>
            </a:lvl3pPr>
            <a:lvl4pPr>
              <a:defRPr>
                <a:solidFill>
                  <a:srgbClr val="06205C"/>
                </a:solidFill>
              </a:defRPr>
            </a:lvl4pPr>
            <a:lvl5pPr>
              <a:defRPr>
                <a:solidFill>
                  <a:srgbClr val="06205C"/>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03D479D-D175-4AC6-B1CF-2F1159BFB2EF}" type="datetimeFigureOut">
              <a:rPr lang="en-US" smtClean="0"/>
              <a:t>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A9241B-F1BA-41D4-8DBA-1AE471FD398F}" type="slidenum">
              <a:rPr lang="en-US" smtClean="0"/>
              <a:t>‹#›</a:t>
            </a:fld>
            <a:endParaRPr lang="en-US"/>
          </a:p>
        </p:txBody>
      </p:sp>
      <p:sp>
        <p:nvSpPr>
          <p:cNvPr id="10" name="Title 1"/>
          <p:cNvSpPr>
            <a:spLocks noGrp="1"/>
          </p:cNvSpPr>
          <p:nvPr>
            <p:ph type="title"/>
          </p:nvPr>
        </p:nvSpPr>
        <p:spPr>
          <a:xfrm>
            <a:off x="838200" y="1279962"/>
            <a:ext cx="8574832" cy="1325563"/>
          </a:xfrm>
        </p:spPr>
        <p:txBody>
          <a:bodyPr/>
          <a:lstStyle/>
          <a:p>
            <a:r>
              <a:rPr lang="en-US"/>
              <a:t>Click to edit</a:t>
            </a:r>
          </a:p>
        </p:txBody>
      </p:sp>
    </p:spTree>
    <p:extLst>
      <p:ext uri="{BB962C8B-B14F-4D97-AF65-F5344CB8AC3E}">
        <p14:creationId xmlns:p14="http://schemas.microsoft.com/office/powerpoint/2010/main" val="19188750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4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298187"/>
            <a:ext cx="10515600" cy="1325563"/>
          </a:xfrm>
        </p:spPr>
        <p:txBody>
          <a:bodyPr/>
          <a:lstStyle/>
          <a:p>
            <a:r>
              <a:rPr lang="en-US"/>
              <a:t>Click to edit</a:t>
            </a:r>
          </a:p>
        </p:txBody>
      </p:sp>
      <p:sp>
        <p:nvSpPr>
          <p:cNvPr id="3" name="Content Placeholder 2"/>
          <p:cNvSpPr>
            <a:spLocks noGrp="1"/>
          </p:cNvSpPr>
          <p:nvPr>
            <p:ph sz="half" idx="1"/>
          </p:nvPr>
        </p:nvSpPr>
        <p:spPr>
          <a:xfrm>
            <a:off x="838200" y="2761861"/>
            <a:ext cx="5181600" cy="34151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761861"/>
            <a:ext cx="5181600" cy="3415101"/>
          </a:xfrm>
        </p:spPr>
        <p:txBody>
          <a:bodyPr/>
          <a:lstStyle>
            <a:lvl1pPr marL="228600" indent="-228600">
              <a:buFontTx/>
              <a:buBlip>
                <a:blip r:embed="rId3"/>
              </a:buBlip>
              <a:defRPr>
                <a:solidFill>
                  <a:srgbClr val="06205C"/>
                </a:solidFill>
              </a:defRPr>
            </a:lvl1pPr>
            <a:lvl2pPr>
              <a:defRPr>
                <a:solidFill>
                  <a:srgbClr val="06205C"/>
                </a:solidFill>
              </a:defRPr>
            </a:lvl2pPr>
            <a:lvl3pPr>
              <a:defRPr>
                <a:solidFill>
                  <a:srgbClr val="06205C"/>
                </a:solidFill>
              </a:defRPr>
            </a:lvl3pPr>
            <a:lvl4pPr>
              <a:defRPr>
                <a:solidFill>
                  <a:srgbClr val="06205C"/>
                </a:solidFill>
              </a:defRPr>
            </a:lvl4pPr>
            <a:lvl5pPr>
              <a:defRPr>
                <a:solidFill>
                  <a:srgbClr val="06205C"/>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03D479D-D175-4AC6-B1CF-2F1159BFB2EF}"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28554649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2688869"/>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3512781"/>
            <a:ext cx="5157787" cy="25147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2688869"/>
            <a:ext cx="5183188" cy="823912"/>
          </a:xfrm>
        </p:spPr>
        <p:txBody>
          <a:bodyPr anchor="b"/>
          <a:lstStyle>
            <a:lvl1pPr marL="0" indent="0">
              <a:buNone/>
              <a:defRPr sz="2400" b="1">
                <a:solidFill>
                  <a:srgbClr val="06205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512781"/>
            <a:ext cx="5183188" cy="2514794"/>
          </a:xfrm>
        </p:spPr>
        <p:txBody>
          <a:bodyPr/>
          <a:lstStyle>
            <a:lvl1pPr marL="228600" indent="-228600">
              <a:buFontTx/>
              <a:buBlip>
                <a:blip r:embed="rId3"/>
              </a:buBlip>
              <a:defRPr>
                <a:solidFill>
                  <a:srgbClr val="06205C"/>
                </a:solidFill>
              </a:defRPr>
            </a:lvl1pPr>
            <a:lvl2pPr>
              <a:defRPr>
                <a:solidFill>
                  <a:srgbClr val="06205C"/>
                </a:solidFill>
              </a:defRPr>
            </a:lvl2pPr>
            <a:lvl3pPr>
              <a:defRPr>
                <a:solidFill>
                  <a:srgbClr val="06205C"/>
                </a:solidFill>
              </a:defRPr>
            </a:lvl3pPr>
            <a:lvl4pPr>
              <a:defRPr>
                <a:solidFill>
                  <a:srgbClr val="06205C"/>
                </a:solidFill>
              </a:defRPr>
            </a:lvl4pPr>
            <a:lvl5pPr>
              <a:defRPr>
                <a:solidFill>
                  <a:srgbClr val="06205C"/>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03D479D-D175-4AC6-B1CF-2F1159BFB2EF}" type="datetimeFigureOut">
              <a:rPr lang="en-US" smtClean="0"/>
              <a:t>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A9241B-F1BA-41D4-8DBA-1AE471FD398F}" type="slidenum">
              <a:rPr lang="en-US" smtClean="0"/>
              <a:t>‹#›</a:t>
            </a:fld>
            <a:endParaRPr lang="en-US"/>
          </a:p>
        </p:txBody>
      </p:sp>
      <p:sp>
        <p:nvSpPr>
          <p:cNvPr id="10" name="Title 1"/>
          <p:cNvSpPr>
            <a:spLocks noGrp="1"/>
          </p:cNvSpPr>
          <p:nvPr>
            <p:ph type="title"/>
          </p:nvPr>
        </p:nvSpPr>
        <p:spPr>
          <a:xfrm>
            <a:off x="838200" y="1279962"/>
            <a:ext cx="8574832" cy="1325563"/>
          </a:xfrm>
        </p:spPr>
        <p:txBody>
          <a:bodyPr/>
          <a:lstStyle/>
          <a:p>
            <a:r>
              <a:rPr lang="en-US"/>
              <a:t>Click to edit</a:t>
            </a:r>
          </a:p>
        </p:txBody>
      </p:sp>
    </p:spTree>
    <p:extLst>
      <p:ext uri="{BB962C8B-B14F-4D97-AF65-F5344CB8AC3E}">
        <p14:creationId xmlns:p14="http://schemas.microsoft.com/office/powerpoint/2010/main" val="316682843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5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298187"/>
            <a:ext cx="10515600" cy="1325563"/>
          </a:xfrm>
        </p:spPr>
        <p:txBody>
          <a:bodyPr/>
          <a:lstStyle/>
          <a:p>
            <a:r>
              <a:rPr lang="en-US"/>
              <a:t>Click to edit</a:t>
            </a:r>
          </a:p>
        </p:txBody>
      </p:sp>
      <p:sp>
        <p:nvSpPr>
          <p:cNvPr id="3" name="Content Placeholder 2"/>
          <p:cNvSpPr>
            <a:spLocks noGrp="1"/>
          </p:cNvSpPr>
          <p:nvPr>
            <p:ph sz="half" idx="1"/>
          </p:nvPr>
        </p:nvSpPr>
        <p:spPr>
          <a:xfrm>
            <a:off x="838200" y="2761861"/>
            <a:ext cx="5181600" cy="34151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761861"/>
            <a:ext cx="5181600" cy="3415101"/>
          </a:xfrm>
        </p:spPr>
        <p:txBody>
          <a:bodyPr/>
          <a:lstStyle>
            <a:lvl1pPr marL="228600" indent="-228600">
              <a:buFontTx/>
              <a:buBlip>
                <a:blip r:embed="rId3"/>
              </a:buBlip>
              <a:defRPr>
                <a:solidFill>
                  <a:srgbClr val="06205C"/>
                </a:solidFill>
              </a:defRPr>
            </a:lvl1pPr>
            <a:lvl2pPr>
              <a:defRPr>
                <a:solidFill>
                  <a:srgbClr val="06205C"/>
                </a:solidFill>
              </a:defRPr>
            </a:lvl2pPr>
            <a:lvl3pPr>
              <a:defRPr>
                <a:solidFill>
                  <a:srgbClr val="06205C"/>
                </a:solidFill>
              </a:defRPr>
            </a:lvl3pPr>
            <a:lvl4pPr>
              <a:defRPr>
                <a:solidFill>
                  <a:srgbClr val="06205C"/>
                </a:solidFill>
              </a:defRPr>
            </a:lvl4pPr>
            <a:lvl5pPr>
              <a:defRPr>
                <a:solidFill>
                  <a:srgbClr val="06205C"/>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03D479D-D175-4AC6-B1CF-2F1159BFB2EF}"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14033287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2688869"/>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3512781"/>
            <a:ext cx="5157787" cy="25147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2688869"/>
            <a:ext cx="5183188" cy="823912"/>
          </a:xfrm>
        </p:spPr>
        <p:txBody>
          <a:bodyPr anchor="b"/>
          <a:lstStyle>
            <a:lvl1pPr marL="0" indent="0">
              <a:buNone/>
              <a:defRPr sz="2400" b="1">
                <a:solidFill>
                  <a:srgbClr val="06205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512781"/>
            <a:ext cx="5183188" cy="2514794"/>
          </a:xfrm>
        </p:spPr>
        <p:txBody>
          <a:bodyPr/>
          <a:lstStyle>
            <a:lvl1pPr marL="228600" indent="-228600">
              <a:buFontTx/>
              <a:buBlip>
                <a:blip r:embed="rId3"/>
              </a:buBlip>
              <a:defRPr>
                <a:solidFill>
                  <a:srgbClr val="06205C"/>
                </a:solidFill>
              </a:defRPr>
            </a:lvl1pPr>
            <a:lvl2pPr>
              <a:defRPr>
                <a:solidFill>
                  <a:srgbClr val="06205C"/>
                </a:solidFill>
              </a:defRPr>
            </a:lvl2pPr>
            <a:lvl3pPr>
              <a:defRPr>
                <a:solidFill>
                  <a:srgbClr val="06205C"/>
                </a:solidFill>
              </a:defRPr>
            </a:lvl3pPr>
            <a:lvl4pPr>
              <a:defRPr>
                <a:solidFill>
                  <a:srgbClr val="06205C"/>
                </a:solidFill>
              </a:defRPr>
            </a:lvl4pPr>
            <a:lvl5pPr>
              <a:defRPr>
                <a:solidFill>
                  <a:srgbClr val="06205C"/>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03D479D-D175-4AC6-B1CF-2F1159BFB2EF}" type="datetimeFigureOut">
              <a:rPr lang="en-US" smtClean="0"/>
              <a:t>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A9241B-F1BA-41D4-8DBA-1AE471FD398F}" type="slidenum">
              <a:rPr lang="en-US" smtClean="0"/>
              <a:t>‹#›</a:t>
            </a:fld>
            <a:endParaRPr lang="en-US"/>
          </a:p>
        </p:txBody>
      </p:sp>
      <p:sp>
        <p:nvSpPr>
          <p:cNvPr id="10" name="Title 1"/>
          <p:cNvSpPr>
            <a:spLocks noGrp="1"/>
          </p:cNvSpPr>
          <p:nvPr>
            <p:ph type="title"/>
          </p:nvPr>
        </p:nvSpPr>
        <p:spPr>
          <a:xfrm>
            <a:off x="838200" y="1279962"/>
            <a:ext cx="8574832" cy="1325563"/>
          </a:xfrm>
        </p:spPr>
        <p:txBody>
          <a:bodyPr/>
          <a:lstStyle/>
          <a:p>
            <a:r>
              <a:rPr lang="en-US"/>
              <a:t>Click to edit</a:t>
            </a:r>
          </a:p>
        </p:txBody>
      </p:sp>
    </p:spTree>
    <p:extLst>
      <p:ext uri="{BB962C8B-B14F-4D97-AF65-F5344CB8AC3E}">
        <p14:creationId xmlns:p14="http://schemas.microsoft.com/office/powerpoint/2010/main" val="17115093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2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46465"/>
            <a:ext cx="10515600" cy="1325563"/>
          </a:xfrm>
        </p:spPr>
        <p:txBody>
          <a:bodyPr/>
          <a:lstStyle/>
          <a:p>
            <a:r>
              <a:rPr lang="en-US"/>
              <a:t>Click to edit</a:t>
            </a:r>
          </a:p>
        </p:txBody>
      </p:sp>
      <p:sp>
        <p:nvSpPr>
          <p:cNvPr id="3" name="Content Placeholder 2"/>
          <p:cNvSpPr>
            <a:spLocks noGrp="1"/>
          </p:cNvSpPr>
          <p:nvPr>
            <p:ph sz="half" idx="1"/>
          </p:nvPr>
        </p:nvSpPr>
        <p:spPr>
          <a:xfrm>
            <a:off x="838200" y="1672029"/>
            <a:ext cx="5181600" cy="45049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72029"/>
            <a:ext cx="5181600" cy="4504934"/>
          </a:xfrm>
        </p:spPr>
        <p:txBody>
          <a:bodyPr/>
          <a:lstStyle>
            <a:lvl1pPr marL="228600" indent="-228600">
              <a:buFontTx/>
              <a:buBlip>
                <a:blip r:embed="rId3"/>
              </a:buBlip>
              <a:defRPr>
                <a:solidFill>
                  <a:srgbClr val="06205C"/>
                </a:solidFill>
              </a:defRPr>
            </a:lvl1pPr>
            <a:lvl2pPr>
              <a:defRPr>
                <a:solidFill>
                  <a:srgbClr val="06205C"/>
                </a:solidFill>
              </a:defRPr>
            </a:lvl2pPr>
            <a:lvl3pPr>
              <a:defRPr>
                <a:solidFill>
                  <a:srgbClr val="06205C"/>
                </a:solidFill>
              </a:defRPr>
            </a:lvl3pPr>
            <a:lvl4pPr>
              <a:defRPr>
                <a:solidFill>
                  <a:srgbClr val="06205C"/>
                </a:solidFill>
              </a:defRPr>
            </a:lvl4pPr>
            <a:lvl5pPr>
              <a:defRPr>
                <a:solidFill>
                  <a:srgbClr val="06205C"/>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03D479D-D175-4AC6-B1CF-2F1159BFB2EF}"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30253981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43792"/>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467704"/>
            <a:ext cx="5157787" cy="35598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43792"/>
            <a:ext cx="5183188" cy="823912"/>
          </a:xfrm>
        </p:spPr>
        <p:txBody>
          <a:bodyPr anchor="b"/>
          <a:lstStyle>
            <a:lvl1pPr marL="0" indent="0">
              <a:buNone/>
              <a:defRPr sz="2400" b="1">
                <a:solidFill>
                  <a:srgbClr val="06205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467704"/>
            <a:ext cx="5183188" cy="3559871"/>
          </a:xfrm>
        </p:spPr>
        <p:txBody>
          <a:bodyPr/>
          <a:lstStyle>
            <a:lvl1pPr marL="228600" indent="-228600">
              <a:buFontTx/>
              <a:buBlip>
                <a:blip r:embed="rId3"/>
              </a:buBlip>
              <a:defRPr>
                <a:solidFill>
                  <a:srgbClr val="06205C"/>
                </a:solidFill>
              </a:defRPr>
            </a:lvl1pPr>
            <a:lvl2pPr>
              <a:defRPr>
                <a:solidFill>
                  <a:srgbClr val="06205C"/>
                </a:solidFill>
              </a:defRPr>
            </a:lvl2pPr>
            <a:lvl3pPr>
              <a:defRPr>
                <a:solidFill>
                  <a:srgbClr val="06205C"/>
                </a:solidFill>
              </a:defRPr>
            </a:lvl3pPr>
            <a:lvl4pPr>
              <a:defRPr>
                <a:solidFill>
                  <a:srgbClr val="06205C"/>
                </a:solidFill>
              </a:defRPr>
            </a:lvl4pPr>
            <a:lvl5pPr>
              <a:defRPr>
                <a:solidFill>
                  <a:srgbClr val="06205C"/>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03D479D-D175-4AC6-B1CF-2F1159BFB2EF}" type="datetimeFigureOut">
              <a:rPr lang="en-US" smtClean="0"/>
              <a:t>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A9241B-F1BA-41D4-8DBA-1AE471FD398F}" type="slidenum">
              <a:rPr lang="en-US" smtClean="0"/>
              <a:t>‹#›</a:t>
            </a:fld>
            <a:endParaRPr lang="en-US"/>
          </a:p>
        </p:txBody>
      </p:sp>
      <p:sp>
        <p:nvSpPr>
          <p:cNvPr id="10" name="Title 1"/>
          <p:cNvSpPr>
            <a:spLocks noGrp="1"/>
          </p:cNvSpPr>
          <p:nvPr>
            <p:ph type="title"/>
          </p:nvPr>
        </p:nvSpPr>
        <p:spPr>
          <a:xfrm>
            <a:off x="838200" y="318229"/>
            <a:ext cx="8574832" cy="1325563"/>
          </a:xfrm>
        </p:spPr>
        <p:txBody>
          <a:bodyPr/>
          <a:lstStyle/>
          <a:p>
            <a:r>
              <a:rPr lang="en-US"/>
              <a:t>Click to edit</a:t>
            </a:r>
          </a:p>
        </p:txBody>
      </p:sp>
    </p:spTree>
    <p:extLst>
      <p:ext uri="{BB962C8B-B14F-4D97-AF65-F5344CB8AC3E}">
        <p14:creationId xmlns:p14="http://schemas.microsoft.com/office/powerpoint/2010/main" val="377675068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9_Two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46465"/>
            <a:ext cx="10515600" cy="1325563"/>
          </a:xfrm>
        </p:spPr>
        <p:txBody>
          <a:bodyPr/>
          <a:lstStyle/>
          <a:p>
            <a:r>
              <a:rPr lang="en-US"/>
              <a:t>Click to edit</a:t>
            </a:r>
          </a:p>
        </p:txBody>
      </p:sp>
      <p:sp>
        <p:nvSpPr>
          <p:cNvPr id="3" name="Content Placeholder 2"/>
          <p:cNvSpPr>
            <a:spLocks noGrp="1"/>
          </p:cNvSpPr>
          <p:nvPr>
            <p:ph sz="half" idx="1"/>
          </p:nvPr>
        </p:nvSpPr>
        <p:spPr>
          <a:xfrm>
            <a:off x="838200" y="1672029"/>
            <a:ext cx="5181600" cy="45049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72029"/>
            <a:ext cx="5181600" cy="4504934"/>
          </a:xfrm>
        </p:spPr>
        <p:txBody>
          <a:bodyPr/>
          <a:lstStyle>
            <a:lvl1pPr marL="228600" indent="-228600">
              <a:buFontTx/>
              <a:buBlip>
                <a:blip r:embed="rId3"/>
              </a:buBlip>
              <a:defRPr>
                <a:solidFill>
                  <a:srgbClr val="06205C"/>
                </a:solidFill>
              </a:defRPr>
            </a:lvl1pPr>
            <a:lvl2pPr>
              <a:defRPr>
                <a:solidFill>
                  <a:srgbClr val="06205C"/>
                </a:solidFill>
              </a:defRPr>
            </a:lvl2pPr>
            <a:lvl3pPr>
              <a:defRPr>
                <a:solidFill>
                  <a:srgbClr val="06205C"/>
                </a:solidFill>
              </a:defRPr>
            </a:lvl3pPr>
            <a:lvl4pPr>
              <a:defRPr>
                <a:solidFill>
                  <a:srgbClr val="06205C"/>
                </a:solidFill>
              </a:defRPr>
            </a:lvl4pPr>
            <a:lvl5pPr>
              <a:defRPr>
                <a:solidFill>
                  <a:srgbClr val="06205C"/>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03D479D-D175-4AC6-B1CF-2F1159BFB2EF}"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283078798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10_Two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46465"/>
            <a:ext cx="10515600" cy="1325563"/>
          </a:xfrm>
        </p:spPr>
        <p:txBody>
          <a:bodyPr/>
          <a:lstStyle/>
          <a:p>
            <a:r>
              <a:rPr lang="en-US"/>
              <a:t>Click to edit</a:t>
            </a:r>
          </a:p>
        </p:txBody>
      </p:sp>
      <p:sp>
        <p:nvSpPr>
          <p:cNvPr id="3" name="Content Placeholder 2"/>
          <p:cNvSpPr>
            <a:spLocks noGrp="1"/>
          </p:cNvSpPr>
          <p:nvPr>
            <p:ph sz="half" idx="1"/>
          </p:nvPr>
        </p:nvSpPr>
        <p:spPr>
          <a:xfrm>
            <a:off x="838200" y="1672029"/>
            <a:ext cx="5181600" cy="45049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72029"/>
            <a:ext cx="5181600" cy="4504934"/>
          </a:xfrm>
        </p:spPr>
        <p:txBody>
          <a:bodyPr/>
          <a:lstStyle>
            <a:lvl1pPr marL="228600" indent="-228600">
              <a:buFontTx/>
              <a:buBlip>
                <a:blip r:embed="rId3"/>
              </a:buBlip>
              <a:defRPr>
                <a:solidFill>
                  <a:srgbClr val="06205C"/>
                </a:solidFill>
              </a:defRPr>
            </a:lvl1pPr>
            <a:lvl2pPr>
              <a:defRPr>
                <a:solidFill>
                  <a:srgbClr val="06205C"/>
                </a:solidFill>
              </a:defRPr>
            </a:lvl2pPr>
            <a:lvl3pPr>
              <a:defRPr>
                <a:solidFill>
                  <a:srgbClr val="06205C"/>
                </a:solidFill>
              </a:defRPr>
            </a:lvl3pPr>
            <a:lvl4pPr>
              <a:defRPr>
                <a:solidFill>
                  <a:srgbClr val="06205C"/>
                </a:solidFill>
              </a:defRPr>
            </a:lvl4pPr>
            <a:lvl5pPr>
              <a:defRPr>
                <a:solidFill>
                  <a:srgbClr val="06205C"/>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03D479D-D175-4AC6-B1CF-2F1159BFB2EF}"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32174398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3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46465"/>
            <a:ext cx="10515600" cy="1325563"/>
          </a:xfrm>
        </p:spPr>
        <p:txBody>
          <a:bodyPr/>
          <a:lstStyle/>
          <a:p>
            <a:r>
              <a:rPr lang="en-US"/>
              <a:t>Click to edit</a:t>
            </a:r>
          </a:p>
        </p:txBody>
      </p:sp>
      <p:sp>
        <p:nvSpPr>
          <p:cNvPr id="3" name="Content Placeholder 2"/>
          <p:cNvSpPr>
            <a:spLocks noGrp="1"/>
          </p:cNvSpPr>
          <p:nvPr>
            <p:ph sz="half" idx="1"/>
          </p:nvPr>
        </p:nvSpPr>
        <p:spPr>
          <a:xfrm>
            <a:off x="838200" y="1672029"/>
            <a:ext cx="5181600" cy="45049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72029"/>
            <a:ext cx="5181600" cy="4504934"/>
          </a:xfrm>
        </p:spPr>
        <p:txBody>
          <a:bodyPr/>
          <a:lstStyle>
            <a:lvl1pPr marL="228600" indent="-228600">
              <a:buFontTx/>
              <a:buBlip>
                <a:blip r:embed="rId3"/>
              </a:buBlip>
              <a:defRPr>
                <a:solidFill>
                  <a:srgbClr val="06205C"/>
                </a:solidFill>
              </a:defRPr>
            </a:lvl1pPr>
            <a:lvl2pPr>
              <a:defRPr>
                <a:solidFill>
                  <a:srgbClr val="06205C"/>
                </a:solidFill>
              </a:defRPr>
            </a:lvl2pPr>
            <a:lvl3pPr>
              <a:defRPr>
                <a:solidFill>
                  <a:srgbClr val="06205C"/>
                </a:solidFill>
              </a:defRPr>
            </a:lvl3pPr>
            <a:lvl4pPr>
              <a:defRPr>
                <a:solidFill>
                  <a:srgbClr val="06205C"/>
                </a:solidFill>
              </a:defRPr>
            </a:lvl4pPr>
            <a:lvl5pPr>
              <a:defRPr>
                <a:solidFill>
                  <a:srgbClr val="06205C"/>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03D479D-D175-4AC6-B1CF-2F1159BFB2EF}"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241788921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43792"/>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467704"/>
            <a:ext cx="5157787" cy="35598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43792"/>
            <a:ext cx="5183188" cy="823912"/>
          </a:xfrm>
        </p:spPr>
        <p:txBody>
          <a:bodyPr anchor="b"/>
          <a:lstStyle>
            <a:lvl1pPr marL="0" indent="0">
              <a:buNone/>
              <a:defRPr sz="2400" b="1">
                <a:solidFill>
                  <a:srgbClr val="06205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467704"/>
            <a:ext cx="5183188" cy="3559871"/>
          </a:xfrm>
        </p:spPr>
        <p:txBody>
          <a:bodyPr/>
          <a:lstStyle>
            <a:lvl1pPr marL="228600" indent="-228600">
              <a:buFontTx/>
              <a:buBlip>
                <a:blip r:embed="rId3"/>
              </a:buBlip>
              <a:defRPr>
                <a:solidFill>
                  <a:srgbClr val="06205C"/>
                </a:solidFill>
              </a:defRPr>
            </a:lvl1pPr>
            <a:lvl2pPr>
              <a:defRPr>
                <a:solidFill>
                  <a:srgbClr val="06205C"/>
                </a:solidFill>
              </a:defRPr>
            </a:lvl2pPr>
            <a:lvl3pPr>
              <a:defRPr>
                <a:solidFill>
                  <a:srgbClr val="06205C"/>
                </a:solidFill>
              </a:defRPr>
            </a:lvl3pPr>
            <a:lvl4pPr>
              <a:defRPr>
                <a:solidFill>
                  <a:srgbClr val="06205C"/>
                </a:solidFill>
              </a:defRPr>
            </a:lvl4pPr>
            <a:lvl5pPr>
              <a:defRPr>
                <a:solidFill>
                  <a:srgbClr val="06205C"/>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03D479D-D175-4AC6-B1CF-2F1159BFB2EF}" type="datetimeFigureOut">
              <a:rPr lang="en-US" smtClean="0"/>
              <a:t>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A9241B-F1BA-41D4-8DBA-1AE471FD398F}" type="slidenum">
              <a:rPr lang="en-US" smtClean="0"/>
              <a:t>‹#›</a:t>
            </a:fld>
            <a:endParaRPr lang="en-US"/>
          </a:p>
        </p:txBody>
      </p:sp>
      <p:sp>
        <p:nvSpPr>
          <p:cNvPr id="10" name="Title 1"/>
          <p:cNvSpPr>
            <a:spLocks noGrp="1"/>
          </p:cNvSpPr>
          <p:nvPr>
            <p:ph type="title"/>
          </p:nvPr>
        </p:nvSpPr>
        <p:spPr>
          <a:xfrm>
            <a:off x="838200" y="318229"/>
            <a:ext cx="8574832" cy="1325563"/>
          </a:xfrm>
        </p:spPr>
        <p:txBody>
          <a:bodyPr/>
          <a:lstStyle/>
          <a:p>
            <a:r>
              <a:rPr lang="en-US"/>
              <a:t>Click to edit</a:t>
            </a:r>
          </a:p>
        </p:txBody>
      </p:sp>
    </p:spTree>
    <p:extLst>
      <p:ext uri="{BB962C8B-B14F-4D97-AF65-F5344CB8AC3E}">
        <p14:creationId xmlns:p14="http://schemas.microsoft.com/office/powerpoint/2010/main" val="4623160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a:t>
            </a:r>
          </a:p>
        </p:txBody>
      </p:sp>
      <p:sp>
        <p:nvSpPr>
          <p:cNvPr id="3" name="Date Placeholder 2"/>
          <p:cNvSpPr>
            <a:spLocks noGrp="1"/>
          </p:cNvSpPr>
          <p:nvPr>
            <p:ph type="dt" sz="half" idx="10"/>
          </p:nvPr>
        </p:nvSpPr>
        <p:spPr/>
        <p:txBody>
          <a:bodyPr/>
          <a:lstStyle/>
          <a:p>
            <a:fld id="{003D479D-D175-4AC6-B1CF-2F1159BFB2EF}" type="datetimeFigureOut">
              <a:rPr lang="en-US" smtClean="0"/>
              <a:t>12/5/2024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272794238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03D479D-D175-4AC6-B1CF-2F1159BFB2EF}" type="datetimeFigureOut">
              <a:rPr lang="en-US" smtClean="0"/>
              <a:t>12/5/2024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A9241B-F1BA-41D4-8DBA-1AE471FD398F}" type="slidenum">
              <a:rPr lang="en-US" smtClean="0"/>
              <a:t>‹#›</a:t>
            </a:fld>
            <a:endParaRPr lang="en-US"/>
          </a:p>
        </p:txBody>
      </p:sp>
      <p:sp>
        <p:nvSpPr>
          <p:cNvPr id="6" name="Title 1">
            <a:extLst>
              <a:ext uri="{FF2B5EF4-FFF2-40B4-BE49-F238E27FC236}">
                <a16:creationId xmlns:a16="http://schemas.microsoft.com/office/drawing/2014/main" id="{95BFA9AC-D6C8-407B-9225-C03C69A7D4F1}"/>
              </a:ext>
            </a:extLst>
          </p:cNvPr>
          <p:cNvSpPr>
            <a:spLocks noGrp="1"/>
          </p:cNvSpPr>
          <p:nvPr>
            <p:ph type="title"/>
          </p:nvPr>
        </p:nvSpPr>
        <p:spPr>
          <a:xfrm>
            <a:off x="838200" y="18256"/>
            <a:ext cx="10515600" cy="1325563"/>
          </a:xfrm>
        </p:spPr>
        <p:txBody>
          <a:bodyPr/>
          <a:lstStyle>
            <a:lvl1pPr>
              <a:defRPr>
                <a:solidFill>
                  <a:schemeClr val="bg1"/>
                </a:solidFill>
              </a:defRPr>
            </a:lvl1pPr>
          </a:lstStyle>
          <a:p>
            <a:r>
              <a:rPr lang="en-US"/>
              <a:t>Click to edit</a:t>
            </a:r>
          </a:p>
        </p:txBody>
      </p:sp>
    </p:spTree>
    <p:extLst>
      <p:ext uri="{BB962C8B-B14F-4D97-AF65-F5344CB8AC3E}">
        <p14:creationId xmlns:p14="http://schemas.microsoft.com/office/powerpoint/2010/main" val="359962118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8256"/>
            <a:ext cx="10515600" cy="1325563"/>
          </a:xfrm>
        </p:spPr>
        <p:txBody>
          <a:bodyPr/>
          <a:lstStyle>
            <a:lvl1pPr>
              <a:defRPr>
                <a:solidFill>
                  <a:schemeClr val="bg1"/>
                </a:solidFill>
              </a:defRPr>
            </a:lvl1pPr>
          </a:lstStyle>
          <a:p>
            <a:r>
              <a:rPr lang="en-US"/>
              <a:t>Click to edit</a:t>
            </a:r>
          </a:p>
        </p:txBody>
      </p:sp>
      <p:sp>
        <p:nvSpPr>
          <p:cNvPr id="3" name="Content Placeholder 2"/>
          <p:cNvSpPr>
            <a:spLocks noGrp="1"/>
          </p:cNvSpPr>
          <p:nvPr>
            <p:ph sz="half" idx="1"/>
          </p:nvPr>
        </p:nvSpPr>
        <p:spPr>
          <a:xfrm>
            <a:off x="838200" y="1474237"/>
            <a:ext cx="5181600" cy="4702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474237"/>
            <a:ext cx="5181600" cy="4702725"/>
          </a:xfrm>
        </p:spPr>
        <p:txBody>
          <a:bodyPr/>
          <a:lstStyle>
            <a:lvl1pPr marL="228600" indent="-228600">
              <a:buFontTx/>
              <a:buBlip>
                <a:blip r:embed="rId2"/>
              </a:buBlip>
              <a:defRPr>
                <a:solidFill>
                  <a:srgbClr val="06205C"/>
                </a:solidFill>
              </a:defRPr>
            </a:lvl1pPr>
            <a:lvl2pPr>
              <a:defRPr>
                <a:solidFill>
                  <a:srgbClr val="06205C"/>
                </a:solidFill>
              </a:defRPr>
            </a:lvl2pPr>
            <a:lvl3pPr>
              <a:defRPr>
                <a:solidFill>
                  <a:srgbClr val="06205C"/>
                </a:solidFill>
              </a:defRPr>
            </a:lvl3pPr>
            <a:lvl4pPr>
              <a:defRPr>
                <a:solidFill>
                  <a:srgbClr val="06205C"/>
                </a:solidFill>
              </a:defRPr>
            </a:lvl4pPr>
            <a:lvl5pPr>
              <a:defRPr>
                <a:solidFill>
                  <a:srgbClr val="06205C"/>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03D479D-D175-4AC6-B1CF-2F1159BFB2EF}"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391740212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343819"/>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258008"/>
            <a:ext cx="5157787" cy="37695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343819"/>
            <a:ext cx="5183188" cy="823912"/>
          </a:xfrm>
        </p:spPr>
        <p:txBody>
          <a:bodyPr anchor="b"/>
          <a:lstStyle>
            <a:lvl1pPr marL="0" indent="0">
              <a:buNone/>
              <a:defRPr sz="2400" b="1">
                <a:solidFill>
                  <a:srgbClr val="06205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258008"/>
            <a:ext cx="5183188" cy="3769567"/>
          </a:xfrm>
        </p:spPr>
        <p:txBody>
          <a:bodyPr/>
          <a:lstStyle>
            <a:lvl1pPr marL="228600" indent="-228600">
              <a:buFontTx/>
              <a:buBlip>
                <a:blip r:embed="rId2"/>
              </a:buBlip>
              <a:defRPr>
                <a:solidFill>
                  <a:srgbClr val="06205C"/>
                </a:solidFill>
              </a:defRPr>
            </a:lvl1pPr>
            <a:lvl2pPr>
              <a:defRPr>
                <a:solidFill>
                  <a:srgbClr val="06205C"/>
                </a:solidFill>
              </a:defRPr>
            </a:lvl2pPr>
            <a:lvl3pPr>
              <a:defRPr>
                <a:solidFill>
                  <a:srgbClr val="06205C"/>
                </a:solidFill>
              </a:defRPr>
            </a:lvl3pPr>
            <a:lvl4pPr>
              <a:defRPr>
                <a:solidFill>
                  <a:srgbClr val="06205C"/>
                </a:solidFill>
              </a:defRPr>
            </a:lvl4pPr>
            <a:lvl5pPr>
              <a:defRPr>
                <a:solidFill>
                  <a:srgbClr val="06205C"/>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03D479D-D175-4AC6-B1CF-2F1159BFB2EF}" type="datetimeFigureOut">
              <a:rPr lang="en-US" smtClean="0"/>
              <a:t>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A9241B-F1BA-41D4-8DBA-1AE471FD398F}" type="slidenum">
              <a:rPr lang="en-US" smtClean="0"/>
              <a:t>‹#›</a:t>
            </a:fld>
            <a:endParaRPr lang="en-US"/>
          </a:p>
        </p:txBody>
      </p:sp>
      <p:sp>
        <p:nvSpPr>
          <p:cNvPr id="11" name="Title 1">
            <a:extLst>
              <a:ext uri="{FF2B5EF4-FFF2-40B4-BE49-F238E27FC236}">
                <a16:creationId xmlns:a16="http://schemas.microsoft.com/office/drawing/2014/main" id="{7CD782D4-EF71-4EE1-9B43-0EEC8F5C27DD}"/>
              </a:ext>
            </a:extLst>
          </p:cNvPr>
          <p:cNvSpPr>
            <a:spLocks noGrp="1"/>
          </p:cNvSpPr>
          <p:nvPr>
            <p:ph type="title"/>
          </p:nvPr>
        </p:nvSpPr>
        <p:spPr>
          <a:xfrm>
            <a:off x="838200" y="18256"/>
            <a:ext cx="10515600" cy="1325563"/>
          </a:xfrm>
        </p:spPr>
        <p:txBody>
          <a:bodyPr/>
          <a:lstStyle>
            <a:lvl1pPr>
              <a:defRPr>
                <a:solidFill>
                  <a:schemeClr val="bg1"/>
                </a:solidFill>
              </a:defRPr>
            </a:lvl1pPr>
          </a:lstStyle>
          <a:p>
            <a:r>
              <a:rPr lang="en-US"/>
              <a:t>Click to edit</a:t>
            </a:r>
          </a:p>
        </p:txBody>
      </p:sp>
    </p:spTree>
    <p:extLst>
      <p:ext uri="{BB962C8B-B14F-4D97-AF65-F5344CB8AC3E}">
        <p14:creationId xmlns:p14="http://schemas.microsoft.com/office/powerpoint/2010/main" val="118535765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188" y="2745051"/>
            <a:ext cx="6172200" cy="273202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745051"/>
            <a:ext cx="3932237" cy="273722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03D479D-D175-4AC6-B1CF-2F1159BFB2EF}"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9241B-F1BA-41D4-8DBA-1AE471FD398F}" type="slidenum">
              <a:rPr lang="en-US" smtClean="0"/>
              <a:t>‹#›</a:t>
            </a:fld>
            <a:endParaRPr lang="en-US"/>
          </a:p>
        </p:txBody>
      </p:sp>
      <p:sp>
        <p:nvSpPr>
          <p:cNvPr id="8" name="Title 1"/>
          <p:cNvSpPr>
            <a:spLocks noGrp="1"/>
          </p:cNvSpPr>
          <p:nvPr>
            <p:ph type="title"/>
          </p:nvPr>
        </p:nvSpPr>
        <p:spPr>
          <a:xfrm>
            <a:off x="838200" y="1326178"/>
            <a:ext cx="6178420" cy="1325563"/>
          </a:xfrm>
        </p:spPr>
        <p:txBody>
          <a:bodyPr/>
          <a:lstStyle/>
          <a:p>
            <a:r>
              <a:rPr lang="en-US"/>
              <a:t>Click to edit</a:t>
            </a:r>
          </a:p>
        </p:txBody>
      </p:sp>
    </p:spTree>
    <p:extLst>
      <p:ext uri="{BB962C8B-B14F-4D97-AF65-F5344CB8AC3E}">
        <p14:creationId xmlns:p14="http://schemas.microsoft.com/office/powerpoint/2010/main" val="339150087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188" y="1588406"/>
            <a:ext cx="6172200" cy="388866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586204"/>
            <a:ext cx="3932237" cy="389606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03D479D-D175-4AC6-B1CF-2F1159BFB2EF}"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9241B-F1BA-41D4-8DBA-1AE471FD398F}" type="slidenum">
              <a:rPr lang="en-US" smtClean="0"/>
              <a:t>‹#›</a:t>
            </a:fld>
            <a:endParaRPr lang="en-US"/>
          </a:p>
        </p:txBody>
      </p:sp>
      <p:sp>
        <p:nvSpPr>
          <p:cNvPr id="9" name="Title 1">
            <a:extLst>
              <a:ext uri="{FF2B5EF4-FFF2-40B4-BE49-F238E27FC236}">
                <a16:creationId xmlns:a16="http://schemas.microsoft.com/office/drawing/2014/main" id="{3616210E-0752-4396-8043-99E62F07BD69}"/>
              </a:ext>
            </a:extLst>
          </p:cNvPr>
          <p:cNvSpPr>
            <a:spLocks noGrp="1"/>
          </p:cNvSpPr>
          <p:nvPr>
            <p:ph type="title"/>
          </p:nvPr>
        </p:nvSpPr>
        <p:spPr>
          <a:xfrm>
            <a:off x="838200" y="18256"/>
            <a:ext cx="10515600" cy="1325563"/>
          </a:xfrm>
        </p:spPr>
        <p:txBody>
          <a:bodyPr/>
          <a:lstStyle>
            <a:lvl1pPr>
              <a:defRPr>
                <a:solidFill>
                  <a:schemeClr val="bg1"/>
                </a:solidFill>
              </a:defRPr>
            </a:lvl1pPr>
          </a:lstStyle>
          <a:p>
            <a:r>
              <a:rPr lang="en-US"/>
              <a:t>Click to edit</a:t>
            </a:r>
          </a:p>
        </p:txBody>
      </p:sp>
    </p:spTree>
    <p:extLst>
      <p:ext uri="{BB962C8B-B14F-4D97-AF65-F5344CB8AC3E}">
        <p14:creationId xmlns:p14="http://schemas.microsoft.com/office/powerpoint/2010/main" val="36307716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1539551"/>
            <a:ext cx="6172200" cy="381197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1537470"/>
            <a:ext cx="3932237" cy="381923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03D479D-D175-4AC6-B1CF-2F1159BFB2EF}"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9241B-F1BA-41D4-8DBA-1AE471FD398F}" type="slidenum">
              <a:rPr lang="en-US" smtClean="0"/>
              <a:t>‹#›</a:t>
            </a:fld>
            <a:endParaRPr lang="en-US"/>
          </a:p>
        </p:txBody>
      </p:sp>
      <p:sp>
        <p:nvSpPr>
          <p:cNvPr id="9" name="Title 1">
            <a:extLst>
              <a:ext uri="{FF2B5EF4-FFF2-40B4-BE49-F238E27FC236}">
                <a16:creationId xmlns:a16="http://schemas.microsoft.com/office/drawing/2014/main" id="{E97E9AC2-9742-4337-9102-32D5F6DCBAE0}"/>
              </a:ext>
            </a:extLst>
          </p:cNvPr>
          <p:cNvSpPr>
            <a:spLocks noGrp="1"/>
          </p:cNvSpPr>
          <p:nvPr>
            <p:ph type="title"/>
          </p:nvPr>
        </p:nvSpPr>
        <p:spPr>
          <a:xfrm>
            <a:off x="838200" y="18256"/>
            <a:ext cx="10515600" cy="1325563"/>
          </a:xfrm>
        </p:spPr>
        <p:txBody>
          <a:bodyPr/>
          <a:lstStyle>
            <a:lvl1pPr>
              <a:defRPr>
                <a:solidFill>
                  <a:schemeClr val="bg1"/>
                </a:solidFill>
              </a:defRPr>
            </a:lvl1pPr>
          </a:lstStyle>
          <a:p>
            <a:r>
              <a:rPr lang="en-US"/>
              <a:t>Click to edit</a:t>
            </a:r>
          </a:p>
        </p:txBody>
      </p:sp>
    </p:spTree>
    <p:extLst>
      <p:ext uri="{BB962C8B-B14F-4D97-AF65-F5344CB8AC3E}">
        <p14:creationId xmlns:p14="http://schemas.microsoft.com/office/powerpoint/2010/main" val="87661677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1_Blan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3D479D-D175-4AC6-B1CF-2F1159BFB2EF}" type="datetimeFigureOut">
              <a:rPr lang="en-US" smtClean="0"/>
              <a:t>12/5/2024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240071697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2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3D479D-D175-4AC6-B1CF-2F1159BFB2EF}" type="datetimeFigureOut">
              <a:rPr lang="en-US" smtClean="0"/>
              <a:t>12/5/2024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34850905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3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3D479D-D175-4AC6-B1CF-2F1159BFB2EF}" type="datetimeFigureOut">
              <a:rPr lang="en-US" smtClean="0"/>
              <a:t>12/5/2024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A9241B-F1BA-41D4-8DBA-1AE471FD398F}" type="slidenum">
              <a:rPr lang="en-US" smtClean="0"/>
              <a:t>‹#›</a:t>
            </a:fld>
            <a:endParaRPr lang="en-US"/>
          </a:p>
        </p:txBody>
      </p:sp>
    </p:spTree>
    <p:extLst>
      <p:ext uri="{BB962C8B-B14F-4D97-AF65-F5344CB8AC3E}">
        <p14:creationId xmlns:p14="http://schemas.microsoft.com/office/powerpoint/2010/main" val="75740895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E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3D479D-D175-4AC6-B1CF-2F1159BFB2EF}" type="datetimeFigureOut">
              <a:rPr lang="en-US" smtClean="0"/>
              <a:t>12/5/2024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A9241B-F1BA-41D4-8DBA-1AE471FD398F}" type="slidenum">
              <a:rPr lang="en-US" smtClean="0"/>
              <a:t>‹#›</a:t>
            </a:fld>
            <a:endParaRPr lang="en-US"/>
          </a:p>
        </p:txBody>
      </p:sp>
      <p:sp>
        <p:nvSpPr>
          <p:cNvPr id="5" name="Title 1"/>
          <p:cNvSpPr>
            <a:spLocks noGrp="1"/>
          </p:cNvSpPr>
          <p:nvPr>
            <p:ph type="title" hasCustomPrompt="1"/>
          </p:nvPr>
        </p:nvSpPr>
        <p:spPr>
          <a:xfrm>
            <a:off x="838200" y="2411962"/>
            <a:ext cx="10515600" cy="1017038"/>
          </a:xfrm>
        </p:spPr>
        <p:txBody>
          <a:bodyPr anchor="b"/>
          <a:lstStyle>
            <a:lvl1pPr algn="ctr">
              <a:defRPr sz="6000">
                <a:solidFill>
                  <a:schemeClr val="bg1"/>
                </a:solidFill>
              </a:defRPr>
            </a:lvl1pPr>
          </a:lstStyle>
          <a:p>
            <a:r>
              <a:rPr lang="en-US"/>
              <a:t>Thank You</a:t>
            </a:r>
          </a:p>
        </p:txBody>
      </p:sp>
      <p:sp>
        <p:nvSpPr>
          <p:cNvPr id="6" name="Text Placeholder 2"/>
          <p:cNvSpPr>
            <a:spLocks noGrp="1"/>
          </p:cNvSpPr>
          <p:nvPr>
            <p:ph type="body" idx="1"/>
          </p:nvPr>
        </p:nvSpPr>
        <p:spPr>
          <a:xfrm>
            <a:off x="838200" y="3669133"/>
            <a:ext cx="10509250" cy="765110"/>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85955770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6F225-F72D-4DF2-A34B-2AC136766650}"/>
              </a:ext>
            </a:extLst>
          </p:cNvPr>
          <p:cNvSpPr>
            <a:spLocks noGrp="1"/>
          </p:cNvSpPr>
          <p:nvPr>
            <p:ph type="title"/>
          </p:nvPr>
        </p:nvSpPr>
        <p:spPr>
          <a:xfrm>
            <a:off x="838200" y="365125"/>
            <a:ext cx="10515600" cy="1325563"/>
          </a:xfrm>
          <a:prstGeom prst="rect">
            <a:avLst/>
          </a:prstGeom>
        </p:spPr>
        <p:txBody>
          <a:bodyPr/>
          <a:lstStyle>
            <a:lvl1pPr>
              <a:defRPr lang="en-US" sz="6000" b="1" cap="none" spc="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defRPr>
            </a:lvl1pPr>
          </a:lstStyle>
          <a:p>
            <a:pPr lvl="0" algn="ctr"/>
            <a:r>
              <a:rPr lang="en-US"/>
              <a:t>Click to edit Master title style</a:t>
            </a:r>
          </a:p>
        </p:txBody>
      </p:sp>
    </p:spTree>
    <p:extLst>
      <p:ext uri="{BB962C8B-B14F-4D97-AF65-F5344CB8AC3E}">
        <p14:creationId xmlns:p14="http://schemas.microsoft.com/office/powerpoint/2010/main" val="44124877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cSld name="Quote with Caption">
    <p:spTree>
      <p:nvGrpSpPr>
        <p:cNvPr id="1" name=""/>
        <p:cNvGrpSpPr/>
        <p:nvPr/>
      </p:nvGrpSpPr>
      <p:grpSpPr>
        <a:xfrm>
          <a:off x="0" y="0"/>
          <a:ext cx="0" cy="0"/>
          <a:chOff x="0" y="0"/>
          <a:chExt cx="0" cy="0"/>
        </a:xfrm>
      </p:grpSpPr>
      <p:grpSp>
        <p:nvGrpSpPr>
          <p:cNvPr id="3" name="Group 2"/>
          <p:cNvGrpSpPr/>
          <p:nvPr/>
        </p:nvGrpSpPr>
        <p:grpSpPr>
          <a:xfrm>
            <a:off x="-2117" y="0"/>
            <a:ext cx="12194117" cy="6860798"/>
            <a:chOff x="-1588" y="0"/>
            <a:chExt cx="9145588" cy="6860798"/>
          </a:xfrm>
        </p:grpSpPr>
        <p:sp>
          <p:nvSpPr>
            <p:cNvPr id="13" name="Rectangle 12"/>
            <p:cNvSpPr/>
            <p:nvPr/>
          </p:nvSpPr>
          <p:spPr>
            <a:xfrm>
              <a:off x="0" y="0"/>
              <a:ext cx="9118832" cy="6858000"/>
            </a:xfrm>
            <a:prstGeom prst="rect">
              <a:avLst/>
            </a:prstGeom>
            <a:blipFill>
              <a:blip r:embed="rId2" cstate="email">
                <a:duotone>
                  <a:schemeClr val="dk2">
                    <a:shade val="69000"/>
                    <a:hueMod val="91000"/>
                    <a:satMod val="164000"/>
                    <a:lumMod val="74000"/>
                  </a:schemeClr>
                  <a:schemeClr val="dk2">
                    <a:hueMod val="124000"/>
                    <a:satMod val="140000"/>
                    <a:lumMod val="142000"/>
                  </a:schemeClr>
                </a:duotone>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1504082" y="927102"/>
            <a:ext cx="8213847" cy="2882179"/>
          </a:xfrm>
        </p:spPr>
        <p:txBody>
          <a:bodyPr anchor="ctr"/>
          <a:lstStyle>
            <a:lvl1pPr>
              <a:defRPr sz="3600"/>
            </a:lvl1pPr>
          </a:lstStyle>
          <a:p>
            <a:r>
              <a:rPr lang="en-US"/>
              <a:t>Click to edit Master title style</a:t>
            </a:r>
            <a:endParaRPr lang="en-US" dirty="0"/>
          </a:p>
        </p:txBody>
      </p:sp>
      <p:sp>
        <p:nvSpPr>
          <p:cNvPr id="17" name="Text Placeholder 3"/>
          <p:cNvSpPr>
            <a:spLocks noGrp="1"/>
          </p:cNvSpPr>
          <p:nvPr>
            <p:ph type="body" sz="half" idx="13"/>
          </p:nvPr>
        </p:nvSpPr>
        <p:spPr bwMode="gray">
          <a:xfrm>
            <a:off x="1849706" y="3809281"/>
            <a:ext cx="7528191"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Text Placeholder 3"/>
          <p:cNvSpPr>
            <a:spLocks noGrp="1"/>
          </p:cNvSpPr>
          <p:nvPr>
            <p:ph type="body" sz="half" idx="2"/>
          </p:nvPr>
        </p:nvSpPr>
        <p:spPr>
          <a:xfrm>
            <a:off x="1155255" y="5000819"/>
            <a:ext cx="8458231"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a:xfrm>
            <a:off x="10099259" y="6365501"/>
            <a:ext cx="1320799" cy="228659"/>
          </a:xfrm>
          <a:prstGeom prst="rect">
            <a:avLst/>
          </a:prstGeom>
        </p:spPr>
        <p:txBody>
          <a:bodyPr/>
          <a:lstStyle/>
          <a:p>
            <a:fld id="{E4D16131-CC47-4F96-9527-FC235BAF6BE2}" type="datetimeFigureOut">
              <a:rPr lang="en-US" smtClean="0">
                <a:solidFill>
                  <a:srgbClr val="1CADE4"/>
                </a:solidFill>
              </a:rPr>
              <a:pPr/>
              <a:t>12/5/2024</a:t>
            </a:fld>
            <a:endParaRPr lang="en-US">
              <a:solidFill>
                <a:srgbClr val="1CADE4"/>
              </a:solidFill>
            </a:endParaRPr>
          </a:p>
        </p:txBody>
      </p:sp>
      <p:sp>
        <p:nvSpPr>
          <p:cNvPr id="5" name="Footer Placeholder 4"/>
          <p:cNvSpPr>
            <a:spLocks noGrp="1"/>
          </p:cNvSpPr>
          <p:nvPr>
            <p:ph type="ftr" sz="quarter" idx="11"/>
          </p:nvPr>
        </p:nvSpPr>
        <p:spPr>
          <a:xfrm>
            <a:off x="787793" y="6365497"/>
            <a:ext cx="5146393" cy="228660"/>
          </a:xfrm>
          <a:prstGeom prst="rect">
            <a:avLst/>
          </a:prstGeom>
        </p:spPr>
        <p:txBody>
          <a:bodyPr/>
          <a:lstStyle/>
          <a:p>
            <a:endParaRPr lang="en-US">
              <a:solidFill>
                <a:srgbClr val="1CADE4"/>
              </a:solidFill>
            </a:endParaRPr>
          </a:p>
        </p:txBody>
      </p:sp>
    </p:spTree>
    <p:extLst>
      <p:ext uri="{BB962C8B-B14F-4D97-AF65-F5344CB8AC3E}">
        <p14:creationId xmlns:p14="http://schemas.microsoft.com/office/powerpoint/2010/main" val="36484884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3352738-F9A2-8F99-A5C4-D436900B56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25528" cy="1438298"/>
          </a:xfrm>
          <a:prstGeom prst="rect">
            <a:avLst/>
          </a:prstGeom>
        </p:spPr>
      </p:pic>
      <p:sp>
        <p:nvSpPr>
          <p:cNvPr id="2" name="Title 1">
            <a:extLst>
              <a:ext uri="{FF2B5EF4-FFF2-40B4-BE49-F238E27FC236}">
                <a16:creationId xmlns:a16="http://schemas.microsoft.com/office/drawing/2014/main" id="{B127F2C5-BD48-77CD-AB4E-6CBF9D9C5D77}"/>
              </a:ext>
            </a:extLst>
          </p:cNvPr>
          <p:cNvSpPr>
            <a:spLocks noGrp="1"/>
          </p:cNvSpPr>
          <p:nvPr>
            <p:ph type="title"/>
          </p:nvPr>
        </p:nvSpPr>
        <p:spPr>
          <a:xfrm>
            <a:off x="2317866" y="0"/>
            <a:ext cx="8496992" cy="1325563"/>
          </a:xfrm>
        </p:spPr>
        <p:txBody>
          <a:bodyPr/>
          <a:lstStyle/>
          <a:p>
            <a:r>
              <a:rPr lang="en-US"/>
              <a:t>Click to edit Master title style</a:t>
            </a:r>
          </a:p>
        </p:txBody>
      </p:sp>
    </p:spTree>
    <p:extLst>
      <p:ext uri="{BB962C8B-B14F-4D97-AF65-F5344CB8AC3E}">
        <p14:creationId xmlns:p14="http://schemas.microsoft.com/office/powerpoint/2010/main" val="41104038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608892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48EBA-AC69-4B56-B6DD-578DB353CC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057443-0755-47A4-8EEC-1A0283989A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30EBC94-FE92-4EE3-A80E-54413CA96F0F}"/>
              </a:ext>
            </a:extLst>
          </p:cNvPr>
          <p:cNvSpPr>
            <a:spLocks noGrp="1"/>
          </p:cNvSpPr>
          <p:nvPr>
            <p:ph type="dt" sz="half" idx="10"/>
          </p:nvPr>
        </p:nvSpPr>
        <p:spPr/>
        <p:txBody>
          <a:bodyPr/>
          <a:lstStyle/>
          <a:p>
            <a:fld id="{ABB64D01-79EB-49B1-A586-28B611E602E7}" type="datetimeFigureOut">
              <a:rPr lang="en-US" smtClean="0"/>
              <a:t>12/5/2024</a:t>
            </a:fld>
            <a:endParaRPr lang="en-US"/>
          </a:p>
        </p:txBody>
      </p:sp>
      <p:sp>
        <p:nvSpPr>
          <p:cNvPr id="5" name="Footer Placeholder 4">
            <a:extLst>
              <a:ext uri="{FF2B5EF4-FFF2-40B4-BE49-F238E27FC236}">
                <a16:creationId xmlns:a16="http://schemas.microsoft.com/office/drawing/2014/main" id="{6841DB14-ABF8-4F79-AEA1-9DA928822E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33B952-AC19-4882-8F69-E7E4CAE6B3D4}"/>
              </a:ext>
            </a:extLst>
          </p:cNvPr>
          <p:cNvSpPr>
            <a:spLocks noGrp="1"/>
          </p:cNvSpPr>
          <p:nvPr>
            <p:ph type="sldNum" sz="quarter" idx="12"/>
          </p:nvPr>
        </p:nvSpPr>
        <p:spPr/>
        <p:txBody>
          <a:bodyPr/>
          <a:lstStyle/>
          <a:p>
            <a:fld id="{B81873FB-E5CD-4003-A03D-64AD0BF9398F}" type="slidenum">
              <a:rPr lang="en-US" smtClean="0"/>
              <a:t>‹#›</a:t>
            </a:fld>
            <a:endParaRPr lang="en-US"/>
          </a:p>
        </p:txBody>
      </p:sp>
    </p:spTree>
    <p:extLst>
      <p:ext uri="{BB962C8B-B14F-4D97-AF65-F5344CB8AC3E}">
        <p14:creationId xmlns:p14="http://schemas.microsoft.com/office/powerpoint/2010/main" val="317197080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4369B-E485-4857-9AC2-8552D3A51B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C10045-F897-4209-9E1D-2E94CC5439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A788AA-828D-44FB-9458-DCB5DDDF256C}"/>
              </a:ext>
            </a:extLst>
          </p:cNvPr>
          <p:cNvSpPr>
            <a:spLocks noGrp="1"/>
          </p:cNvSpPr>
          <p:nvPr>
            <p:ph type="dt" sz="half" idx="10"/>
          </p:nvPr>
        </p:nvSpPr>
        <p:spPr/>
        <p:txBody>
          <a:bodyPr/>
          <a:lstStyle/>
          <a:p>
            <a:fld id="{ABB64D01-79EB-49B1-A586-28B611E602E7}" type="datetimeFigureOut">
              <a:rPr lang="en-US" smtClean="0"/>
              <a:t>12/5/2024</a:t>
            </a:fld>
            <a:endParaRPr lang="en-US"/>
          </a:p>
        </p:txBody>
      </p:sp>
      <p:sp>
        <p:nvSpPr>
          <p:cNvPr id="5" name="Footer Placeholder 4">
            <a:extLst>
              <a:ext uri="{FF2B5EF4-FFF2-40B4-BE49-F238E27FC236}">
                <a16:creationId xmlns:a16="http://schemas.microsoft.com/office/drawing/2014/main" id="{55205B2E-55F7-4758-883C-BF20E02D7A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E34E0E-117C-4B88-97D5-80E6FF7F6BCB}"/>
              </a:ext>
            </a:extLst>
          </p:cNvPr>
          <p:cNvSpPr>
            <a:spLocks noGrp="1"/>
          </p:cNvSpPr>
          <p:nvPr>
            <p:ph type="sldNum" sz="quarter" idx="12"/>
          </p:nvPr>
        </p:nvSpPr>
        <p:spPr/>
        <p:txBody>
          <a:bodyPr/>
          <a:lstStyle/>
          <a:p>
            <a:fld id="{B81873FB-E5CD-4003-A03D-64AD0BF9398F}" type="slidenum">
              <a:rPr lang="en-US" smtClean="0"/>
              <a:t>‹#›</a:t>
            </a:fld>
            <a:endParaRPr lang="en-US"/>
          </a:p>
        </p:txBody>
      </p:sp>
    </p:spTree>
    <p:extLst>
      <p:ext uri="{BB962C8B-B14F-4D97-AF65-F5344CB8AC3E}">
        <p14:creationId xmlns:p14="http://schemas.microsoft.com/office/powerpoint/2010/main" val="401590021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11472-DB2E-4EBB-AC88-31F9C15CB95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BC74DFC-8E44-43DC-A153-11FB56F1F8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4950B8-EFD8-4F39-910D-B4B71DDD850A}"/>
              </a:ext>
            </a:extLst>
          </p:cNvPr>
          <p:cNvSpPr>
            <a:spLocks noGrp="1"/>
          </p:cNvSpPr>
          <p:nvPr>
            <p:ph type="dt" sz="half" idx="10"/>
          </p:nvPr>
        </p:nvSpPr>
        <p:spPr/>
        <p:txBody>
          <a:bodyPr/>
          <a:lstStyle/>
          <a:p>
            <a:fld id="{ABB64D01-79EB-49B1-A586-28B611E602E7}" type="datetimeFigureOut">
              <a:rPr lang="en-US" smtClean="0"/>
              <a:t>12/5/2024</a:t>
            </a:fld>
            <a:endParaRPr lang="en-US"/>
          </a:p>
        </p:txBody>
      </p:sp>
      <p:sp>
        <p:nvSpPr>
          <p:cNvPr id="5" name="Footer Placeholder 4">
            <a:extLst>
              <a:ext uri="{FF2B5EF4-FFF2-40B4-BE49-F238E27FC236}">
                <a16:creationId xmlns:a16="http://schemas.microsoft.com/office/drawing/2014/main" id="{C7011234-3636-4E4C-A664-B112548750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70C429-F8B5-4F7E-B317-6167D30493F8}"/>
              </a:ext>
            </a:extLst>
          </p:cNvPr>
          <p:cNvSpPr>
            <a:spLocks noGrp="1"/>
          </p:cNvSpPr>
          <p:nvPr>
            <p:ph type="sldNum" sz="quarter" idx="12"/>
          </p:nvPr>
        </p:nvSpPr>
        <p:spPr/>
        <p:txBody>
          <a:bodyPr/>
          <a:lstStyle/>
          <a:p>
            <a:fld id="{B81873FB-E5CD-4003-A03D-64AD0BF9398F}" type="slidenum">
              <a:rPr lang="en-US" smtClean="0"/>
              <a:t>‹#›</a:t>
            </a:fld>
            <a:endParaRPr lang="en-US"/>
          </a:p>
        </p:txBody>
      </p:sp>
    </p:spTree>
    <p:extLst>
      <p:ext uri="{BB962C8B-B14F-4D97-AF65-F5344CB8AC3E}">
        <p14:creationId xmlns:p14="http://schemas.microsoft.com/office/powerpoint/2010/main" val="133286264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568D9-5E96-4D9E-AE5E-A8989A4A3E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C84C74-DC37-4150-B473-A97633FDE5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E8524A-2F04-4FA2-9C6B-B6CBD03AE7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95D527-403C-47B4-B142-C0D61FB717CC}"/>
              </a:ext>
            </a:extLst>
          </p:cNvPr>
          <p:cNvSpPr>
            <a:spLocks noGrp="1"/>
          </p:cNvSpPr>
          <p:nvPr>
            <p:ph type="dt" sz="half" idx="10"/>
          </p:nvPr>
        </p:nvSpPr>
        <p:spPr/>
        <p:txBody>
          <a:bodyPr/>
          <a:lstStyle/>
          <a:p>
            <a:fld id="{ABB64D01-79EB-49B1-A586-28B611E602E7}" type="datetimeFigureOut">
              <a:rPr lang="en-US" smtClean="0"/>
              <a:t>12/5/2024</a:t>
            </a:fld>
            <a:endParaRPr lang="en-US"/>
          </a:p>
        </p:txBody>
      </p:sp>
      <p:sp>
        <p:nvSpPr>
          <p:cNvPr id="6" name="Footer Placeholder 5">
            <a:extLst>
              <a:ext uri="{FF2B5EF4-FFF2-40B4-BE49-F238E27FC236}">
                <a16:creationId xmlns:a16="http://schemas.microsoft.com/office/drawing/2014/main" id="{E7B1211C-D275-4235-8522-F1F6C60B26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F85553-1823-49B3-98B5-182617A0C287}"/>
              </a:ext>
            </a:extLst>
          </p:cNvPr>
          <p:cNvSpPr>
            <a:spLocks noGrp="1"/>
          </p:cNvSpPr>
          <p:nvPr>
            <p:ph type="sldNum" sz="quarter" idx="12"/>
          </p:nvPr>
        </p:nvSpPr>
        <p:spPr/>
        <p:txBody>
          <a:bodyPr/>
          <a:lstStyle/>
          <a:p>
            <a:fld id="{B81873FB-E5CD-4003-A03D-64AD0BF9398F}" type="slidenum">
              <a:rPr lang="en-US" smtClean="0"/>
              <a:t>‹#›</a:t>
            </a:fld>
            <a:endParaRPr lang="en-US"/>
          </a:p>
        </p:txBody>
      </p:sp>
    </p:spTree>
    <p:extLst>
      <p:ext uri="{BB962C8B-B14F-4D97-AF65-F5344CB8AC3E}">
        <p14:creationId xmlns:p14="http://schemas.microsoft.com/office/powerpoint/2010/main" val="238371580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70B57-F0B0-49C6-95DA-C1D5620C98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2C5153-78C3-4D89-B3EE-A7C203978A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D0CF85-4F35-4163-97C9-2F55DE0C20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F741282-6D7D-4A20-884E-2EAEE509B4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50B133-60FF-4EC6-A7E7-FCEBA4A79F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F458EC2-F26A-44AF-BF4D-AC923F8C64B2}"/>
              </a:ext>
            </a:extLst>
          </p:cNvPr>
          <p:cNvSpPr>
            <a:spLocks noGrp="1"/>
          </p:cNvSpPr>
          <p:nvPr>
            <p:ph type="dt" sz="half" idx="10"/>
          </p:nvPr>
        </p:nvSpPr>
        <p:spPr/>
        <p:txBody>
          <a:bodyPr/>
          <a:lstStyle/>
          <a:p>
            <a:fld id="{ABB64D01-79EB-49B1-A586-28B611E602E7}" type="datetimeFigureOut">
              <a:rPr lang="en-US" smtClean="0"/>
              <a:t>12/5/2024</a:t>
            </a:fld>
            <a:endParaRPr lang="en-US"/>
          </a:p>
        </p:txBody>
      </p:sp>
      <p:sp>
        <p:nvSpPr>
          <p:cNvPr id="8" name="Footer Placeholder 7">
            <a:extLst>
              <a:ext uri="{FF2B5EF4-FFF2-40B4-BE49-F238E27FC236}">
                <a16:creationId xmlns:a16="http://schemas.microsoft.com/office/drawing/2014/main" id="{3A3C9C02-A6E4-4FA6-A608-F5D3596BC2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D8AE186-9655-4C8F-8428-4427F8CCEC52}"/>
              </a:ext>
            </a:extLst>
          </p:cNvPr>
          <p:cNvSpPr>
            <a:spLocks noGrp="1"/>
          </p:cNvSpPr>
          <p:nvPr>
            <p:ph type="sldNum" sz="quarter" idx="12"/>
          </p:nvPr>
        </p:nvSpPr>
        <p:spPr/>
        <p:txBody>
          <a:bodyPr/>
          <a:lstStyle/>
          <a:p>
            <a:fld id="{B81873FB-E5CD-4003-A03D-64AD0BF9398F}" type="slidenum">
              <a:rPr lang="en-US" smtClean="0"/>
              <a:t>‹#›</a:t>
            </a:fld>
            <a:endParaRPr lang="en-US"/>
          </a:p>
        </p:txBody>
      </p:sp>
    </p:spTree>
    <p:extLst>
      <p:ext uri="{BB962C8B-B14F-4D97-AF65-F5344CB8AC3E}">
        <p14:creationId xmlns:p14="http://schemas.microsoft.com/office/powerpoint/2010/main" val="388788972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25E48-0E3E-4E9B-847D-04A667F2E18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77465B8-0119-495F-BA97-E0FDD0E2C328}"/>
              </a:ext>
            </a:extLst>
          </p:cNvPr>
          <p:cNvSpPr>
            <a:spLocks noGrp="1"/>
          </p:cNvSpPr>
          <p:nvPr>
            <p:ph type="dt" sz="half" idx="10"/>
          </p:nvPr>
        </p:nvSpPr>
        <p:spPr/>
        <p:txBody>
          <a:bodyPr/>
          <a:lstStyle/>
          <a:p>
            <a:fld id="{ABB64D01-79EB-49B1-A586-28B611E602E7}" type="datetimeFigureOut">
              <a:rPr lang="en-US" smtClean="0"/>
              <a:t>12/5/2024</a:t>
            </a:fld>
            <a:endParaRPr lang="en-US"/>
          </a:p>
        </p:txBody>
      </p:sp>
      <p:sp>
        <p:nvSpPr>
          <p:cNvPr id="4" name="Footer Placeholder 3">
            <a:extLst>
              <a:ext uri="{FF2B5EF4-FFF2-40B4-BE49-F238E27FC236}">
                <a16:creationId xmlns:a16="http://schemas.microsoft.com/office/drawing/2014/main" id="{A120D72D-AD37-49C0-8ACF-92BD52FD8D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39E4736-67C7-4709-9FF3-A1F5446F495C}"/>
              </a:ext>
            </a:extLst>
          </p:cNvPr>
          <p:cNvSpPr>
            <a:spLocks noGrp="1"/>
          </p:cNvSpPr>
          <p:nvPr>
            <p:ph type="sldNum" sz="quarter" idx="12"/>
          </p:nvPr>
        </p:nvSpPr>
        <p:spPr/>
        <p:txBody>
          <a:bodyPr/>
          <a:lstStyle/>
          <a:p>
            <a:fld id="{B81873FB-E5CD-4003-A03D-64AD0BF9398F}" type="slidenum">
              <a:rPr lang="en-US" smtClean="0"/>
              <a:t>‹#›</a:t>
            </a:fld>
            <a:endParaRPr lang="en-US"/>
          </a:p>
        </p:txBody>
      </p:sp>
    </p:spTree>
    <p:extLst>
      <p:ext uri="{BB962C8B-B14F-4D97-AF65-F5344CB8AC3E}">
        <p14:creationId xmlns:p14="http://schemas.microsoft.com/office/powerpoint/2010/main" val="412563709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051E0E-24AB-4027-8115-AA86074328AF}"/>
              </a:ext>
            </a:extLst>
          </p:cNvPr>
          <p:cNvSpPr>
            <a:spLocks noGrp="1"/>
          </p:cNvSpPr>
          <p:nvPr>
            <p:ph type="dt" sz="half" idx="10"/>
          </p:nvPr>
        </p:nvSpPr>
        <p:spPr/>
        <p:txBody>
          <a:bodyPr/>
          <a:lstStyle/>
          <a:p>
            <a:fld id="{ABB64D01-79EB-49B1-A586-28B611E602E7}" type="datetimeFigureOut">
              <a:rPr lang="en-US" smtClean="0"/>
              <a:t>12/5/2024</a:t>
            </a:fld>
            <a:endParaRPr lang="en-US"/>
          </a:p>
        </p:txBody>
      </p:sp>
      <p:sp>
        <p:nvSpPr>
          <p:cNvPr id="3" name="Footer Placeholder 2">
            <a:extLst>
              <a:ext uri="{FF2B5EF4-FFF2-40B4-BE49-F238E27FC236}">
                <a16:creationId xmlns:a16="http://schemas.microsoft.com/office/drawing/2014/main" id="{9D1AE73B-6B4F-401B-8795-8A9B8888EA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77712D5-0032-4FB9-9234-60B17AE46031}"/>
              </a:ext>
            </a:extLst>
          </p:cNvPr>
          <p:cNvSpPr>
            <a:spLocks noGrp="1"/>
          </p:cNvSpPr>
          <p:nvPr>
            <p:ph type="sldNum" sz="quarter" idx="12"/>
          </p:nvPr>
        </p:nvSpPr>
        <p:spPr/>
        <p:txBody>
          <a:bodyPr/>
          <a:lstStyle/>
          <a:p>
            <a:fld id="{B81873FB-E5CD-4003-A03D-64AD0BF9398F}" type="slidenum">
              <a:rPr lang="en-US" smtClean="0"/>
              <a:t>‹#›</a:t>
            </a:fld>
            <a:endParaRPr lang="en-US"/>
          </a:p>
        </p:txBody>
      </p:sp>
    </p:spTree>
    <p:extLst>
      <p:ext uri="{BB962C8B-B14F-4D97-AF65-F5344CB8AC3E}">
        <p14:creationId xmlns:p14="http://schemas.microsoft.com/office/powerpoint/2010/main" val="11786591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F004A-13B8-42B2-951C-06C7E392A4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4463FE2-9A54-471F-94D5-E9F69E0154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613275-257C-4CD3-90F7-A67A8E6028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6F2B7F-3675-41FF-ADA0-152376642B66}"/>
              </a:ext>
            </a:extLst>
          </p:cNvPr>
          <p:cNvSpPr>
            <a:spLocks noGrp="1"/>
          </p:cNvSpPr>
          <p:nvPr>
            <p:ph type="dt" sz="half" idx="10"/>
          </p:nvPr>
        </p:nvSpPr>
        <p:spPr/>
        <p:txBody>
          <a:bodyPr/>
          <a:lstStyle/>
          <a:p>
            <a:fld id="{ABB64D01-79EB-49B1-A586-28B611E602E7}" type="datetimeFigureOut">
              <a:rPr lang="en-US" smtClean="0"/>
              <a:t>12/5/2024</a:t>
            </a:fld>
            <a:endParaRPr lang="en-US"/>
          </a:p>
        </p:txBody>
      </p:sp>
      <p:sp>
        <p:nvSpPr>
          <p:cNvPr id="6" name="Footer Placeholder 5">
            <a:extLst>
              <a:ext uri="{FF2B5EF4-FFF2-40B4-BE49-F238E27FC236}">
                <a16:creationId xmlns:a16="http://schemas.microsoft.com/office/drawing/2014/main" id="{C0E0F171-89D7-4D1F-9671-2A1E36A74C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298DE8-5CAC-4FA4-BCE6-72F61BE2D0BF}"/>
              </a:ext>
            </a:extLst>
          </p:cNvPr>
          <p:cNvSpPr>
            <a:spLocks noGrp="1"/>
          </p:cNvSpPr>
          <p:nvPr>
            <p:ph type="sldNum" sz="quarter" idx="12"/>
          </p:nvPr>
        </p:nvSpPr>
        <p:spPr/>
        <p:txBody>
          <a:bodyPr/>
          <a:lstStyle/>
          <a:p>
            <a:fld id="{B81873FB-E5CD-4003-A03D-64AD0BF9398F}" type="slidenum">
              <a:rPr lang="en-US" smtClean="0"/>
              <a:t>‹#›</a:t>
            </a:fld>
            <a:endParaRPr lang="en-US"/>
          </a:p>
        </p:txBody>
      </p:sp>
    </p:spTree>
    <p:extLst>
      <p:ext uri="{BB962C8B-B14F-4D97-AF65-F5344CB8AC3E}">
        <p14:creationId xmlns:p14="http://schemas.microsoft.com/office/powerpoint/2010/main" val="236097301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392E1-0B6B-419D-A2B3-14314DF335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4D8609-4224-47A2-8011-B6F17129D8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DCC0ED-37A9-4950-BC9E-7EE28235AF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C6C880-E92B-4A78-934A-C27C3DCD28CE}"/>
              </a:ext>
            </a:extLst>
          </p:cNvPr>
          <p:cNvSpPr>
            <a:spLocks noGrp="1"/>
          </p:cNvSpPr>
          <p:nvPr>
            <p:ph type="dt" sz="half" idx="10"/>
          </p:nvPr>
        </p:nvSpPr>
        <p:spPr/>
        <p:txBody>
          <a:bodyPr/>
          <a:lstStyle/>
          <a:p>
            <a:fld id="{ABB64D01-79EB-49B1-A586-28B611E602E7}" type="datetimeFigureOut">
              <a:rPr lang="en-US" smtClean="0"/>
              <a:t>12/5/2024</a:t>
            </a:fld>
            <a:endParaRPr lang="en-US"/>
          </a:p>
        </p:txBody>
      </p:sp>
      <p:sp>
        <p:nvSpPr>
          <p:cNvPr id="6" name="Footer Placeholder 5">
            <a:extLst>
              <a:ext uri="{FF2B5EF4-FFF2-40B4-BE49-F238E27FC236}">
                <a16:creationId xmlns:a16="http://schemas.microsoft.com/office/drawing/2014/main" id="{24B616A7-78C7-4461-A297-DF9BE55498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E31658-7A69-481F-A688-DA1898CA1F27}"/>
              </a:ext>
            </a:extLst>
          </p:cNvPr>
          <p:cNvSpPr>
            <a:spLocks noGrp="1"/>
          </p:cNvSpPr>
          <p:nvPr>
            <p:ph type="sldNum" sz="quarter" idx="12"/>
          </p:nvPr>
        </p:nvSpPr>
        <p:spPr/>
        <p:txBody>
          <a:bodyPr/>
          <a:lstStyle/>
          <a:p>
            <a:fld id="{B81873FB-E5CD-4003-A03D-64AD0BF9398F}" type="slidenum">
              <a:rPr lang="en-US" smtClean="0"/>
              <a:t>‹#›</a:t>
            </a:fld>
            <a:endParaRPr lang="en-US"/>
          </a:p>
        </p:txBody>
      </p:sp>
    </p:spTree>
    <p:extLst>
      <p:ext uri="{BB962C8B-B14F-4D97-AF65-F5344CB8AC3E}">
        <p14:creationId xmlns:p14="http://schemas.microsoft.com/office/powerpoint/2010/main" val="350340955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639D2-6AFC-4D0A-B269-562DE52E32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14F67A0-8256-4732-9CFD-934CEB11AD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18444B-4494-4761-879D-0A26F63515BD}"/>
              </a:ext>
            </a:extLst>
          </p:cNvPr>
          <p:cNvSpPr>
            <a:spLocks noGrp="1"/>
          </p:cNvSpPr>
          <p:nvPr>
            <p:ph type="dt" sz="half" idx="10"/>
          </p:nvPr>
        </p:nvSpPr>
        <p:spPr/>
        <p:txBody>
          <a:bodyPr/>
          <a:lstStyle/>
          <a:p>
            <a:fld id="{ABB64D01-79EB-49B1-A586-28B611E602E7}" type="datetimeFigureOut">
              <a:rPr lang="en-US" smtClean="0"/>
              <a:t>12/5/2024</a:t>
            </a:fld>
            <a:endParaRPr lang="en-US"/>
          </a:p>
        </p:txBody>
      </p:sp>
      <p:sp>
        <p:nvSpPr>
          <p:cNvPr id="5" name="Footer Placeholder 4">
            <a:extLst>
              <a:ext uri="{FF2B5EF4-FFF2-40B4-BE49-F238E27FC236}">
                <a16:creationId xmlns:a16="http://schemas.microsoft.com/office/drawing/2014/main" id="{B6E39BBA-8C0D-4FC6-8E3F-4C415AB703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E89585-C377-4001-B6C7-D6EE557FB174}"/>
              </a:ext>
            </a:extLst>
          </p:cNvPr>
          <p:cNvSpPr>
            <a:spLocks noGrp="1"/>
          </p:cNvSpPr>
          <p:nvPr>
            <p:ph type="sldNum" sz="quarter" idx="12"/>
          </p:nvPr>
        </p:nvSpPr>
        <p:spPr/>
        <p:txBody>
          <a:bodyPr/>
          <a:lstStyle/>
          <a:p>
            <a:fld id="{B81873FB-E5CD-4003-A03D-64AD0BF9398F}" type="slidenum">
              <a:rPr lang="en-US" smtClean="0"/>
              <a:t>‹#›</a:t>
            </a:fld>
            <a:endParaRPr lang="en-US"/>
          </a:p>
        </p:txBody>
      </p:sp>
    </p:spTree>
    <p:extLst>
      <p:ext uri="{BB962C8B-B14F-4D97-AF65-F5344CB8AC3E}">
        <p14:creationId xmlns:p14="http://schemas.microsoft.com/office/powerpoint/2010/main" val="265291272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03C9D4-173E-444C-9497-2F865B7168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5B7816A-ED91-4F13-ADFE-52844D97C0D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930AC7-0154-4D88-AB61-0A1E3BC382E6}"/>
              </a:ext>
            </a:extLst>
          </p:cNvPr>
          <p:cNvSpPr>
            <a:spLocks noGrp="1"/>
          </p:cNvSpPr>
          <p:nvPr>
            <p:ph type="dt" sz="half" idx="10"/>
          </p:nvPr>
        </p:nvSpPr>
        <p:spPr/>
        <p:txBody>
          <a:bodyPr/>
          <a:lstStyle/>
          <a:p>
            <a:fld id="{ABB64D01-79EB-49B1-A586-28B611E602E7}" type="datetimeFigureOut">
              <a:rPr lang="en-US" smtClean="0"/>
              <a:t>12/5/2024</a:t>
            </a:fld>
            <a:endParaRPr lang="en-US"/>
          </a:p>
        </p:txBody>
      </p:sp>
      <p:sp>
        <p:nvSpPr>
          <p:cNvPr id="5" name="Footer Placeholder 4">
            <a:extLst>
              <a:ext uri="{FF2B5EF4-FFF2-40B4-BE49-F238E27FC236}">
                <a16:creationId xmlns:a16="http://schemas.microsoft.com/office/drawing/2014/main" id="{09227291-6780-4AB3-8612-BCEE5CA655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1F1EC2-C960-4F8F-910A-19E7B5C4A277}"/>
              </a:ext>
            </a:extLst>
          </p:cNvPr>
          <p:cNvSpPr>
            <a:spLocks noGrp="1"/>
          </p:cNvSpPr>
          <p:nvPr>
            <p:ph type="sldNum" sz="quarter" idx="12"/>
          </p:nvPr>
        </p:nvSpPr>
        <p:spPr/>
        <p:txBody>
          <a:bodyPr/>
          <a:lstStyle/>
          <a:p>
            <a:fld id="{B81873FB-E5CD-4003-A03D-64AD0BF9398F}" type="slidenum">
              <a:rPr lang="en-US" smtClean="0"/>
              <a:t>‹#›</a:t>
            </a:fld>
            <a:endParaRPr lang="en-US"/>
          </a:p>
        </p:txBody>
      </p:sp>
    </p:spTree>
    <p:extLst>
      <p:ext uri="{BB962C8B-B14F-4D97-AF65-F5344CB8AC3E}">
        <p14:creationId xmlns:p14="http://schemas.microsoft.com/office/powerpoint/2010/main" val="2919391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4.xml"/><Relationship Id="rId18" Type="http://schemas.openxmlformats.org/officeDocument/2006/relationships/slideLayout" Target="../slideLayouts/slideLayout39.xml"/><Relationship Id="rId26" Type="http://schemas.openxmlformats.org/officeDocument/2006/relationships/slideLayout" Target="../slideLayouts/slideLayout47.xml"/><Relationship Id="rId39" Type="http://schemas.openxmlformats.org/officeDocument/2006/relationships/slideLayout" Target="../slideLayouts/slideLayout60.xml"/><Relationship Id="rId21" Type="http://schemas.openxmlformats.org/officeDocument/2006/relationships/slideLayout" Target="../slideLayouts/slideLayout42.xml"/><Relationship Id="rId34" Type="http://schemas.openxmlformats.org/officeDocument/2006/relationships/slideLayout" Target="../slideLayouts/slideLayout55.xml"/><Relationship Id="rId42" Type="http://schemas.openxmlformats.org/officeDocument/2006/relationships/slideLayout" Target="../slideLayouts/slideLayout63.xml"/><Relationship Id="rId47" Type="http://schemas.openxmlformats.org/officeDocument/2006/relationships/slideLayout" Target="../slideLayouts/slideLayout68.xml"/><Relationship Id="rId50" Type="http://schemas.openxmlformats.org/officeDocument/2006/relationships/slideLayout" Target="../slideLayouts/slideLayout71.xml"/><Relationship Id="rId55" Type="http://schemas.openxmlformats.org/officeDocument/2006/relationships/slideLayout" Target="../slideLayouts/slideLayout76.xml"/><Relationship Id="rId63" Type="http://schemas.openxmlformats.org/officeDocument/2006/relationships/image" Target="../media/image10.png"/><Relationship Id="rId7" Type="http://schemas.openxmlformats.org/officeDocument/2006/relationships/slideLayout" Target="../slideLayouts/slideLayout2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29" Type="http://schemas.openxmlformats.org/officeDocument/2006/relationships/slideLayout" Target="../slideLayouts/slideLayout50.xml"/><Relationship Id="rId41" Type="http://schemas.openxmlformats.org/officeDocument/2006/relationships/slideLayout" Target="../slideLayouts/slideLayout62.xml"/><Relationship Id="rId54" Type="http://schemas.openxmlformats.org/officeDocument/2006/relationships/slideLayout" Target="../slideLayouts/slideLayout75.xml"/><Relationship Id="rId62" Type="http://schemas.openxmlformats.org/officeDocument/2006/relationships/theme" Target="../theme/theme2.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slideLayout" Target="../slideLayouts/slideLayout45.xml"/><Relationship Id="rId32" Type="http://schemas.openxmlformats.org/officeDocument/2006/relationships/slideLayout" Target="../slideLayouts/slideLayout53.xml"/><Relationship Id="rId37" Type="http://schemas.openxmlformats.org/officeDocument/2006/relationships/slideLayout" Target="../slideLayouts/slideLayout58.xml"/><Relationship Id="rId40" Type="http://schemas.openxmlformats.org/officeDocument/2006/relationships/slideLayout" Target="../slideLayouts/slideLayout61.xml"/><Relationship Id="rId45" Type="http://schemas.openxmlformats.org/officeDocument/2006/relationships/slideLayout" Target="../slideLayouts/slideLayout66.xml"/><Relationship Id="rId53" Type="http://schemas.openxmlformats.org/officeDocument/2006/relationships/slideLayout" Target="../slideLayouts/slideLayout74.xml"/><Relationship Id="rId58" Type="http://schemas.openxmlformats.org/officeDocument/2006/relationships/slideLayout" Target="../slideLayouts/slideLayout79.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slideLayout" Target="../slideLayouts/slideLayout44.xml"/><Relationship Id="rId28" Type="http://schemas.openxmlformats.org/officeDocument/2006/relationships/slideLayout" Target="../slideLayouts/slideLayout49.xml"/><Relationship Id="rId36" Type="http://schemas.openxmlformats.org/officeDocument/2006/relationships/slideLayout" Target="../slideLayouts/slideLayout57.xml"/><Relationship Id="rId49" Type="http://schemas.openxmlformats.org/officeDocument/2006/relationships/slideLayout" Target="../slideLayouts/slideLayout70.xml"/><Relationship Id="rId57" Type="http://schemas.openxmlformats.org/officeDocument/2006/relationships/slideLayout" Target="../slideLayouts/slideLayout78.xml"/><Relationship Id="rId61" Type="http://schemas.openxmlformats.org/officeDocument/2006/relationships/slideLayout" Target="../slideLayouts/slideLayout82.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31" Type="http://schemas.openxmlformats.org/officeDocument/2006/relationships/slideLayout" Target="../slideLayouts/slideLayout52.xml"/><Relationship Id="rId44" Type="http://schemas.openxmlformats.org/officeDocument/2006/relationships/slideLayout" Target="../slideLayouts/slideLayout65.xml"/><Relationship Id="rId52" Type="http://schemas.openxmlformats.org/officeDocument/2006/relationships/slideLayout" Target="../slideLayouts/slideLayout73.xml"/><Relationship Id="rId60" Type="http://schemas.openxmlformats.org/officeDocument/2006/relationships/slideLayout" Target="../slideLayouts/slideLayout8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 Id="rId27" Type="http://schemas.openxmlformats.org/officeDocument/2006/relationships/slideLayout" Target="../slideLayouts/slideLayout48.xml"/><Relationship Id="rId30" Type="http://schemas.openxmlformats.org/officeDocument/2006/relationships/slideLayout" Target="../slideLayouts/slideLayout51.xml"/><Relationship Id="rId35" Type="http://schemas.openxmlformats.org/officeDocument/2006/relationships/slideLayout" Target="../slideLayouts/slideLayout56.xml"/><Relationship Id="rId43" Type="http://schemas.openxmlformats.org/officeDocument/2006/relationships/slideLayout" Target="../slideLayouts/slideLayout64.xml"/><Relationship Id="rId48" Type="http://schemas.openxmlformats.org/officeDocument/2006/relationships/slideLayout" Target="../slideLayouts/slideLayout69.xml"/><Relationship Id="rId56" Type="http://schemas.openxmlformats.org/officeDocument/2006/relationships/slideLayout" Target="../slideLayouts/slideLayout77.xml"/><Relationship Id="rId64" Type="http://schemas.openxmlformats.org/officeDocument/2006/relationships/image" Target="../media/image11.png"/><Relationship Id="rId8" Type="http://schemas.openxmlformats.org/officeDocument/2006/relationships/slideLayout" Target="../slideLayouts/slideLayout29.xml"/><Relationship Id="rId51" Type="http://schemas.openxmlformats.org/officeDocument/2006/relationships/slideLayout" Target="../slideLayouts/slideLayout72.xml"/><Relationship Id="rId3" Type="http://schemas.openxmlformats.org/officeDocument/2006/relationships/slideLayout" Target="../slideLayouts/slideLayout24.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5" Type="http://schemas.openxmlformats.org/officeDocument/2006/relationships/slideLayout" Target="../slideLayouts/slideLayout46.xml"/><Relationship Id="rId33" Type="http://schemas.openxmlformats.org/officeDocument/2006/relationships/slideLayout" Target="../slideLayouts/slideLayout54.xml"/><Relationship Id="rId38" Type="http://schemas.openxmlformats.org/officeDocument/2006/relationships/slideLayout" Target="../slideLayouts/slideLayout59.xml"/><Relationship Id="rId46" Type="http://schemas.openxmlformats.org/officeDocument/2006/relationships/slideLayout" Target="../slideLayouts/slideLayout67.xml"/><Relationship Id="rId59" Type="http://schemas.openxmlformats.org/officeDocument/2006/relationships/slideLayout" Target="../slideLayouts/slideLayout8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theme" Target="../theme/theme3.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FD2850-1833-43C8-A564-B14C19473A57}" type="datetimeFigureOut">
              <a:rPr lang="en-US" smtClean="0"/>
              <a:t>12/5/2024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A95359-15A2-4CFE-B214-0DCC89304D8D}" type="slidenum">
              <a:rPr lang="en-US" smtClean="0"/>
              <a:t>‹#›</a:t>
            </a:fld>
            <a:endParaRPr lang="en-US"/>
          </a:p>
        </p:txBody>
      </p:sp>
    </p:spTree>
    <p:extLst>
      <p:ext uri="{BB962C8B-B14F-4D97-AF65-F5344CB8AC3E}">
        <p14:creationId xmlns:p14="http://schemas.microsoft.com/office/powerpoint/2010/main" val="1520315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67" r:id="rId12"/>
    <p:sldLayoutId id="2147483772" r:id="rId13"/>
    <p:sldLayoutId id="2147483766" r:id="rId14"/>
    <p:sldLayoutId id="2147483770" r:id="rId15"/>
    <p:sldLayoutId id="2147483771" r:id="rId16"/>
    <p:sldLayoutId id="2147483768" r:id="rId17"/>
    <p:sldLayoutId id="2147483774" r:id="rId18"/>
    <p:sldLayoutId id="2147483769" r:id="rId19"/>
    <p:sldLayoutId id="2147483773" r:id="rId20"/>
    <p:sldLayoutId id="2147483775"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6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298187"/>
            <a:ext cx="7315200" cy="1325563"/>
          </a:xfrm>
          <a:prstGeom prst="rect">
            <a:avLst/>
          </a:prstGeom>
        </p:spPr>
        <p:txBody>
          <a:bodyPr vert="horz" lIns="91440" tIns="45720" rIns="91440" bIns="45720" rtlCol="0" anchor="ctr">
            <a:normAutofit/>
          </a:bodyPr>
          <a:lstStyle/>
          <a:p>
            <a:r>
              <a:rPr lang="en-US"/>
              <a:t>Click to edit</a:t>
            </a:r>
          </a:p>
        </p:txBody>
      </p:sp>
      <p:sp>
        <p:nvSpPr>
          <p:cNvPr id="3" name="Text Placeholder 2"/>
          <p:cNvSpPr>
            <a:spLocks noGrp="1"/>
          </p:cNvSpPr>
          <p:nvPr>
            <p:ph type="body" idx="1"/>
          </p:nvPr>
        </p:nvSpPr>
        <p:spPr>
          <a:xfrm>
            <a:off x="838200" y="2623751"/>
            <a:ext cx="10515600" cy="355321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3D479D-D175-4AC6-B1CF-2F1159BFB2EF}" type="datetimeFigureOut">
              <a:rPr lang="en-US" smtClean="0"/>
              <a:t>12/5/2024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38A9241B-F1BA-41D4-8DBA-1AE471FD398F}" type="slidenum">
              <a:rPr lang="en-US" smtClean="0"/>
              <a:pPr/>
              <a:t>‹#›</a:t>
            </a:fld>
            <a:endParaRPr lang="en-US"/>
          </a:p>
        </p:txBody>
      </p:sp>
    </p:spTree>
    <p:extLst>
      <p:ext uri="{BB962C8B-B14F-4D97-AF65-F5344CB8AC3E}">
        <p14:creationId xmlns:p14="http://schemas.microsoft.com/office/powerpoint/2010/main" val="3649799779"/>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7" r:id="rId4"/>
    <p:sldLayoutId id="2147483668" r:id="rId5"/>
    <p:sldLayoutId id="2147483669" r:id="rId6"/>
    <p:sldLayoutId id="2147483670" r:id="rId7"/>
    <p:sldLayoutId id="2147483671" r:id="rId8"/>
    <p:sldLayoutId id="2147483672" r:id="rId9"/>
    <p:sldLayoutId id="2147483674" r:id="rId10"/>
    <p:sldLayoutId id="2147483677" r:id="rId11"/>
    <p:sldLayoutId id="2147483681" r:id="rId12"/>
    <p:sldLayoutId id="2147483682"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 id="2147483695" r:id="rId22"/>
    <p:sldLayoutId id="2147483696" r:id="rId23"/>
    <p:sldLayoutId id="2147483697" r:id="rId24"/>
    <p:sldLayoutId id="2147483698" r:id="rId25"/>
    <p:sldLayoutId id="2147483699" r:id="rId26"/>
    <p:sldLayoutId id="2147483700" r:id="rId27"/>
    <p:sldLayoutId id="2147483701" r:id="rId28"/>
    <p:sldLayoutId id="2147483702" r:id="rId29"/>
    <p:sldLayoutId id="2147483707" r:id="rId30"/>
    <p:sldLayoutId id="2147483712" r:id="rId31"/>
    <p:sldLayoutId id="2147483713" r:id="rId32"/>
    <p:sldLayoutId id="2147483714" r:id="rId33"/>
    <p:sldLayoutId id="2147483715" r:id="rId34"/>
    <p:sldLayoutId id="2147483716" r:id="rId35"/>
    <p:sldLayoutId id="2147483717" r:id="rId36"/>
    <p:sldLayoutId id="2147483718" r:id="rId37"/>
    <p:sldLayoutId id="2147483719" r:id="rId38"/>
    <p:sldLayoutId id="2147483720" r:id="rId39"/>
    <p:sldLayoutId id="2147483721" r:id="rId40"/>
    <p:sldLayoutId id="2147483722" r:id="rId41"/>
    <p:sldLayoutId id="2147483727" r:id="rId42"/>
    <p:sldLayoutId id="2147483728" r:id="rId43"/>
    <p:sldLayoutId id="2147483731" r:id="rId44"/>
    <p:sldLayoutId id="2147483733" r:id="rId45"/>
    <p:sldLayoutId id="2147483737" r:id="rId46"/>
    <p:sldLayoutId id="2147483738" r:id="rId47"/>
    <p:sldLayoutId id="2147483747" r:id="rId48"/>
    <p:sldLayoutId id="2147483748" r:id="rId49"/>
    <p:sldLayoutId id="2147483749" r:id="rId50"/>
    <p:sldLayoutId id="2147483750" r:id="rId51"/>
    <p:sldLayoutId id="2147483751" r:id="rId52"/>
    <p:sldLayoutId id="2147483752" r:id="rId53"/>
    <p:sldLayoutId id="2147483753" r:id="rId54"/>
    <p:sldLayoutId id="2147483754" r:id="rId55"/>
    <p:sldLayoutId id="2147483755" r:id="rId56"/>
    <p:sldLayoutId id="2147483756" r:id="rId57"/>
    <p:sldLayoutId id="2147483758" r:id="rId58"/>
    <p:sldLayoutId id="2147483764" r:id="rId59"/>
    <p:sldLayoutId id="2147483765" r:id="rId60"/>
    <p:sldLayoutId id="2147483789" r:id="rId6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6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556732-2FFD-4761-A72F-A8CBD9E3D0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A44E537-6298-420A-81D9-4DCE288D3C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32729A-3A58-4E3E-B3D7-E77E4623CA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B64D01-79EB-49B1-A586-28B611E602E7}" type="datetimeFigureOut">
              <a:rPr lang="en-US" smtClean="0"/>
              <a:t>12/5/2024</a:t>
            </a:fld>
            <a:endParaRPr lang="en-US"/>
          </a:p>
        </p:txBody>
      </p:sp>
      <p:sp>
        <p:nvSpPr>
          <p:cNvPr id="5" name="Footer Placeholder 4">
            <a:extLst>
              <a:ext uri="{FF2B5EF4-FFF2-40B4-BE49-F238E27FC236}">
                <a16:creationId xmlns:a16="http://schemas.microsoft.com/office/drawing/2014/main" id="{42353059-966D-4FE6-9971-07840AA758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ABF976A-CF42-4FC5-8671-C696EA0FA9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1873FB-E5CD-4003-A03D-64AD0BF9398F}" type="slidenum">
              <a:rPr lang="en-US" smtClean="0"/>
              <a:t>‹#›</a:t>
            </a:fld>
            <a:endParaRPr lang="en-US"/>
          </a:p>
        </p:txBody>
      </p:sp>
    </p:spTree>
    <p:extLst>
      <p:ext uri="{BB962C8B-B14F-4D97-AF65-F5344CB8AC3E}">
        <p14:creationId xmlns:p14="http://schemas.microsoft.com/office/powerpoint/2010/main" val="2959596961"/>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3" Type="http://schemas.openxmlformats.org/officeDocument/2006/relationships/hyperlink" Target="http://www.tribalsafety.org/Funding" TargetMode="External"/><Relationship Id="rId2" Type="http://schemas.openxmlformats.org/officeDocument/2006/relationships/notesSlide" Target="../notesSlides/notesSlide2.xml"/><Relationship Id="rId1" Type="http://schemas.openxmlformats.org/officeDocument/2006/relationships/slideLayout" Target="../slideLayouts/slideLayout30.xml"/><Relationship Id="rId4" Type="http://schemas.openxmlformats.org/officeDocument/2006/relationships/image" Target="../media/image52.png"/></Relationships>
</file>

<file path=ppt/slides/_rels/slide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xml"/><Relationship Id="rId1" Type="http://schemas.openxmlformats.org/officeDocument/2006/relationships/slideLayout" Target="../slideLayouts/slideLayout76.xml"/></Relationships>
</file>

<file path=ppt/slides/_rels/slide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xml"/><Relationship Id="rId1" Type="http://schemas.openxmlformats.org/officeDocument/2006/relationships/slideLayout" Target="../slideLayouts/slideLayout76.xml"/></Relationships>
</file>

<file path=ppt/slides/_rels/slide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hyperlink" Target="https://highways.dot.gov/federal-lands/programs-tribal/safety/funds" TargetMode="External"/><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7.xml"/></Relationships>
</file>

<file path=ppt/slides/_rels/slide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xml"/><Relationship Id="rId1" Type="http://schemas.openxmlformats.org/officeDocument/2006/relationships/slideLayout" Target="../slideLayouts/slideLayout7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0.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hyperlink" Target="https://www.tribalsafety.org/safety-planning-resources"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58.emf"/><Relationship Id="rId4" Type="http://schemas.openxmlformats.org/officeDocument/2006/relationships/image" Target="../media/image57.emf"/></Relationships>
</file>

<file path=ppt/slides/_rels/slide1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https://www.transportation.gov/sites/dot.gov/files/2022-06/SS4A_Self_Certification_Worksheet.pdf" TargetMode="External"/><Relationship Id="rId1" Type="http://schemas.openxmlformats.org/officeDocument/2006/relationships/slideLayout" Target="../slideLayouts/slideLayout72.xml"/><Relationship Id="rId4" Type="http://schemas.openxmlformats.org/officeDocument/2006/relationships/image" Target="../media/image60.png"/></Relationships>
</file>

<file path=ppt/slides/_rels/slide13.xml.rels><?xml version="1.0" encoding="UTF-8" standalone="yes"?>
<Relationships xmlns="http://schemas.openxmlformats.org/package/2006/relationships"><Relationship Id="rId3" Type="http://schemas.openxmlformats.org/officeDocument/2006/relationships/hyperlink" Target="https://www.tribalsafety.org/data-analysis"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5" Type="http://schemas.openxmlformats.org/officeDocument/2006/relationships/image" Target="../media/image62.jpeg"/><Relationship Id="rId4" Type="http://schemas.openxmlformats.org/officeDocument/2006/relationships/image" Target="../media/image61.emf"/></Relationships>
</file>

<file path=ppt/slides/_rels/slide1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90.xml"/></Relationships>
</file>

<file path=ppt/slides/_rels/slide1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0.xml"/><Relationship Id="rId1" Type="http://schemas.openxmlformats.org/officeDocument/2006/relationships/slideLayout" Target="../slideLayouts/slideLayout90.xml"/></Relationships>
</file>

<file path=ppt/slides/_rels/slide16.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8.pn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png"/></Relationships>
</file>

<file path=ppt/slides/_rels/slide17.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image" Target="../media/image69.emf"/><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image" Target="../media/image69.emf"/><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image" Target="../media/image69.emf"/><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4.xml"/><Relationship Id="rId1" Type="http://schemas.openxmlformats.org/officeDocument/2006/relationships/slideLayout" Target="../slideLayouts/slideLayout62.xml"/><Relationship Id="rId5" Type="http://schemas.openxmlformats.org/officeDocument/2006/relationships/image" Target="../media/image78.png"/><Relationship Id="rId4" Type="http://schemas.openxmlformats.org/officeDocument/2006/relationships/image" Target="../media/image77.png"/></Relationships>
</file>

<file path=ppt/slides/_rels/slide2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5.xml"/><Relationship Id="rId1" Type="http://schemas.openxmlformats.org/officeDocument/2006/relationships/slideLayout" Target="../slideLayouts/slideLayout20.xml"/><Relationship Id="rId6" Type="http://schemas.openxmlformats.org/officeDocument/2006/relationships/image" Target="../media/image84.jpeg"/><Relationship Id="rId5" Type="http://schemas.openxmlformats.org/officeDocument/2006/relationships/image" Target="../media/image83.emf"/><Relationship Id="rId4" Type="http://schemas.openxmlformats.org/officeDocument/2006/relationships/image" Target="../media/image82.jpeg"/></Relationships>
</file>

<file path=ppt/slides/_rels/slide2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0.xml"/><Relationship Id="rId4" Type="http://schemas.openxmlformats.org/officeDocument/2006/relationships/image" Target="../media/image87.jpeg"/></Relationships>
</file>

<file path=ppt/slides/_rels/slide2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6.xml"/><Relationship Id="rId1" Type="http://schemas.openxmlformats.org/officeDocument/2006/relationships/slideLayout" Target="../slideLayouts/slideLayout20.xml"/><Relationship Id="rId5" Type="http://schemas.openxmlformats.org/officeDocument/2006/relationships/image" Target="../media/image90.jpg"/><Relationship Id="rId4" Type="http://schemas.openxmlformats.org/officeDocument/2006/relationships/image" Target="../media/image89.jpeg"/></Relationships>
</file>

<file path=ppt/slides/_rels/slide2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emf"/><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4.emf"/><Relationship Id="rId1" Type="http://schemas.openxmlformats.org/officeDocument/2006/relationships/slideLayout" Target="../slideLayouts/slideLayout74.xml"/></Relationships>
</file>

<file path=ppt/slides/_rels/slide32.xml.rels><?xml version="1.0" encoding="UTF-8" standalone="yes"?>
<Relationships xmlns="http://schemas.openxmlformats.org/package/2006/relationships"><Relationship Id="rId3" Type="http://schemas.openxmlformats.org/officeDocument/2006/relationships/hyperlink" Target="https://highways.dot.gov/sites/fhwa.dot.gov/files/docs/subdoc/2401/fy2022-2026-ttp-safety-fund-final-nofo.pdf" TargetMode="External"/><Relationship Id="rId2" Type="http://schemas.openxmlformats.org/officeDocument/2006/relationships/hyperlink" Target="https://highways.dot.gov/federal-lands/programs-tribal/safety/funds" TargetMode="External"/><Relationship Id="rId1" Type="http://schemas.openxmlformats.org/officeDocument/2006/relationships/slideLayout" Target="../slideLayouts/slideLayout74.xml"/><Relationship Id="rId5" Type="http://schemas.openxmlformats.org/officeDocument/2006/relationships/image" Target="../media/image95.jpeg"/><Relationship Id="rId4" Type="http://schemas.openxmlformats.org/officeDocument/2006/relationships/hyperlink" Target="mailto:TTPSF@DOT.GOV"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highways.dot.gov/federal-lands/programs-tribal/safety/funds" TargetMode="External"/><Relationship Id="rId2" Type="http://schemas.openxmlformats.org/officeDocument/2006/relationships/image" Target="../media/image11.png"/><Relationship Id="rId1" Type="http://schemas.openxmlformats.org/officeDocument/2006/relationships/slideLayout" Target="../slideLayouts/slideLayout74.xml"/></Relationships>
</file>

<file path=ppt/slides/_rels/slide34.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image" Target="../media/image96.emf"/><Relationship Id="rId1" Type="http://schemas.openxmlformats.org/officeDocument/2006/relationships/slideLayout" Target="../slideLayouts/slideLayout74.xml"/></Relationships>
</file>

<file path=ppt/slides/_rels/slide35.xml.rels><?xml version="1.0" encoding="UTF-8" standalone="yes"?>
<Relationships xmlns="http://schemas.openxmlformats.org/package/2006/relationships"><Relationship Id="rId3" Type="http://schemas.openxmlformats.org/officeDocument/2006/relationships/hyperlink" Target="https://itims.bia.gov/" TargetMode="External"/><Relationship Id="rId2" Type="http://schemas.openxmlformats.org/officeDocument/2006/relationships/notesSlide" Target="../notesSlides/notesSlide18.xml"/><Relationship Id="rId1" Type="http://schemas.openxmlformats.org/officeDocument/2006/relationships/slideLayout" Target="../slideLayouts/slideLayout78.xml"/></Relationships>
</file>

<file path=ppt/slides/_rels/slide36.xml.rels><?xml version="1.0" encoding="UTF-8" standalone="yes"?>
<Relationships xmlns="http://schemas.openxmlformats.org/package/2006/relationships"><Relationship Id="rId2" Type="http://schemas.openxmlformats.org/officeDocument/2006/relationships/image" Target="../media/image98.emf"/><Relationship Id="rId1" Type="http://schemas.openxmlformats.org/officeDocument/2006/relationships/slideLayout" Target="../slideLayouts/slideLayout74.xml"/></Relationships>
</file>

<file path=ppt/slides/_rels/slide37.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74.xml"/></Relationships>
</file>

<file path=ppt/slides/_rels/slide38.xml.rels><?xml version="1.0" encoding="UTF-8" standalone="yes"?>
<Relationships xmlns="http://schemas.openxmlformats.org/package/2006/relationships"><Relationship Id="rId3" Type="http://schemas.openxmlformats.org/officeDocument/2006/relationships/hyperlink" Target="https://highways.dot.gov/federal-lands/programs-tribal/safety/funds" TargetMode="External"/><Relationship Id="rId2" Type="http://schemas.openxmlformats.org/officeDocument/2006/relationships/image" Target="../media/image11.png"/><Relationship Id="rId1" Type="http://schemas.openxmlformats.org/officeDocument/2006/relationships/slideLayout" Target="../slideLayouts/slideLayout74.xml"/></Relationships>
</file>

<file path=ppt/slides/_rels/slide39.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1.xml"/></Relationships>
</file>

<file path=ppt/slides/_rels/slide4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hyperlink" Target="https://highways.dot.gov/federal-lands/programs-tribal/safety/funds" TargetMode="External"/><Relationship Id="rId1" Type="http://schemas.openxmlformats.org/officeDocument/2006/relationships/slideLayout" Target="../slideLayouts/slideLayout74.xml"/></Relationships>
</file>

<file path=ppt/slides/_rels/slide41.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1.xml"/></Relationships>
</file>

<file path=ppt/slides/_rels/slide42.xml.rels><?xml version="1.0" encoding="UTF-8" standalone="yes"?>
<Relationships xmlns="http://schemas.openxmlformats.org/package/2006/relationships"><Relationship Id="rId2" Type="http://schemas.openxmlformats.org/officeDocument/2006/relationships/image" Target="../media/image103.emf"/><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2" Type="http://schemas.openxmlformats.org/officeDocument/2006/relationships/image" Target="../media/image104.emf"/><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47.x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notesSlide" Target="../notesSlides/notesSlide24.xml"/><Relationship Id="rId1" Type="http://schemas.openxmlformats.org/officeDocument/2006/relationships/slideLayout" Target="../slideLayouts/slideLayout21.xml"/><Relationship Id="rId4" Type="http://schemas.openxmlformats.org/officeDocument/2006/relationships/image" Target="../media/image107.emf"/></Relationships>
</file>

<file path=ppt/slides/_rels/slide50.xml.rels><?xml version="1.0" encoding="UTF-8" standalone="yes"?>
<Relationships xmlns="http://schemas.openxmlformats.org/package/2006/relationships"><Relationship Id="rId2" Type="http://schemas.openxmlformats.org/officeDocument/2006/relationships/image" Target="../media/image108.emf"/><Relationship Id="rId1" Type="http://schemas.openxmlformats.org/officeDocument/2006/relationships/slideLayout" Target="../slideLayouts/slideLayout21.xml"/></Relationships>
</file>

<file path=ppt/slides/_rels/slide51.xml.rels><?xml version="1.0" encoding="UTF-8" standalone="yes"?>
<Relationships xmlns="http://schemas.openxmlformats.org/package/2006/relationships"><Relationship Id="rId3" Type="http://schemas.openxmlformats.org/officeDocument/2006/relationships/hyperlink" Target="mailto:Adam.Larsen@dot.gov" TargetMode="External"/><Relationship Id="rId2" Type="http://schemas.openxmlformats.org/officeDocument/2006/relationships/notesSlide" Target="../notesSlides/notesSlide25.xml"/><Relationship Id="rId1" Type="http://schemas.openxmlformats.org/officeDocument/2006/relationships/slideLayout" Target="../slideLayouts/slideLayout52.xml"/><Relationship Id="rId6" Type="http://schemas.openxmlformats.org/officeDocument/2006/relationships/image" Target="../media/image50.png"/><Relationship Id="rId5" Type="http://schemas.openxmlformats.org/officeDocument/2006/relationships/hyperlink" Target="http://www.tribalsafety.org/" TargetMode="External"/><Relationship Id="rId4" Type="http://schemas.openxmlformats.org/officeDocument/2006/relationships/hyperlink" Target="https://highways.dot.gov/federal-lands/programs-tribal/safety/fund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BD85E9-F7E6-8A4D-84B8-D86932311F14}"/>
              </a:ext>
            </a:extLst>
          </p:cNvPr>
          <p:cNvSpPr>
            <a:spLocks noGrp="1"/>
          </p:cNvSpPr>
          <p:nvPr>
            <p:ph type="ctrTitle"/>
          </p:nvPr>
        </p:nvSpPr>
        <p:spPr>
          <a:xfrm>
            <a:off x="523875" y="2704357"/>
            <a:ext cx="7689980" cy="1456032"/>
          </a:xfrm>
        </p:spPr>
        <p:txBody>
          <a:bodyPr>
            <a:normAutofit fontScale="90000"/>
          </a:bodyPr>
          <a:lstStyle/>
          <a:p>
            <a:pPr algn="ctr"/>
            <a:r>
              <a:rPr lang="en-US" dirty="0"/>
              <a:t>TTP Safety Fund Overview</a:t>
            </a:r>
          </a:p>
        </p:txBody>
      </p:sp>
      <p:sp>
        <p:nvSpPr>
          <p:cNvPr id="10" name="Text Placeholder 9">
            <a:extLst>
              <a:ext uri="{FF2B5EF4-FFF2-40B4-BE49-F238E27FC236}">
                <a16:creationId xmlns:a16="http://schemas.microsoft.com/office/drawing/2014/main" id="{619F4475-0472-F948-999F-6389B0D36C2B}"/>
              </a:ext>
            </a:extLst>
          </p:cNvPr>
          <p:cNvSpPr>
            <a:spLocks noGrp="1"/>
          </p:cNvSpPr>
          <p:nvPr>
            <p:ph type="subTitle" idx="1"/>
          </p:nvPr>
        </p:nvSpPr>
        <p:spPr>
          <a:xfrm>
            <a:off x="3228975" y="4738901"/>
            <a:ext cx="7689980" cy="1324713"/>
          </a:xfrm>
        </p:spPr>
        <p:txBody>
          <a:bodyPr>
            <a:normAutofit/>
          </a:bodyPr>
          <a:lstStyle/>
          <a:p>
            <a:pPr algn="l"/>
            <a:r>
              <a:rPr lang="en-US" sz="2000" dirty="0"/>
              <a:t>Adam Larsen</a:t>
            </a:r>
          </a:p>
          <a:p>
            <a:pPr algn="l"/>
            <a:r>
              <a:rPr lang="en-US" sz="2000" dirty="0"/>
              <a:t>Adam.Larsen@dot.gov</a:t>
            </a:r>
          </a:p>
          <a:p>
            <a:pPr algn="l"/>
            <a:r>
              <a:rPr lang="en-US" sz="2000" dirty="0"/>
              <a:t>360-619-2601</a:t>
            </a:r>
          </a:p>
        </p:txBody>
      </p:sp>
      <p:pic>
        <p:nvPicPr>
          <p:cNvPr id="2" name="Picture 1">
            <a:extLst>
              <a:ext uri="{FF2B5EF4-FFF2-40B4-BE49-F238E27FC236}">
                <a16:creationId xmlns:a16="http://schemas.microsoft.com/office/drawing/2014/main" id="{5A6E933A-176B-EE63-C02D-12D67C8D553A}"/>
              </a:ext>
            </a:extLst>
          </p:cNvPr>
          <p:cNvPicPr>
            <a:picLocks noChangeAspect="1"/>
          </p:cNvPicPr>
          <p:nvPr/>
        </p:nvPicPr>
        <p:blipFill>
          <a:blip r:embed="rId3"/>
          <a:stretch>
            <a:fillRect/>
          </a:stretch>
        </p:blipFill>
        <p:spPr>
          <a:xfrm>
            <a:off x="788536" y="4455664"/>
            <a:ext cx="2211839" cy="2211836"/>
          </a:xfrm>
          <a:prstGeom prst="rect">
            <a:avLst/>
          </a:prstGeom>
        </p:spPr>
      </p:pic>
    </p:spTree>
    <p:extLst>
      <p:ext uri="{BB962C8B-B14F-4D97-AF65-F5344CB8AC3E}">
        <p14:creationId xmlns:p14="http://schemas.microsoft.com/office/powerpoint/2010/main" val="948243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132AAC-D5AD-8710-20B7-AE3B78927544}"/>
              </a:ext>
            </a:extLst>
          </p:cNvPr>
          <p:cNvSpPr>
            <a:spLocks noGrp="1"/>
          </p:cNvSpPr>
          <p:nvPr>
            <p:ph type="title"/>
          </p:nvPr>
        </p:nvSpPr>
        <p:spPr/>
        <p:txBody>
          <a:bodyPr/>
          <a:lstStyle/>
          <a:p>
            <a:r>
              <a:rPr lang="en-US" dirty="0"/>
              <a:t>Overview</a:t>
            </a:r>
          </a:p>
        </p:txBody>
      </p:sp>
      <p:sp>
        <p:nvSpPr>
          <p:cNvPr id="8" name="Content Placeholder 7">
            <a:extLst>
              <a:ext uri="{FF2B5EF4-FFF2-40B4-BE49-F238E27FC236}">
                <a16:creationId xmlns:a16="http://schemas.microsoft.com/office/drawing/2014/main" id="{6353856D-E7E6-B5F2-FE6D-3947CFD1788C}"/>
              </a:ext>
            </a:extLst>
          </p:cNvPr>
          <p:cNvSpPr>
            <a:spLocks noGrp="1"/>
          </p:cNvSpPr>
          <p:nvPr>
            <p:ph sz="half" idx="1"/>
          </p:nvPr>
        </p:nvSpPr>
        <p:spPr>
          <a:xfrm>
            <a:off x="838199" y="2761861"/>
            <a:ext cx="6064046" cy="3415101"/>
          </a:xfrm>
        </p:spPr>
        <p:txBody>
          <a:bodyPr/>
          <a:lstStyle/>
          <a:p>
            <a:r>
              <a:rPr lang="en-US" dirty="0"/>
              <a:t> Funding Opportunities</a:t>
            </a:r>
          </a:p>
          <a:p>
            <a:r>
              <a:rPr lang="en-US" dirty="0"/>
              <a:t> TTPSF in Alaska</a:t>
            </a:r>
          </a:p>
          <a:p>
            <a:r>
              <a:rPr lang="en-US" dirty="0"/>
              <a:t> TTPSF Overview</a:t>
            </a:r>
          </a:p>
          <a:p>
            <a:r>
              <a:rPr lang="en-US" dirty="0"/>
              <a:t> Deadlines</a:t>
            </a:r>
          </a:p>
          <a:p>
            <a:r>
              <a:rPr lang="en-US" dirty="0"/>
              <a:t> Application Process</a:t>
            </a:r>
          </a:p>
          <a:p>
            <a:r>
              <a:rPr lang="en-US" dirty="0"/>
              <a:t> Q&amp;A</a:t>
            </a:r>
          </a:p>
          <a:p>
            <a:endParaRPr lang="en-US" dirty="0"/>
          </a:p>
        </p:txBody>
      </p:sp>
      <p:pic>
        <p:nvPicPr>
          <p:cNvPr id="1026" name="Picture 2">
            <a:extLst>
              <a:ext uri="{FF2B5EF4-FFF2-40B4-BE49-F238E27FC236}">
                <a16:creationId xmlns:a16="http://schemas.microsoft.com/office/drawing/2014/main" id="{1F1B5E55-47BC-A3D3-59A9-573AEBBDBDC8}"/>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393858" y="2302263"/>
            <a:ext cx="4343400" cy="32575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D27BD230-30F9-3007-8CE4-B689EEF3A6E0}"/>
              </a:ext>
            </a:extLst>
          </p:cNvPr>
          <p:cNvSpPr txBox="1"/>
          <p:nvPr/>
        </p:nvSpPr>
        <p:spPr>
          <a:xfrm>
            <a:off x="9430216" y="5559813"/>
            <a:ext cx="2307042" cy="230832"/>
          </a:xfrm>
          <a:prstGeom prst="rect">
            <a:avLst/>
          </a:prstGeom>
          <a:noFill/>
        </p:spPr>
        <p:txBody>
          <a:bodyPr wrap="none" rtlCol="0">
            <a:spAutoFit/>
          </a:bodyPr>
          <a:lstStyle/>
          <a:p>
            <a:r>
              <a:rPr lang="en-US" sz="900" dirty="0"/>
              <a:t>Photo: Crow Tribe of Montana Source: FHWA</a:t>
            </a:r>
          </a:p>
        </p:txBody>
      </p:sp>
    </p:spTree>
    <p:extLst>
      <p:ext uri="{BB962C8B-B14F-4D97-AF65-F5344CB8AC3E}">
        <p14:creationId xmlns:p14="http://schemas.microsoft.com/office/powerpoint/2010/main" val="1658429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A794AA7-DE1F-4175-A0A2-7770279295DA}"/>
              </a:ext>
            </a:extLst>
          </p:cNvPr>
          <p:cNvSpPr>
            <a:spLocks noGrp="1"/>
          </p:cNvSpPr>
          <p:nvPr>
            <p:ph type="title"/>
          </p:nvPr>
        </p:nvSpPr>
        <p:spPr/>
        <p:txBody>
          <a:bodyPr>
            <a:noAutofit/>
          </a:bodyPr>
          <a:lstStyle/>
          <a:p>
            <a:r>
              <a:rPr lang="en-US" sz="5400" dirty="0"/>
              <a:t>Other Transportation Funding Opportunities</a:t>
            </a:r>
          </a:p>
        </p:txBody>
      </p:sp>
      <p:sp>
        <p:nvSpPr>
          <p:cNvPr id="8" name="Content Placeholder 7">
            <a:extLst>
              <a:ext uri="{FF2B5EF4-FFF2-40B4-BE49-F238E27FC236}">
                <a16:creationId xmlns:a16="http://schemas.microsoft.com/office/drawing/2014/main" id="{9018BFAF-2751-4606-890B-F75CA185EA83}"/>
              </a:ext>
            </a:extLst>
          </p:cNvPr>
          <p:cNvSpPr>
            <a:spLocks noGrp="1"/>
          </p:cNvSpPr>
          <p:nvPr>
            <p:ph idx="1"/>
          </p:nvPr>
        </p:nvSpPr>
        <p:spPr>
          <a:xfrm>
            <a:off x="4810244" y="2106592"/>
            <a:ext cx="6629400" cy="4386284"/>
          </a:xfrm>
        </p:spPr>
        <p:txBody>
          <a:bodyPr>
            <a:normAutofit fontScale="92500" lnSpcReduction="20000"/>
          </a:bodyPr>
          <a:lstStyle/>
          <a:p>
            <a:r>
              <a:rPr lang="en-US" dirty="0"/>
              <a:t>State-managed</a:t>
            </a:r>
          </a:p>
          <a:p>
            <a:pPr lvl="1"/>
            <a:r>
              <a:rPr lang="en-US" dirty="0"/>
              <a:t>Highway Safety Improvement Program</a:t>
            </a:r>
          </a:p>
          <a:p>
            <a:pPr lvl="1"/>
            <a:r>
              <a:rPr lang="en-US" dirty="0"/>
              <a:t>Transportation Alternatives </a:t>
            </a:r>
          </a:p>
          <a:p>
            <a:pPr lvl="2"/>
            <a:r>
              <a:rPr lang="en-US" dirty="0"/>
              <a:t>(includes set-aside for Recreational Trails)</a:t>
            </a:r>
          </a:p>
          <a:p>
            <a:pPr lvl="1"/>
            <a:r>
              <a:rPr lang="en-US" dirty="0"/>
              <a:t>Safe Routes to School</a:t>
            </a:r>
          </a:p>
          <a:p>
            <a:pPr lvl="1"/>
            <a:r>
              <a:rPr lang="en-US" dirty="0"/>
              <a:t>Highway-Rail Grade Crossing Program</a:t>
            </a:r>
          </a:p>
          <a:p>
            <a:r>
              <a:rPr lang="en-US" dirty="0"/>
              <a:t>Federal Discretionary Grants</a:t>
            </a:r>
          </a:p>
          <a:p>
            <a:pPr lvl="1"/>
            <a:r>
              <a:rPr lang="en-US" dirty="0"/>
              <a:t>Safe Streets and Roads for All (SS4A)</a:t>
            </a:r>
          </a:p>
          <a:p>
            <a:pPr lvl="1"/>
            <a:r>
              <a:rPr lang="en-US" dirty="0"/>
              <a:t>Rural Surface Transportation Grants</a:t>
            </a:r>
          </a:p>
          <a:p>
            <a:pPr lvl="1"/>
            <a:r>
              <a:rPr lang="en-US" dirty="0"/>
              <a:t>Wildlife Crossing Pilot Program</a:t>
            </a:r>
          </a:p>
          <a:p>
            <a:pPr lvl="1"/>
            <a:r>
              <a:rPr lang="en-US" dirty="0"/>
              <a:t>BIA Indian Highway Safety Program</a:t>
            </a:r>
          </a:p>
          <a:p>
            <a:pPr lvl="1"/>
            <a:endParaRPr lang="en-US" dirty="0"/>
          </a:p>
          <a:p>
            <a:pPr marL="0" indent="0">
              <a:buNone/>
            </a:pPr>
            <a:r>
              <a:rPr lang="en-US" sz="3000" dirty="0">
                <a:hlinkClick r:id="rId3"/>
              </a:rPr>
              <a:t>www.TribalSafety.org/Funding</a:t>
            </a:r>
            <a:r>
              <a:rPr lang="en-US" sz="3000" dirty="0"/>
              <a:t> </a:t>
            </a:r>
          </a:p>
        </p:txBody>
      </p:sp>
      <p:pic>
        <p:nvPicPr>
          <p:cNvPr id="10" name="Picture 9">
            <a:extLst>
              <a:ext uri="{FF2B5EF4-FFF2-40B4-BE49-F238E27FC236}">
                <a16:creationId xmlns:a16="http://schemas.microsoft.com/office/drawing/2014/main" id="{14C4F6A6-C588-4914-8047-06D464FA94E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2356" y="1027906"/>
            <a:ext cx="3553206" cy="4589011"/>
          </a:xfrm>
          <a:prstGeom prst="rect">
            <a:avLst/>
          </a:prstGeom>
          <a:ln>
            <a:solidFill>
              <a:schemeClr val="tx1"/>
            </a:solidFill>
          </a:ln>
        </p:spPr>
      </p:pic>
    </p:spTree>
    <p:extLst>
      <p:ext uri="{BB962C8B-B14F-4D97-AF65-F5344CB8AC3E}">
        <p14:creationId xmlns:p14="http://schemas.microsoft.com/office/powerpoint/2010/main" val="2555697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1DEBF-DC7F-498F-B125-2039F758B6C0}"/>
              </a:ext>
            </a:extLst>
          </p:cNvPr>
          <p:cNvSpPr>
            <a:spLocks noGrp="1"/>
          </p:cNvSpPr>
          <p:nvPr>
            <p:ph type="title" idx="4294967295"/>
          </p:nvPr>
        </p:nvSpPr>
        <p:spPr>
          <a:xfrm>
            <a:off x="306388" y="87313"/>
            <a:ext cx="11885612" cy="990600"/>
          </a:xfrm>
        </p:spPr>
        <p:txBody>
          <a:bodyPr>
            <a:noAutofit/>
          </a:bodyPr>
          <a:lstStyle/>
          <a:p>
            <a:pPr algn="l"/>
            <a:r>
              <a:rPr lang="en-US" sz="3400" dirty="0">
                <a:solidFill>
                  <a:schemeClr val="bg1"/>
                </a:solidFill>
                <a:latin typeface="Segoe UI Semibold"/>
                <a:ea typeface="Verdana"/>
                <a:cs typeface="Segoe UI"/>
              </a:rPr>
              <a:t>Safe Streets and Roads for All (SS4A)</a:t>
            </a:r>
            <a:endParaRPr lang="en-US" sz="3400" dirty="0">
              <a:solidFill>
                <a:schemeClr val="bg1"/>
              </a:solidFill>
              <a:latin typeface="Segoe UI Semibold"/>
              <a:ea typeface="Verdana" panose="020B0604030504040204" pitchFamily="34" charset="0"/>
            </a:endParaRPr>
          </a:p>
        </p:txBody>
      </p:sp>
      <p:sp>
        <p:nvSpPr>
          <p:cNvPr id="3" name="TextBox 2">
            <a:extLst>
              <a:ext uri="{FF2B5EF4-FFF2-40B4-BE49-F238E27FC236}">
                <a16:creationId xmlns:a16="http://schemas.microsoft.com/office/drawing/2014/main" id="{67315D97-74F3-4A7D-8875-E9692FE9F93B}"/>
              </a:ext>
            </a:extLst>
          </p:cNvPr>
          <p:cNvSpPr txBox="1"/>
          <p:nvPr/>
        </p:nvSpPr>
        <p:spPr>
          <a:xfrm>
            <a:off x="330200" y="1371600"/>
            <a:ext cx="11201400" cy="7571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US" sz="2600" b="1">
                <a:ea typeface="+mn-lt"/>
                <a:cs typeface="+mn-lt"/>
              </a:rPr>
              <a:t>Key program that supports the National Roadway Safety Strategy</a:t>
            </a:r>
            <a:endParaRPr lang="en-US" sz="2600" b="1">
              <a:cs typeface="Segoe UI"/>
            </a:endParaRPr>
          </a:p>
          <a:p>
            <a:pPr algn="l"/>
            <a:endParaRPr lang="en-US">
              <a:cs typeface="Segoe UI"/>
            </a:endParaRPr>
          </a:p>
        </p:txBody>
      </p:sp>
      <p:sp>
        <p:nvSpPr>
          <p:cNvPr id="7" name="Text Placeholder 3">
            <a:extLst>
              <a:ext uri="{FF2B5EF4-FFF2-40B4-BE49-F238E27FC236}">
                <a16:creationId xmlns:a16="http://schemas.microsoft.com/office/drawing/2014/main" id="{A145956C-B676-495A-83AE-8FC3517E7F00}"/>
              </a:ext>
            </a:extLst>
          </p:cNvPr>
          <p:cNvSpPr txBox="1">
            <a:spLocks/>
          </p:cNvSpPr>
          <p:nvPr/>
        </p:nvSpPr>
        <p:spPr>
          <a:xfrm>
            <a:off x="5473492" y="2045793"/>
            <a:ext cx="6566110" cy="344060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chemeClr val="tx1"/>
                </a:solidFill>
                <a:ea typeface="+mn-lt"/>
                <a:cs typeface="+mn-lt"/>
              </a:rPr>
              <a:t>Funding supports local initiatives to prevent death and serious injury on </a:t>
            </a:r>
            <a:r>
              <a:rPr lang="en-US" sz="2400" b="1" dirty="0">
                <a:solidFill>
                  <a:schemeClr val="tx1"/>
                </a:solidFill>
                <a:ea typeface="+mn-lt"/>
                <a:cs typeface="+mn-lt"/>
              </a:rPr>
              <a:t>roads and streets</a:t>
            </a:r>
            <a:r>
              <a:rPr lang="en-US" sz="2400" dirty="0">
                <a:solidFill>
                  <a:schemeClr val="tx1"/>
                </a:solidFill>
                <a:ea typeface="+mn-lt"/>
                <a:cs typeface="+mn-lt"/>
              </a:rPr>
              <a:t>, commonly referred to as “Vision Zero” or “Toward Zero Deaths” Initiatives.</a:t>
            </a:r>
            <a:endParaRPr lang="en-US" dirty="0">
              <a:solidFill>
                <a:schemeClr val="tx1"/>
              </a:solidFill>
            </a:endParaRPr>
          </a:p>
          <a:p>
            <a:pPr marL="0" indent="0">
              <a:buNone/>
            </a:pPr>
            <a:endParaRPr lang="en-US" sz="2400" dirty="0">
              <a:solidFill>
                <a:schemeClr val="tx1"/>
              </a:solidFill>
              <a:cs typeface="Calibri"/>
            </a:endParaRPr>
          </a:p>
          <a:p>
            <a:pPr marL="0" indent="0">
              <a:buNone/>
            </a:pPr>
            <a:r>
              <a:rPr lang="en-US" sz="2400" dirty="0">
                <a:solidFill>
                  <a:schemeClr val="tx1"/>
                </a:solidFill>
                <a:ea typeface="+mn-lt"/>
                <a:cs typeface="+mn-lt"/>
              </a:rPr>
              <a:t>$1 billion in annual funding, FY22-26</a:t>
            </a:r>
          </a:p>
          <a:p>
            <a:pPr marL="0" indent="0">
              <a:buNone/>
            </a:pPr>
            <a:endParaRPr lang="en-US" sz="2400" dirty="0">
              <a:solidFill>
                <a:schemeClr val="tx1"/>
              </a:solidFill>
              <a:cs typeface="Calibri"/>
            </a:endParaRPr>
          </a:p>
          <a:p>
            <a:pPr marL="179070" lvl="3" indent="0">
              <a:buNone/>
            </a:pPr>
            <a:endParaRPr lang="en-US" sz="2400" dirty="0">
              <a:solidFill>
                <a:schemeClr val="tx1"/>
              </a:solidFill>
              <a:latin typeface="Calibri" panose="020F0502020204030204" pitchFamily="34" charset="0"/>
              <a:cs typeface="Calibri" panose="020F0502020204030204" pitchFamily="34" charset="0"/>
            </a:endParaRPr>
          </a:p>
          <a:p>
            <a:pPr marL="914400" lvl="4" indent="0">
              <a:buNone/>
            </a:pPr>
            <a:endParaRPr lang="en-US" sz="2400" dirty="0">
              <a:solidFill>
                <a:schemeClr val="tx1"/>
              </a:solidFill>
              <a:latin typeface="Calibri" panose="020F0502020204030204" pitchFamily="34" charset="0"/>
              <a:cs typeface="Calibri" panose="020F0502020204030204" pitchFamily="34" charset="0"/>
            </a:endParaRPr>
          </a:p>
          <a:p>
            <a:pPr marL="1196975" lvl="4" indent="-282575"/>
            <a:endParaRPr lang="en-US" sz="2400" dirty="0">
              <a:solidFill>
                <a:srgbClr val="01235B"/>
              </a:solidFill>
              <a:latin typeface="Calibri" panose="020F0502020204030204" pitchFamily="34" charset="0"/>
              <a:cs typeface="Calibri" panose="020F0502020204030204" pitchFamily="34" charset="0"/>
            </a:endParaRPr>
          </a:p>
          <a:p>
            <a:pPr marL="1196975" lvl="4" indent="-282575"/>
            <a:endParaRPr lang="en-US" sz="2400" dirty="0">
              <a:solidFill>
                <a:srgbClr val="01235B"/>
              </a:solidFill>
              <a:latin typeface="Calibri" panose="020F0502020204030204" pitchFamily="34" charset="0"/>
              <a:cs typeface="Calibri" panose="020F0502020204030204" pitchFamily="34" charset="0"/>
            </a:endParaRPr>
          </a:p>
          <a:p>
            <a:pPr marL="1196975" lvl="4" indent="-282575"/>
            <a:endParaRPr lang="en-US" sz="2400" dirty="0">
              <a:solidFill>
                <a:srgbClr val="01235B"/>
              </a:solidFill>
              <a:latin typeface="Calibri" panose="020F0502020204030204" pitchFamily="34" charset="0"/>
              <a:cs typeface="Calibri" panose="020F0502020204030204" pitchFamily="34" charset="0"/>
            </a:endParaRPr>
          </a:p>
        </p:txBody>
      </p:sp>
      <p:pic>
        <p:nvPicPr>
          <p:cNvPr id="9" name="Picture 8" descr="An injured young girl and her mother hug at the scene of a car crash, with paramedics and firefighters nearby.">
            <a:extLst>
              <a:ext uri="{FF2B5EF4-FFF2-40B4-BE49-F238E27FC236}">
                <a16:creationId xmlns:a16="http://schemas.microsoft.com/office/drawing/2014/main" id="{8CBA2B5A-53F6-4441-A8B9-EC63139306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308" y="2047985"/>
            <a:ext cx="4944979" cy="3758184"/>
          </a:xfrm>
          <a:prstGeom prst="rect">
            <a:avLst/>
          </a:prstGeom>
        </p:spPr>
      </p:pic>
      <p:sp>
        <p:nvSpPr>
          <p:cNvPr id="11" name="TextBox 10">
            <a:extLst>
              <a:ext uri="{FF2B5EF4-FFF2-40B4-BE49-F238E27FC236}">
                <a16:creationId xmlns:a16="http://schemas.microsoft.com/office/drawing/2014/main" id="{72998DEC-7327-41DD-9FA7-948718E22066}"/>
              </a:ext>
            </a:extLst>
          </p:cNvPr>
          <p:cNvSpPr txBox="1"/>
          <p:nvPr/>
        </p:nvSpPr>
        <p:spPr>
          <a:xfrm>
            <a:off x="330200" y="5806169"/>
            <a:ext cx="1710047" cy="230832"/>
          </a:xfrm>
          <a:prstGeom prst="rect">
            <a:avLst/>
          </a:prstGeom>
          <a:noFill/>
        </p:spPr>
        <p:txBody>
          <a:bodyPr wrap="square" rtlCol="0">
            <a:spAutoFit/>
          </a:bodyPr>
          <a:lstStyle/>
          <a:p>
            <a:r>
              <a:rPr lang="en-US" sz="900" dirty="0" err="1">
                <a:effectLst/>
                <a:latin typeface="Calibri" panose="020F0502020204030204" pitchFamily="34" charset="0"/>
                <a:ea typeface="Calibri" panose="020F0502020204030204" pitchFamily="34" charset="0"/>
                <a:cs typeface="Calibri" panose="020F0502020204030204" pitchFamily="34" charset="0"/>
              </a:rPr>
              <a:t>Gorodenkoff</a:t>
            </a:r>
            <a:r>
              <a:rPr lang="en-US" sz="900" dirty="0">
                <a:effectLst/>
                <a:latin typeface="Calibri" panose="020F0502020204030204" pitchFamily="34" charset="0"/>
                <a:ea typeface="Calibri" panose="020F0502020204030204" pitchFamily="34" charset="0"/>
                <a:cs typeface="Calibri" panose="020F0502020204030204" pitchFamily="34" charset="0"/>
              </a:rPr>
              <a:t> - stock.adobe.com</a:t>
            </a:r>
            <a:endParaRPr lang="en-US" sz="9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41724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object 10">
            <a:extLst>
              <a:ext uri="{FF2B5EF4-FFF2-40B4-BE49-F238E27FC236}">
                <a16:creationId xmlns:a16="http://schemas.microsoft.com/office/drawing/2014/main" id="{858948A6-6980-4517-9467-6FD2261AABF6}"/>
              </a:ext>
            </a:extLst>
          </p:cNvPr>
          <p:cNvGrpSpPr/>
          <p:nvPr/>
        </p:nvGrpSpPr>
        <p:grpSpPr>
          <a:xfrm>
            <a:off x="306388" y="2422418"/>
            <a:ext cx="4770964" cy="3144270"/>
            <a:chOff x="707110" y="5200650"/>
            <a:chExt cx="6330315" cy="4171950"/>
          </a:xfrm>
        </p:grpSpPr>
        <p:pic>
          <p:nvPicPr>
            <p:cNvPr id="10" name="object 11">
              <a:extLst>
                <a:ext uri="{FF2B5EF4-FFF2-40B4-BE49-F238E27FC236}">
                  <a16:creationId xmlns:a16="http://schemas.microsoft.com/office/drawing/2014/main" id="{FB3A969E-527F-4CDC-818F-9C84FFF2ADB4}"/>
                </a:ext>
              </a:extLst>
            </p:cNvPr>
            <p:cNvPicPr/>
            <p:nvPr/>
          </p:nvPicPr>
          <p:blipFill>
            <a:blip r:embed="rId3" cstate="screen">
              <a:extLst>
                <a:ext uri="{28A0092B-C50C-407E-A947-70E740481C1C}">
                  <a14:useLocalDpi xmlns:a14="http://schemas.microsoft.com/office/drawing/2010/main"/>
                </a:ext>
              </a:extLst>
            </a:blip>
            <a:stretch>
              <a:fillRect/>
            </a:stretch>
          </p:blipFill>
          <p:spPr>
            <a:xfrm>
              <a:off x="707110" y="5345531"/>
              <a:ext cx="6329921" cy="3314700"/>
            </a:xfrm>
            <a:prstGeom prst="rect">
              <a:avLst/>
            </a:prstGeom>
          </p:spPr>
        </p:pic>
        <p:sp>
          <p:nvSpPr>
            <p:cNvPr id="12" name="object 12">
              <a:extLst>
                <a:ext uri="{FF2B5EF4-FFF2-40B4-BE49-F238E27FC236}">
                  <a16:creationId xmlns:a16="http://schemas.microsoft.com/office/drawing/2014/main" id="{DE8E838A-698F-4ACE-87A8-1E5D7B6B6A21}"/>
                </a:ext>
              </a:extLst>
            </p:cNvPr>
            <p:cNvSpPr/>
            <p:nvPr/>
          </p:nvSpPr>
          <p:spPr>
            <a:xfrm>
              <a:off x="1041679" y="5200650"/>
              <a:ext cx="757555" cy="4171950"/>
            </a:xfrm>
            <a:custGeom>
              <a:avLst/>
              <a:gdLst/>
              <a:ahLst/>
              <a:cxnLst/>
              <a:rect l="l" t="t" r="r" b="b"/>
              <a:pathLst>
                <a:path w="757555" h="4171950">
                  <a:moveTo>
                    <a:pt x="757034" y="0"/>
                  </a:moveTo>
                  <a:lnTo>
                    <a:pt x="0" y="0"/>
                  </a:lnTo>
                  <a:lnTo>
                    <a:pt x="0" y="4171950"/>
                  </a:lnTo>
                  <a:lnTo>
                    <a:pt x="757034" y="4171950"/>
                  </a:lnTo>
                  <a:lnTo>
                    <a:pt x="757034" y="0"/>
                  </a:lnTo>
                  <a:close/>
                </a:path>
              </a:pathLst>
            </a:custGeom>
            <a:solidFill>
              <a:srgbClr val="88151C"/>
            </a:solidFill>
          </p:spPr>
          <p:txBody>
            <a:bodyPr wrap="square" lIns="0" tIns="0" rIns="0" bIns="0" rtlCol="0"/>
            <a:lstStyle/>
            <a:p>
              <a:endParaRPr sz="1227"/>
            </a:p>
          </p:txBody>
        </p:sp>
      </p:grpSp>
      <p:sp>
        <p:nvSpPr>
          <p:cNvPr id="2" name="Title 1">
            <a:extLst>
              <a:ext uri="{FF2B5EF4-FFF2-40B4-BE49-F238E27FC236}">
                <a16:creationId xmlns:a16="http://schemas.microsoft.com/office/drawing/2014/main" id="{CF61DEBF-DC7F-498F-B125-2039F758B6C0}"/>
              </a:ext>
            </a:extLst>
          </p:cNvPr>
          <p:cNvSpPr>
            <a:spLocks noGrp="1"/>
          </p:cNvSpPr>
          <p:nvPr>
            <p:ph type="title" idx="4294967295"/>
          </p:nvPr>
        </p:nvSpPr>
        <p:spPr>
          <a:xfrm>
            <a:off x="306388" y="87313"/>
            <a:ext cx="11885612" cy="990600"/>
          </a:xfrm>
        </p:spPr>
        <p:txBody>
          <a:bodyPr>
            <a:noAutofit/>
          </a:bodyPr>
          <a:lstStyle/>
          <a:p>
            <a:pPr algn="l"/>
            <a:r>
              <a:rPr lang="en-US" sz="3400" dirty="0">
                <a:solidFill>
                  <a:schemeClr val="bg1"/>
                </a:solidFill>
                <a:latin typeface="Segoe UI Semibold"/>
                <a:ea typeface="Verdana"/>
                <a:cs typeface="Segoe UI"/>
              </a:rPr>
              <a:t>Safe Streets and Roads for All (SS4A)</a:t>
            </a:r>
            <a:endParaRPr lang="en-US" sz="3400" dirty="0">
              <a:solidFill>
                <a:schemeClr val="bg1"/>
              </a:solidFill>
              <a:latin typeface="Segoe UI Semibold"/>
              <a:ea typeface="Verdana" panose="020B0604030504040204" pitchFamily="34" charset="0"/>
            </a:endParaRPr>
          </a:p>
        </p:txBody>
      </p:sp>
      <p:sp>
        <p:nvSpPr>
          <p:cNvPr id="7" name="Text Placeholder 3">
            <a:extLst>
              <a:ext uri="{FF2B5EF4-FFF2-40B4-BE49-F238E27FC236}">
                <a16:creationId xmlns:a16="http://schemas.microsoft.com/office/drawing/2014/main" id="{A145956C-B676-495A-83AE-8FC3517E7F00}"/>
              </a:ext>
            </a:extLst>
          </p:cNvPr>
          <p:cNvSpPr txBox="1">
            <a:spLocks/>
          </p:cNvSpPr>
          <p:nvPr/>
        </p:nvSpPr>
        <p:spPr>
          <a:xfrm>
            <a:off x="5473492" y="1540042"/>
            <a:ext cx="6566110" cy="4993493"/>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dirty="0">
                <a:solidFill>
                  <a:schemeClr val="tx1"/>
                </a:solidFill>
                <a:cs typeface="Calibri"/>
              </a:rPr>
              <a:t>Eligible applicants are Tribal Governments, Local Agencies, and Metropolitan Planning Organizations</a:t>
            </a:r>
          </a:p>
          <a:p>
            <a:pPr marL="0" indent="0">
              <a:buNone/>
            </a:pPr>
            <a:endParaRPr lang="en-US" sz="2600" dirty="0">
              <a:solidFill>
                <a:schemeClr val="tx1"/>
              </a:solidFill>
              <a:latin typeface="Calibri" panose="020F0502020204030204" pitchFamily="34" charset="0"/>
              <a:cs typeface="Calibri"/>
            </a:endParaRPr>
          </a:p>
          <a:p>
            <a:pPr marL="0" indent="0">
              <a:buNone/>
            </a:pPr>
            <a:r>
              <a:rPr lang="en-US" sz="2600" dirty="0">
                <a:solidFill>
                  <a:schemeClr val="tx1"/>
                </a:solidFill>
                <a:latin typeface="Calibri" panose="020F0502020204030204" pitchFamily="34" charset="0"/>
                <a:cs typeface="Calibri"/>
              </a:rPr>
              <a:t>Two categories: </a:t>
            </a:r>
          </a:p>
          <a:p>
            <a:r>
              <a:rPr lang="en-US" sz="2600" dirty="0">
                <a:solidFill>
                  <a:schemeClr val="tx1"/>
                </a:solidFill>
                <a:latin typeface="Calibri" panose="020F0502020204030204" pitchFamily="34" charset="0"/>
                <a:cs typeface="Calibri"/>
              </a:rPr>
              <a:t>Planning and Demonstration Grants</a:t>
            </a:r>
          </a:p>
          <a:p>
            <a:r>
              <a:rPr lang="en-US" sz="2600" dirty="0">
                <a:solidFill>
                  <a:schemeClr val="tx1"/>
                </a:solidFill>
                <a:latin typeface="Calibri" panose="020F0502020204030204" pitchFamily="34" charset="0"/>
                <a:cs typeface="Calibri"/>
              </a:rPr>
              <a:t>Implementation Grants</a:t>
            </a:r>
          </a:p>
          <a:p>
            <a:pPr marL="0" indent="0">
              <a:buNone/>
            </a:pPr>
            <a:endParaRPr lang="en-US" sz="2600" dirty="0">
              <a:solidFill>
                <a:schemeClr val="tx1"/>
              </a:solidFill>
              <a:latin typeface="Calibri" panose="020F0502020204030204" pitchFamily="34" charset="0"/>
              <a:cs typeface="Calibri"/>
            </a:endParaRPr>
          </a:p>
          <a:p>
            <a:pPr marL="0" indent="0">
              <a:buNone/>
            </a:pPr>
            <a:r>
              <a:rPr lang="en-US" sz="2600" dirty="0">
                <a:solidFill>
                  <a:schemeClr val="tx1"/>
                </a:solidFill>
                <a:latin typeface="Calibri" panose="020F0502020204030204" pitchFamily="34" charset="0"/>
                <a:cs typeface="Calibri"/>
              </a:rPr>
              <a:t>20% non-federal match required</a:t>
            </a:r>
          </a:p>
          <a:p>
            <a:pPr marL="0" indent="0">
              <a:buNone/>
            </a:pPr>
            <a:endParaRPr lang="en-US" sz="2600" dirty="0">
              <a:solidFill>
                <a:schemeClr val="tx1"/>
              </a:solidFill>
              <a:latin typeface="Calibri" panose="020F0502020204030204" pitchFamily="34" charset="0"/>
              <a:cs typeface="Calibri"/>
            </a:endParaRPr>
          </a:p>
          <a:p>
            <a:pPr marL="0" indent="0">
              <a:buNone/>
            </a:pPr>
            <a:r>
              <a:rPr lang="en-US" sz="2600" dirty="0">
                <a:solidFill>
                  <a:schemeClr val="tx1"/>
                </a:solidFill>
                <a:latin typeface="Calibri" panose="020F0502020204030204" pitchFamily="34" charset="0"/>
                <a:cs typeface="Calibri"/>
              </a:rPr>
              <a:t>TTP or TTPSF can be used as match</a:t>
            </a:r>
            <a:endParaRPr lang="en-US" sz="2600" dirty="0">
              <a:solidFill>
                <a:schemeClr val="tx1"/>
              </a:solidFill>
              <a:latin typeface="Calibri" panose="020F0502020204030204" pitchFamily="34" charset="0"/>
              <a:cs typeface="Calibri" panose="020F0502020204030204" pitchFamily="34" charset="0"/>
            </a:endParaRPr>
          </a:p>
          <a:p>
            <a:pPr marL="1196975" lvl="4" indent="-282575"/>
            <a:endParaRPr lang="en-US" sz="2600" dirty="0">
              <a:solidFill>
                <a:srgbClr val="01235B"/>
              </a:solidFill>
              <a:latin typeface="Calibri" panose="020F0502020204030204" pitchFamily="34" charset="0"/>
              <a:cs typeface="Calibri" panose="020F0502020204030204" pitchFamily="34" charset="0"/>
            </a:endParaRPr>
          </a:p>
          <a:p>
            <a:pPr marL="1196975" lvl="4" indent="-282575"/>
            <a:endParaRPr lang="en-US" sz="2600" dirty="0">
              <a:solidFill>
                <a:srgbClr val="01235B"/>
              </a:solidFill>
              <a:latin typeface="Calibri" panose="020F0502020204030204" pitchFamily="34" charset="0"/>
              <a:cs typeface="Calibri" panose="020F0502020204030204" pitchFamily="34" charset="0"/>
            </a:endParaRPr>
          </a:p>
          <a:p>
            <a:pPr marL="1196975" lvl="4" indent="-282575"/>
            <a:endParaRPr lang="en-US" sz="2600" dirty="0">
              <a:solidFill>
                <a:srgbClr val="01235B"/>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72998DEC-7327-41DD-9FA7-948718E22066}"/>
              </a:ext>
            </a:extLst>
          </p:cNvPr>
          <p:cNvSpPr txBox="1"/>
          <p:nvPr/>
        </p:nvSpPr>
        <p:spPr>
          <a:xfrm>
            <a:off x="558542" y="5317261"/>
            <a:ext cx="1710047" cy="230832"/>
          </a:xfrm>
          <a:prstGeom prst="rect">
            <a:avLst/>
          </a:prstGeom>
          <a:noFill/>
        </p:spPr>
        <p:txBody>
          <a:bodyPr wrap="square" rtlCol="0">
            <a:spAutoFit/>
          </a:bodyPr>
          <a:lstStyle/>
          <a:p>
            <a:r>
              <a:rPr lang="en-US" sz="900" dirty="0">
                <a:effectLst/>
                <a:latin typeface="Calibri" panose="020F0502020204030204" pitchFamily="34" charset="0"/>
                <a:ea typeface="Calibri" panose="020F0502020204030204" pitchFamily="34" charset="0"/>
                <a:cs typeface="Calibri" panose="020F0502020204030204" pitchFamily="34" charset="0"/>
              </a:rPr>
              <a:t>FHWA</a:t>
            </a:r>
            <a:endParaRPr lang="en-US" sz="9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72198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C79147-79EB-491D-B236-997FF5B0152F}"/>
              </a:ext>
            </a:extLst>
          </p:cNvPr>
          <p:cNvSpPr>
            <a:spLocks noGrp="1"/>
          </p:cNvSpPr>
          <p:nvPr>
            <p:ph type="body" sz="half" idx="2"/>
          </p:nvPr>
        </p:nvSpPr>
        <p:spPr>
          <a:xfrm>
            <a:off x="400050" y="1540042"/>
            <a:ext cx="5397501" cy="4954421"/>
          </a:xfrm>
        </p:spPr>
        <p:txBody>
          <a:bodyPr>
            <a:normAutofit/>
          </a:bodyPr>
          <a:lstStyle/>
          <a:p>
            <a:pPr marL="342900" indent="-342900">
              <a:buFont typeface="Arial" panose="020B0604020202020204" pitchFamily="34" charset="0"/>
              <a:buChar char="•"/>
            </a:pPr>
            <a:r>
              <a:rPr lang="en-US" sz="2400" dirty="0"/>
              <a:t>~$21-million per year (2022-2026)</a:t>
            </a:r>
          </a:p>
          <a:p>
            <a:pPr marL="342900" indent="-342900">
              <a:buFont typeface="Arial" panose="020B0604020202020204" pitchFamily="34" charset="0"/>
              <a:buChar char="•"/>
            </a:pPr>
            <a:r>
              <a:rPr lang="en-US" sz="2400" dirty="0"/>
              <a:t>Competitive grant</a:t>
            </a:r>
          </a:p>
          <a:p>
            <a:pPr marL="342900" indent="-342900">
              <a:buFont typeface="Arial" panose="020B0604020202020204" pitchFamily="34" charset="0"/>
              <a:buChar char="•"/>
            </a:pPr>
            <a:r>
              <a:rPr lang="en-US" sz="2400" dirty="0"/>
              <a:t>Tribes are the only eligible applicants</a:t>
            </a:r>
          </a:p>
          <a:p>
            <a:pPr marL="342900" indent="-342900">
              <a:buFont typeface="Arial" panose="020B0604020202020204" pitchFamily="34" charset="0"/>
              <a:buChar char="•"/>
            </a:pPr>
            <a:r>
              <a:rPr lang="en-US" sz="2400" dirty="0"/>
              <a:t>All TTP modes eligible (winter trails, ice roads, etc.)</a:t>
            </a:r>
          </a:p>
          <a:p>
            <a:pPr marL="342900" indent="-342900">
              <a:buFont typeface="Arial" panose="020B0604020202020204" pitchFamily="34" charset="0"/>
              <a:buChar char="•"/>
            </a:pPr>
            <a:r>
              <a:rPr lang="en-US" sz="2400" dirty="0"/>
              <a:t>Prior year awards listed at </a:t>
            </a:r>
            <a:r>
              <a:rPr lang="en-US" sz="2400" dirty="0">
                <a:hlinkClick r:id="rId2"/>
              </a:rPr>
              <a:t>https://highways.dot.gov/federal-lands/programs-tribal/safety/funds</a:t>
            </a:r>
            <a:endParaRPr lang="en-US" sz="2400" dirty="0"/>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GOAL: Reduce fatal and serious injury transportation incidents (crashes)</a:t>
            </a:r>
          </a:p>
        </p:txBody>
      </p:sp>
      <p:sp>
        <p:nvSpPr>
          <p:cNvPr id="2" name="Title 1">
            <a:extLst>
              <a:ext uri="{FF2B5EF4-FFF2-40B4-BE49-F238E27FC236}">
                <a16:creationId xmlns:a16="http://schemas.microsoft.com/office/drawing/2014/main" id="{D1BA4AD3-7251-463E-9D69-D99DF7303B0A}"/>
              </a:ext>
            </a:extLst>
          </p:cNvPr>
          <p:cNvSpPr>
            <a:spLocks noGrp="1"/>
          </p:cNvSpPr>
          <p:nvPr>
            <p:ph type="title"/>
          </p:nvPr>
        </p:nvSpPr>
        <p:spPr/>
        <p:txBody>
          <a:bodyPr>
            <a:normAutofit fontScale="90000"/>
          </a:bodyPr>
          <a:lstStyle/>
          <a:p>
            <a:r>
              <a:rPr lang="en-US" sz="4800" dirty="0"/>
              <a:t>Tribal Transportation Program </a:t>
            </a:r>
            <a:br>
              <a:rPr lang="en-US" sz="4800" dirty="0"/>
            </a:br>
            <a:r>
              <a:rPr lang="en-US" sz="4800" dirty="0"/>
              <a:t>Safety Fund Overview</a:t>
            </a:r>
          </a:p>
        </p:txBody>
      </p:sp>
      <p:pic>
        <p:nvPicPr>
          <p:cNvPr id="6" name="Picture 2" descr="https://lh3.googleusercontent.com/2JjI-La05l6WYubl0GuLXKE52Oxh8g0QUPTBDUJhm0X8ojEjawygbNWA-slfEGy47S4qBenwBW4U3TVOHC4AG3jIi3KgwMMxOdo_lzx-y3cdsSFuCAJwgHYqs9cE9lcWeV2SvFTiD8DdNs8KNaysnkcGKWFB5r6aw-9ba04NjXw0oqyYux-9nopn8scEMdm6rAptBm1GVPtq5apBGifnRY3n8Ljj-8-1wkaCP2LhppVCmGTI11LD0p5uyCIf3zH-YjTydJ3jRGfXhn4vZTSxFIyU2RuEtFOOoP2AVvKwV4CsfxI7Z_M2fKPHQ09lUdyy-jFzkKI8Tnaiqe-5icx0j0p9Nlud2aK3uUW7dWj_Is04z5M5nIYcfaUO1Nfgipj_Zyr-nbh6KO0gn23ag-uHFN1kdrVr7gVRGqQCEkL1m54mFvgiaInqCB4xfLAfpo-qt7gC2pAdv7wd3QsMwf3pPKjw6DCjOjhr6_FdD5ctrfm_5UN2ULWlcXpufbNrqY9pDEsVHb4ITbX8XoVEEkzK-z4s0BfZc8l6Iixjy-DJ2M7PH77jrD-PW9lAPEPx6Rj9ck240bHPcKdqKjksf3kKiHmjJsqgAB9pO5alYjzJO4rEcE8InCyJEbDTeYyi3Ay9qMGGKjhK3aPxdtn0A_i9UDCSrxlfZaT1RxxDDHwRoPLwoFkdJtu4_9u3=w955-h717-no">
            <a:extLst>
              <a:ext uri="{FF2B5EF4-FFF2-40B4-BE49-F238E27FC236}">
                <a16:creationId xmlns:a16="http://schemas.microsoft.com/office/drawing/2014/main" id="{B8C9E416-6586-4665-A31F-866DEE8CB7C0}"/>
              </a:ext>
            </a:extLst>
          </p:cNvPr>
          <p:cNvPicPr>
            <a:picLocks noGrp="1" noChangeAspect="1" noChangeArrowheads="1"/>
          </p:cNvPicPr>
          <p:nvPr>
            <p:ph type="pic" idx="1"/>
          </p:nvPr>
        </p:nvPicPr>
        <p:blipFill rotWithShape="1">
          <a:blip r:embed="rId3" cstate="email">
            <a:extLst>
              <a:ext uri="{28A0092B-C50C-407E-A947-70E740481C1C}">
                <a14:useLocalDpi xmlns:a14="http://schemas.microsoft.com/office/drawing/2010/main"/>
              </a:ext>
            </a:extLst>
          </a:blip>
          <a:srcRect/>
          <a:stretch/>
        </p:blipFill>
        <p:spPr bwMode="auto">
          <a:xfrm>
            <a:off x="5890149" y="2011544"/>
            <a:ext cx="6172200" cy="38115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E4322EB-818F-0136-8A7C-B821CB8529A0}"/>
              </a:ext>
            </a:extLst>
          </p:cNvPr>
          <p:cNvSpPr txBox="1"/>
          <p:nvPr/>
        </p:nvSpPr>
        <p:spPr>
          <a:xfrm>
            <a:off x="10160866" y="5823132"/>
            <a:ext cx="1901483" cy="230832"/>
          </a:xfrm>
          <a:prstGeom prst="rect">
            <a:avLst/>
          </a:prstGeom>
          <a:noFill/>
        </p:spPr>
        <p:txBody>
          <a:bodyPr wrap="none" rtlCol="0">
            <a:spAutoFit/>
          </a:bodyPr>
          <a:lstStyle/>
          <a:p>
            <a:r>
              <a:rPr lang="en-US" sz="900" dirty="0"/>
              <a:t>Photo: Okay Owingeh Source: FHWA</a:t>
            </a:r>
          </a:p>
        </p:txBody>
      </p:sp>
    </p:spTree>
    <p:extLst>
      <p:ext uri="{BB962C8B-B14F-4D97-AF65-F5344CB8AC3E}">
        <p14:creationId xmlns:p14="http://schemas.microsoft.com/office/powerpoint/2010/main" val="1413079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B4987-22AF-48C5-ACF2-C1A05A8541C4}"/>
              </a:ext>
            </a:extLst>
          </p:cNvPr>
          <p:cNvSpPr>
            <a:spLocks noGrp="1"/>
          </p:cNvSpPr>
          <p:nvPr>
            <p:ph type="title" idx="4294967295"/>
          </p:nvPr>
        </p:nvSpPr>
        <p:spPr>
          <a:xfrm>
            <a:off x="0" y="365125"/>
            <a:ext cx="10515600" cy="1325563"/>
          </a:xfrm>
        </p:spPr>
        <p:txBody>
          <a:bodyPr/>
          <a:lstStyle/>
          <a:p>
            <a:r>
              <a:rPr lang="en-US" dirty="0"/>
              <a:t>Tribal Transportation Program Safety Fund</a:t>
            </a:r>
          </a:p>
        </p:txBody>
      </p:sp>
      <p:sp>
        <p:nvSpPr>
          <p:cNvPr id="3" name="Content Placeholder 2">
            <a:extLst>
              <a:ext uri="{FF2B5EF4-FFF2-40B4-BE49-F238E27FC236}">
                <a16:creationId xmlns:a16="http://schemas.microsoft.com/office/drawing/2014/main" id="{DD9D52B9-94CF-4BFC-9BC5-4D62BC2D8CAA}"/>
              </a:ext>
            </a:extLst>
          </p:cNvPr>
          <p:cNvSpPr>
            <a:spLocks noGrp="1"/>
          </p:cNvSpPr>
          <p:nvPr>
            <p:ph idx="4294967295"/>
          </p:nvPr>
        </p:nvSpPr>
        <p:spPr>
          <a:xfrm>
            <a:off x="1485900" y="1276349"/>
            <a:ext cx="8229600" cy="2247901"/>
          </a:xfrm>
        </p:spPr>
        <p:txBody>
          <a:bodyPr>
            <a:normAutofit/>
          </a:bodyPr>
          <a:lstStyle/>
          <a:p>
            <a:endParaRPr lang="en-US" dirty="0"/>
          </a:p>
          <a:p>
            <a:r>
              <a:rPr lang="en-US" dirty="0"/>
              <a:t>FY24</a:t>
            </a:r>
          </a:p>
          <a:p>
            <a:pPr lvl="1"/>
            <a:r>
              <a:rPr lang="en-US" dirty="0">
                <a:solidFill>
                  <a:srgbClr val="000000"/>
                </a:solidFill>
                <a:latin typeface="Open Sans" panose="020B0606030504020204" pitchFamily="34" charset="0"/>
              </a:rPr>
              <a:t>About $20M awarded.</a:t>
            </a:r>
          </a:p>
          <a:p>
            <a:pPr lvl="1"/>
            <a:r>
              <a:rPr lang="en-US" dirty="0">
                <a:solidFill>
                  <a:srgbClr val="000000"/>
                </a:solidFill>
                <a:latin typeface="Open Sans" panose="020B0606030504020204" pitchFamily="34" charset="0"/>
              </a:rPr>
              <a:t>Low participation; 90% of applications were funded</a:t>
            </a:r>
            <a:endParaRPr lang="en-US" dirty="0"/>
          </a:p>
          <a:p>
            <a:endParaRPr lang="en-US" dirty="0"/>
          </a:p>
          <a:p>
            <a:endParaRPr lang="en-US" dirty="0"/>
          </a:p>
        </p:txBody>
      </p:sp>
      <p:graphicFrame>
        <p:nvGraphicFramePr>
          <p:cNvPr id="5" name="Content Placeholder 6">
            <a:extLst>
              <a:ext uri="{FF2B5EF4-FFF2-40B4-BE49-F238E27FC236}">
                <a16:creationId xmlns:a16="http://schemas.microsoft.com/office/drawing/2014/main" id="{47105CB2-1E23-88C0-253A-FD7236731370}"/>
              </a:ext>
            </a:extLst>
          </p:cNvPr>
          <p:cNvGraphicFramePr>
            <a:graphicFrameLocks/>
          </p:cNvGraphicFramePr>
          <p:nvPr/>
        </p:nvGraphicFramePr>
        <p:xfrm>
          <a:off x="1524000" y="3429000"/>
          <a:ext cx="9144000" cy="3429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78071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2025 TTP Safety Fund</a:t>
            </a:r>
          </a:p>
        </p:txBody>
      </p:sp>
      <p:pic>
        <p:nvPicPr>
          <p:cNvPr id="5" name="Picture 4">
            <a:extLst>
              <a:ext uri="{FF2B5EF4-FFF2-40B4-BE49-F238E27FC236}">
                <a16:creationId xmlns:a16="http://schemas.microsoft.com/office/drawing/2014/main" id="{FB64C507-FC61-4938-A9D0-20B0D2CBFE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974957" y="0"/>
            <a:ext cx="5079093" cy="6865589"/>
          </a:xfrm>
          <a:prstGeom prst="rect">
            <a:avLst/>
          </a:prstGeom>
        </p:spPr>
      </p:pic>
      <p:graphicFrame>
        <p:nvGraphicFramePr>
          <p:cNvPr id="4" name="Table 5">
            <a:extLst>
              <a:ext uri="{FF2B5EF4-FFF2-40B4-BE49-F238E27FC236}">
                <a16:creationId xmlns:a16="http://schemas.microsoft.com/office/drawing/2014/main" id="{75FB57C2-4D69-495E-B3D5-B2FB2DC5EA1C}"/>
              </a:ext>
            </a:extLst>
          </p:cNvPr>
          <p:cNvGraphicFramePr>
            <a:graphicFrameLocks noGrp="1"/>
          </p:cNvGraphicFramePr>
          <p:nvPr>
            <p:extLst>
              <p:ext uri="{D42A27DB-BD31-4B8C-83A1-F6EECF244321}">
                <p14:modId xmlns:p14="http://schemas.microsoft.com/office/powerpoint/2010/main" val="4171445643"/>
              </p:ext>
            </p:extLst>
          </p:nvPr>
        </p:nvGraphicFramePr>
        <p:xfrm>
          <a:off x="558671" y="2432277"/>
          <a:ext cx="7280404" cy="3108960"/>
        </p:xfrm>
        <a:graphic>
          <a:graphicData uri="http://schemas.openxmlformats.org/drawingml/2006/table">
            <a:tbl>
              <a:tblPr firstRow="1" bandRow="1">
                <a:tableStyleId>{8A107856-5554-42FB-B03E-39F5DBC370BA}</a:tableStyleId>
              </a:tblPr>
              <a:tblGrid>
                <a:gridCol w="3775204">
                  <a:extLst>
                    <a:ext uri="{9D8B030D-6E8A-4147-A177-3AD203B41FA5}">
                      <a16:colId xmlns:a16="http://schemas.microsoft.com/office/drawing/2014/main" val="107100517"/>
                    </a:ext>
                  </a:extLst>
                </a:gridCol>
                <a:gridCol w="3505200">
                  <a:extLst>
                    <a:ext uri="{9D8B030D-6E8A-4147-A177-3AD203B41FA5}">
                      <a16:colId xmlns:a16="http://schemas.microsoft.com/office/drawing/2014/main" val="1945416706"/>
                    </a:ext>
                  </a:extLst>
                </a:gridCol>
              </a:tblGrid>
              <a:tr h="1258530">
                <a:tc>
                  <a:txBody>
                    <a:bodyPr/>
                    <a:lstStyle/>
                    <a:p>
                      <a:r>
                        <a:rPr lang="en-US" sz="2800" b="1" dirty="0">
                          <a:latin typeface="Arial" panose="020B0604020202020204" pitchFamily="34" charset="0"/>
                          <a:cs typeface="Arial" panose="020B0604020202020204" pitchFamily="34" charset="0"/>
                        </a:rPr>
                        <a:t>2025 Application Period</a:t>
                      </a:r>
                    </a:p>
                  </a:txBody>
                  <a:tcPr marL="137160" marR="137160" marT="137160" marB="137160">
                    <a:solidFill>
                      <a:schemeClr val="accent6">
                        <a:lumMod val="40000"/>
                        <a:lumOff val="60000"/>
                      </a:schemeClr>
                    </a:solidFill>
                  </a:tcPr>
                </a:tc>
                <a:tc>
                  <a:txBody>
                    <a:bodyPr/>
                    <a:lstStyle/>
                    <a:p>
                      <a:pPr algn="l"/>
                      <a:r>
                        <a:rPr lang="en-US" sz="2800" b="1" dirty="0">
                          <a:latin typeface="Arial" panose="020B0604020202020204" pitchFamily="34" charset="0"/>
                          <a:cs typeface="Arial" panose="020B0604020202020204" pitchFamily="34" charset="0"/>
                        </a:rPr>
                        <a:t>Open until deadline </a:t>
                      </a:r>
                    </a:p>
                    <a:p>
                      <a:pPr algn="l"/>
                      <a:r>
                        <a:rPr lang="en-US" sz="2800" b="1" dirty="0">
                          <a:latin typeface="Arial" panose="020B0604020202020204" pitchFamily="34" charset="0"/>
                          <a:cs typeface="Arial" panose="020B0604020202020204" pitchFamily="34" charset="0"/>
                        </a:rPr>
                        <a:t>January 15, 2025</a:t>
                      </a:r>
                      <a:endParaRPr lang="en-US" sz="2800" b="0" dirty="0">
                        <a:latin typeface="Arial" panose="020B0604020202020204" pitchFamily="34" charset="0"/>
                        <a:cs typeface="Arial" panose="020B0604020202020204" pitchFamily="34" charset="0"/>
                      </a:endParaRPr>
                    </a:p>
                  </a:txBody>
                  <a:tcPr marL="137160" marR="137160" marT="137160" marB="137160">
                    <a:solidFill>
                      <a:schemeClr val="accent6">
                        <a:lumMod val="40000"/>
                        <a:lumOff val="60000"/>
                      </a:schemeClr>
                    </a:solidFill>
                  </a:tcPr>
                </a:tc>
                <a:extLst>
                  <a:ext uri="{0D108BD9-81ED-4DB2-BD59-A6C34878D82A}">
                    <a16:rowId xmlns:a16="http://schemas.microsoft.com/office/drawing/2014/main" val="172658406"/>
                  </a:ext>
                </a:extLst>
              </a:tr>
              <a:tr h="1248102">
                <a:tc>
                  <a:txBody>
                    <a:bodyPr/>
                    <a:lstStyle/>
                    <a:p>
                      <a:r>
                        <a:rPr lang="en-US" sz="2800" b="1" dirty="0">
                          <a:latin typeface="Arial" panose="020B0604020202020204" pitchFamily="34" charset="0"/>
                          <a:cs typeface="Arial" panose="020B0604020202020204" pitchFamily="34" charset="0"/>
                        </a:rPr>
                        <a:t>2025 Award Announcement</a:t>
                      </a:r>
                    </a:p>
                    <a:p>
                      <a:endParaRPr lang="en-US" sz="2800" b="1" dirty="0">
                        <a:latin typeface="Arial" panose="020B0604020202020204" pitchFamily="34" charset="0"/>
                        <a:cs typeface="Arial" panose="020B0604020202020204" pitchFamily="34" charset="0"/>
                      </a:endParaRPr>
                    </a:p>
                  </a:txBody>
                  <a:tcPr marL="137160" marR="137160" marT="137160" marB="137160"/>
                </a:tc>
                <a:tc>
                  <a:txBody>
                    <a:bodyPr/>
                    <a:lstStyle/>
                    <a:p>
                      <a:pPr algn="l"/>
                      <a:r>
                        <a:rPr lang="en-US" sz="2800" b="1" dirty="0">
                          <a:latin typeface="Arial" panose="020B0604020202020204" pitchFamily="34" charset="0"/>
                          <a:cs typeface="Arial" panose="020B0604020202020204" pitchFamily="34" charset="0"/>
                        </a:rPr>
                        <a:t>Estimated</a:t>
                      </a:r>
                    </a:p>
                    <a:p>
                      <a:pPr algn="l"/>
                      <a:r>
                        <a:rPr lang="en-US" sz="2800" b="1" dirty="0">
                          <a:latin typeface="Arial" panose="020B0604020202020204" pitchFamily="34" charset="0"/>
                          <a:cs typeface="Arial" panose="020B0604020202020204" pitchFamily="34" charset="0"/>
                        </a:rPr>
                        <a:t>June 2025</a:t>
                      </a:r>
                    </a:p>
                  </a:txBody>
                  <a:tcPr marL="137160" marR="137160" marT="137160" marB="137160"/>
                </a:tc>
                <a:extLst>
                  <a:ext uri="{0D108BD9-81ED-4DB2-BD59-A6C34878D82A}">
                    <a16:rowId xmlns:a16="http://schemas.microsoft.com/office/drawing/2014/main" val="1567286864"/>
                  </a:ext>
                </a:extLst>
              </a:tr>
            </a:tbl>
          </a:graphicData>
        </a:graphic>
      </p:graphicFrame>
      <p:sp>
        <p:nvSpPr>
          <p:cNvPr id="10" name="Rectangle 9">
            <a:extLst>
              <a:ext uri="{FF2B5EF4-FFF2-40B4-BE49-F238E27FC236}">
                <a16:creationId xmlns:a16="http://schemas.microsoft.com/office/drawing/2014/main" id="{E516B5EB-273E-41A2-90B9-415CE7AAAC91}"/>
              </a:ext>
            </a:extLst>
          </p:cNvPr>
          <p:cNvSpPr/>
          <p:nvPr/>
        </p:nvSpPr>
        <p:spPr>
          <a:xfrm>
            <a:off x="10857615" y="0"/>
            <a:ext cx="1866217"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Photo: Cross Timbers Consulting</a:t>
            </a:r>
          </a:p>
        </p:txBody>
      </p:sp>
      <p:sp>
        <p:nvSpPr>
          <p:cNvPr id="3" name="Content Placeholder 2">
            <a:extLst>
              <a:ext uri="{FF2B5EF4-FFF2-40B4-BE49-F238E27FC236}">
                <a16:creationId xmlns:a16="http://schemas.microsoft.com/office/drawing/2014/main" id="{EDD152CB-2D2B-DA12-2602-96AFF73420C8}"/>
              </a:ext>
            </a:extLst>
          </p:cNvPr>
          <p:cNvSpPr>
            <a:spLocks noGrp="1"/>
          </p:cNvSpPr>
          <p:nvPr>
            <p:ph type="body" sz="half" idx="2"/>
          </p:nvPr>
        </p:nvSpPr>
        <p:spPr>
          <a:xfrm>
            <a:off x="558671" y="1768540"/>
            <a:ext cx="6906999" cy="2164703"/>
          </a:xfrm>
        </p:spPr>
        <p:txBody>
          <a:bodyPr>
            <a:normAutofit/>
          </a:bodyPr>
          <a:lstStyle/>
          <a:p>
            <a:r>
              <a:rPr lang="en-US" sz="2400" dirty="0">
                <a:latin typeface="Arial" panose="020B0604020202020204" pitchFamily="34" charset="0"/>
                <a:cs typeface="Arial" panose="020B0604020202020204" pitchFamily="34" charset="0"/>
              </a:rPr>
              <a:t>Important Dates:</a:t>
            </a:r>
          </a:p>
        </p:txBody>
      </p:sp>
    </p:spTree>
    <p:extLst>
      <p:ext uri="{BB962C8B-B14F-4D97-AF65-F5344CB8AC3E}">
        <p14:creationId xmlns:p14="http://schemas.microsoft.com/office/powerpoint/2010/main" val="4276044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954AAB-C424-44A2-D5DD-590D96AE3A71}"/>
              </a:ext>
            </a:extLst>
          </p:cNvPr>
          <p:cNvSpPr>
            <a:spLocks noGrp="1"/>
          </p:cNvSpPr>
          <p:nvPr>
            <p:ph type="title"/>
          </p:nvPr>
        </p:nvSpPr>
        <p:spPr/>
        <p:txBody>
          <a:bodyPr/>
          <a:lstStyle/>
          <a:p>
            <a:r>
              <a:rPr lang="en-US" dirty="0"/>
              <a:t>TTP Safety Fund Projects in Alaska</a:t>
            </a:r>
          </a:p>
        </p:txBody>
      </p:sp>
      <p:sp>
        <p:nvSpPr>
          <p:cNvPr id="11" name="Title 1">
            <a:extLst>
              <a:ext uri="{FF2B5EF4-FFF2-40B4-BE49-F238E27FC236}">
                <a16:creationId xmlns:a16="http://schemas.microsoft.com/office/drawing/2014/main" id="{0BA2D3A4-CCBD-44D2-2035-4A600D8475D5}"/>
              </a:ext>
            </a:extLst>
          </p:cNvPr>
          <p:cNvSpPr txBox="1">
            <a:spLocks/>
          </p:cNvSpPr>
          <p:nvPr/>
        </p:nvSpPr>
        <p:spPr>
          <a:xfrm>
            <a:off x="0" y="1638300"/>
            <a:ext cx="5886450" cy="5067300"/>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buFont typeface="Arial" panose="020B0604020202020204" pitchFamily="34" charset="0"/>
              <a:buChar char="•"/>
            </a:pPr>
            <a:r>
              <a:rPr lang="en-US" sz="4050" dirty="0"/>
              <a:t>Safety Plans</a:t>
            </a:r>
          </a:p>
          <a:p>
            <a:pPr marL="571500" indent="-571500">
              <a:buFont typeface="Arial" panose="020B0604020202020204" pitchFamily="34" charset="0"/>
              <a:buChar char="•"/>
            </a:pPr>
            <a:r>
              <a:rPr lang="en-US" sz="4050" dirty="0"/>
              <a:t>Road Safety Audits</a:t>
            </a:r>
          </a:p>
          <a:p>
            <a:pPr marL="571500" indent="-571500">
              <a:buFont typeface="Arial" panose="020B0604020202020204" pitchFamily="34" charset="0"/>
              <a:buChar char="•"/>
            </a:pPr>
            <a:endParaRPr lang="en-US" sz="4050" dirty="0"/>
          </a:p>
          <a:p>
            <a:pPr marL="571500" indent="-571500">
              <a:buFont typeface="Arial" panose="020B0604020202020204" pitchFamily="34" charset="0"/>
              <a:buChar char="•"/>
            </a:pPr>
            <a:r>
              <a:rPr lang="en-US" sz="4050" dirty="0"/>
              <a:t>Highway turn lanes</a:t>
            </a:r>
          </a:p>
          <a:p>
            <a:pPr marL="571500" indent="-571500">
              <a:buFont typeface="Arial" panose="020B0604020202020204" pitchFamily="34" charset="0"/>
              <a:buChar char="•"/>
            </a:pPr>
            <a:r>
              <a:rPr lang="en-US" sz="4050" dirty="0"/>
              <a:t>Curve warning signs</a:t>
            </a:r>
          </a:p>
          <a:p>
            <a:pPr marL="571500" indent="-571500">
              <a:buFont typeface="Arial" panose="020B0604020202020204" pitchFamily="34" charset="0"/>
              <a:buChar char="•"/>
            </a:pPr>
            <a:r>
              <a:rPr lang="en-US" sz="4050" dirty="0"/>
              <a:t>Clear intersection sight triangles</a:t>
            </a:r>
          </a:p>
          <a:p>
            <a:pPr marL="571500" indent="-571500">
              <a:buFont typeface="Arial" panose="020B0604020202020204" pitchFamily="34" charset="0"/>
              <a:buChar char="•"/>
            </a:pPr>
            <a:r>
              <a:rPr lang="en-US" sz="4050" dirty="0"/>
              <a:t>School crosswalks, signs</a:t>
            </a:r>
          </a:p>
          <a:p>
            <a:pPr marL="571500" indent="-571500">
              <a:buFont typeface="Arial" panose="020B0604020202020204" pitchFamily="34" charset="0"/>
              <a:buChar char="•"/>
            </a:pPr>
            <a:r>
              <a:rPr lang="en-US" sz="4050" dirty="0"/>
              <a:t>Sidewalks / Pathways</a:t>
            </a:r>
          </a:p>
          <a:p>
            <a:pPr marL="571500" indent="-571500">
              <a:buFont typeface="Arial" panose="020B0604020202020204" pitchFamily="34" charset="0"/>
              <a:buChar char="•"/>
            </a:pPr>
            <a:r>
              <a:rPr lang="en-US" sz="4050" dirty="0"/>
              <a:t>Speed feedback signs</a:t>
            </a:r>
          </a:p>
          <a:p>
            <a:pPr marL="571500" indent="-571500">
              <a:buFont typeface="Arial" panose="020B0604020202020204" pitchFamily="34" charset="0"/>
              <a:buChar char="•"/>
            </a:pPr>
            <a:r>
              <a:rPr lang="en-US" sz="4050" dirty="0"/>
              <a:t>Guardrail</a:t>
            </a:r>
          </a:p>
        </p:txBody>
      </p:sp>
      <p:sp>
        <p:nvSpPr>
          <p:cNvPr id="12" name="Title 1">
            <a:extLst>
              <a:ext uri="{FF2B5EF4-FFF2-40B4-BE49-F238E27FC236}">
                <a16:creationId xmlns:a16="http://schemas.microsoft.com/office/drawing/2014/main" id="{5C586B63-E728-68F3-0089-44B7BC78637B}"/>
              </a:ext>
            </a:extLst>
          </p:cNvPr>
          <p:cNvSpPr txBox="1">
            <a:spLocks/>
          </p:cNvSpPr>
          <p:nvPr/>
        </p:nvSpPr>
        <p:spPr>
          <a:xfrm>
            <a:off x="6019800" y="1638300"/>
            <a:ext cx="6067425" cy="38385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buFont typeface="Arial" panose="020B0604020202020204" pitchFamily="34" charset="0"/>
              <a:buChar char="•"/>
            </a:pPr>
            <a:r>
              <a:rPr lang="en-US" sz="4050" dirty="0"/>
              <a:t>Streetlights</a:t>
            </a:r>
          </a:p>
          <a:p>
            <a:pPr marL="571500" indent="-571500">
              <a:buFont typeface="Arial" panose="020B0604020202020204" pitchFamily="34" charset="0"/>
              <a:buChar char="•"/>
            </a:pPr>
            <a:r>
              <a:rPr lang="en-US" sz="4050" dirty="0"/>
              <a:t>Winter trail safety shelters</a:t>
            </a:r>
          </a:p>
          <a:p>
            <a:pPr marL="571500" indent="-571500">
              <a:buFont typeface="Arial" panose="020B0604020202020204" pitchFamily="34" charset="0"/>
              <a:buChar char="•"/>
            </a:pPr>
            <a:r>
              <a:rPr lang="en-US" sz="4050" dirty="0"/>
              <a:t>Winter trail markers</a:t>
            </a:r>
          </a:p>
          <a:p>
            <a:pPr marL="571500" indent="-571500">
              <a:buFont typeface="Arial" panose="020B0604020202020204" pitchFamily="34" charset="0"/>
              <a:buChar char="•"/>
            </a:pPr>
            <a:r>
              <a:rPr lang="en-US" sz="4050" dirty="0"/>
              <a:t>Ice road monitoring</a:t>
            </a:r>
          </a:p>
          <a:p>
            <a:pPr marL="571500" indent="-571500">
              <a:buFont typeface="Arial" panose="020B0604020202020204" pitchFamily="34" charset="0"/>
              <a:buChar char="•"/>
            </a:pPr>
            <a:r>
              <a:rPr lang="en-US" sz="4050" dirty="0"/>
              <a:t>Airport weather stations</a:t>
            </a:r>
          </a:p>
          <a:p>
            <a:pPr marL="571500" indent="-571500">
              <a:buFont typeface="Arial" panose="020B0604020202020204" pitchFamily="34" charset="0"/>
              <a:buChar char="•"/>
            </a:pPr>
            <a:endParaRPr lang="en-US" sz="4050" dirty="0"/>
          </a:p>
          <a:p>
            <a:r>
              <a:rPr lang="en-US" sz="4050" dirty="0"/>
              <a:t>$12-million since 2013</a:t>
            </a:r>
          </a:p>
        </p:txBody>
      </p:sp>
    </p:spTree>
    <p:extLst>
      <p:ext uri="{BB962C8B-B14F-4D97-AF65-F5344CB8AC3E}">
        <p14:creationId xmlns:p14="http://schemas.microsoft.com/office/powerpoint/2010/main" val="372285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C9CDE5-6D0A-499C-8FA0-DE0BBDF5091F}"/>
              </a:ext>
            </a:extLst>
          </p:cNvPr>
          <p:cNvSpPr>
            <a:spLocks noGrp="1"/>
          </p:cNvSpPr>
          <p:nvPr>
            <p:ph type="title"/>
          </p:nvPr>
        </p:nvSpPr>
        <p:spPr>
          <a:xfrm>
            <a:off x="838200" y="18256"/>
            <a:ext cx="6889955" cy="1325563"/>
          </a:xfrm>
        </p:spPr>
        <p:txBody>
          <a:bodyPr/>
          <a:lstStyle/>
          <a:p>
            <a:r>
              <a:rPr lang="en-US" dirty="0"/>
              <a:t>Tribal Transportation Program Safety Fund (TTPSF)</a:t>
            </a:r>
          </a:p>
        </p:txBody>
      </p:sp>
      <p:pic>
        <p:nvPicPr>
          <p:cNvPr id="3" name="Picture 2">
            <a:extLst>
              <a:ext uri="{FF2B5EF4-FFF2-40B4-BE49-F238E27FC236}">
                <a16:creationId xmlns:a16="http://schemas.microsoft.com/office/drawing/2014/main" id="{7CC62EF2-2F77-CF9A-04E6-6156654E7F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1538" y="1554187"/>
            <a:ext cx="9386776" cy="1104326"/>
          </a:xfrm>
          <a:prstGeom prst="rect">
            <a:avLst/>
          </a:prstGeom>
        </p:spPr>
      </p:pic>
      <p:pic>
        <p:nvPicPr>
          <p:cNvPr id="11" name="Picture 10">
            <a:extLst>
              <a:ext uri="{FF2B5EF4-FFF2-40B4-BE49-F238E27FC236}">
                <a16:creationId xmlns:a16="http://schemas.microsoft.com/office/drawing/2014/main" id="{75CC146B-FDDC-41E0-D4EC-A1D209FCB3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1538" y="2879917"/>
            <a:ext cx="9386776" cy="1104326"/>
          </a:xfrm>
          <a:prstGeom prst="rect">
            <a:avLst/>
          </a:prstGeom>
        </p:spPr>
      </p:pic>
      <p:pic>
        <p:nvPicPr>
          <p:cNvPr id="15" name="Picture 14">
            <a:extLst>
              <a:ext uri="{FF2B5EF4-FFF2-40B4-BE49-F238E27FC236}">
                <a16:creationId xmlns:a16="http://schemas.microsoft.com/office/drawing/2014/main" id="{95218EDA-B65C-4504-10D3-F4F642456E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21538" y="5531378"/>
            <a:ext cx="9386776" cy="1104326"/>
          </a:xfrm>
          <a:prstGeom prst="rect">
            <a:avLst/>
          </a:prstGeom>
        </p:spPr>
      </p:pic>
      <p:pic>
        <p:nvPicPr>
          <p:cNvPr id="19" name="Picture 18">
            <a:extLst>
              <a:ext uri="{FF2B5EF4-FFF2-40B4-BE49-F238E27FC236}">
                <a16:creationId xmlns:a16="http://schemas.microsoft.com/office/drawing/2014/main" id="{EE9254ED-A698-EA17-ECAF-CEF9B5983F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21538" y="4205647"/>
            <a:ext cx="9386776" cy="1104326"/>
          </a:xfrm>
          <a:prstGeom prst="rect">
            <a:avLst/>
          </a:prstGeom>
        </p:spPr>
      </p:pic>
    </p:spTree>
    <p:extLst>
      <p:ext uri="{BB962C8B-B14F-4D97-AF65-F5344CB8AC3E}">
        <p14:creationId xmlns:p14="http://schemas.microsoft.com/office/powerpoint/2010/main" val="1907539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1"/>
          <p:cNvSpPr>
            <a:spLocks noGrp="1"/>
          </p:cNvSpPr>
          <p:nvPr>
            <p:ph sz="quarter" idx="4294967295"/>
          </p:nvPr>
        </p:nvSpPr>
        <p:spPr>
          <a:xfrm>
            <a:off x="3868615" y="2130804"/>
            <a:ext cx="8323385" cy="4377946"/>
          </a:xfrm>
        </p:spPr>
        <p:txBody>
          <a:bodyPr>
            <a:normAutofit lnSpcReduction="10000"/>
          </a:bodyPr>
          <a:lstStyle/>
          <a:p>
            <a:pPr marL="457200" lvl="2" indent="-457200"/>
            <a:r>
              <a:rPr lang="en-US" altLang="en-US" sz="3200" dirty="0">
                <a:solidFill>
                  <a:schemeClr val="tx1"/>
                </a:solidFill>
              </a:rPr>
              <a:t>D</a:t>
            </a:r>
            <a:r>
              <a:rPr lang="en-US" sz="3200" dirty="0">
                <a:solidFill>
                  <a:prstClr val="black"/>
                </a:solidFill>
              </a:rPr>
              <a:t>evelopment of new transportation safety plans ($15,000) </a:t>
            </a:r>
          </a:p>
          <a:p>
            <a:pPr marL="457200" lvl="2" indent="-457200"/>
            <a:endParaRPr lang="en-US" sz="3200" dirty="0">
              <a:solidFill>
                <a:prstClr val="black"/>
              </a:solidFill>
            </a:endParaRPr>
          </a:p>
          <a:p>
            <a:pPr marL="457200" lvl="2" indent="-457200"/>
            <a:r>
              <a:rPr lang="en-US" sz="3200" dirty="0">
                <a:solidFill>
                  <a:prstClr val="black"/>
                </a:solidFill>
              </a:rPr>
              <a:t>Update transportation safety plans that are more than 3 years old ($10,000)</a:t>
            </a:r>
          </a:p>
          <a:p>
            <a:pPr marL="457200" lvl="2" indent="-457200"/>
            <a:endParaRPr lang="en-US" sz="3200" dirty="0">
              <a:solidFill>
                <a:prstClr val="black"/>
              </a:solidFill>
            </a:endParaRPr>
          </a:p>
          <a:p>
            <a:pPr marL="457200" lvl="2" indent="-457200"/>
            <a:r>
              <a:rPr lang="en-US" sz="3600" dirty="0"/>
              <a:t>Safety Planning Resources at</a:t>
            </a:r>
          </a:p>
          <a:p>
            <a:pPr marL="0" indent="0">
              <a:buNone/>
            </a:pPr>
            <a:r>
              <a:rPr lang="en-US" sz="3200" dirty="0">
                <a:hlinkClick r:id="rId3"/>
              </a:rPr>
              <a:t>https://www.tribalsafety.org/safety-planning-resources</a:t>
            </a:r>
            <a:endParaRPr lang="en-US" sz="3200" dirty="0"/>
          </a:p>
          <a:p>
            <a:pPr marL="457200" lvl="2" indent="-457200"/>
            <a:endParaRPr lang="en-US" sz="3200" dirty="0">
              <a:solidFill>
                <a:prstClr val="black"/>
              </a:solidFill>
            </a:endParaRPr>
          </a:p>
          <a:p>
            <a:pPr marL="0" lvl="2" indent="0">
              <a:buNone/>
            </a:pPr>
            <a:endParaRPr lang="en-US" sz="3200" dirty="0">
              <a:solidFill>
                <a:prstClr val="black"/>
              </a:solidFill>
            </a:endParaRPr>
          </a:p>
        </p:txBody>
      </p:sp>
      <p:pic>
        <p:nvPicPr>
          <p:cNvPr id="3" name="Picture 2">
            <a:extLst>
              <a:ext uri="{FF2B5EF4-FFF2-40B4-BE49-F238E27FC236}">
                <a16:creationId xmlns:a16="http://schemas.microsoft.com/office/drawing/2014/main" id="{360D1E53-7106-4E52-8F6E-12F95898B96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8536" y="1554978"/>
            <a:ext cx="2495728" cy="276479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70F1C552-7987-4700-8AC7-3FF38828B54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27924" y="3211057"/>
            <a:ext cx="2340773" cy="329769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47928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5C024-3069-4C6C-B0A3-B52D9E84B252}"/>
              </a:ext>
            </a:extLst>
          </p:cNvPr>
          <p:cNvSpPr>
            <a:spLocks noGrp="1"/>
          </p:cNvSpPr>
          <p:nvPr>
            <p:ph type="title"/>
          </p:nvPr>
        </p:nvSpPr>
        <p:spPr/>
        <p:txBody>
          <a:bodyPr/>
          <a:lstStyle/>
          <a:p>
            <a:r>
              <a:rPr lang="en-US" dirty="0"/>
              <a:t>SS4A</a:t>
            </a:r>
          </a:p>
        </p:txBody>
      </p:sp>
      <p:sp>
        <p:nvSpPr>
          <p:cNvPr id="4" name="Content Placeholder 3">
            <a:extLst>
              <a:ext uri="{FF2B5EF4-FFF2-40B4-BE49-F238E27FC236}">
                <a16:creationId xmlns:a16="http://schemas.microsoft.com/office/drawing/2014/main" id="{8E3F98CF-2284-46A4-8B05-D73C62EA30A9}"/>
              </a:ext>
            </a:extLst>
          </p:cNvPr>
          <p:cNvSpPr>
            <a:spLocks noGrp="1"/>
          </p:cNvSpPr>
          <p:nvPr>
            <p:ph sz="half" idx="2"/>
          </p:nvPr>
        </p:nvSpPr>
        <p:spPr>
          <a:xfrm>
            <a:off x="375092" y="1544216"/>
            <a:ext cx="5157787" cy="3769567"/>
          </a:xfrm>
        </p:spPr>
        <p:txBody>
          <a:bodyPr/>
          <a:lstStyle/>
          <a:p>
            <a:r>
              <a:rPr lang="en-US" dirty="0"/>
              <a:t>Safety Plan Self-Certification </a:t>
            </a:r>
            <a:r>
              <a:rPr lang="en-US" dirty="0">
                <a:hlinkClick r:id="rId2"/>
              </a:rPr>
              <a:t>https://www.transportation.gov/sites/dot.gov/files/2022-06/SS4A_Self_Certification_Worksheet.pdf</a:t>
            </a:r>
            <a:r>
              <a:rPr lang="en-US" dirty="0"/>
              <a:t> </a:t>
            </a:r>
          </a:p>
        </p:txBody>
      </p:sp>
      <p:pic>
        <p:nvPicPr>
          <p:cNvPr id="15" name="Content Placeholder 14" descr="Qr code&#10;&#10;Description automatically generated">
            <a:extLst>
              <a:ext uri="{FF2B5EF4-FFF2-40B4-BE49-F238E27FC236}">
                <a16:creationId xmlns:a16="http://schemas.microsoft.com/office/drawing/2014/main" id="{84A17FA3-F76E-403B-9DA8-E94E51742554}"/>
              </a:ext>
            </a:extLst>
          </p:cNvPr>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1068829" y="3562646"/>
            <a:ext cx="3295354" cy="3295354"/>
          </a:xfrm>
        </p:spPr>
      </p:pic>
      <p:pic>
        <p:nvPicPr>
          <p:cNvPr id="10" name="Picture 9">
            <a:extLst>
              <a:ext uri="{FF2B5EF4-FFF2-40B4-BE49-F238E27FC236}">
                <a16:creationId xmlns:a16="http://schemas.microsoft.com/office/drawing/2014/main" id="{9652F5A7-AA52-4082-86C9-A350257AF61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97575" y="3266"/>
            <a:ext cx="6114544" cy="6858000"/>
          </a:xfrm>
          <a:prstGeom prst="rect">
            <a:avLst/>
          </a:prstGeom>
        </p:spPr>
      </p:pic>
    </p:spTree>
    <p:extLst>
      <p:ext uri="{BB962C8B-B14F-4D97-AF65-F5344CB8AC3E}">
        <p14:creationId xmlns:p14="http://schemas.microsoft.com/office/powerpoint/2010/main" val="3644066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33FA6D-AA53-42C8-BEA0-6C14851FE7ED}"/>
              </a:ext>
            </a:extLst>
          </p:cNvPr>
          <p:cNvSpPr txBox="1"/>
          <p:nvPr/>
        </p:nvSpPr>
        <p:spPr>
          <a:xfrm>
            <a:off x="2990850" y="1555598"/>
            <a:ext cx="8628434" cy="5632311"/>
          </a:xfrm>
          <a:prstGeom prst="rect">
            <a:avLst/>
          </a:prstGeom>
          <a:noFill/>
        </p:spPr>
        <p:txBody>
          <a:bodyPr wrap="square" rtlCol="0">
            <a:spAutoFit/>
          </a:bodyPr>
          <a:lstStyle/>
          <a:p>
            <a:r>
              <a:rPr lang="en-US" sz="2400" dirty="0"/>
              <a:t>Assessment</a:t>
            </a:r>
          </a:p>
          <a:p>
            <a:pPr marL="742950" lvl="1" indent="-285750">
              <a:buFont typeface="Arial" panose="020B0604020202020204" pitchFamily="34" charset="0"/>
              <a:buChar char="•"/>
            </a:pPr>
            <a:r>
              <a:rPr lang="en-US" sz="2400" dirty="0"/>
              <a:t>Determine data needs and plan improvements</a:t>
            </a:r>
          </a:p>
          <a:p>
            <a:pPr marL="742950" lvl="1" indent="-285750">
              <a:buFont typeface="Arial" panose="020B0604020202020204" pitchFamily="34" charset="0"/>
              <a:buChar char="•"/>
            </a:pPr>
            <a:endParaRPr lang="en-US" sz="2400" dirty="0"/>
          </a:p>
          <a:p>
            <a:r>
              <a:rPr lang="en-US" sz="2400" dirty="0"/>
              <a:t>Improvement</a:t>
            </a:r>
          </a:p>
          <a:p>
            <a:pPr marL="742950" lvl="1" indent="-285750">
              <a:buFont typeface="Arial" panose="020B0604020202020204" pitchFamily="34" charset="0"/>
              <a:buChar char="•"/>
            </a:pPr>
            <a:r>
              <a:rPr lang="en-US" sz="2400" dirty="0"/>
              <a:t>Electronic crash data collection equipment, software</a:t>
            </a:r>
          </a:p>
          <a:p>
            <a:pPr marL="742950" lvl="1" indent="-285750">
              <a:buFont typeface="Arial" panose="020B0604020202020204" pitchFamily="34" charset="0"/>
              <a:buChar char="•"/>
            </a:pPr>
            <a:r>
              <a:rPr lang="en-US" sz="2400" dirty="0"/>
              <a:t>Gather traffic / asset data for safety purposes</a:t>
            </a:r>
          </a:p>
          <a:p>
            <a:pPr marL="742950" lvl="1" indent="-285750">
              <a:buFont typeface="Arial" panose="020B0604020202020204" pitchFamily="34" charset="0"/>
              <a:buChar char="•"/>
            </a:pPr>
            <a:endParaRPr lang="en-US" sz="2400" dirty="0"/>
          </a:p>
          <a:p>
            <a:r>
              <a:rPr lang="en-US" sz="2400" dirty="0"/>
              <a:t>Analysis</a:t>
            </a:r>
          </a:p>
          <a:p>
            <a:pPr marL="742950" lvl="1" indent="-285750">
              <a:buFont typeface="Arial" panose="020B0604020202020204" pitchFamily="34" charset="0"/>
              <a:buChar char="•"/>
            </a:pPr>
            <a:r>
              <a:rPr lang="en-US" sz="2400" dirty="0"/>
              <a:t>Road Safety Audits for a specific location</a:t>
            </a:r>
          </a:p>
          <a:p>
            <a:pPr marL="742950" lvl="1" indent="-285750">
              <a:buFont typeface="Arial" panose="020B0604020202020204" pitchFamily="34" charset="0"/>
              <a:buChar char="•"/>
            </a:pPr>
            <a:r>
              <a:rPr lang="en-US" sz="2400" dirty="0"/>
              <a:t>Risk-based (Systemic) Safety Study</a:t>
            </a:r>
          </a:p>
          <a:p>
            <a:pPr marL="742950" lvl="1" indent="-285750">
              <a:buFont typeface="Arial" panose="020B0604020202020204" pitchFamily="34" charset="0"/>
              <a:buChar char="•"/>
            </a:pPr>
            <a:r>
              <a:rPr lang="en-US" sz="2400" dirty="0"/>
              <a:t>Crash data mapping</a:t>
            </a:r>
          </a:p>
          <a:p>
            <a:endParaRPr lang="en-US" sz="2400" dirty="0"/>
          </a:p>
          <a:p>
            <a:r>
              <a:rPr lang="en-US" sz="2400" dirty="0"/>
              <a:t>Examples: </a:t>
            </a:r>
            <a:r>
              <a:rPr lang="en-US" sz="2400" dirty="0">
                <a:hlinkClick r:id="rId3"/>
              </a:rPr>
              <a:t>https://www.tribalsafety.org/data-analysis</a:t>
            </a:r>
            <a:r>
              <a:rPr lang="en-US" sz="2400" dirty="0"/>
              <a:t> </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p:txBody>
      </p:sp>
      <p:pic>
        <p:nvPicPr>
          <p:cNvPr id="6" name="Picture 5">
            <a:extLst>
              <a:ext uri="{FF2B5EF4-FFF2-40B4-BE49-F238E27FC236}">
                <a16:creationId xmlns:a16="http://schemas.microsoft.com/office/drawing/2014/main" id="{D50D7C33-3CE1-E64A-2602-EEA23518DDCF}"/>
              </a:ext>
            </a:extLst>
          </p:cNvPr>
          <p:cNvPicPr>
            <a:picLocks noChangeAspect="1"/>
          </p:cNvPicPr>
          <p:nvPr/>
        </p:nvPicPr>
        <p:blipFill>
          <a:blip r:embed="rId4"/>
          <a:stretch>
            <a:fillRect/>
          </a:stretch>
        </p:blipFill>
        <p:spPr>
          <a:xfrm>
            <a:off x="0" y="1437496"/>
            <a:ext cx="1923068" cy="5664688"/>
          </a:xfrm>
          <a:prstGeom prst="rect">
            <a:avLst/>
          </a:prstGeom>
        </p:spPr>
      </p:pic>
      <p:pic>
        <p:nvPicPr>
          <p:cNvPr id="7" name="Picture 2" descr="https://lh3.googleusercontent.com/qKEtHAOjnCwePZ3-WPHH3KSx2s2EZwALsH_FGJRqlelZ23Wb6yPo7a-S5r-V0sWZTcapAG92w8g-Yp1cJ8tLDzWs8eqVN2hhmazALNSgC6wZ-B1mn26pg7sbDH4P7_mA55q8EdWwm-rW39cJFJNf9_xIK-eGGwGSJGpLmYgWxC0yeedutJylVetDTb_BOm0LJeoiMpNHSISz9FCEE9Sf3VgkZ9bqW5gDSx2NoMKmXKlVmsazp9JjDHs74zi3tJ6rzd4YSGlP6M1OyMlYiwoodF7buKIWMU2FY1BXeworwbPnh32GsahQPpdBKD0ycjSqaNVGcrsvlFFMCqMsVCJlNCJ7Dk_6zZq0FqCbGSqJzwxBLTyEPr6fXLpxbrfhSEtyFD8PS9V2N-I3xcZEf5OHJkf9d-YiW3P1AGcpMOdvkSybSt7KV4E0scBrXAmal5lg7fjWHzS2Eq8uUCzCtZyUkop85OJOhY1EdqjvezQGpn6paZbzd9bKGQtZnNSe_MeKvGKQ_GmxH0-1BAo1k1z_vN6FZHzvRB8S7x1q5L9VE0-j02cUS8QNClBIpdioMbfbpMq56iuzQRX0A-ykmVaeSukon8Gisv3_dVB2-MIWI21Ygb74VnPnnAPPjGgB8SmLirj1yIOoF5lGtlWKlU3Sd5pV_qKQol8=w1679-h944-no">
            <a:extLst>
              <a:ext uri="{FF2B5EF4-FFF2-40B4-BE49-F238E27FC236}">
                <a16:creationId xmlns:a16="http://schemas.microsoft.com/office/drawing/2014/main" id="{9F582F4A-1557-AC63-587E-4CED6B266A07}"/>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99755" y="4536325"/>
            <a:ext cx="2122577" cy="26515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1585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F0A4189F-7523-A56E-AC73-11109BDAB106}"/>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itle 1">
            <a:extLst>
              <a:ext uri="{FF2B5EF4-FFF2-40B4-BE49-F238E27FC236}">
                <a16:creationId xmlns:a16="http://schemas.microsoft.com/office/drawing/2014/main" id="{76984F70-C591-43CA-43F6-9B22711843D6}"/>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a:ln>
                  <a:noFill/>
                </a:ln>
                <a:solidFill>
                  <a:srgbClr val="FFFFFF"/>
                </a:solidFill>
                <a:effectLst/>
                <a:uLnTx/>
                <a:uFillTx/>
                <a:latin typeface="Calibri Light" panose="020F0302020204030204"/>
                <a:ea typeface="+mj-ea"/>
                <a:cs typeface="+mj-cs"/>
              </a:rPr>
              <a:t>Data Desert</a:t>
            </a:r>
          </a:p>
        </p:txBody>
      </p:sp>
      <p:sp>
        <p:nvSpPr>
          <p:cNvPr id="6" name="Subtitle 2">
            <a:extLst>
              <a:ext uri="{FF2B5EF4-FFF2-40B4-BE49-F238E27FC236}">
                <a16:creationId xmlns:a16="http://schemas.microsoft.com/office/drawing/2014/main" id="{83FA731F-6956-A93D-6459-E7BCE09925D2}"/>
              </a:ext>
            </a:extLst>
          </p:cNvPr>
          <p:cNvSpPr txBox="1">
            <a:spLocks/>
          </p:cNvSpPr>
          <p:nvPr/>
        </p:nvSpPr>
        <p:spPr>
          <a:xfrm>
            <a:off x="838200" y="1664984"/>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FFFF"/>
                </a:solidFill>
                <a:effectLst/>
                <a:uLnTx/>
                <a:uFillTx/>
                <a:latin typeface="Calibri" panose="020F0502020204030204"/>
                <a:ea typeface="+mn-ea"/>
                <a:cs typeface="+mn-cs"/>
              </a:rPr>
              <a:t>False appearance of safety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FFFF"/>
                </a:solidFill>
                <a:effectLst/>
                <a:uLnTx/>
                <a:uFillTx/>
                <a:latin typeface="Calibri" panose="020F0502020204030204"/>
                <a:ea typeface="+mn-ea"/>
                <a:cs typeface="+mn-cs"/>
              </a:rPr>
              <a:t>Inequitable distribution of resources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FFFF"/>
                </a:solidFill>
                <a:effectLst/>
                <a:uLnTx/>
                <a:uFillTx/>
                <a:latin typeface="Calibri" panose="020F0502020204030204"/>
                <a:ea typeface="+mn-ea"/>
                <a:cs typeface="+mn-cs"/>
              </a:rPr>
              <a:t>Difficult to plan for and justify improvements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499574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F0A4189F-7523-A56E-AC73-11109BDAB106}"/>
              </a:ext>
            </a:extLst>
          </p:cNvPr>
          <p:cNvPicPr>
            <a:picLocks noChangeAspect="1"/>
          </p:cNvPicPr>
          <p:nvPr/>
        </p:nvPicPr>
        <p:blipFill rotWithShape="1">
          <a:blip r:embed="rId3">
            <a:extLst>
              <a:ext uri="{28A0092B-C50C-407E-A947-70E740481C1C}">
                <a14:useLocalDpi xmlns:a14="http://schemas.microsoft.com/office/drawing/2010/main" val="0"/>
              </a:ext>
            </a:extLst>
          </a:blip>
          <a:srcRect l="12099" r="8590"/>
          <a:stretch/>
        </p:blipFill>
        <p:spPr>
          <a:xfrm>
            <a:off x="2522356" y="10"/>
            <a:ext cx="9669642" cy="6857990"/>
          </a:xfrm>
          <a:prstGeom prst="rect">
            <a:avLst/>
          </a:prstGeom>
        </p:spPr>
      </p:pic>
      <p:sp>
        <p:nvSpPr>
          <p:cNvPr id="34" name="Rectangle 3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76984F70-C591-43CA-43F6-9B22711843D6}"/>
              </a:ext>
            </a:extLst>
          </p:cNvPr>
          <p:cNvSpPr txBox="1">
            <a:spLocks/>
          </p:cNvSpPr>
          <p:nvPr/>
        </p:nvSpPr>
        <p:spPr>
          <a:xfrm>
            <a:off x="407895" y="171487"/>
            <a:ext cx="8348830" cy="18999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Light" panose="020F0302020204030204"/>
                <a:ea typeface="+mj-ea"/>
                <a:cs typeface="+mj-cs"/>
              </a:rPr>
              <a:t>Addressing Safety in a Data Desert</a:t>
            </a:r>
          </a:p>
        </p:txBody>
      </p:sp>
      <p:sp>
        <p:nvSpPr>
          <p:cNvPr id="6" name="Subtitle 2">
            <a:extLst>
              <a:ext uri="{FF2B5EF4-FFF2-40B4-BE49-F238E27FC236}">
                <a16:creationId xmlns:a16="http://schemas.microsoft.com/office/drawing/2014/main" id="{83FA731F-6956-A93D-6459-E7BCE09925D2}"/>
              </a:ext>
            </a:extLst>
          </p:cNvPr>
          <p:cNvSpPr txBox="1">
            <a:spLocks/>
          </p:cNvSpPr>
          <p:nvPr/>
        </p:nvSpPr>
        <p:spPr>
          <a:xfrm>
            <a:off x="719862" y="1699708"/>
            <a:ext cx="4336228" cy="447725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Safety plans</a:t>
            </a:r>
          </a:p>
          <a:p>
            <a:pPr marL="457200" marR="0" lvl="0" indent="-4572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Data improvement</a:t>
            </a:r>
          </a:p>
          <a:p>
            <a:pPr marL="914400" marR="0" lvl="1" indent="-457200" algn="l" defTabSz="914400" rtl="0" eaLnBrk="1" fontAlgn="auto" latinLnBrk="0" hangingPunct="1">
              <a:lnSpc>
                <a:spcPct val="15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Crash data</a:t>
            </a:r>
          </a:p>
          <a:p>
            <a:pPr marL="914400" marR="0" lvl="1" indent="-457200" algn="l" defTabSz="914400" rtl="0" eaLnBrk="1" fontAlgn="auto" latinLnBrk="0" hangingPunct="1">
              <a:lnSpc>
                <a:spcPct val="15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Asset data</a:t>
            </a:r>
          </a:p>
          <a:p>
            <a:pPr marL="914400" marR="0" lvl="1" indent="-457200" algn="l" defTabSz="914400" rtl="0" eaLnBrk="1" fontAlgn="auto" latinLnBrk="0" hangingPunct="1">
              <a:lnSpc>
                <a:spcPct val="15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Centerline Data</a:t>
            </a:r>
          </a:p>
          <a:p>
            <a:pPr marL="914400" marR="0" lvl="1" indent="-457200" algn="l" defTabSz="914400" rtl="0" eaLnBrk="1" fontAlgn="auto" latinLnBrk="0" hangingPunct="1">
              <a:lnSpc>
                <a:spcPct val="15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Traffic Volumes</a:t>
            </a:r>
          </a:p>
          <a:p>
            <a:pPr marL="457200" marR="0" lvl="0" indent="-4572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Risk-based safety analysis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97717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500"/>
                                        <p:tgtEl>
                                          <p:spTgt spid="6">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500"/>
                                        <p:tgtEl>
                                          <p:spTgt spid="6">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xEl>
                                              <p:pRg st="5" end="5"/>
                                            </p:txEl>
                                          </p:spTgt>
                                        </p:tgtEl>
                                        <p:attrNameLst>
                                          <p:attrName>style.visibility</p:attrName>
                                        </p:attrNameLst>
                                      </p:cBhvr>
                                      <p:to>
                                        <p:strVal val="visible"/>
                                      </p:to>
                                    </p:set>
                                    <p:animEffect transition="in" filter="fade">
                                      <p:cBhvr>
                                        <p:cTn id="24" dur="500"/>
                                        <p:tgtEl>
                                          <p:spTgt spid="6">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xEl>
                                              <p:pRg st="6" end="6"/>
                                            </p:txEl>
                                          </p:spTgt>
                                        </p:tgtEl>
                                        <p:attrNameLst>
                                          <p:attrName>style.visibility</p:attrName>
                                        </p:attrNameLst>
                                      </p:cBhvr>
                                      <p:to>
                                        <p:strVal val="visible"/>
                                      </p:to>
                                    </p:set>
                                    <p:animEffect transition="in" filter="fade">
                                      <p:cBhvr>
                                        <p:cTn id="29"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742685C-68A3-4983-8F7D-BA729C11C6B5}"/>
              </a:ext>
            </a:extLst>
          </p:cNvPr>
          <p:cNvGraphicFramePr>
            <a:graphicFrameLocks noGrp="1"/>
          </p:cNvGraphicFramePr>
          <p:nvPr>
            <p:extLst>
              <p:ext uri="{D42A27DB-BD31-4B8C-83A1-F6EECF244321}">
                <p14:modId xmlns:p14="http://schemas.microsoft.com/office/powerpoint/2010/main" val="3499785595"/>
              </p:ext>
            </p:extLst>
          </p:nvPr>
        </p:nvGraphicFramePr>
        <p:xfrm>
          <a:off x="524906" y="1646816"/>
          <a:ext cx="3478967" cy="4480560"/>
        </p:xfrm>
        <a:graphic>
          <a:graphicData uri="http://schemas.openxmlformats.org/drawingml/2006/table">
            <a:tbl>
              <a:tblPr firstRow="1" bandRow="1">
                <a:tableStyleId>{69012ECD-51FC-41F1-AA8D-1B2483CD663E}</a:tableStyleId>
              </a:tblPr>
              <a:tblGrid>
                <a:gridCol w="3478967">
                  <a:extLst>
                    <a:ext uri="{9D8B030D-6E8A-4147-A177-3AD203B41FA5}">
                      <a16:colId xmlns:a16="http://schemas.microsoft.com/office/drawing/2014/main" val="1415450048"/>
                    </a:ext>
                  </a:extLst>
                </a:gridCol>
              </a:tblGrid>
              <a:tr h="302951">
                <a:tc>
                  <a:txBody>
                    <a:bodyPr/>
                    <a:lstStyle/>
                    <a:p>
                      <a:r>
                        <a:rPr lang="en-US" sz="2800" dirty="0">
                          <a:solidFill>
                            <a:schemeClr val="tx1"/>
                          </a:solidFill>
                        </a:rPr>
                        <a:t>Eligible Improvements</a:t>
                      </a:r>
                    </a:p>
                  </a:txBody>
                  <a:tcPr>
                    <a:solidFill>
                      <a:srgbClr val="FFD24F"/>
                    </a:solidFill>
                  </a:tcPr>
                </a:tc>
                <a:extLst>
                  <a:ext uri="{0D108BD9-81ED-4DB2-BD59-A6C34878D82A}">
                    <a16:rowId xmlns:a16="http://schemas.microsoft.com/office/drawing/2014/main" val="3265593389"/>
                  </a:ext>
                </a:extLst>
              </a:tr>
              <a:tr h="370840">
                <a:tc>
                  <a:txBody>
                    <a:bodyPr/>
                    <a:lstStyle/>
                    <a:p>
                      <a:r>
                        <a:rPr lang="en-US" sz="2800" dirty="0"/>
                        <a:t>Curve</a:t>
                      </a:r>
                      <a:r>
                        <a:rPr lang="en-US" sz="2800" baseline="0" dirty="0"/>
                        <a:t> Warning Signs</a:t>
                      </a:r>
                      <a:endParaRPr lang="en-US" sz="2800" dirty="0"/>
                    </a:p>
                  </a:txBody>
                  <a:tcPr/>
                </a:tc>
                <a:extLst>
                  <a:ext uri="{0D108BD9-81ED-4DB2-BD59-A6C34878D82A}">
                    <a16:rowId xmlns:a16="http://schemas.microsoft.com/office/drawing/2014/main" val="3888966470"/>
                  </a:ext>
                </a:extLst>
              </a:tr>
              <a:tr h="370840">
                <a:tc>
                  <a:txBody>
                    <a:bodyPr/>
                    <a:lstStyle/>
                    <a:p>
                      <a:r>
                        <a:rPr lang="en-US" sz="2800" dirty="0"/>
                        <a:t>Delineators</a:t>
                      </a:r>
                    </a:p>
                  </a:txBody>
                  <a:tcPr/>
                </a:tc>
                <a:extLst>
                  <a:ext uri="{0D108BD9-81ED-4DB2-BD59-A6C34878D82A}">
                    <a16:rowId xmlns:a16="http://schemas.microsoft.com/office/drawing/2014/main" val="3675923447"/>
                  </a:ext>
                </a:extLst>
              </a:tr>
              <a:tr h="370840">
                <a:tc>
                  <a:txBody>
                    <a:bodyPr/>
                    <a:lstStyle/>
                    <a:p>
                      <a:r>
                        <a:rPr lang="en-US" sz="2800" dirty="0"/>
                        <a:t>New Center/Edge Striping</a:t>
                      </a:r>
                    </a:p>
                  </a:txBody>
                  <a:tcPr/>
                </a:tc>
                <a:extLst>
                  <a:ext uri="{0D108BD9-81ED-4DB2-BD59-A6C34878D82A}">
                    <a16:rowId xmlns:a16="http://schemas.microsoft.com/office/drawing/2014/main" val="1870115452"/>
                  </a:ext>
                </a:extLst>
              </a:tr>
              <a:tr h="370840">
                <a:tc>
                  <a:txBody>
                    <a:bodyPr/>
                    <a:lstStyle/>
                    <a:p>
                      <a:r>
                        <a:rPr lang="en-US" sz="2800" dirty="0"/>
                        <a:t>Edge Rumbles</a:t>
                      </a:r>
                    </a:p>
                  </a:txBody>
                  <a:tcPr/>
                </a:tc>
                <a:extLst>
                  <a:ext uri="{0D108BD9-81ED-4DB2-BD59-A6C34878D82A}">
                    <a16:rowId xmlns:a16="http://schemas.microsoft.com/office/drawing/2014/main" val="3645960702"/>
                  </a:ext>
                </a:extLst>
              </a:tr>
              <a:tr h="370840">
                <a:tc>
                  <a:txBody>
                    <a:bodyPr/>
                    <a:lstStyle/>
                    <a:p>
                      <a:r>
                        <a:rPr lang="en-US" sz="2800" dirty="0"/>
                        <a:t>Center Rumbles</a:t>
                      </a:r>
                    </a:p>
                  </a:txBody>
                  <a:tcPr/>
                </a:tc>
                <a:extLst>
                  <a:ext uri="{0D108BD9-81ED-4DB2-BD59-A6C34878D82A}">
                    <a16:rowId xmlns:a16="http://schemas.microsoft.com/office/drawing/2014/main" val="2519976924"/>
                  </a:ext>
                </a:extLst>
              </a:tr>
              <a:tr h="370840">
                <a:tc>
                  <a:txBody>
                    <a:bodyPr/>
                    <a:lstStyle/>
                    <a:p>
                      <a:r>
                        <a:rPr lang="en-US" sz="2800" dirty="0"/>
                        <a:t>Mitigation of Roadside Hazards (Clear Zones)</a:t>
                      </a:r>
                    </a:p>
                  </a:txBody>
                  <a:tcPr/>
                </a:tc>
                <a:extLst>
                  <a:ext uri="{0D108BD9-81ED-4DB2-BD59-A6C34878D82A}">
                    <a16:rowId xmlns:a16="http://schemas.microsoft.com/office/drawing/2014/main" val="4198135633"/>
                  </a:ext>
                </a:extLst>
              </a:tr>
            </a:tbl>
          </a:graphicData>
        </a:graphic>
      </p:graphicFrame>
      <p:pic>
        <p:nvPicPr>
          <p:cNvPr id="6" name="Picture 2" descr="https://lh3.googleusercontent.com/2JjI-La05l6WYubl0GuLXKE52Oxh8g0QUPTBDUJhm0X8ojEjawygbNWA-slfEGy47S4qBenwBW4U3TVOHC4AG3jIi3KgwMMxOdo_lzx-y3cdsSFuCAJwgHYqs9cE9lcWeV2SvFTiD8DdNs8KNaysnkcGKWFB5r6aw-9ba04NjXw0oqyYux-9nopn8scEMdm6rAptBm1GVPtq5apBGifnRY3n8Ljj-8-1wkaCP2LhppVCmGTI11LD0p5uyCIf3zH-YjTydJ3jRGfXhn4vZTSxFIyU2RuEtFOOoP2AVvKwV4CsfxI7Z_M2fKPHQ09lUdyy-jFzkKI8Tnaiqe-5icx0j0p9Nlud2aK3uUW7dWj_Is04z5M5nIYcfaUO1Nfgipj_Zyr-nbh6KO0gn23ag-uHFN1kdrVr7gVRGqQCEkL1m54mFvgiaInqCB4xfLAfpo-qt7gC2pAdv7wd3QsMwf3pPKjw6DCjOjhr6_FdD5ctrfm_5UN2ULWlcXpufbNrqY9pDEsVHb4ITbX8XoVEEkzK-z4s0BfZc8l6Iixjy-DJ2M7PH77jrD-PW9lAPEPx6Rj9ck240bHPcKdqKjksf3kKiHmjJsqgAB9pO5alYjzJO4rEcE8InCyJEbDTeYyi3Ay9qMGGKjhK3aPxdtn0A_i9UDCSrxlfZaT1RxxDDHwRoPLwoFkdJtu4_9u3=w955-h717-no">
            <a:extLst>
              <a:ext uri="{FF2B5EF4-FFF2-40B4-BE49-F238E27FC236}">
                <a16:creationId xmlns:a16="http://schemas.microsoft.com/office/drawing/2014/main" id="{86077C7B-DB6A-47A3-9C17-B28E8DC3FBD2}"/>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14384"/>
          <a:stretch/>
        </p:blipFill>
        <p:spPr bwMode="auto">
          <a:xfrm>
            <a:off x="8934804" y="4699240"/>
            <a:ext cx="3155609" cy="276335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ED1CF194-CE56-4520-9FC7-B94B8BFC672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89190" y="3270370"/>
            <a:ext cx="3685758" cy="1360045"/>
          </a:xfrm>
          <a:prstGeom prst="rect">
            <a:avLst/>
          </a:prstGeom>
        </p:spPr>
      </p:pic>
      <p:pic>
        <p:nvPicPr>
          <p:cNvPr id="9" name="Picture 8">
            <a:extLst>
              <a:ext uri="{FF2B5EF4-FFF2-40B4-BE49-F238E27FC236}">
                <a16:creationId xmlns:a16="http://schemas.microsoft.com/office/drawing/2014/main" id="{E04976AF-D56A-419B-AF84-929630E9A28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189190" y="1278404"/>
            <a:ext cx="3685758" cy="1952667"/>
          </a:xfrm>
          <a:prstGeom prst="rect">
            <a:avLst/>
          </a:prstGeom>
        </p:spPr>
      </p:pic>
      <p:pic>
        <p:nvPicPr>
          <p:cNvPr id="10" name="Picture 9">
            <a:extLst>
              <a:ext uri="{FF2B5EF4-FFF2-40B4-BE49-F238E27FC236}">
                <a16:creationId xmlns:a16="http://schemas.microsoft.com/office/drawing/2014/main" id="{72C4FB94-A747-4D0B-923E-65A99AC7B3E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934805" y="1278404"/>
            <a:ext cx="4472624" cy="3352011"/>
          </a:xfrm>
          <a:prstGeom prst="rect">
            <a:avLst/>
          </a:prstGeom>
        </p:spPr>
      </p:pic>
      <p:pic>
        <p:nvPicPr>
          <p:cNvPr id="11" name="Picture 10">
            <a:extLst>
              <a:ext uri="{FF2B5EF4-FFF2-40B4-BE49-F238E27FC236}">
                <a16:creationId xmlns:a16="http://schemas.microsoft.com/office/drawing/2014/main" id="{F502777D-59A2-4EC7-AB80-C0161500BB13}"/>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r="10519"/>
          <a:stretch/>
        </p:blipFill>
        <p:spPr>
          <a:xfrm>
            <a:off x="5189191" y="4699240"/>
            <a:ext cx="3685758" cy="2304478"/>
          </a:xfrm>
          <a:prstGeom prst="rect">
            <a:avLst/>
          </a:prstGeom>
        </p:spPr>
      </p:pic>
      <p:sp>
        <p:nvSpPr>
          <p:cNvPr id="12" name="TextBox 11">
            <a:extLst>
              <a:ext uri="{FF2B5EF4-FFF2-40B4-BE49-F238E27FC236}">
                <a16:creationId xmlns:a16="http://schemas.microsoft.com/office/drawing/2014/main" id="{B09F5E37-2DC9-46EA-965C-F268A37CC87E}"/>
              </a:ext>
            </a:extLst>
          </p:cNvPr>
          <p:cNvSpPr txBox="1"/>
          <p:nvPr/>
        </p:nvSpPr>
        <p:spPr>
          <a:xfrm>
            <a:off x="7079271" y="4388397"/>
            <a:ext cx="1953565" cy="261610"/>
          </a:xfrm>
          <a:prstGeom prst="rect">
            <a:avLst/>
          </a:prstGeom>
          <a:noFill/>
        </p:spPr>
        <p:txBody>
          <a:bodyPr wrap="square" rtlCol="0">
            <a:spAutoFit/>
          </a:bodyPr>
          <a:lstStyle/>
          <a:p>
            <a:r>
              <a:rPr lang="en-US" sz="1100" dirty="0"/>
              <a:t>Native Village of Minto</a:t>
            </a:r>
          </a:p>
        </p:txBody>
      </p:sp>
      <p:sp>
        <p:nvSpPr>
          <p:cNvPr id="13" name="TextBox 12">
            <a:extLst>
              <a:ext uri="{FF2B5EF4-FFF2-40B4-BE49-F238E27FC236}">
                <a16:creationId xmlns:a16="http://schemas.microsoft.com/office/drawing/2014/main" id="{E6E3705C-3F04-46A0-9066-D78AF0CE566F}"/>
              </a:ext>
            </a:extLst>
          </p:cNvPr>
          <p:cNvSpPr txBox="1"/>
          <p:nvPr/>
        </p:nvSpPr>
        <p:spPr>
          <a:xfrm>
            <a:off x="7516921" y="3003874"/>
            <a:ext cx="1387956" cy="261610"/>
          </a:xfrm>
          <a:prstGeom prst="rect">
            <a:avLst/>
          </a:prstGeom>
          <a:noFill/>
        </p:spPr>
        <p:txBody>
          <a:bodyPr wrap="square" rtlCol="0">
            <a:spAutoFit/>
          </a:bodyPr>
          <a:lstStyle/>
          <a:p>
            <a:r>
              <a:rPr lang="en-US" sz="1100" dirty="0"/>
              <a:t>Navajo Nation</a:t>
            </a:r>
          </a:p>
        </p:txBody>
      </p:sp>
      <p:sp>
        <p:nvSpPr>
          <p:cNvPr id="14" name="TextBox 13">
            <a:extLst>
              <a:ext uri="{FF2B5EF4-FFF2-40B4-BE49-F238E27FC236}">
                <a16:creationId xmlns:a16="http://schemas.microsoft.com/office/drawing/2014/main" id="{9E48CE54-E9AC-4D06-B021-A034696FC68D}"/>
              </a:ext>
            </a:extLst>
          </p:cNvPr>
          <p:cNvSpPr txBox="1"/>
          <p:nvPr/>
        </p:nvSpPr>
        <p:spPr>
          <a:xfrm>
            <a:off x="10039547" y="4257592"/>
            <a:ext cx="2263140" cy="261610"/>
          </a:xfrm>
          <a:prstGeom prst="rect">
            <a:avLst/>
          </a:prstGeom>
          <a:noFill/>
        </p:spPr>
        <p:txBody>
          <a:bodyPr wrap="square" rtlCol="0">
            <a:spAutoFit/>
          </a:bodyPr>
          <a:lstStyle/>
          <a:p>
            <a:r>
              <a:rPr lang="en-US" sz="1100" dirty="0"/>
              <a:t>Lake Traverse Reservation, SD</a:t>
            </a:r>
          </a:p>
        </p:txBody>
      </p:sp>
      <p:sp>
        <p:nvSpPr>
          <p:cNvPr id="15" name="TextBox 14">
            <a:extLst>
              <a:ext uri="{FF2B5EF4-FFF2-40B4-BE49-F238E27FC236}">
                <a16:creationId xmlns:a16="http://schemas.microsoft.com/office/drawing/2014/main" id="{827406E6-CA4F-4265-8AC9-EAD63EF0A935}"/>
              </a:ext>
            </a:extLst>
          </p:cNvPr>
          <p:cNvSpPr txBox="1"/>
          <p:nvPr/>
        </p:nvSpPr>
        <p:spPr>
          <a:xfrm>
            <a:off x="10039547" y="6488547"/>
            <a:ext cx="2263140" cy="261610"/>
          </a:xfrm>
          <a:prstGeom prst="rect">
            <a:avLst/>
          </a:prstGeom>
          <a:noFill/>
        </p:spPr>
        <p:txBody>
          <a:bodyPr wrap="square" rtlCol="0">
            <a:spAutoFit/>
          </a:bodyPr>
          <a:lstStyle/>
          <a:p>
            <a:r>
              <a:rPr lang="en-US" sz="1100" dirty="0"/>
              <a:t>Ohkay Owingeh</a:t>
            </a:r>
          </a:p>
        </p:txBody>
      </p:sp>
      <p:sp>
        <p:nvSpPr>
          <p:cNvPr id="16" name="TextBox 15">
            <a:extLst>
              <a:ext uri="{FF2B5EF4-FFF2-40B4-BE49-F238E27FC236}">
                <a16:creationId xmlns:a16="http://schemas.microsoft.com/office/drawing/2014/main" id="{86BBE587-0096-49DD-AC2D-4D1E6764DB8B}"/>
              </a:ext>
            </a:extLst>
          </p:cNvPr>
          <p:cNvSpPr txBox="1"/>
          <p:nvPr/>
        </p:nvSpPr>
        <p:spPr>
          <a:xfrm>
            <a:off x="6769696" y="6526867"/>
            <a:ext cx="2263140" cy="261610"/>
          </a:xfrm>
          <a:prstGeom prst="rect">
            <a:avLst/>
          </a:prstGeom>
          <a:noFill/>
        </p:spPr>
        <p:txBody>
          <a:bodyPr wrap="square" rtlCol="0">
            <a:spAutoFit/>
          </a:bodyPr>
          <a:lstStyle/>
          <a:p>
            <a:r>
              <a:rPr lang="en-US" sz="1100" dirty="0"/>
              <a:t>Coeur d'Alene Tribe</a:t>
            </a:r>
          </a:p>
        </p:txBody>
      </p:sp>
    </p:spTree>
    <p:extLst>
      <p:ext uri="{BB962C8B-B14F-4D97-AF65-F5344CB8AC3E}">
        <p14:creationId xmlns:p14="http://schemas.microsoft.com/office/powerpoint/2010/main" val="33196011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BDE3D1D-39D4-CAEE-7FD0-B69BD8881BDA}"/>
              </a:ext>
            </a:extLst>
          </p:cNvPr>
          <p:cNvPicPr>
            <a:picLocks noChangeAspect="1"/>
          </p:cNvPicPr>
          <p:nvPr/>
        </p:nvPicPr>
        <p:blipFill>
          <a:blip r:embed="rId2"/>
          <a:stretch>
            <a:fillRect/>
          </a:stretch>
        </p:blipFill>
        <p:spPr>
          <a:xfrm>
            <a:off x="7837479" y="1544449"/>
            <a:ext cx="4068771" cy="5246876"/>
          </a:xfrm>
          <a:prstGeom prst="rect">
            <a:avLst/>
          </a:prstGeom>
        </p:spPr>
      </p:pic>
      <p:sp>
        <p:nvSpPr>
          <p:cNvPr id="9" name="Arrow: Right 8">
            <a:extLst>
              <a:ext uri="{FF2B5EF4-FFF2-40B4-BE49-F238E27FC236}">
                <a16:creationId xmlns:a16="http://schemas.microsoft.com/office/drawing/2014/main" id="{CD076188-5FA5-C994-C208-75DF20B9C040}"/>
              </a:ext>
            </a:extLst>
          </p:cNvPr>
          <p:cNvSpPr/>
          <p:nvPr/>
        </p:nvSpPr>
        <p:spPr>
          <a:xfrm>
            <a:off x="7058024" y="2114550"/>
            <a:ext cx="998529" cy="11334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8E24EEA2-55CE-AD99-217E-3F72FDAE4C1C}"/>
              </a:ext>
            </a:extLst>
          </p:cNvPr>
          <p:cNvPicPr>
            <a:picLocks noChangeAspect="1"/>
          </p:cNvPicPr>
          <p:nvPr/>
        </p:nvPicPr>
        <p:blipFill>
          <a:blip r:embed="rId3"/>
          <a:stretch>
            <a:fillRect/>
          </a:stretch>
        </p:blipFill>
        <p:spPr>
          <a:xfrm>
            <a:off x="0" y="2377657"/>
            <a:ext cx="7058025" cy="2880938"/>
          </a:xfrm>
          <a:prstGeom prst="rect">
            <a:avLst/>
          </a:prstGeom>
        </p:spPr>
      </p:pic>
      <p:sp>
        <p:nvSpPr>
          <p:cNvPr id="12" name="TextBox 11">
            <a:extLst>
              <a:ext uri="{FF2B5EF4-FFF2-40B4-BE49-F238E27FC236}">
                <a16:creationId xmlns:a16="http://schemas.microsoft.com/office/drawing/2014/main" id="{083E7CDA-CA4B-DB04-52A6-19D1754EAA45}"/>
              </a:ext>
            </a:extLst>
          </p:cNvPr>
          <p:cNvSpPr txBox="1"/>
          <p:nvPr/>
        </p:nvSpPr>
        <p:spPr>
          <a:xfrm>
            <a:off x="171450" y="1731326"/>
            <a:ext cx="7666028" cy="646331"/>
          </a:xfrm>
          <a:prstGeom prst="rect">
            <a:avLst/>
          </a:prstGeom>
          <a:noFill/>
        </p:spPr>
        <p:txBody>
          <a:bodyPr wrap="square" rtlCol="0">
            <a:spAutoFit/>
          </a:bodyPr>
          <a:lstStyle/>
          <a:p>
            <a:r>
              <a:rPr lang="en-US" sz="3600" dirty="0"/>
              <a:t>Where?</a:t>
            </a:r>
          </a:p>
        </p:txBody>
      </p:sp>
    </p:spTree>
    <p:extLst>
      <p:ext uri="{BB962C8B-B14F-4D97-AF65-F5344CB8AC3E}">
        <p14:creationId xmlns:p14="http://schemas.microsoft.com/office/powerpoint/2010/main" val="1316703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BDE3D1D-39D4-CAEE-7FD0-B69BD8881BDA}"/>
              </a:ext>
            </a:extLst>
          </p:cNvPr>
          <p:cNvPicPr>
            <a:picLocks noChangeAspect="1"/>
          </p:cNvPicPr>
          <p:nvPr/>
        </p:nvPicPr>
        <p:blipFill>
          <a:blip r:embed="rId2"/>
          <a:stretch>
            <a:fillRect/>
          </a:stretch>
        </p:blipFill>
        <p:spPr>
          <a:xfrm>
            <a:off x="7837479" y="1544449"/>
            <a:ext cx="4068771" cy="5246876"/>
          </a:xfrm>
          <a:prstGeom prst="rect">
            <a:avLst/>
          </a:prstGeom>
        </p:spPr>
      </p:pic>
      <p:sp>
        <p:nvSpPr>
          <p:cNvPr id="9" name="Arrow: Right 8">
            <a:extLst>
              <a:ext uri="{FF2B5EF4-FFF2-40B4-BE49-F238E27FC236}">
                <a16:creationId xmlns:a16="http://schemas.microsoft.com/office/drawing/2014/main" id="{CD076188-5FA5-C994-C208-75DF20B9C040}"/>
              </a:ext>
            </a:extLst>
          </p:cNvPr>
          <p:cNvSpPr/>
          <p:nvPr/>
        </p:nvSpPr>
        <p:spPr>
          <a:xfrm>
            <a:off x="6981824" y="3480177"/>
            <a:ext cx="998529" cy="11334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083E7CDA-CA4B-DB04-52A6-19D1754EAA45}"/>
              </a:ext>
            </a:extLst>
          </p:cNvPr>
          <p:cNvSpPr txBox="1"/>
          <p:nvPr/>
        </p:nvSpPr>
        <p:spPr>
          <a:xfrm>
            <a:off x="171450" y="1731326"/>
            <a:ext cx="6134100" cy="646331"/>
          </a:xfrm>
          <a:prstGeom prst="rect">
            <a:avLst/>
          </a:prstGeom>
          <a:noFill/>
        </p:spPr>
        <p:txBody>
          <a:bodyPr wrap="square" rtlCol="0">
            <a:spAutoFit/>
          </a:bodyPr>
          <a:lstStyle/>
          <a:p>
            <a:r>
              <a:rPr lang="en-US" sz="3600" dirty="0"/>
              <a:t>Why is location high risk?</a:t>
            </a:r>
          </a:p>
        </p:txBody>
      </p:sp>
      <p:pic>
        <p:nvPicPr>
          <p:cNvPr id="3" name="Picture 2">
            <a:extLst>
              <a:ext uri="{FF2B5EF4-FFF2-40B4-BE49-F238E27FC236}">
                <a16:creationId xmlns:a16="http://schemas.microsoft.com/office/drawing/2014/main" id="{D1172F68-5E49-A6D8-A55B-654017E80533}"/>
              </a:ext>
            </a:extLst>
          </p:cNvPr>
          <p:cNvPicPr>
            <a:picLocks noChangeAspect="1"/>
          </p:cNvPicPr>
          <p:nvPr/>
        </p:nvPicPr>
        <p:blipFill>
          <a:blip r:embed="rId3"/>
          <a:stretch>
            <a:fillRect/>
          </a:stretch>
        </p:blipFill>
        <p:spPr>
          <a:xfrm>
            <a:off x="171450" y="2515574"/>
            <a:ext cx="6553200" cy="3062682"/>
          </a:xfrm>
          <a:prstGeom prst="rect">
            <a:avLst/>
          </a:prstGeom>
        </p:spPr>
      </p:pic>
    </p:spTree>
    <p:extLst>
      <p:ext uri="{BB962C8B-B14F-4D97-AF65-F5344CB8AC3E}">
        <p14:creationId xmlns:p14="http://schemas.microsoft.com/office/powerpoint/2010/main" val="34671630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BDE3D1D-39D4-CAEE-7FD0-B69BD8881BDA}"/>
              </a:ext>
            </a:extLst>
          </p:cNvPr>
          <p:cNvPicPr>
            <a:picLocks noChangeAspect="1"/>
          </p:cNvPicPr>
          <p:nvPr/>
        </p:nvPicPr>
        <p:blipFill>
          <a:blip r:embed="rId2"/>
          <a:stretch>
            <a:fillRect/>
          </a:stretch>
        </p:blipFill>
        <p:spPr>
          <a:xfrm>
            <a:off x="7837479" y="1544449"/>
            <a:ext cx="4068771" cy="5246876"/>
          </a:xfrm>
          <a:prstGeom prst="rect">
            <a:avLst/>
          </a:prstGeom>
        </p:spPr>
      </p:pic>
      <p:sp>
        <p:nvSpPr>
          <p:cNvPr id="9" name="Arrow: Right 8">
            <a:extLst>
              <a:ext uri="{FF2B5EF4-FFF2-40B4-BE49-F238E27FC236}">
                <a16:creationId xmlns:a16="http://schemas.microsoft.com/office/drawing/2014/main" id="{CD076188-5FA5-C994-C208-75DF20B9C040}"/>
              </a:ext>
            </a:extLst>
          </p:cNvPr>
          <p:cNvSpPr/>
          <p:nvPr/>
        </p:nvSpPr>
        <p:spPr>
          <a:xfrm>
            <a:off x="7058024" y="5153025"/>
            <a:ext cx="998529" cy="11334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083E7CDA-CA4B-DB04-52A6-19D1754EAA45}"/>
              </a:ext>
            </a:extLst>
          </p:cNvPr>
          <p:cNvSpPr txBox="1"/>
          <p:nvPr/>
        </p:nvSpPr>
        <p:spPr>
          <a:xfrm>
            <a:off x="171450" y="1731326"/>
            <a:ext cx="7666028" cy="1200329"/>
          </a:xfrm>
          <a:prstGeom prst="rect">
            <a:avLst/>
          </a:prstGeom>
          <a:noFill/>
        </p:spPr>
        <p:txBody>
          <a:bodyPr wrap="square" rtlCol="0">
            <a:spAutoFit/>
          </a:bodyPr>
          <a:lstStyle/>
          <a:p>
            <a:r>
              <a:rPr lang="en-US" sz="3600" dirty="0"/>
              <a:t>Which low-cost eligible countermeasures?</a:t>
            </a:r>
          </a:p>
        </p:txBody>
      </p:sp>
      <p:pic>
        <p:nvPicPr>
          <p:cNvPr id="3" name="Picture 2">
            <a:extLst>
              <a:ext uri="{FF2B5EF4-FFF2-40B4-BE49-F238E27FC236}">
                <a16:creationId xmlns:a16="http://schemas.microsoft.com/office/drawing/2014/main" id="{6905A9DB-75DF-5A14-5E4C-A5C35C7A7A7F}"/>
              </a:ext>
            </a:extLst>
          </p:cNvPr>
          <p:cNvPicPr>
            <a:picLocks noChangeAspect="1"/>
          </p:cNvPicPr>
          <p:nvPr/>
        </p:nvPicPr>
        <p:blipFill>
          <a:blip r:embed="rId3"/>
          <a:stretch>
            <a:fillRect/>
          </a:stretch>
        </p:blipFill>
        <p:spPr>
          <a:xfrm>
            <a:off x="280987" y="3248025"/>
            <a:ext cx="6667500" cy="3233208"/>
          </a:xfrm>
          <a:prstGeom prst="rect">
            <a:avLst/>
          </a:prstGeom>
        </p:spPr>
      </p:pic>
    </p:spTree>
    <p:extLst>
      <p:ext uri="{BB962C8B-B14F-4D97-AF65-F5344CB8AC3E}">
        <p14:creationId xmlns:p14="http://schemas.microsoft.com/office/powerpoint/2010/main" val="14988145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CE09C7-A05A-4FBC-D5B0-DAC1F3A6D37F}"/>
              </a:ext>
            </a:extLst>
          </p:cNvPr>
          <p:cNvPicPr>
            <a:picLocks noChangeAspect="1"/>
          </p:cNvPicPr>
          <p:nvPr/>
        </p:nvPicPr>
        <p:blipFill>
          <a:blip r:embed="rId2"/>
          <a:stretch>
            <a:fillRect/>
          </a:stretch>
        </p:blipFill>
        <p:spPr>
          <a:xfrm>
            <a:off x="6852400" y="1325563"/>
            <a:ext cx="5339600" cy="5532437"/>
          </a:xfrm>
          <a:prstGeom prst="rect">
            <a:avLst/>
          </a:prstGeom>
        </p:spPr>
      </p:pic>
      <p:pic>
        <p:nvPicPr>
          <p:cNvPr id="7" name="Picture 6">
            <a:extLst>
              <a:ext uri="{FF2B5EF4-FFF2-40B4-BE49-F238E27FC236}">
                <a16:creationId xmlns:a16="http://schemas.microsoft.com/office/drawing/2014/main" id="{F915FEAD-6EAF-3B71-EC25-AD3B9B3AD0DF}"/>
              </a:ext>
            </a:extLst>
          </p:cNvPr>
          <p:cNvPicPr>
            <a:picLocks noChangeAspect="1"/>
          </p:cNvPicPr>
          <p:nvPr/>
        </p:nvPicPr>
        <p:blipFill>
          <a:blip r:embed="rId3"/>
          <a:stretch>
            <a:fillRect/>
          </a:stretch>
        </p:blipFill>
        <p:spPr>
          <a:xfrm>
            <a:off x="-1319028" y="1325563"/>
            <a:ext cx="8171428" cy="5571429"/>
          </a:xfrm>
          <a:prstGeom prst="rect">
            <a:avLst/>
          </a:prstGeom>
        </p:spPr>
      </p:pic>
    </p:spTree>
    <p:extLst>
      <p:ext uri="{BB962C8B-B14F-4D97-AF65-F5344CB8AC3E}">
        <p14:creationId xmlns:p14="http://schemas.microsoft.com/office/powerpoint/2010/main" val="1557356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8" name="Content Placeholder 1"/>
          <p:cNvSpPr>
            <a:spLocks noGrp="1"/>
          </p:cNvSpPr>
          <p:nvPr>
            <p:ph sz="quarter" idx="4294967295"/>
          </p:nvPr>
        </p:nvSpPr>
        <p:spPr>
          <a:xfrm>
            <a:off x="638176" y="1971675"/>
            <a:ext cx="10641012" cy="4584700"/>
          </a:xfrm>
        </p:spPr>
        <p:txBody>
          <a:bodyPr>
            <a:normAutofit fontScale="92500" lnSpcReduction="10000"/>
          </a:bodyPr>
          <a:lstStyle/>
          <a:p>
            <a:pPr marL="457200" lvl="2" indent="-457200"/>
            <a:r>
              <a:rPr lang="en-US" altLang="en-US" sz="3200" dirty="0">
                <a:solidFill>
                  <a:schemeClr val="tx1"/>
                </a:solidFill>
              </a:rPr>
              <a:t>A complete application for </a:t>
            </a:r>
            <a:r>
              <a:rPr lang="en-US" altLang="en-US" sz="3200" i="1" dirty="0"/>
              <a:t>Systemic Roadway Departure Countermeasures category </a:t>
            </a:r>
            <a:r>
              <a:rPr lang="en-US" altLang="en-US" sz="3200" dirty="0"/>
              <a:t>includes:</a:t>
            </a:r>
          </a:p>
          <a:p>
            <a:pPr marL="914400" lvl="3" indent="-457200"/>
            <a:r>
              <a:rPr lang="en-US" altLang="en-US" sz="2800" dirty="0"/>
              <a:t>Application form</a:t>
            </a:r>
          </a:p>
          <a:p>
            <a:pPr marL="914400" lvl="3" indent="-457200"/>
            <a:r>
              <a:rPr lang="en-US" altLang="en-US" sz="3000" dirty="0"/>
              <a:t>Countermeasures Request Form </a:t>
            </a:r>
            <a:r>
              <a:rPr lang="en-US" altLang="en-US" sz="2600" dirty="0"/>
              <a:t>(or similar Risk Assessment)</a:t>
            </a:r>
          </a:p>
          <a:p>
            <a:pPr marL="914400" lvl="3" indent="-457200"/>
            <a:r>
              <a:rPr lang="en-US" altLang="en-US" sz="3000" dirty="0"/>
              <a:t>Project narrative (see Application Guide)</a:t>
            </a:r>
          </a:p>
          <a:p>
            <a:pPr marL="914400" lvl="3" indent="-457200"/>
            <a:endParaRPr lang="en-US" altLang="en-US" sz="3200" dirty="0"/>
          </a:p>
          <a:p>
            <a:pPr marL="457200" lvl="2" indent="-457200"/>
            <a:r>
              <a:rPr lang="en-US" altLang="en-US" sz="3200" dirty="0">
                <a:solidFill>
                  <a:schemeClr val="tx1"/>
                </a:solidFill>
              </a:rPr>
              <a:t>Selection Criteria – May be evaluated per location</a:t>
            </a:r>
          </a:p>
          <a:p>
            <a:pPr marL="914400" lvl="3" indent="-457200"/>
            <a:r>
              <a:rPr lang="en-US" altLang="en-US" sz="3000" dirty="0"/>
              <a:t>Strategic safety planning</a:t>
            </a:r>
          </a:p>
          <a:p>
            <a:pPr marL="914400" lvl="3" indent="-457200"/>
            <a:r>
              <a:rPr lang="en-US" altLang="en-US" sz="3000" dirty="0">
                <a:solidFill>
                  <a:schemeClr val="tx1"/>
                </a:solidFill>
              </a:rPr>
              <a:t>Supporting safety </a:t>
            </a:r>
            <a:r>
              <a:rPr lang="en-US" altLang="en-US" sz="3000" dirty="0"/>
              <a:t>risk </a:t>
            </a:r>
            <a:r>
              <a:rPr lang="en-US" altLang="en-US" sz="3000" dirty="0">
                <a:solidFill>
                  <a:schemeClr val="tx1"/>
                </a:solidFill>
              </a:rPr>
              <a:t>data</a:t>
            </a:r>
          </a:p>
          <a:p>
            <a:pPr marL="914400" lvl="3" indent="-457200"/>
            <a:r>
              <a:rPr lang="en-US" altLang="en-US" sz="3000" dirty="0">
                <a:solidFill>
                  <a:schemeClr val="tx1"/>
                </a:solidFill>
              </a:rPr>
              <a:t>Systemic prioritization – Curves will be selected before tangents</a:t>
            </a:r>
          </a:p>
          <a:p>
            <a:pPr marL="914400" lvl="3" indent="-457200"/>
            <a:r>
              <a:rPr lang="en-US" altLang="en-US" sz="3000" dirty="0"/>
              <a:t>Facility ownership</a:t>
            </a:r>
            <a:endParaRPr lang="en-US" sz="3000" dirty="0">
              <a:solidFill>
                <a:prstClr val="black"/>
              </a:solidFill>
            </a:endParaRPr>
          </a:p>
        </p:txBody>
      </p:sp>
    </p:spTree>
    <p:extLst>
      <p:ext uri="{BB962C8B-B14F-4D97-AF65-F5344CB8AC3E}">
        <p14:creationId xmlns:p14="http://schemas.microsoft.com/office/powerpoint/2010/main" val="6731707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52600" y="1609665"/>
            <a:ext cx="7467600" cy="400110"/>
          </a:xfrm>
          <a:prstGeom prst="rect">
            <a:avLst/>
          </a:prstGeom>
        </p:spPr>
        <p:txBody>
          <a:bodyPr wrap="square">
            <a:spAutoFit/>
          </a:bodyPr>
          <a:lstStyle/>
          <a:p>
            <a:pPr lvl="1" defTabSz="914400"/>
            <a:r>
              <a:rPr lang="en-US" sz="2000" dirty="0">
                <a:solidFill>
                  <a:prstClr val="white"/>
                </a:solidFill>
                <a:latin typeface="Century Gothic" panose="020B0502020202020204"/>
              </a:rPr>
              <a:t>Other Eligible Activities as listed in 23 USC 148(a)(4)</a:t>
            </a:r>
          </a:p>
        </p:txBody>
      </p:sp>
      <p:sp>
        <p:nvSpPr>
          <p:cNvPr id="4" name="Rectangle 3"/>
          <p:cNvSpPr/>
          <p:nvPr/>
        </p:nvSpPr>
        <p:spPr>
          <a:xfrm>
            <a:off x="2914135" y="6117379"/>
            <a:ext cx="7086600" cy="369332"/>
          </a:xfrm>
          <a:prstGeom prst="rect">
            <a:avLst/>
          </a:prstGeom>
        </p:spPr>
        <p:txBody>
          <a:bodyPr wrap="square">
            <a:spAutoFit/>
          </a:bodyPr>
          <a:lstStyle/>
          <a:p>
            <a:pPr defTabSz="914400"/>
            <a:r>
              <a:rPr lang="en-US" dirty="0">
                <a:solidFill>
                  <a:prstClr val="black"/>
                </a:solidFill>
                <a:latin typeface="Century Gothic" panose="020B0502020202020204"/>
              </a:rPr>
              <a:t>(xxviii) A physical infrastructure safety project…</a:t>
            </a:r>
          </a:p>
        </p:txBody>
      </p:sp>
      <p:pic>
        <p:nvPicPr>
          <p:cNvPr id="6" name="Picture 5">
            <a:extLst>
              <a:ext uri="{FF2B5EF4-FFF2-40B4-BE49-F238E27FC236}">
                <a16:creationId xmlns:a16="http://schemas.microsoft.com/office/drawing/2014/main" id="{A863E408-A2FC-482D-9758-A8224A1DEE9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67980" y="1725415"/>
            <a:ext cx="11456040" cy="4243860"/>
          </a:xfrm>
          <a:prstGeom prst="rect">
            <a:avLst/>
          </a:prstGeom>
          <a:ln w="57150">
            <a:solidFill>
              <a:schemeClr val="tx1"/>
            </a:solidFill>
          </a:ln>
        </p:spPr>
      </p:pic>
    </p:spTree>
    <p:extLst>
      <p:ext uri="{BB962C8B-B14F-4D97-AF65-F5344CB8AC3E}">
        <p14:creationId xmlns:p14="http://schemas.microsoft.com/office/powerpoint/2010/main" val="3535502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29FA8-72D7-41BA-8FAD-FFF082E29605}"/>
              </a:ext>
            </a:extLst>
          </p:cNvPr>
          <p:cNvSpPr>
            <a:spLocks noGrp="1"/>
          </p:cNvSpPr>
          <p:nvPr>
            <p:ph type="title"/>
          </p:nvPr>
        </p:nvSpPr>
        <p:spPr>
          <a:xfrm>
            <a:off x="546100" y="0"/>
            <a:ext cx="8574832" cy="1325563"/>
          </a:xfrm>
        </p:spPr>
        <p:txBody>
          <a:bodyPr/>
          <a:lstStyle/>
          <a:p>
            <a:r>
              <a:rPr lang="en-US" dirty="0">
                <a:solidFill>
                  <a:schemeClr val="bg1"/>
                </a:solidFill>
              </a:rPr>
              <a:t>Proven Safety Countermeasures</a:t>
            </a:r>
          </a:p>
        </p:txBody>
      </p:sp>
      <p:pic>
        <p:nvPicPr>
          <p:cNvPr id="7" name="Picture 6">
            <a:extLst>
              <a:ext uri="{FF2B5EF4-FFF2-40B4-BE49-F238E27FC236}">
                <a16:creationId xmlns:a16="http://schemas.microsoft.com/office/drawing/2014/main" id="{55F5B23E-6C9E-44C6-9F53-200522050DA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641" y="1233267"/>
            <a:ext cx="6124010" cy="5202948"/>
          </a:xfrm>
          <a:prstGeom prst="rect">
            <a:avLst/>
          </a:prstGeom>
        </p:spPr>
      </p:pic>
      <p:pic>
        <p:nvPicPr>
          <p:cNvPr id="8" name="Picture 7">
            <a:extLst>
              <a:ext uri="{FF2B5EF4-FFF2-40B4-BE49-F238E27FC236}">
                <a16:creationId xmlns:a16="http://schemas.microsoft.com/office/drawing/2014/main" id="{43FEB3A7-FDDF-4DC7-A927-39670C2782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84454" y="1259439"/>
            <a:ext cx="5667144" cy="5254049"/>
          </a:xfrm>
          <a:prstGeom prst="rect">
            <a:avLst/>
          </a:prstGeom>
        </p:spPr>
      </p:pic>
      <p:sp>
        <p:nvSpPr>
          <p:cNvPr id="10" name="Rectangle 9">
            <a:extLst>
              <a:ext uri="{FF2B5EF4-FFF2-40B4-BE49-F238E27FC236}">
                <a16:creationId xmlns:a16="http://schemas.microsoft.com/office/drawing/2014/main" id="{4EF83960-C3A4-4667-BBA7-35CC16F7B907}"/>
              </a:ext>
            </a:extLst>
          </p:cNvPr>
          <p:cNvSpPr/>
          <p:nvPr/>
        </p:nvSpPr>
        <p:spPr>
          <a:xfrm>
            <a:off x="6985638" y="6488668"/>
            <a:ext cx="5206362" cy="369332"/>
          </a:xfrm>
          <a:prstGeom prst="rect">
            <a:avLst/>
          </a:prstGeom>
        </p:spPr>
        <p:txBody>
          <a:bodyPr wrap="none">
            <a:spAutoFit/>
          </a:bodyPr>
          <a:lstStyle/>
          <a:p>
            <a:r>
              <a:rPr lang="en-US" dirty="0"/>
              <a:t>https://safety.fhwa.dot.gov/provencountermeasures/</a:t>
            </a:r>
          </a:p>
        </p:txBody>
      </p:sp>
      <p:pic>
        <p:nvPicPr>
          <p:cNvPr id="12" name="Content Placeholder 11" descr="Qr code&#10;&#10;Description automatically generated">
            <a:extLst>
              <a:ext uri="{FF2B5EF4-FFF2-40B4-BE49-F238E27FC236}">
                <a16:creationId xmlns:a16="http://schemas.microsoft.com/office/drawing/2014/main" id="{B5B97FDC-54ED-42BD-A250-EC4DAAE80B2F}"/>
              </a:ext>
            </a:extLst>
          </p:cNvPr>
          <p:cNvPicPr>
            <a:picLocks noGrp="1" noChangeAspect="1"/>
          </p:cNvPicPr>
          <p:nvPr>
            <p:ph sz="half" idx="2"/>
          </p:nvPr>
        </p:nvPicPr>
        <p:blipFill>
          <a:blip r:embed="rId5" cstate="email">
            <a:extLst>
              <a:ext uri="{28A0092B-C50C-407E-A947-70E740481C1C}">
                <a14:useLocalDpi xmlns:a14="http://schemas.microsoft.com/office/drawing/2010/main"/>
              </a:ext>
            </a:extLst>
          </a:blip>
          <a:stretch>
            <a:fillRect/>
          </a:stretch>
        </p:blipFill>
        <p:spPr>
          <a:xfrm>
            <a:off x="9983270" y="0"/>
            <a:ext cx="2209726" cy="2209726"/>
          </a:xfrm>
        </p:spPr>
      </p:pic>
    </p:spTree>
    <p:extLst>
      <p:ext uri="{BB962C8B-B14F-4D97-AF65-F5344CB8AC3E}">
        <p14:creationId xmlns:p14="http://schemas.microsoft.com/office/powerpoint/2010/main" val="4190593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657A7-126C-638E-0C08-E507C5B55D3C}"/>
              </a:ext>
            </a:extLst>
          </p:cNvPr>
          <p:cNvSpPr>
            <a:spLocks noGrp="1"/>
          </p:cNvSpPr>
          <p:nvPr>
            <p:ph type="title"/>
          </p:nvPr>
        </p:nvSpPr>
        <p:spPr/>
        <p:txBody>
          <a:bodyPr/>
          <a:lstStyle/>
          <a:p>
            <a:r>
              <a:rPr lang="en-US" dirty="0"/>
              <a:t>Intersection Improvements</a:t>
            </a:r>
          </a:p>
        </p:txBody>
      </p:sp>
      <p:pic>
        <p:nvPicPr>
          <p:cNvPr id="3" name="Picture 2" descr="A picture containing grass, scene, way, track&#10;&#10;Description automatically generated">
            <a:extLst>
              <a:ext uri="{FF2B5EF4-FFF2-40B4-BE49-F238E27FC236}">
                <a16:creationId xmlns:a16="http://schemas.microsoft.com/office/drawing/2014/main" id="{D373675C-3443-FD75-A087-055502F0A9E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694"/>
          <a:stretch/>
        </p:blipFill>
        <p:spPr>
          <a:xfrm>
            <a:off x="0" y="1419224"/>
            <a:ext cx="3810000" cy="5438775"/>
          </a:xfrm>
          <a:prstGeom prst="rect">
            <a:avLst/>
          </a:prstGeom>
          <a:ln w="76200">
            <a:solidFill>
              <a:srgbClr val="11BF8C"/>
            </a:solidFill>
          </a:ln>
        </p:spPr>
      </p:pic>
      <p:sp>
        <p:nvSpPr>
          <p:cNvPr id="4" name="Rectangle 3">
            <a:extLst>
              <a:ext uri="{FF2B5EF4-FFF2-40B4-BE49-F238E27FC236}">
                <a16:creationId xmlns:a16="http://schemas.microsoft.com/office/drawing/2014/main" id="{23575BB1-31F3-98BF-6E6E-AB86D2013371}"/>
              </a:ext>
            </a:extLst>
          </p:cNvPr>
          <p:cNvSpPr/>
          <p:nvPr/>
        </p:nvSpPr>
        <p:spPr>
          <a:xfrm>
            <a:off x="103131" y="1419224"/>
            <a:ext cx="1505541" cy="253916"/>
          </a:xfrm>
          <a:prstGeom prst="rect">
            <a:avLst/>
          </a:prstGeom>
        </p:spPr>
        <p:txBody>
          <a:bodyPr wrap="none">
            <a:spAutoFit/>
          </a:bodyPr>
          <a:lstStyle/>
          <a:p>
            <a:pPr algn="r" defTabSz="914400"/>
            <a:r>
              <a:rPr lang="en-US" sz="1050" dirty="0">
                <a:latin typeface="Century Gothic" panose="020B0502020202020204"/>
              </a:rPr>
              <a:t>Photo: Cross Timbers</a:t>
            </a:r>
          </a:p>
        </p:txBody>
      </p:sp>
      <p:pic>
        <p:nvPicPr>
          <p:cNvPr id="5" name="Picture 4">
            <a:extLst>
              <a:ext uri="{FF2B5EF4-FFF2-40B4-BE49-F238E27FC236}">
                <a16:creationId xmlns:a16="http://schemas.microsoft.com/office/drawing/2014/main" id="{DA0124FB-365B-00BC-E81B-23A0501D534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5400000">
            <a:off x="5164934" y="207688"/>
            <a:ext cx="5834580" cy="8257654"/>
          </a:xfrm>
          <a:prstGeom prst="rect">
            <a:avLst/>
          </a:prstGeom>
          <a:ln w="76200">
            <a:solidFill>
              <a:srgbClr val="11BF8C"/>
            </a:solidFill>
          </a:ln>
        </p:spPr>
      </p:pic>
      <p:sp>
        <p:nvSpPr>
          <p:cNvPr id="6" name="Rectangle 5">
            <a:extLst>
              <a:ext uri="{FF2B5EF4-FFF2-40B4-BE49-F238E27FC236}">
                <a16:creationId xmlns:a16="http://schemas.microsoft.com/office/drawing/2014/main" id="{4F0ADF99-1E1D-C9F9-323C-05B904C104CD}"/>
              </a:ext>
            </a:extLst>
          </p:cNvPr>
          <p:cNvSpPr/>
          <p:nvPr/>
        </p:nvSpPr>
        <p:spPr>
          <a:xfrm>
            <a:off x="10512074" y="6604084"/>
            <a:ext cx="1535998" cy="253916"/>
          </a:xfrm>
          <a:prstGeom prst="rect">
            <a:avLst/>
          </a:prstGeom>
        </p:spPr>
        <p:txBody>
          <a:bodyPr wrap="none">
            <a:spAutoFit/>
          </a:bodyPr>
          <a:lstStyle/>
          <a:p>
            <a:pPr algn="r" defTabSz="914400"/>
            <a:r>
              <a:rPr lang="en-US" sz="1050" dirty="0">
                <a:latin typeface="Century Gothic" panose="020B0502020202020204"/>
              </a:rPr>
              <a:t>Photo: Lummi Nation</a:t>
            </a:r>
          </a:p>
        </p:txBody>
      </p:sp>
    </p:spTree>
    <p:extLst>
      <p:ext uri="{BB962C8B-B14F-4D97-AF65-F5344CB8AC3E}">
        <p14:creationId xmlns:p14="http://schemas.microsoft.com/office/powerpoint/2010/main" val="5742933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D7594E-F65C-4B77-8212-DF7C040CF168}"/>
              </a:ext>
            </a:extLst>
          </p:cNvPr>
          <p:cNvGrpSpPr/>
          <p:nvPr/>
        </p:nvGrpSpPr>
        <p:grpSpPr>
          <a:xfrm rot="20823135">
            <a:off x="6263641" y="1625234"/>
            <a:ext cx="1570831" cy="3061617"/>
            <a:chOff x="768968" y="687968"/>
            <a:chExt cx="3254690" cy="6343530"/>
          </a:xfrm>
        </p:grpSpPr>
        <p:sp>
          <p:nvSpPr>
            <p:cNvPr id="10" name="Rectangle 9">
              <a:extLst>
                <a:ext uri="{FF2B5EF4-FFF2-40B4-BE49-F238E27FC236}">
                  <a16:creationId xmlns:a16="http://schemas.microsoft.com/office/drawing/2014/main" id="{B5B7F112-F89D-41D5-AE7F-7C81FB9E9858}"/>
                </a:ext>
              </a:extLst>
            </p:cNvPr>
            <p:cNvSpPr/>
            <p:nvPr/>
          </p:nvSpPr>
          <p:spPr>
            <a:xfrm rot="1222397" flipH="1">
              <a:off x="1308093" y="3099320"/>
              <a:ext cx="147594" cy="3932178"/>
            </a:xfrm>
            <a:prstGeom prst="rect">
              <a:avLst/>
            </a:prstGeom>
            <a:gradFill flip="none" rotWithShape="1">
              <a:gsLst>
                <a:gs pos="0">
                  <a:sysClr val="window" lastClr="FFFFFF">
                    <a:lumMod val="85000"/>
                  </a:sysClr>
                </a:gs>
                <a:gs pos="50000">
                  <a:sysClr val="window" lastClr="FFFFFF">
                    <a:lumMod val="65000"/>
                  </a:sysClr>
                </a:gs>
                <a:gs pos="100000">
                  <a:sysClr val="window" lastClr="FFFFFF">
                    <a:lumMod val="95000"/>
                  </a:sysClr>
                </a:gs>
              </a:gsLst>
              <a:lin ang="0" scaled="1"/>
              <a:tileRect/>
            </a:gradFill>
            <a:ln w="25400" cap="flat" cmpd="sng" algn="ctr">
              <a:noFill/>
              <a:prstDash val="solid"/>
            </a:ln>
            <a:effectLst/>
          </p:spPr>
          <p:txBody>
            <a:bodyPr rtlCol="0" anchor="ctr"/>
            <a:lstStyle/>
            <a:p>
              <a:pPr algn="ctr" defTabSz="914240">
                <a:defRPr/>
              </a:pPr>
              <a:endParaRPr lang="en-US" kern="0">
                <a:solidFill>
                  <a:prstClr val="white"/>
                </a:solidFill>
                <a:latin typeface="Calibri"/>
              </a:endParaRPr>
            </a:p>
          </p:txBody>
        </p:sp>
        <p:pic>
          <p:nvPicPr>
            <p:cNvPr id="12" name="Picture 2" descr="Image result for pedestrian sign">
              <a:extLst>
                <a:ext uri="{FF2B5EF4-FFF2-40B4-BE49-F238E27FC236}">
                  <a16:creationId xmlns:a16="http://schemas.microsoft.com/office/drawing/2014/main" id="{D7A34444-099E-44A2-BD15-187D39EA9E8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226054">
              <a:off x="768968" y="687968"/>
              <a:ext cx="3254690" cy="3254690"/>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a:extLst>
              <a:ext uri="{FF2B5EF4-FFF2-40B4-BE49-F238E27FC236}">
                <a16:creationId xmlns:a16="http://schemas.microsoft.com/office/drawing/2014/main" id="{C302E4B2-A583-478C-BA77-2359DA235F0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28945" y="1967070"/>
            <a:ext cx="3138635" cy="3957482"/>
          </a:xfrm>
          <a:prstGeom prst="rect">
            <a:avLst/>
          </a:prstGeom>
          <a:ln w="57150">
            <a:solidFill>
              <a:srgbClr val="11BF8C"/>
            </a:solidFill>
          </a:ln>
        </p:spPr>
      </p:pic>
      <p:pic>
        <p:nvPicPr>
          <p:cNvPr id="13" name="Picture 12">
            <a:extLst>
              <a:ext uri="{FF2B5EF4-FFF2-40B4-BE49-F238E27FC236}">
                <a16:creationId xmlns:a16="http://schemas.microsoft.com/office/drawing/2014/main" id="{5A55B854-A2FC-4586-950D-DD857BEACDA3}"/>
              </a:ext>
            </a:extLst>
          </p:cNvPr>
          <p:cNvPicPr>
            <a:picLocks noChangeAspect="1"/>
          </p:cNvPicPr>
          <p:nvPr/>
        </p:nvPicPr>
        <p:blipFill>
          <a:blip r:embed="rId5"/>
          <a:stretch>
            <a:fillRect/>
          </a:stretch>
        </p:blipFill>
        <p:spPr>
          <a:xfrm>
            <a:off x="3948482" y="3729368"/>
            <a:ext cx="5183556" cy="3051668"/>
          </a:xfrm>
          <a:prstGeom prst="rect">
            <a:avLst/>
          </a:prstGeom>
          <a:ln w="57150">
            <a:solidFill>
              <a:srgbClr val="11BF8C"/>
            </a:solidFill>
          </a:ln>
        </p:spPr>
      </p:pic>
      <p:sp>
        <p:nvSpPr>
          <p:cNvPr id="16" name="Title 15">
            <a:extLst>
              <a:ext uri="{FF2B5EF4-FFF2-40B4-BE49-F238E27FC236}">
                <a16:creationId xmlns:a16="http://schemas.microsoft.com/office/drawing/2014/main" id="{100D1709-31E1-4C04-9AA3-4AC371490C59}"/>
              </a:ext>
            </a:extLst>
          </p:cNvPr>
          <p:cNvSpPr>
            <a:spLocks noGrp="1"/>
          </p:cNvSpPr>
          <p:nvPr>
            <p:ph type="title"/>
          </p:nvPr>
        </p:nvSpPr>
        <p:spPr>
          <a:noFill/>
        </p:spPr>
        <p:txBody>
          <a:bodyPr>
            <a:normAutofit/>
          </a:bodyPr>
          <a:lstStyle/>
          <a:p>
            <a:r>
              <a:rPr lang="en-US" dirty="0">
                <a:solidFill>
                  <a:schemeClr val="tx1"/>
                </a:solidFill>
              </a:rPr>
              <a:t>Pedestrian Safety</a:t>
            </a:r>
          </a:p>
        </p:txBody>
      </p:sp>
      <p:sp>
        <p:nvSpPr>
          <p:cNvPr id="17" name="Rectangle 16">
            <a:extLst>
              <a:ext uri="{FF2B5EF4-FFF2-40B4-BE49-F238E27FC236}">
                <a16:creationId xmlns:a16="http://schemas.microsoft.com/office/drawing/2014/main" id="{C8B943B4-224D-4D2A-9A25-806646E828C7}"/>
              </a:ext>
            </a:extLst>
          </p:cNvPr>
          <p:cNvSpPr/>
          <p:nvPr/>
        </p:nvSpPr>
        <p:spPr>
          <a:xfrm>
            <a:off x="971626" y="5509054"/>
            <a:ext cx="2273379" cy="415498"/>
          </a:xfrm>
          <a:prstGeom prst="rect">
            <a:avLst/>
          </a:prstGeom>
        </p:spPr>
        <p:txBody>
          <a:bodyPr wrap="none">
            <a:spAutoFit/>
          </a:bodyPr>
          <a:lstStyle/>
          <a:p>
            <a:pPr defTabSz="914400"/>
            <a:r>
              <a:rPr lang="en-US" sz="1050" dirty="0">
                <a:solidFill>
                  <a:prstClr val="white"/>
                </a:solidFill>
                <a:latin typeface="Century Gothic" panose="020B0502020202020204"/>
              </a:rPr>
              <a:t>Northern Cheyenne Reservation</a:t>
            </a:r>
          </a:p>
          <a:p>
            <a:pPr defTabSz="914400"/>
            <a:r>
              <a:rPr lang="en-US" sz="1050" dirty="0">
                <a:solidFill>
                  <a:prstClr val="white"/>
                </a:solidFill>
                <a:latin typeface="Century Gothic" panose="020B0502020202020204"/>
              </a:rPr>
              <a:t>Photo: KLJ Engineering</a:t>
            </a:r>
          </a:p>
        </p:txBody>
      </p:sp>
      <p:sp>
        <p:nvSpPr>
          <p:cNvPr id="18" name="Rectangle 17">
            <a:extLst>
              <a:ext uri="{FF2B5EF4-FFF2-40B4-BE49-F238E27FC236}">
                <a16:creationId xmlns:a16="http://schemas.microsoft.com/office/drawing/2014/main" id="{FCA27E9A-FAE3-45E2-97D2-396DBFBEF66D}"/>
              </a:ext>
            </a:extLst>
          </p:cNvPr>
          <p:cNvSpPr/>
          <p:nvPr/>
        </p:nvSpPr>
        <p:spPr>
          <a:xfrm>
            <a:off x="4473795" y="6365538"/>
            <a:ext cx="2228495" cy="415498"/>
          </a:xfrm>
          <a:prstGeom prst="rect">
            <a:avLst/>
          </a:prstGeom>
        </p:spPr>
        <p:txBody>
          <a:bodyPr wrap="none">
            <a:spAutoFit/>
          </a:bodyPr>
          <a:lstStyle/>
          <a:p>
            <a:pPr defTabSz="914400"/>
            <a:r>
              <a:rPr lang="en-US" sz="1050" dirty="0">
                <a:solidFill>
                  <a:prstClr val="white"/>
                </a:solidFill>
                <a:latin typeface="Century Gothic" panose="020B0502020202020204"/>
              </a:rPr>
              <a:t>Citizen Potawatomi Nation</a:t>
            </a:r>
          </a:p>
          <a:p>
            <a:pPr defTabSz="914400"/>
            <a:r>
              <a:rPr lang="en-US" sz="1050" dirty="0">
                <a:solidFill>
                  <a:prstClr val="white"/>
                </a:solidFill>
                <a:latin typeface="Century Gothic" panose="020B0502020202020204"/>
              </a:rPr>
              <a:t>Photo: Cross Timbers Consulting</a:t>
            </a:r>
          </a:p>
        </p:txBody>
      </p:sp>
      <p:pic>
        <p:nvPicPr>
          <p:cNvPr id="2" name="Content Placeholder 5">
            <a:extLst>
              <a:ext uri="{FF2B5EF4-FFF2-40B4-BE49-F238E27FC236}">
                <a16:creationId xmlns:a16="http://schemas.microsoft.com/office/drawing/2014/main" id="{F71703E7-8490-8368-B09D-7A67E6C9990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340197" y="1762416"/>
            <a:ext cx="2328828" cy="4140139"/>
          </a:xfrm>
          <a:prstGeom prst="rect">
            <a:avLst/>
          </a:prstGeom>
          <a:ln w="76200">
            <a:solidFill>
              <a:srgbClr val="11BF8C"/>
            </a:solidFill>
          </a:ln>
        </p:spPr>
      </p:pic>
      <p:sp>
        <p:nvSpPr>
          <p:cNvPr id="4" name="Rectangle 3">
            <a:extLst>
              <a:ext uri="{FF2B5EF4-FFF2-40B4-BE49-F238E27FC236}">
                <a16:creationId xmlns:a16="http://schemas.microsoft.com/office/drawing/2014/main" id="{67F3A608-F9FB-43BE-D627-B9A0E1507226}"/>
              </a:ext>
            </a:extLst>
          </p:cNvPr>
          <p:cNvSpPr/>
          <p:nvPr/>
        </p:nvSpPr>
        <p:spPr>
          <a:xfrm>
            <a:off x="9985618" y="5648639"/>
            <a:ext cx="1656223" cy="253916"/>
          </a:xfrm>
          <a:prstGeom prst="rect">
            <a:avLst/>
          </a:prstGeom>
        </p:spPr>
        <p:txBody>
          <a:bodyPr wrap="none">
            <a:spAutoFit/>
          </a:bodyPr>
          <a:lstStyle/>
          <a:p>
            <a:pPr defTabSz="914400"/>
            <a:r>
              <a:rPr lang="en-US" sz="1050" dirty="0">
                <a:solidFill>
                  <a:prstClr val="white"/>
                </a:solidFill>
                <a:latin typeface="Century Gothic" panose="020B0502020202020204"/>
              </a:rPr>
              <a:t>Photo: KLJ Engineering</a:t>
            </a:r>
          </a:p>
        </p:txBody>
      </p:sp>
    </p:spTree>
    <p:extLst>
      <p:ext uri="{BB962C8B-B14F-4D97-AF65-F5344CB8AC3E}">
        <p14:creationId xmlns:p14="http://schemas.microsoft.com/office/powerpoint/2010/main" val="27404514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90F6D78-FA02-48AC-BCC6-378CBE47C725}"/>
              </a:ext>
            </a:extLst>
          </p:cNvPr>
          <p:cNvSpPr>
            <a:spLocks noGrp="1"/>
          </p:cNvSpPr>
          <p:nvPr>
            <p:ph type="title"/>
          </p:nvPr>
        </p:nvSpPr>
        <p:spPr/>
        <p:txBody>
          <a:bodyPr/>
          <a:lstStyle/>
          <a:p>
            <a:r>
              <a:rPr lang="en-US" dirty="0">
                <a:solidFill>
                  <a:schemeClr val="tx1"/>
                </a:solidFill>
              </a:rPr>
              <a:t>Speed Management</a:t>
            </a:r>
          </a:p>
        </p:txBody>
      </p:sp>
      <p:pic>
        <p:nvPicPr>
          <p:cNvPr id="1026" name="Picture 2">
            <a:extLst>
              <a:ext uri="{FF2B5EF4-FFF2-40B4-BE49-F238E27FC236}">
                <a16:creationId xmlns:a16="http://schemas.microsoft.com/office/drawing/2014/main" id="{EED3D313-A072-477F-89B7-C28917DF25B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71777" y="2052869"/>
            <a:ext cx="3330963" cy="44339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DB364418-1253-48C7-8A42-6938CE2AD6C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55397" y="1474081"/>
            <a:ext cx="3330963" cy="249908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F21B18E2-0403-4709-B57A-89BECF41107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37116" y="4094323"/>
            <a:ext cx="5256212" cy="394352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0DC49EC0-2F22-43AD-B555-800AB020409E}"/>
              </a:ext>
            </a:extLst>
          </p:cNvPr>
          <p:cNvSpPr/>
          <p:nvPr/>
        </p:nvSpPr>
        <p:spPr>
          <a:xfrm>
            <a:off x="8816021" y="4215475"/>
            <a:ext cx="3049233" cy="415498"/>
          </a:xfrm>
          <a:prstGeom prst="rect">
            <a:avLst/>
          </a:prstGeom>
        </p:spPr>
        <p:txBody>
          <a:bodyPr wrap="none">
            <a:spAutoFit/>
          </a:bodyPr>
          <a:lstStyle/>
          <a:p>
            <a:pPr algn="r" defTabSz="914400"/>
            <a:r>
              <a:rPr lang="it-IT" sz="1050" dirty="0">
                <a:solidFill>
                  <a:prstClr val="black"/>
                </a:solidFill>
                <a:latin typeface="Century Gothic" panose="020B0502020202020204"/>
              </a:rPr>
              <a:t>Salt River Pima-Maricopa Indian Community</a:t>
            </a:r>
            <a:endParaRPr lang="en-US" sz="1050" dirty="0">
              <a:solidFill>
                <a:prstClr val="black"/>
              </a:solidFill>
              <a:latin typeface="Century Gothic" panose="020B0502020202020204"/>
            </a:endParaRPr>
          </a:p>
          <a:p>
            <a:pPr algn="r" defTabSz="914400"/>
            <a:r>
              <a:rPr lang="en-US" sz="1050" dirty="0">
                <a:solidFill>
                  <a:prstClr val="black"/>
                </a:solidFill>
                <a:latin typeface="Century Gothic" panose="020B0502020202020204"/>
              </a:rPr>
              <a:t>Source: FHWA</a:t>
            </a:r>
          </a:p>
        </p:txBody>
      </p:sp>
      <p:sp>
        <p:nvSpPr>
          <p:cNvPr id="19" name="Rectangle 18">
            <a:extLst>
              <a:ext uri="{FF2B5EF4-FFF2-40B4-BE49-F238E27FC236}">
                <a16:creationId xmlns:a16="http://schemas.microsoft.com/office/drawing/2014/main" id="{E935D3A8-0158-4E16-80FF-3672F00633C1}"/>
              </a:ext>
            </a:extLst>
          </p:cNvPr>
          <p:cNvSpPr/>
          <p:nvPr/>
        </p:nvSpPr>
        <p:spPr>
          <a:xfrm>
            <a:off x="1651985" y="2093198"/>
            <a:ext cx="2034596" cy="415498"/>
          </a:xfrm>
          <a:prstGeom prst="rect">
            <a:avLst/>
          </a:prstGeom>
        </p:spPr>
        <p:txBody>
          <a:bodyPr wrap="none">
            <a:spAutoFit/>
          </a:bodyPr>
          <a:lstStyle/>
          <a:p>
            <a:pPr defTabSz="914400"/>
            <a:r>
              <a:rPr lang="en-US" sz="1050" dirty="0">
                <a:solidFill>
                  <a:prstClr val="white"/>
                </a:solidFill>
                <a:latin typeface="Century Gothic" panose="020B0502020202020204"/>
              </a:rPr>
              <a:t>Gila River Indian Community</a:t>
            </a:r>
          </a:p>
          <a:p>
            <a:pPr defTabSz="914400"/>
            <a:r>
              <a:rPr lang="en-US" sz="1050" dirty="0">
                <a:solidFill>
                  <a:prstClr val="white"/>
                </a:solidFill>
                <a:latin typeface="Century Gothic" panose="020B0502020202020204"/>
              </a:rPr>
              <a:t>Source: FHWA</a:t>
            </a:r>
          </a:p>
        </p:txBody>
      </p:sp>
      <p:sp>
        <p:nvSpPr>
          <p:cNvPr id="20" name="Rectangle 19">
            <a:extLst>
              <a:ext uri="{FF2B5EF4-FFF2-40B4-BE49-F238E27FC236}">
                <a16:creationId xmlns:a16="http://schemas.microsoft.com/office/drawing/2014/main" id="{FD8D889D-EE85-476A-805D-D3B39684BF23}"/>
              </a:ext>
            </a:extLst>
          </p:cNvPr>
          <p:cNvSpPr/>
          <p:nvPr/>
        </p:nvSpPr>
        <p:spPr>
          <a:xfrm>
            <a:off x="5724327" y="1474081"/>
            <a:ext cx="1027845" cy="253916"/>
          </a:xfrm>
          <a:prstGeom prst="rect">
            <a:avLst/>
          </a:prstGeom>
        </p:spPr>
        <p:txBody>
          <a:bodyPr wrap="none">
            <a:spAutoFit/>
          </a:bodyPr>
          <a:lstStyle/>
          <a:p>
            <a:pPr algn="r" defTabSz="914400"/>
            <a:r>
              <a:rPr lang="en-US" sz="1050" dirty="0">
                <a:solidFill>
                  <a:schemeClr val="bg1"/>
                </a:solidFill>
                <a:latin typeface="Century Gothic" panose="020B0502020202020204"/>
              </a:rPr>
              <a:t>Photo: FHWA</a:t>
            </a:r>
          </a:p>
        </p:txBody>
      </p:sp>
    </p:spTree>
    <p:extLst>
      <p:ext uri="{BB962C8B-B14F-4D97-AF65-F5344CB8AC3E}">
        <p14:creationId xmlns:p14="http://schemas.microsoft.com/office/powerpoint/2010/main" val="8247527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FA516BF-5D8A-48E1-9659-5338BC49EDC9}"/>
              </a:ext>
            </a:extLst>
          </p:cNvPr>
          <p:cNvPicPr>
            <a:picLocks noChangeAspect="1" noChangeArrowheads="1"/>
          </p:cNvPicPr>
          <p:nvPr/>
        </p:nvPicPr>
        <p:blipFill>
          <a:blip r:embed="rId3" cstate="email">
            <a:lum contrast="30000"/>
            <a:extLst>
              <a:ext uri="{28A0092B-C50C-407E-A947-70E740481C1C}">
                <a14:useLocalDpi xmlns:a14="http://schemas.microsoft.com/office/drawing/2010/main"/>
              </a:ext>
            </a:extLst>
          </a:blip>
          <a:srcRect/>
          <a:stretch>
            <a:fillRect/>
          </a:stretch>
        </p:blipFill>
        <p:spPr bwMode="auto">
          <a:xfrm>
            <a:off x="0" y="0"/>
            <a:ext cx="4214813" cy="685800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E873C6F-4532-4B4A-B9D3-C9B89EE975EF}"/>
              </a:ext>
            </a:extLst>
          </p:cNvPr>
          <p:cNvSpPr>
            <a:spLocks noGrp="1"/>
          </p:cNvSpPr>
          <p:nvPr>
            <p:ph type="title"/>
          </p:nvPr>
        </p:nvSpPr>
        <p:spPr>
          <a:xfrm>
            <a:off x="4391024" y="0"/>
            <a:ext cx="6423833" cy="1325563"/>
          </a:xfrm>
        </p:spPr>
        <p:txBody>
          <a:bodyPr>
            <a:normAutofit/>
          </a:bodyPr>
          <a:lstStyle/>
          <a:p>
            <a:r>
              <a:rPr lang="en-US" sz="3600" b="0" dirty="0">
                <a:ln w="0"/>
                <a:solidFill>
                  <a:schemeClr val="tx1"/>
                </a:solidFill>
                <a:effectLst>
                  <a:outerShdw blurRad="38100" dist="19050" dir="2700000" algn="tl" rotWithShape="0">
                    <a:schemeClr val="dk1">
                      <a:alpha val="40000"/>
                    </a:schemeClr>
                  </a:outerShdw>
                </a:effectLst>
              </a:rPr>
              <a:t>Roadway Departure Strategies</a:t>
            </a:r>
          </a:p>
        </p:txBody>
      </p:sp>
      <p:sp>
        <p:nvSpPr>
          <p:cNvPr id="14" name="Rectangle 13">
            <a:extLst>
              <a:ext uri="{FF2B5EF4-FFF2-40B4-BE49-F238E27FC236}">
                <a16:creationId xmlns:a16="http://schemas.microsoft.com/office/drawing/2014/main" id="{8E6668A9-EDE7-43B4-87A7-1CC4486900C1}"/>
              </a:ext>
            </a:extLst>
          </p:cNvPr>
          <p:cNvSpPr/>
          <p:nvPr/>
        </p:nvSpPr>
        <p:spPr>
          <a:xfrm>
            <a:off x="37656" y="6330403"/>
            <a:ext cx="2299027" cy="577081"/>
          </a:xfrm>
          <a:prstGeom prst="rect">
            <a:avLst/>
          </a:prstGeom>
        </p:spPr>
        <p:txBody>
          <a:bodyPr wrap="none">
            <a:spAutoFit/>
          </a:bodyPr>
          <a:lstStyle/>
          <a:p>
            <a:pPr defTabSz="914400"/>
            <a:r>
              <a:rPr lang="en-US" sz="1050" dirty="0">
                <a:solidFill>
                  <a:prstClr val="white"/>
                </a:solidFill>
                <a:latin typeface="Century Gothic" panose="020B0502020202020204"/>
              </a:rPr>
              <a:t>Sisseton-Wahpeton Oyate of the</a:t>
            </a:r>
          </a:p>
          <a:p>
            <a:pPr defTabSz="914400"/>
            <a:r>
              <a:rPr lang="en-US" sz="1050" dirty="0">
                <a:solidFill>
                  <a:prstClr val="white"/>
                </a:solidFill>
                <a:latin typeface="Century Gothic" panose="020B0502020202020204"/>
              </a:rPr>
              <a:t>Lake Traverse Reservation</a:t>
            </a:r>
          </a:p>
          <a:p>
            <a:pPr defTabSz="914400"/>
            <a:r>
              <a:rPr lang="en-US" sz="1050" dirty="0">
                <a:solidFill>
                  <a:prstClr val="white"/>
                </a:solidFill>
                <a:latin typeface="Century Gothic" panose="020B0502020202020204"/>
              </a:rPr>
              <a:t>Source: FHWA</a:t>
            </a:r>
          </a:p>
        </p:txBody>
      </p:sp>
      <p:sp>
        <p:nvSpPr>
          <p:cNvPr id="3" name="TextBox 2">
            <a:extLst>
              <a:ext uri="{FF2B5EF4-FFF2-40B4-BE49-F238E27FC236}">
                <a16:creationId xmlns:a16="http://schemas.microsoft.com/office/drawing/2014/main" id="{06F229A1-73CA-4972-B52B-B7B0DC7C9B7C}"/>
              </a:ext>
            </a:extLst>
          </p:cNvPr>
          <p:cNvSpPr txBox="1"/>
          <p:nvPr/>
        </p:nvSpPr>
        <p:spPr>
          <a:xfrm>
            <a:off x="1112113" y="1700659"/>
            <a:ext cx="3015569" cy="369332"/>
          </a:xfrm>
          <a:prstGeom prst="rect">
            <a:avLst/>
          </a:prstGeom>
          <a:noFill/>
        </p:spPr>
        <p:txBody>
          <a:bodyPr wrap="none" rtlCol="0">
            <a:spAutoFit/>
          </a:bodyPr>
          <a:lstStyle/>
          <a:p>
            <a:r>
              <a:rPr lang="en-US" b="1" dirty="0">
                <a:solidFill>
                  <a:srgbClr val="FFFFFF"/>
                </a:solidFill>
              </a:rPr>
              <a:t>Keep drivers on the Road</a:t>
            </a:r>
          </a:p>
        </p:txBody>
      </p:sp>
      <p:pic>
        <p:nvPicPr>
          <p:cNvPr id="8" name="Picture 7" descr="A picture containing sky, outdoor, nature, mountain&#10;&#10;Description automatically generated">
            <a:extLst>
              <a:ext uri="{FF2B5EF4-FFF2-40B4-BE49-F238E27FC236}">
                <a16:creationId xmlns:a16="http://schemas.microsoft.com/office/drawing/2014/main" id="{B68E68CB-48B2-40AC-9925-1C528F9072C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50970" y="2314059"/>
            <a:ext cx="5170609" cy="38779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extBox 14">
            <a:extLst>
              <a:ext uri="{FF2B5EF4-FFF2-40B4-BE49-F238E27FC236}">
                <a16:creationId xmlns:a16="http://schemas.microsoft.com/office/drawing/2014/main" id="{0B5EB88B-574E-4E64-A059-80A700DAC8FE}"/>
              </a:ext>
            </a:extLst>
          </p:cNvPr>
          <p:cNvSpPr txBox="1"/>
          <p:nvPr/>
        </p:nvSpPr>
        <p:spPr>
          <a:xfrm>
            <a:off x="4572558" y="2590050"/>
            <a:ext cx="2969083" cy="369332"/>
          </a:xfrm>
          <a:prstGeom prst="rect">
            <a:avLst/>
          </a:prstGeom>
          <a:noFill/>
        </p:spPr>
        <p:txBody>
          <a:bodyPr wrap="none" rtlCol="0">
            <a:spAutoFit/>
          </a:bodyPr>
          <a:lstStyle/>
          <a:p>
            <a:r>
              <a:rPr lang="en-US" b="1" dirty="0">
                <a:solidFill>
                  <a:srgbClr val="FFFFFF"/>
                </a:solidFill>
                <a:effectLst>
                  <a:outerShdw blurRad="50800" dist="38100" dir="5400000" algn="t" rotWithShape="0">
                    <a:prstClr val="black">
                      <a:alpha val="40000"/>
                    </a:prstClr>
                  </a:outerShdw>
                </a:effectLst>
              </a:rPr>
              <a:t>Provide for safe recovery</a:t>
            </a:r>
          </a:p>
        </p:txBody>
      </p:sp>
      <p:sp>
        <p:nvSpPr>
          <p:cNvPr id="12" name="Rectangle 11">
            <a:extLst>
              <a:ext uri="{FF2B5EF4-FFF2-40B4-BE49-F238E27FC236}">
                <a16:creationId xmlns:a16="http://schemas.microsoft.com/office/drawing/2014/main" id="{555B8841-40D6-4369-BB58-926257C2B0CD}"/>
              </a:ext>
            </a:extLst>
          </p:cNvPr>
          <p:cNvSpPr/>
          <p:nvPr/>
        </p:nvSpPr>
        <p:spPr>
          <a:xfrm>
            <a:off x="4252469" y="6273900"/>
            <a:ext cx="4257897" cy="415498"/>
          </a:xfrm>
          <a:prstGeom prst="rect">
            <a:avLst/>
          </a:prstGeom>
        </p:spPr>
        <p:txBody>
          <a:bodyPr wrap="none">
            <a:spAutoFit/>
          </a:bodyPr>
          <a:lstStyle/>
          <a:p>
            <a:pPr defTabSz="914400"/>
            <a:r>
              <a:rPr lang="en-US" sz="1050" dirty="0">
                <a:latin typeface="Century Gothic" panose="020B0502020202020204"/>
              </a:rPr>
              <a:t>Assiniboine and Sioux Tribes of the Fort Peck Indian Reservation</a:t>
            </a:r>
          </a:p>
          <a:p>
            <a:pPr defTabSz="914400"/>
            <a:r>
              <a:rPr lang="en-US" sz="1050" dirty="0">
                <a:latin typeface="Century Gothic" panose="020B0502020202020204"/>
              </a:rPr>
              <a:t>Source: FHWA</a:t>
            </a:r>
          </a:p>
        </p:txBody>
      </p:sp>
      <p:pic>
        <p:nvPicPr>
          <p:cNvPr id="6" name="Picture 5" descr="A picture containing outdoor&#10;&#10;Description automatically generated">
            <a:extLst>
              <a:ext uri="{FF2B5EF4-FFF2-40B4-BE49-F238E27FC236}">
                <a16:creationId xmlns:a16="http://schemas.microsoft.com/office/drawing/2014/main" id="{96583B51-9D32-445E-9072-6659E94A9955}"/>
              </a:ext>
            </a:extLst>
          </p:cNvPr>
          <p:cNvPicPr>
            <a:picLocks noChangeAspect="1"/>
          </p:cNvPicPr>
          <p:nvPr/>
        </p:nvPicPr>
        <p:blipFill>
          <a:blip r:embed="rId5">
            <a:lum contrast="30000"/>
            <a:extLst>
              <a:ext uri="{28A0092B-C50C-407E-A947-70E740481C1C}">
                <a14:useLocalDpi xmlns:a14="http://schemas.microsoft.com/office/drawing/2010/main"/>
              </a:ext>
            </a:extLst>
          </a:blip>
          <a:stretch>
            <a:fillRect/>
          </a:stretch>
        </p:blipFill>
        <p:spPr>
          <a:xfrm rot="5400000">
            <a:off x="8636000" y="3274679"/>
            <a:ext cx="4064000" cy="3048000"/>
          </a:xfrm>
          <a:prstGeom prst="rect">
            <a:avLst/>
          </a:prstGeom>
          <a:noFill/>
          <a:ln w="28575">
            <a:solidFill>
              <a:schemeClr val="tx1"/>
            </a:solidFill>
          </a:ln>
        </p:spPr>
      </p:pic>
      <p:sp>
        <p:nvSpPr>
          <p:cNvPr id="16" name="TextBox 15">
            <a:extLst>
              <a:ext uri="{FF2B5EF4-FFF2-40B4-BE49-F238E27FC236}">
                <a16:creationId xmlns:a16="http://schemas.microsoft.com/office/drawing/2014/main" id="{60C54F17-B8F6-4E8F-9C26-00532173BDAB}"/>
              </a:ext>
            </a:extLst>
          </p:cNvPr>
          <p:cNvSpPr txBox="1"/>
          <p:nvPr/>
        </p:nvSpPr>
        <p:spPr>
          <a:xfrm>
            <a:off x="9375152" y="3059668"/>
            <a:ext cx="2092239" cy="369332"/>
          </a:xfrm>
          <a:prstGeom prst="rect">
            <a:avLst/>
          </a:prstGeom>
          <a:noFill/>
        </p:spPr>
        <p:txBody>
          <a:bodyPr wrap="none" rtlCol="0">
            <a:spAutoFit/>
          </a:bodyPr>
          <a:lstStyle/>
          <a:p>
            <a:r>
              <a:rPr lang="en-US" b="1" dirty="0">
                <a:solidFill>
                  <a:srgbClr val="FFFFFF"/>
                </a:solidFill>
                <a:effectLst>
                  <a:outerShdw blurRad="50800" dist="38100" dir="5400000" algn="t" rotWithShape="0">
                    <a:prstClr val="black">
                      <a:alpha val="40000"/>
                    </a:prstClr>
                  </a:outerShdw>
                </a:effectLst>
              </a:rPr>
              <a:t>Minimize severity</a:t>
            </a:r>
          </a:p>
        </p:txBody>
      </p:sp>
      <p:sp>
        <p:nvSpPr>
          <p:cNvPr id="13" name="Rectangle 12">
            <a:extLst>
              <a:ext uri="{FF2B5EF4-FFF2-40B4-BE49-F238E27FC236}">
                <a16:creationId xmlns:a16="http://schemas.microsoft.com/office/drawing/2014/main" id="{49389CB3-B92B-4580-831F-3D59DE944F95}"/>
              </a:ext>
            </a:extLst>
          </p:cNvPr>
          <p:cNvSpPr/>
          <p:nvPr/>
        </p:nvSpPr>
        <p:spPr>
          <a:xfrm>
            <a:off x="9952641" y="6584800"/>
            <a:ext cx="1717137" cy="253916"/>
          </a:xfrm>
          <a:prstGeom prst="rect">
            <a:avLst/>
          </a:prstGeom>
        </p:spPr>
        <p:txBody>
          <a:bodyPr wrap="none">
            <a:spAutoFit/>
          </a:bodyPr>
          <a:lstStyle/>
          <a:p>
            <a:pPr defTabSz="914400"/>
            <a:r>
              <a:rPr lang="en-US" sz="1050" dirty="0">
                <a:solidFill>
                  <a:prstClr val="white"/>
                </a:solidFill>
                <a:latin typeface="Century Gothic" panose="020B0502020202020204"/>
              </a:rPr>
              <a:t>Source: Nez Perce Tribe</a:t>
            </a:r>
          </a:p>
        </p:txBody>
      </p:sp>
    </p:spTree>
    <p:extLst>
      <p:ext uri="{BB962C8B-B14F-4D97-AF65-F5344CB8AC3E}">
        <p14:creationId xmlns:p14="http://schemas.microsoft.com/office/powerpoint/2010/main" val="15995981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90F6D78-FA02-48AC-BCC6-378CBE47C725}"/>
              </a:ext>
            </a:extLst>
          </p:cNvPr>
          <p:cNvSpPr>
            <a:spLocks noGrp="1"/>
          </p:cNvSpPr>
          <p:nvPr>
            <p:ph type="title"/>
          </p:nvPr>
        </p:nvSpPr>
        <p:spPr/>
        <p:txBody>
          <a:bodyPr/>
          <a:lstStyle/>
          <a:p>
            <a:r>
              <a:rPr lang="en-US" dirty="0">
                <a:solidFill>
                  <a:schemeClr val="tx1"/>
                </a:solidFill>
              </a:rPr>
              <a:t>Off-Highway Safety Infrastructure</a:t>
            </a:r>
          </a:p>
        </p:txBody>
      </p:sp>
      <p:pic>
        <p:nvPicPr>
          <p:cNvPr id="16" name="Content Placeholder 3">
            <a:extLst>
              <a:ext uri="{FF2B5EF4-FFF2-40B4-BE49-F238E27FC236}">
                <a16:creationId xmlns:a16="http://schemas.microsoft.com/office/drawing/2014/main" id="{FFAE1FD8-5BE5-445E-AECC-C975DA0B9D8E}"/>
              </a:ext>
            </a:extLst>
          </p:cNvPr>
          <p:cNvPicPr>
            <a:picLocks noGrp="1" noChangeAspect="1"/>
          </p:cNvPicPr>
          <p:nvPr>
            <p:ph idx="4294967295"/>
          </p:nvPr>
        </p:nvPicPr>
        <p:blipFill rotWithShape="1">
          <a:blip r:embed="rId2" cstate="email">
            <a:extLst>
              <a:ext uri="{28A0092B-C50C-407E-A947-70E740481C1C}">
                <a14:useLocalDpi xmlns:a14="http://schemas.microsoft.com/office/drawing/2010/main"/>
              </a:ext>
            </a:extLst>
          </a:blip>
          <a:srcRect r="1959"/>
          <a:stretch/>
        </p:blipFill>
        <p:spPr>
          <a:xfrm>
            <a:off x="3403600" y="1982788"/>
            <a:ext cx="8788400" cy="4921250"/>
          </a:xfrm>
          <a:prstGeom prst="rect">
            <a:avLst/>
          </a:prstGeom>
        </p:spPr>
      </p:pic>
      <p:pic>
        <p:nvPicPr>
          <p:cNvPr id="17" name="Picture 16">
            <a:extLst>
              <a:ext uri="{FF2B5EF4-FFF2-40B4-BE49-F238E27FC236}">
                <a16:creationId xmlns:a16="http://schemas.microsoft.com/office/drawing/2014/main" id="{069A0FDA-5EF1-43F7-9D49-D2DFDDD927A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85750" y="3535804"/>
            <a:ext cx="5052215" cy="2739667"/>
          </a:xfrm>
          <a:prstGeom prst="rect">
            <a:avLst/>
          </a:prstGeom>
          <a:ln w="57150">
            <a:solidFill>
              <a:srgbClr val="11BF8C"/>
            </a:solidFill>
          </a:ln>
        </p:spPr>
      </p:pic>
      <p:sp>
        <p:nvSpPr>
          <p:cNvPr id="10" name="Rectangle 9">
            <a:extLst>
              <a:ext uri="{FF2B5EF4-FFF2-40B4-BE49-F238E27FC236}">
                <a16:creationId xmlns:a16="http://schemas.microsoft.com/office/drawing/2014/main" id="{B44A4044-C843-43BB-AA4B-27B5AAA2F679}"/>
              </a:ext>
            </a:extLst>
          </p:cNvPr>
          <p:cNvSpPr/>
          <p:nvPr/>
        </p:nvSpPr>
        <p:spPr>
          <a:xfrm>
            <a:off x="285750" y="6021555"/>
            <a:ext cx="2497800" cy="253916"/>
          </a:xfrm>
          <a:prstGeom prst="rect">
            <a:avLst/>
          </a:prstGeom>
        </p:spPr>
        <p:txBody>
          <a:bodyPr wrap="none">
            <a:spAutoFit/>
          </a:bodyPr>
          <a:lstStyle/>
          <a:p>
            <a:pPr algn="r" defTabSz="914400"/>
            <a:r>
              <a:rPr lang="en-US" sz="1050" dirty="0">
                <a:solidFill>
                  <a:prstClr val="black"/>
                </a:solidFill>
                <a:latin typeface="Century Gothic" panose="020B0502020202020204"/>
              </a:rPr>
              <a:t>Photo: Native Village of </a:t>
            </a:r>
            <a:r>
              <a:rPr lang="en-US" sz="1050" dirty="0" err="1">
                <a:solidFill>
                  <a:prstClr val="black"/>
                </a:solidFill>
                <a:latin typeface="Century Gothic" panose="020B0502020202020204"/>
              </a:rPr>
              <a:t>Napaimute</a:t>
            </a:r>
            <a:endParaRPr lang="en-US" sz="1050" dirty="0">
              <a:solidFill>
                <a:prstClr val="black"/>
              </a:solidFill>
              <a:latin typeface="Century Gothic" panose="020B0502020202020204"/>
            </a:endParaRPr>
          </a:p>
        </p:txBody>
      </p:sp>
      <p:sp>
        <p:nvSpPr>
          <p:cNvPr id="20" name="Rectangle 19">
            <a:extLst>
              <a:ext uri="{FF2B5EF4-FFF2-40B4-BE49-F238E27FC236}">
                <a16:creationId xmlns:a16="http://schemas.microsoft.com/office/drawing/2014/main" id="{9D79E666-5243-4D06-9077-30B73DD0F040}"/>
              </a:ext>
            </a:extLst>
          </p:cNvPr>
          <p:cNvSpPr/>
          <p:nvPr/>
        </p:nvSpPr>
        <p:spPr>
          <a:xfrm>
            <a:off x="9718245" y="1982788"/>
            <a:ext cx="2473755" cy="253916"/>
          </a:xfrm>
          <a:prstGeom prst="rect">
            <a:avLst/>
          </a:prstGeom>
        </p:spPr>
        <p:txBody>
          <a:bodyPr wrap="none">
            <a:spAutoFit/>
          </a:bodyPr>
          <a:lstStyle/>
          <a:p>
            <a:pPr algn="r" defTabSz="914400"/>
            <a:r>
              <a:rPr lang="en-US" sz="1050" dirty="0">
                <a:solidFill>
                  <a:prstClr val="black"/>
                </a:solidFill>
                <a:latin typeface="Century Gothic" panose="020B0502020202020204"/>
              </a:rPr>
              <a:t>Source: Tanana Chiefs Conference</a:t>
            </a:r>
          </a:p>
        </p:txBody>
      </p:sp>
    </p:spTree>
    <p:extLst>
      <p:ext uri="{BB962C8B-B14F-4D97-AF65-F5344CB8AC3E}">
        <p14:creationId xmlns:p14="http://schemas.microsoft.com/office/powerpoint/2010/main" val="35078537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F776C-C0B4-48CC-82E7-DC567B57B3FB}"/>
              </a:ext>
            </a:extLst>
          </p:cNvPr>
          <p:cNvSpPr>
            <a:spLocks noGrp="1"/>
          </p:cNvSpPr>
          <p:nvPr>
            <p:ph type="title"/>
          </p:nvPr>
        </p:nvSpPr>
        <p:spPr>
          <a:xfrm>
            <a:off x="3013191" y="3152775"/>
            <a:ext cx="8496992" cy="1325563"/>
          </a:xfrm>
        </p:spPr>
        <p:txBody>
          <a:bodyPr>
            <a:normAutofit fontScale="90000"/>
          </a:bodyPr>
          <a:lstStyle/>
          <a:p>
            <a:pPr marL="571500" indent="-571500" algn="ctr">
              <a:buFont typeface="Arial" panose="020B0604020202020204" pitchFamily="34" charset="0"/>
              <a:buChar char="•"/>
            </a:pPr>
            <a:r>
              <a:rPr lang="en-US" sz="4050" dirty="0"/>
              <a:t>Safety Enhancements </a:t>
            </a:r>
            <a:br>
              <a:rPr lang="en-US" sz="4050" dirty="0"/>
            </a:br>
            <a:r>
              <a:rPr lang="en-US" sz="4050" dirty="0"/>
              <a:t>and Upgrades are eligible.</a:t>
            </a:r>
            <a:br>
              <a:rPr lang="en-US" sz="4050" dirty="0"/>
            </a:br>
            <a:br>
              <a:rPr lang="en-US" sz="4050" dirty="0"/>
            </a:br>
            <a:br>
              <a:rPr lang="en-US" sz="4050" dirty="0"/>
            </a:br>
            <a:r>
              <a:rPr lang="en-US" sz="4050" dirty="0"/>
              <a:t>Cannot supplant routine maintenance.</a:t>
            </a:r>
            <a:endParaRPr lang="en-US" sz="4050" dirty="0">
              <a:solidFill>
                <a:schemeClr val="tx1"/>
              </a:solidFill>
            </a:endParaRPr>
          </a:p>
        </p:txBody>
      </p:sp>
      <p:pic>
        <p:nvPicPr>
          <p:cNvPr id="1026" name="Picture 2">
            <a:extLst>
              <a:ext uri="{FF2B5EF4-FFF2-40B4-BE49-F238E27FC236}">
                <a16:creationId xmlns:a16="http://schemas.microsoft.com/office/drawing/2014/main" id="{B156B0F2-D96F-4E5F-A12D-F6D8E823DD22}"/>
              </a:ext>
            </a:extLst>
          </p:cNvPr>
          <p:cNvPicPr>
            <a:picLocks noGrp="1" noChangeAspect="1" noChangeArrowheads="1"/>
          </p:cNvPicPr>
          <p:nvPr>
            <p:ph sz="half" idx="4294967295"/>
          </p:nvPr>
        </p:nvPicPr>
        <p:blipFill rotWithShape="1">
          <a:blip r:embed="rId2">
            <a:extLst>
              <a:ext uri="{28A0092B-C50C-407E-A947-70E740481C1C}">
                <a14:useLocalDpi xmlns:a14="http://schemas.microsoft.com/office/drawing/2010/main" val="0"/>
              </a:ext>
            </a:extLst>
          </a:blip>
          <a:srcRect l="43863" t="26964" r="32148"/>
          <a:stretch/>
        </p:blipFill>
        <p:spPr bwMode="auto">
          <a:xfrm>
            <a:off x="0" y="1435100"/>
            <a:ext cx="2606675" cy="5953125"/>
          </a:xfrm>
          <a:prstGeom prst="rect">
            <a:avLst/>
          </a:prstGeom>
          <a:noFill/>
          <a:ln w="76200">
            <a:solidFill>
              <a:srgbClr val="11BF8C"/>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65013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2"/>
          <p:cNvSpPr>
            <a:spLocks noGrp="1"/>
          </p:cNvSpPr>
          <p:nvPr>
            <p:ph type="title"/>
          </p:nvPr>
        </p:nvSpPr>
        <p:spPr>
          <a:xfrm>
            <a:off x="-1292109" y="1133475"/>
            <a:ext cx="8496992" cy="1325563"/>
          </a:xfrm>
        </p:spPr>
        <p:txBody>
          <a:bodyPr>
            <a:normAutofit/>
          </a:bodyPr>
          <a:lstStyle/>
          <a:p>
            <a:pPr algn="ctr" eaLnBrk="1" hangingPunct="1"/>
            <a:r>
              <a:rPr lang="en-US" altLang="en-US" dirty="0"/>
              <a:t>Selection Criteria</a:t>
            </a:r>
          </a:p>
        </p:txBody>
      </p:sp>
      <p:sp>
        <p:nvSpPr>
          <p:cNvPr id="14338" name="Content Placeholder 1"/>
          <p:cNvSpPr>
            <a:spLocks noGrp="1"/>
          </p:cNvSpPr>
          <p:nvPr>
            <p:ph idx="4294967295"/>
          </p:nvPr>
        </p:nvSpPr>
        <p:spPr>
          <a:xfrm>
            <a:off x="1276350" y="2233613"/>
            <a:ext cx="10363200" cy="4732337"/>
          </a:xfrm>
        </p:spPr>
        <p:txBody>
          <a:bodyPr>
            <a:normAutofit/>
          </a:bodyPr>
          <a:lstStyle/>
          <a:p>
            <a:pPr eaLnBrk="1" hangingPunct="1">
              <a:spcAft>
                <a:spcPts val="1000"/>
              </a:spcAft>
              <a:buFont typeface="Arial" panose="020B0604020202020204" pitchFamily="34" charset="0"/>
              <a:buChar char="•"/>
            </a:pPr>
            <a:r>
              <a:rPr lang="en-US" altLang="en-US" sz="2800" b="1" dirty="0">
                <a:solidFill>
                  <a:schemeClr val="tx1"/>
                </a:solidFill>
              </a:rPr>
              <a:t>Included in a Safety Plan, RSA, or other transportation safety study</a:t>
            </a:r>
          </a:p>
          <a:p>
            <a:pPr>
              <a:spcAft>
                <a:spcPts val="1000"/>
              </a:spcAft>
              <a:buFont typeface="Arial" panose="020B0604020202020204" pitchFamily="34" charset="0"/>
              <a:buChar char="•"/>
            </a:pPr>
            <a:r>
              <a:rPr lang="en-US" altLang="en-US" b="1" dirty="0"/>
              <a:t>Supporting Safety Data</a:t>
            </a:r>
            <a:r>
              <a:rPr lang="en-US" altLang="en-US" dirty="0"/>
              <a:t> - Describe the type, severity, and quantity of incidents that directly demonstrate the need for the project.</a:t>
            </a:r>
          </a:p>
          <a:p>
            <a:pPr eaLnBrk="1" hangingPunct="1">
              <a:spcAft>
                <a:spcPts val="1000"/>
              </a:spcAft>
              <a:buFont typeface="Arial" panose="020B0604020202020204" pitchFamily="34" charset="0"/>
              <a:buChar char="•"/>
            </a:pPr>
            <a:r>
              <a:rPr lang="en-US" altLang="en-US" b="1" dirty="0"/>
              <a:t>Expected Crash Reduction </a:t>
            </a:r>
            <a:r>
              <a:rPr lang="en-US" altLang="en-US" dirty="0"/>
              <a:t>– Research, publications, or other evidence that project will reduce crash severity and/or frequency. </a:t>
            </a:r>
            <a:endParaRPr lang="en-US" altLang="en-US" sz="2800" dirty="0">
              <a:solidFill>
                <a:schemeClr val="tx1"/>
              </a:solidFill>
            </a:endParaRPr>
          </a:p>
          <a:p>
            <a:pPr eaLnBrk="1" hangingPunct="1">
              <a:spcAft>
                <a:spcPts val="1000"/>
              </a:spcAft>
              <a:buFont typeface="Arial" panose="020B0604020202020204" pitchFamily="34" charset="0"/>
              <a:buChar char="•"/>
            </a:pPr>
            <a:r>
              <a:rPr lang="en-US" altLang="en-US" sz="2800" dirty="0">
                <a:solidFill>
                  <a:schemeClr val="tx1"/>
                </a:solidFill>
              </a:rPr>
              <a:t>Time elapsed since last TTPSF infrastructure award.</a:t>
            </a:r>
          </a:p>
          <a:p>
            <a:pPr eaLnBrk="1" hangingPunct="1">
              <a:spcAft>
                <a:spcPts val="1000"/>
              </a:spcAft>
              <a:buFont typeface="Arial" panose="020B0604020202020204" pitchFamily="34" charset="0"/>
              <a:buChar char="•"/>
            </a:pPr>
            <a:r>
              <a:rPr lang="en-US" altLang="en-US" sz="2800" dirty="0">
                <a:solidFill>
                  <a:schemeClr val="tx1"/>
                </a:solidFill>
              </a:rPr>
              <a:t> Road Ownership (BIA and Tribal roads get some priority; Other ownership requires letter of acknowledgement from road owner.)</a:t>
            </a:r>
          </a:p>
        </p:txBody>
      </p:sp>
    </p:spTree>
    <p:extLst>
      <p:ext uri="{BB962C8B-B14F-4D97-AF65-F5344CB8AC3E}">
        <p14:creationId xmlns:p14="http://schemas.microsoft.com/office/powerpoint/2010/main" val="17143092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5E67BEE-0A24-E9FA-14D7-4FFB12E6492E}"/>
              </a:ext>
            </a:extLst>
          </p:cNvPr>
          <p:cNvPicPr>
            <a:picLocks noGrp="1" noChangeAspect="1"/>
          </p:cNvPicPr>
          <p:nvPr>
            <p:ph idx="1"/>
          </p:nvPr>
        </p:nvPicPr>
        <p:blipFill>
          <a:blip r:embed="rId2"/>
          <a:stretch>
            <a:fillRect/>
          </a:stretch>
        </p:blipFill>
        <p:spPr>
          <a:xfrm>
            <a:off x="5174468" y="1684338"/>
            <a:ext cx="6179332" cy="4354892"/>
          </a:xfrm>
        </p:spPr>
      </p:pic>
      <p:sp>
        <p:nvSpPr>
          <p:cNvPr id="4" name="Title 3">
            <a:extLst>
              <a:ext uri="{FF2B5EF4-FFF2-40B4-BE49-F238E27FC236}">
                <a16:creationId xmlns:a16="http://schemas.microsoft.com/office/drawing/2014/main" id="{58824E30-CD85-C5F2-7F84-83351274986F}"/>
              </a:ext>
            </a:extLst>
          </p:cNvPr>
          <p:cNvSpPr>
            <a:spLocks noGrp="1"/>
          </p:cNvSpPr>
          <p:nvPr>
            <p:ph type="title"/>
          </p:nvPr>
        </p:nvSpPr>
        <p:spPr/>
        <p:txBody>
          <a:bodyPr/>
          <a:lstStyle/>
          <a:p>
            <a:r>
              <a:rPr lang="en-US" dirty="0"/>
              <a:t>2024 Application Form</a:t>
            </a:r>
          </a:p>
        </p:txBody>
      </p:sp>
      <p:sp>
        <p:nvSpPr>
          <p:cNvPr id="7" name="Content Placeholder 1">
            <a:extLst>
              <a:ext uri="{FF2B5EF4-FFF2-40B4-BE49-F238E27FC236}">
                <a16:creationId xmlns:a16="http://schemas.microsoft.com/office/drawing/2014/main" id="{A60A3221-45FA-8F52-DE08-29417E0C3BAD}"/>
              </a:ext>
            </a:extLst>
          </p:cNvPr>
          <p:cNvSpPr txBox="1">
            <a:spLocks/>
          </p:cNvSpPr>
          <p:nvPr/>
        </p:nvSpPr>
        <p:spPr>
          <a:xfrm>
            <a:off x="512386" y="1917450"/>
            <a:ext cx="4402514" cy="38886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Tx/>
              <a:buBlip>
                <a:blip r:embed="rId3"/>
              </a:buBlip>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r>
              <a:rPr lang="en-US" dirty="0"/>
              <a:t>  One application form for all categories</a:t>
            </a:r>
          </a:p>
          <a:p>
            <a:endParaRPr lang="en-US" dirty="0"/>
          </a:p>
          <a:p>
            <a:r>
              <a:rPr lang="en-US" dirty="0"/>
              <a:t>  Must address selection criteria in project narrative (except safety plans).</a:t>
            </a:r>
          </a:p>
        </p:txBody>
      </p:sp>
    </p:spTree>
    <p:extLst>
      <p:ext uri="{BB962C8B-B14F-4D97-AF65-F5344CB8AC3E}">
        <p14:creationId xmlns:p14="http://schemas.microsoft.com/office/powerpoint/2010/main" val="1793952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3980A4A-565E-40C5-9D20-CA3CE7B92B38}"/>
              </a:ext>
            </a:extLst>
          </p:cNvPr>
          <p:cNvSpPr>
            <a:spLocks noGrp="1"/>
          </p:cNvSpPr>
          <p:nvPr>
            <p:ph idx="1"/>
          </p:nvPr>
        </p:nvSpPr>
        <p:spPr>
          <a:xfrm>
            <a:off x="499621" y="1442302"/>
            <a:ext cx="10855767" cy="2790334"/>
          </a:xfrm>
        </p:spPr>
        <p:txBody>
          <a:bodyPr>
            <a:normAutofit fontScale="70000" lnSpcReduction="20000"/>
          </a:bodyPr>
          <a:lstStyle/>
          <a:p>
            <a:pPr marL="0" indent="0">
              <a:buNone/>
            </a:pPr>
            <a:r>
              <a:rPr lang="en-US" sz="5100" dirty="0"/>
              <a:t>Start Here: </a:t>
            </a:r>
            <a:r>
              <a:rPr lang="en-US" sz="2900" dirty="0">
                <a:hlinkClick r:id="rId2"/>
              </a:rPr>
              <a:t>https://highways.dot.gov/federal-lands/programs-tribal/safety/funds</a:t>
            </a:r>
            <a:r>
              <a:rPr lang="en-US" sz="2900" dirty="0"/>
              <a:t> </a:t>
            </a:r>
          </a:p>
          <a:p>
            <a:pPr marL="0" indent="0">
              <a:buNone/>
            </a:pPr>
            <a:endParaRPr lang="en-US" sz="500" dirty="0"/>
          </a:p>
          <a:p>
            <a:pPr algn="l">
              <a:buFont typeface="+mj-lt"/>
              <a:buAutoNum type="arabicPeriod"/>
            </a:pPr>
            <a:r>
              <a:rPr lang="en-US" b="0" i="0" dirty="0">
                <a:solidFill>
                  <a:srgbClr val="000000"/>
                </a:solidFill>
                <a:effectLst/>
                <a:latin typeface="Open Sans" panose="020B0606030504020204" pitchFamily="34" charset="0"/>
              </a:rPr>
              <a:t> Review the </a:t>
            </a:r>
            <a:r>
              <a:rPr lang="en-US" b="0" i="0" u="none" strike="noStrike" dirty="0">
                <a:solidFill>
                  <a:srgbClr val="1C6DA6"/>
                </a:solidFill>
                <a:effectLst/>
                <a:latin typeface="Open Sans" panose="020B0606030504020204" pitchFamily="34" charset="0"/>
                <a:hlinkClick r:id="rId3"/>
              </a:rPr>
              <a:t>FY2022-2026 TTP Safety Fund NOFO</a:t>
            </a:r>
            <a:r>
              <a:rPr lang="en-US" b="0" i="0" dirty="0">
                <a:solidFill>
                  <a:srgbClr val="000000"/>
                </a:solidFill>
                <a:effectLst/>
                <a:latin typeface="Open Sans" panose="020B0606030504020204" pitchFamily="34" charset="0"/>
              </a:rPr>
              <a:t>.</a:t>
            </a:r>
          </a:p>
          <a:p>
            <a:pPr algn="l">
              <a:buFont typeface="+mj-lt"/>
              <a:buAutoNum type="arabicPeriod"/>
            </a:pPr>
            <a:r>
              <a:rPr lang="en-US" b="0" i="0" dirty="0">
                <a:solidFill>
                  <a:srgbClr val="000000"/>
                </a:solidFill>
                <a:effectLst/>
                <a:latin typeface="Open Sans" panose="020B0606030504020204" pitchFamily="34" charset="0"/>
              </a:rPr>
              <a:t> Complete an application form.</a:t>
            </a:r>
          </a:p>
          <a:p>
            <a:pPr algn="l">
              <a:buFont typeface="+mj-lt"/>
              <a:buAutoNum type="arabicPeriod"/>
            </a:pPr>
            <a:r>
              <a:rPr lang="en-US" b="0" i="0" dirty="0">
                <a:solidFill>
                  <a:srgbClr val="000000"/>
                </a:solidFill>
                <a:effectLst/>
                <a:latin typeface="Open Sans" panose="020B0606030504020204" pitchFamily="34" charset="0"/>
              </a:rPr>
              <a:t> Prepare a project narrative &amp; supporting documentation, if required 		(see Application Guide)</a:t>
            </a:r>
          </a:p>
          <a:p>
            <a:pPr algn="l">
              <a:buFont typeface="+mj-lt"/>
              <a:buAutoNum type="arabicPeriod"/>
            </a:pPr>
            <a:r>
              <a:rPr lang="en-US" b="0" i="0" dirty="0">
                <a:solidFill>
                  <a:srgbClr val="000000"/>
                </a:solidFill>
                <a:effectLst/>
                <a:latin typeface="Open Sans" panose="020B0606030504020204" pitchFamily="34" charset="0"/>
              </a:rPr>
              <a:t> Email completed application to </a:t>
            </a:r>
            <a:r>
              <a:rPr lang="en-US" b="0" i="0" dirty="0">
                <a:solidFill>
                  <a:srgbClr val="000000"/>
                </a:solidFill>
                <a:effectLst/>
                <a:latin typeface="Open Sans" panose="020B0606030504020204" pitchFamily="34" charset="0"/>
                <a:hlinkClick r:id="rId4"/>
              </a:rPr>
              <a:t>TTPSF@DOT.GOV</a:t>
            </a:r>
            <a:endParaRPr lang="en-US" dirty="0">
              <a:solidFill>
                <a:srgbClr val="000000"/>
              </a:solidFill>
              <a:latin typeface="Open Sans" panose="020B0606030504020204" pitchFamily="34" charset="0"/>
            </a:endParaRPr>
          </a:p>
          <a:p>
            <a:pPr algn="l">
              <a:buFont typeface="+mj-lt"/>
              <a:buAutoNum type="arabicPeriod"/>
            </a:pPr>
            <a:r>
              <a:rPr lang="en-US" b="0" i="0" dirty="0">
                <a:solidFill>
                  <a:srgbClr val="000000"/>
                </a:solidFill>
                <a:effectLst/>
                <a:latin typeface="Open Sans" panose="020B0606030504020204" pitchFamily="34" charset="0"/>
              </a:rPr>
              <a:t> Make sure you get a confirmation email.</a:t>
            </a:r>
          </a:p>
        </p:txBody>
      </p:sp>
      <p:sp>
        <p:nvSpPr>
          <p:cNvPr id="3" name="Title 2">
            <a:extLst>
              <a:ext uri="{FF2B5EF4-FFF2-40B4-BE49-F238E27FC236}">
                <a16:creationId xmlns:a16="http://schemas.microsoft.com/office/drawing/2014/main" id="{C2336039-BF57-47F4-BD9B-D2C847A53746}"/>
              </a:ext>
            </a:extLst>
          </p:cNvPr>
          <p:cNvSpPr>
            <a:spLocks noGrp="1"/>
          </p:cNvSpPr>
          <p:nvPr>
            <p:ph type="title"/>
          </p:nvPr>
        </p:nvSpPr>
        <p:spPr/>
        <p:txBody>
          <a:bodyPr/>
          <a:lstStyle/>
          <a:p>
            <a:r>
              <a:rPr lang="en-US"/>
              <a:t>Application Process – All categories</a:t>
            </a:r>
            <a:endParaRPr lang="en-US" dirty="0"/>
          </a:p>
        </p:txBody>
      </p:sp>
      <p:pic>
        <p:nvPicPr>
          <p:cNvPr id="6" name="Picture 5">
            <a:extLst>
              <a:ext uri="{FF2B5EF4-FFF2-40B4-BE49-F238E27FC236}">
                <a16:creationId xmlns:a16="http://schemas.microsoft.com/office/drawing/2014/main" id="{890D5D3F-A032-4F32-8D85-78CADBE5E89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77590" y="4168202"/>
            <a:ext cx="7252355" cy="2483297"/>
          </a:xfrm>
          <a:prstGeom prst="rect">
            <a:avLst/>
          </a:prstGeom>
        </p:spPr>
      </p:pic>
    </p:spTree>
    <p:extLst>
      <p:ext uri="{BB962C8B-B14F-4D97-AF65-F5344CB8AC3E}">
        <p14:creationId xmlns:p14="http://schemas.microsoft.com/office/powerpoint/2010/main" val="13914175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336039-BF57-47F4-BD9B-D2C847A53746}"/>
              </a:ext>
            </a:extLst>
          </p:cNvPr>
          <p:cNvSpPr>
            <a:spLocks noGrp="1"/>
          </p:cNvSpPr>
          <p:nvPr>
            <p:ph type="title"/>
          </p:nvPr>
        </p:nvSpPr>
        <p:spPr>
          <a:xfrm>
            <a:off x="838200" y="18256"/>
            <a:ext cx="8051276" cy="1325563"/>
          </a:xfrm>
        </p:spPr>
        <p:txBody>
          <a:bodyPr>
            <a:normAutofit/>
          </a:bodyPr>
          <a:lstStyle/>
          <a:p>
            <a:r>
              <a:rPr lang="en-US" sz="4000" dirty="0"/>
              <a:t>Application Process – Project Narrative</a:t>
            </a:r>
          </a:p>
        </p:txBody>
      </p:sp>
      <p:sp>
        <p:nvSpPr>
          <p:cNvPr id="7" name="Content Placeholder 3">
            <a:extLst>
              <a:ext uri="{FF2B5EF4-FFF2-40B4-BE49-F238E27FC236}">
                <a16:creationId xmlns:a16="http://schemas.microsoft.com/office/drawing/2014/main" id="{8983122B-ABBE-4444-881F-38E356068004}"/>
              </a:ext>
            </a:extLst>
          </p:cNvPr>
          <p:cNvSpPr txBox="1">
            <a:spLocks/>
          </p:cNvSpPr>
          <p:nvPr/>
        </p:nvSpPr>
        <p:spPr>
          <a:xfrm>
            <a:off x="499621" y="1442301"/>
            <a:ext cx="10855767" cy="539744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Tx/>
              <a:buBlip>
                <a:blip r:embed="rId2"/>
              </a:buBlip>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buFontTx/>
              <a:buNone/>
            </a:pPr>
            <a:r>
              <a:rPr lang="en-US" sz="3600" dirty="0"/>
              <a:t>Start Here: </a:t>
            </a:r>
            <a:r>
              <a:rPr lang="en-US" sz="1800" dirty="0">
                <a:hlinkClick r:id="rId3"/>
              </a:rPr>
              <a:t>https://highways.dot.gov/federal-lands/programs-tribal/safety/funds</a:t>
            </a:r>
            <a:r>
              <a:rPr lang="en-US" sz="1800" dirty="0"/>
              <a:t> </a:t>
            </a:r>
          </a:p>
          <a:p>
            <a:pPr marL="0" indent="0">
              <a:buFontTx/>
              <a:buNone/>
            </a:pPr>
            <a:endParaRPr lang="en-US" sz="1800" dirty="0"/>
          </a:p>
          <a:p>
            <a:pPr marL="0" indent="0">
              <a:buFontTx/>
              <a:buNone/>
            </a:pPr>
            <a:r>
              <a:rPr lang="en-US" sz="1800" dirty="0"/>
              <a:t>Use the </a:t>
            </a:r>
            <a:r>
              <a:rPr lang="en-US" sz="1800" b="0" i="0" dirty="0">
                <a:solidFill>
                  <a:srgbClr val="000000"/>
                </a:solidFill>
                <a:effectLst/>
              </a:rPr>
              <a:t>project narrative template found in the</a:t>
            </a:r>
            <a:r>
              <a:rPr lang="en-US" sz="1800" b="0" i="0" dirty="0">
                <a:effectLst/>
              </a:rPr>
              <a:t> </a:t>
            </a:r>
            <a:r>
              <a:rPr lang="en-US" sz="1800" b="0" i="0" u="none" strike="noStrike" dirty="0">
                <a:effectLst/>
              </a:rPr>
              <a:t>Application Guide</a:t>
            </a:r>
            <a:endParaRPr lang="en-US" sz="1800" dirty="0"/>
          </a:p>
          <a:p>
            <a:pPr marL="0" indent="0">
              <a:buFontTx/>
              <a:buNone/>
            </a:pPr>
            <a:endParaRPr lang="en-US" sz="1800" dirty="0"/>
          </a:p>
          <a:p>
            <a:pPr marL="0" indent="0">
              <a:buFontTx/>
              <a:buNone/>
            </a:pPr>
            <a:r>
              <a:rPr lang="en-US" sz="1800" dirty="0"/>
              <a:t>The purpose of the project narrative is to describe the scope of work and convince reviewers that it algins with the selection criteria. </a:t>
            </a:r>
          </a:p>
          <a:p>
            <a:pPr marL="0" indent="0">
              <a:buFontTx/>
              <a:buNone/>
            </a:pPr>
            <a:endParaRPr lang="en-US" sz="1800" dirty="0"/>
          </a:p>
          <a:p>
            <a:pPr marL="457200" lvl="1" indent="0">
              <a:buNone/>
            </a:pPr>
            <a:r>
              <a:rPr lang="en-US" sz="2400" b="1" dirty="0"/>
              <a:t>Basic Outline (see detail in Application Information and Selection Criteria Guide)</a:t>
            </a:r>
          </a:p>
          <a:p>
            <a:pPr lvl="2"/>
            <a:r>
              <a:rPr lang="en-US" sz="2000" dirty="0"/>
              <a:t>Applicant information</a:t>
            </a:r>
          </a:p>
          <a:p>
            <a:pPr lvl="2"/>
            <a:r>
              <a:rPr lang="en-US" sz="2000" dirty="0"/>
              <a:t>Project description </a:t>
            </a:r>
          </a:p>
          <a:p>
            <a:pPr lvl="2"/>
            <a:r>
              <a:rPr lang="en-US" sz="2000" dirty="0"/>
              <a:t>Selection criteria </a:t>
            </a:r>
          </a:p>
          <a:p>
            <a:pPr lvl="2"/>
            <a:r>
              <a:rPr lang="en-US" sz="2000" dirty="0"/>
              <a:t>Cost estimate</a:t>
            </a:r>
          </a:p>
          <a:p>
            <a:pPr lvl="2"/>
            <a:r>
              <a:rPr lang="en-US" sz="2000" dirty="0"/>
              <a:t>Schedule</a:t>
            </a:r>
          </a:p>
          <a:p>
            <a:pPr lvl="2"/>
            <a:r>
              <a:rPr lang="en-US" sz="2000" dirty="0"/>
              <a:t>Contributing resources</a:t>
            </a:r>
          </a:p>
          <a:p>
            <a:pPr lvl="2"/>
            <a:r>
              <a:rPr lang="en-US" sz="2000" dirty="0"/>
              <a:t>Supporting documentation</a:t>
            </a:r>
          </a:p>
        </p:txBody>
      </p:sp>
    </p:spTree>
    <p:extLst>
      <p:ext uri="{BB962C8B-B14F-4D97-AF65-F5344CB8AC3E}">
        <p14:creationId xmlns:p14="http://schemas.microsoft.com/office/powerpoint/2010/main" val="2199390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502C78-917B-41CD-BB1A-31517025E80F}"/>
              </a:ext>
            </a:extLst>
          </p:cNvPr>
          <p:cNvSpPr>
            <a:spLocks noGrp="1"/>
          </p:cNvSpPr>
          <p:nvPr>
            <p:ph idx="1"/>
          </p:nvPr>
        </p:nvSpPr>
        <p:spPr>
          <a:xfrm>
            <a:off x="510443" y="1626113"/>
            <a:ext cx="3868483" cy="4916089"/>
          </a:xfrm>
        </p:spPr>
        <p:txBody>
          <a:bodyPr>
            <a:normAutofit/>
          </a:bodyPr>
          <a:lstStyle/>
          <a:p>
            <a:pPr>
              <a:spcBef>
                <a:spcPts val="0"/>
              </a:spcBef>
              <a:buFont typeface="Arial" panose="020B0604020202020204" pitchFamily="34" charset="0"/>
              <a:buChar char="•"/>
            </a:pPr>
            <a:r>
              <a:rPr lang="en-US" sz="2200" dirty="0">
                <a:effectLst/>
                <a:latin typeface="Calibri" panose="020F0502020204030204" pitchFamily="34" charset="0"/>
                <a:ea typeface="Times New Roman" panose="02020603050405020304" pitchFamily="18" charset="0"/>
              </a:rPr>
              <a:t>Historically awards are          $1.6-million </a:t>
            </a:r>
            <a:r>
              <a:rPr lang="en-US" sz="2200" dirty="0">
                <a:latin typeface="Calibri" panose="020F0502020204030204" pitchFamily="34" charset="0"/>
                <a:ea typeface="Times New Roman" panose="02020603050405020304" pitchFamily="18" charset="0"/>
              </a:rPr>
              <a:t>or less per Tribe.</a:t>
            </a:r>
          </a:p>
          <a:p>
            <a:pPr>
              <a:spcBef>
                <a:spcPts val="0"/>
              </a:spcBef>
              <a:buFont typeface="Arial" panose="020B0604020202020204" pitchFamily="34" charset="0"/>
              <a:buChar char="•"/>
            </a:pPr>
            <a:endParaRPr lang="en-US" sz="2200" dirty="0">
              <a:latin typeface="Calibri" panose="020F0502020204030204" pitchFamily="34" charset="0"/>
              <a:ea typeface="Times New Roman" panose="02020603050405020304" pitchFamily="18" charset="0"/>
            </a:endParaRPr>
          </a:p>
          <a:p>
            <a:pPr>
              <a:spcBef>
                <a:spcPts val="0"/>
              </a:spcBef>
              <a:buFont typeface="Arial" panose="020B0604020202020204" pitchFamily="34" charset="0"/>
              <a:buChar char="•"/>
            </a:pPr>
            <a:r>
              <a:rPr lang="en-US" sz="2200" dirty="0">
                <a:latin typeface="Calibri" panose="020F0502020204030204" pitchFamily="34" charset="0"/>
                <a:ea typeface="Times New Roman" panose="02020603050405020304" pitchFamily="18" charset="0"/>
              </a:rPr>
              <a:t>Average Infrastructure Award $420,00 (2020-2023)</a:t>
            </a:r>
            <a:endParaRPr lang="en-US" sz="2200" dirty="0">
              <a:effectLst/>
              <a:latin typeface="Calibri" panose="020F0502020204030204" pitchFamily="34" charset="0"/>
              <a:ea typeface="Times New Roman" panose="02020603050405020304" pitchFamily="18" charset="0"/>
            </a:endParaRPr>
          </a:p>
          <a:p>
            <a:pPr>
              <a:spcBef>
                <a:spcPts val="0"/>
              </a:spcBef>
              <a:buFont typeface="Arial" panose="020B0604020202020204" pitchFamily="34" charset="0"/>
              <a:buChar char="•"/>
            </a:pPr>
            <a:endParaRPr lang="en-US" sz="2200" dirty="0">
              <a:latin typeface="Calibri" panose="020F0502020204030204" pitchFamily="34" charset="0"/>
              <a:ea typeface="Times New Roman" panose="02020603050405020304" pitchFamily="18" charset="0"/>
            </a:endParaRPr>
          </a:p>
          <a:p>
            <a:pPr>
              <a:spcBef>
                <a:spcPts val="0"/>
              </a:spcBef>
              <a:buFont typeface="Arial" panose="020B0604020202020204" pitchFamily="34" charset="0"/>
              <a:buChar char="•"/>
            </a:pPr>
            <a:r>
              <a:rPr lang="en-US" sz="2200" dirty="0">
                <a:effectLst/>
                <a:latin typeface="Calibri" panose="020F0502020204030204" pitchFamily="34" charset="0"/>
                <a:ea typeface="Times New Roman" panose="02020603050405020304" pitchFamily="18" charset="0"/>
              </a:rPr>
              <a:t>Applicants should present funding packages showing what independent project components can be accomplished with awards of various sizes, especially for requests approaching $1,000,000 or more.  </a:t>
            </a:r>
            <a:endParaRPr lang="en-US" sz="4800" dirty="0"/>
          </a:p>
        </p:txBody>
      </p:sp>
      <p:sp>
        <p:nvSpPr>
          <p:cNvPr id="4" name="Title 3">
            <a:extLst>
              <a:ext uri="{FF2B5EF4-FFF2-40B4-BE49-F238E27FC236}">
                <a16:creationId xmlns:a16="http://schemas.microsoft.com/office/drawing/2014/main" id="{B758A0D3-AA44-4501-96DF-1889454734F9}"/>
              </a:ext>
            </a:extLst>
          </p:cNvPr>
          <p:cNvSpPr>
            <a:spLocks noGrp="1"/>
          </p:cNvSpPr>
          <p:nvPr>
            <p:ph type="title"/>
          </p:nvPr>
        </p:nvSpPr>
        <p:spPr>
          <a:xfrm>
            <a:off x="762785" y="50164"/>
            <a:ext cx="10515600" cy="1325563"/>
          </a:xfrm>
        </p:spPr>
        <p:txBody>
          <a:bodyPr/>
          <a:lstStyle/>
          <a:p>
            <a:r>
              <a:rPr lang="en-US" dirty="0"/>
              <a:t>Application Process – Cost Estimate</a:t>
            </a:r>
          </a:p>
        </p:txBody>
      </p:sp>
      <p:pic>
        <p:nvPicPr>
          <p:cNvPr id="6" name="Picture 5">
            <a:extLst>
              <a:ext uri="{FF2B5EF4-FFF2-40B4-BE49-F238E27FC236}">
                <a16:creationId xmlns:a16="http://schemas.microsoft.com/office/drawing/2014/main" id="{E78805B3-104B-4CB8-A806-8BEED092A9E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25112" y="1245662"/>
            <a:ext cx="6302387" cy="4461027"/>
          </a:xfrm>
          <a:prstGeom prst="rect">
            <a:avLst/>
          </a:prstGeom>
        </p:spPr>
      </p:pic>
      <p:pic>
        <p:nvPicPr>
          <p:cNvPr id="8" name="Picture 7">
            <a:extLst>
              <a:ext uri="{FF2B5EF4-FFF2-40B4-BE49-F238E27FC236}">
                <a16:creationId xmlns:a16="http://schemas.microsoft.com/office/drawing/2014/main" id="{E313F942-AD08-4C40-904F-899ACE5B975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112" y="5734937"/>
            <a:ext cx="6772373" cy="1261520"/>
          </a:xfrm>
          <a:prstGeom prst="rect">
            <a:avLst/>
          </a:prstGeom>
        </p:spPr>
      </p:pic>
    </p:spTree>
    <p:extLst>
      <p:ext uri="{BB962C8B-B14F-4D97-AF65-F5344CB8AC3E}">
        <p14:creationId xmlns:p14="http://schemas.microsoft.com/office/powerpoint/2010/main" val="39121461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8" name="Content Placeholder 1"/>
          <p:cNvSpPr>
            <a:spLocks noGrp="1"/>
          </p:cNvSpPr>
          <p:nvPr>
            <p:ph idx="4294967295"/>
          </p:nvPr>
        </p:nvSpPr>
        <p:spPr>
          <a:xfrm>
            <a:off x="1616177" y="1827595"/>
            <a:ext cx="10363200" cy="4731956"/>
          </a:xfrm>
        </p:spPr>
        <p:txBody>
          <a:bodyPr>
            <a:normAutofit/>
          </a:bodyPr>
          <a:lstStyle/>
          <a:p>
            <a:pPr eaLnBrk="1" hangingPunct="1">
              <a:buFont typeface="Arial" panose="020B0604020202020204" pitchFamily="34" charset="0"/>
              <a:buChar char="•"/>
            </a:pPr>
            <a:r>
              <a:rPr lang="en-US" altLang="en-US" sz="2800" dirty="0">
                <a:solidFill>
                  <a:schemeClr val="tx1"/>
                </a:solidFill>
              </a:rPr>
              <a:t>Route must be official and existing on the National Tribal Transportation Facility Inventory to be eligible.</a:t>
            </a:r>
          </a:p>
          <a:p>
            <a:pPr eaLnBrk="1" hangingPunct="1">
              <a:buFont typeface="Arial" panose="020B0604020202020204" pitchFamily="34" charset="0"/>
              <a:buChar char="•"/>
            </a:pPr>
            <a:endParaRPr lang="en-US" altLang="en-US" dirty="0"/>
          </a:p>
          <a:p>
            <a:pPr eaLnBrk="1" hangingPunct="1">
              <a:buFont typeface="Arial" panose="020B0604020202020204" pitchFamily="34" charset="0"/>
              <a:buChar char="•"/>
            </a:pPr>
            <a:r>
              <a:rPr lang="en-US" altLang="en-US" dirty="0"/>
              <a:t>Include documentation of route’s status on the National Tribal Transportation Facility Inventory</a:t>
            </a:r>
          </a:p>
          <a:p>
            <a:pPr eaLnBrk="1" hangingPunct="1">
              <a:buFont typeface="Arial" panose="020B0604020202020204" pitchFamily="34" charset="0"/>
              <a:buChar char="•"/>
            </a:pPr>
            <a:endParaRPr lang="en-US" altLang="en-US" sz="2800" dirty="0">
              <a:solidFill>
                <a:schemeClr val="tx1"/>
              </a:solidFill>
            </a:endParaRPr>
          </a:p>
          <a:p>
            <a:pPr eaLnBrk="1" hangingPunct="1">
              <a:buFont typeface="Arial" panose="020B0604020202020204" pitchFamily="34" charset="0"/>
              <a:buChar char="•"/>
            </a:pPr>
            <a:r>
              <a:rPr lang="en-US" altLang="en-US" sz="2800" dirty="0">
                <a:solidFill>
                  <a:schemeClr val="tx1"/>
                </a:solidFill>
              </a:rPr>
              <a:t>One source of inventory data is the “Regional NTTFI Reports” on: </a:t>
            </a:r>
            <a:r>
              <a:rPr lang="en-US" altLang="en-US" sz="2800" dirty="0">
                <a:solidFill>
                  <a:schemeClr val="tx1"/>
                </a:solidFill>
                <a:hlinkClick r:id="rId3"/>
              </a:rPr>
              <a:t>https://itims.bia.gov/</a:t>
            </a:r>
            <a:r>
              <a:rPr lang="en-US" altLang="en-US" sz="2800" dirty="0">
                <a:solidFill>
                  <a:schemeClr val="tx1"/>
                </a:solidFill>
              </a:rPr>
              <a:t> </a:t>
            </a:r>
          </a:p>
        </p:txBody>
      </p:sp>
      <p:sp>
        <p:nvSpPr>
          <p:cNvPr id="14339" name="Title 2"/>
          <p:cNvSpPr>
            <a:spLocks noGrp="1"/>
          </p:cNvSpPr>
          <p:nvPr>
            <p:ph type="title" idx="4294967295"/>
          </p:nvPr>
        </p:nvSpPr>
        <p:spPr>
          <a:xfrm>
            <a:off x="1818092" y="298449"/>
            <a:ext cx="8839200" cy="1087054"/>
          </a:xfrm>
        </p:spPr>
        <p:txBody>
          <a:bodyPr>
            <a:normAutofit/>
          </a:bodyPr>
          <a:lstStyle/>
          <a:p>
            <a:pPr algn="ctr" eaLnBrk="1" hangingPunct="1"/>
            <a:r>
              <a:rPr lang="en-US" altLang="en-US" dirty="0"/>
              <a:t>Inventory Requirement</a:t>
            </a:r>
          </a:p>
        </p:txBody>
      </p:sp>
    </p:spTree>
    <p:extLst>
      <p:ext uri="{BB962C8B-B14F-4D97-AF65-F5344CB8AC3E}">
        <p14:creationId xmlns:p14="http://schemas.microsoft.com/office/powerpoint/2010/main" val="16378128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336039-BF57-47F4-BD9B-D2C847A53746}"/>
              </a:ext>
            </a:extLst>
          </p:cNvPr>
          <p:cNvSpPr>
            <a:spLocks noGrp="1"/>
          </p:cNvSpPr>
          <p:nvPr>
            <p:ph type="title"/>
          </p:nvPr>
        </p:nvSpPr>
        <p:spPr>
          <a:xfrm>
            <a:off x="838200" y="18256"/>
            <a:ext cx="8051276" cy="1325563"/>
          </a:xfrm>
        </p:spPr>
        <p:txBody>
          <a:bodyPr>
            <a:normAutofit/>
          </a:bodyPr>
          <a:lstStyle/>
          <a:p>
            <a:r>
              <a:rPr lang="en-US" sz="4000" dirty="0"/>
              <a:t>Application Process – Owner’s Letter</a:t>
            </a:r>
          </a:p>
        </p:txBody>
      </p:sp>
      <p:sp>
        <p:nvSpPr>
          <p:cNvPr id="4" name="Content Placeholder 5">
            <a:extLst>
              <a:ext uri="{FF2B5EF4-FFF2-40B4-BE49-F238E27FC236}">
                <a16:creationId xmlns:a16="http://schemas.microsoft.com/office/drawing/2014/main" id="{24068C5A-7322-4C3F-9387-99B8EC8356BB}"/>
              </a:ext>
            </a:extLst>
          </p:cNvPr>
          <p:cNvSpPr>
            <a:spLocks noGrp="1"/>
          </p:cNvSpPr>
          <p:nvPr>
            <p:ph idx="1"/>
          </p:nvPr>
        </p:nvSpPr>
        <p:spPr>
          <a:xfrm>
            <a:off x="754144" y="1576979"/>
            <a:ext cx="10614581" cy="3553212"/>
          </a:xfrm>
        </p:spPr>
        <p:txBody>
          <a:bodyPr/>
          <a:lstStyle/>
          <a:p>
            <a:pPr>
              <a:buFont typeface="Arial" panose="020B0604020202020204" pitchFamily="34" charset="0"/>
              <a:buChar char="•"/>
            </a:pPr>
            <a:r>
              <a:rPr lang="en-US" dirty="0"/>
              <a:t>Projects to study or improve roads not owned by the BIA or a Tribe require a letter of acknowledgement from the road owner.</a:t>
            </a:r>
          </a:p>
        </p:txBody>
      </p:sp>
      <p:pic>
        <p:nvPicPr>
          <p:cNvPr id="5" name="Picture 4">
            <a:extLst>
              <a:ext uri="{FF2B5EF4-FFF2-40B4-BE49-F238E27FC236}">
                <a16:creationId xmlns:a16="http://schemas.microsoft.com/office/drawing/2014/main" id="{C6D9A0F6-41EA-452A-84E1-24588215EED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12215" y="2798847"/>
            <a:ext cx="6498438" cy="3779520"/>
          </a:xfrm>
          <a:prstGeom prst="rect">
            <a:avLst/>
          </a:prstGeom>
          <a:ln>
            <a:solidFill>
              <a:schemeClr val="tx1"/>
            </a:solidFill>
          </a:ln>
        </p:spPr>
      </p:pic>
    </p:spTree>
    <p:extLst>
      <p:ext uri="{BB962C8B-B14F-4D97-AF65-F5344CB8AC3E}">
        <p14:creationId xmlns:p14="http://schemas.microsoft.com/office/powerpoint/2010/main" val="33599425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01EFB3-72C2-4A36-8760-2A2C44C71F3B}"/>
              </a:ext>
            </a:extLst>
          </p:cNvPr>
          <p:cNvSpPr>
            <a:spLocks noGrp="1"/>
          </p:cNvSpPr>
          <p:nvPr>
            <p:ph idx="1"/>
          </p:nvPr>
        </p:nvSpPr>
        <p:spPr>
          <a:xfrm>
            <a:off x="335280" y="1668416"/>
            <a:ext cx="6591300" cy="4949554"/>
          </a:xfrm>
        </p:spPr>
        <p:txBody>
          <a:bodyPr>
            <a:normAutofit/>
          </a:bodyPr>
          <a:lstStyle/>
          <a:p>
            <a:pPr>
              <a:buFont typeface="Arial" panose="020B0604020202020204" pitchFamily="34" charset="0"/>
              <a:buChar char="•"/>
            </a:pPr>
            <a:r>
              <a:rPr lang="en-US" sz="2800" b="1" i="0" u="none" strike="noStrike" baseline="0" dirty="0">
                <a:solidFill>
                  <a:srgbClr val="000000"/>
                </a:solidFill>
              </a:rPr>
              <a:t>No match is required.</a:t>
            </a:r>
          </a:p>
          <a:p>
            <a:pPr>
              <a:buFont typeface="Arial" panose="020B0604020202020204" pitchFamily="34" charset="0"/>
              <a:buChar char="•"/>
            </a:pPr>
            <a:endParaRPr lang="en-US" sz="2400" dirty="0">
              <a:solidFill>
                <a:srgbClr val="000000"/>
              </a:solidFill>
            </a:endParaRPr>
          </a:p>
          <a:p>
            <a:pPr>
              <a:buFont typeface="Arial" panose="020B0604020202020204" pitchFamily="34" charset="0"/>
              <a:buChar char="•"/>
            </a:pPr>
            <a:r>
              <a:rPr lang="en-US" sz="2400" b="0" i="0" u="none" strike="noStrike" baseline="0" dirty="0">
                <a:solidFill>
                  <a:srgbClr val="000000"/>
                </a:solidFill>
              </a:rPr>
              <a:t>Leveraging a TTPSF request with other funding sources and in-kind match is encouraged</a:t>
            </a:r>
            <a:r>
              <a:rPr lang="en-US" sz="2400" dirty="0">
                <a:solidFill>
                  <a:srgbClr val="000000"/>
                </a:solidFill>
              </a:rPr>
              <a:t>. FHWA may give priority consideration to those projects that show a commitment of other allowable funding sources to complement a TTPSF funding request. </a:t>
            </a:r>
            <a:endParaRPr lang="en-US" sz="2400" b="0" i="0" u="none" strike="noStrike" baseline="0" dirty="0">
              <a:solidFill>
                <a:srgbClr val="000000"/>
              </a:solidFill>
            </a:endParaRPr>
          </a:p>
          <a:p>
            <a:pPr>
              <a:buFont typeface="Arial" panose="020B0604020202020204" pitchFamily="34" charset="0"/>
              <a:buChar char="•"/>
            </a:pPr>
            <a:endParaRPr lang="en-US" sz="2400" dirty="0">
              <a:solidFill>
                <a:srgbClr val="000000"/>
              </a:solidFill>
            </a:endParaRPr>
          </a:p>
          <a:p>
            <a:pPr>
              <a:buFont typeface="Arial" panose="020B0604020202020204" pitchFamily="34" charset="0"/>
              <a:buChar char="•"/>
            </a:pPr>
            <a:r>
              <a:rPr lang="en-US" sz="2400" dirty="0">
                <a:solidFill>
                  <a:srgbClr val="000000"/>
                </a:solidFill>
              </a:rPr>
              <a:t>Allowable complementary funding sources are described in </a:t>
            </a:r>
            <a:r>
              <a:rPr lang="en-US" sz="2400" b="0" i="0" u="none" strike="noStrike" baseline="0" dirty="0">
                <a:solidFill>
                  <a:srgbClr val="000000"/>
                </a:solidFill>
              </a:rPr>
              <a:t>2 CFR § 200.306 and 25 CFR § 170.133</a:t>
            </a:r>
            <a:endParaRPr lang="en-US" sz="4000" dirty="0"/>
          </a:p>
        </p:txBody>
      </p:sp>
      <p:sp>
        <p:nvSpPr>
          <p:cNvPr id="4" name="Title 3">
            <a:extLst>
              <a:ext uri="{FF2B5EF4-FFF2-40B4-BE49-F238E27FC236}">
                <a16:creationId xmlns:a16="http://schemas.microsoft.com/office/drawing/2014/main" id="{9D857EA4-79B3-4C31-BF02-C19F382A4FC8}"/>
              </a:ext>
            </a:extLst>
          </p:cNvPr>
          <p:cNvSpPr>
            <a:spLocks noGrp="1"/>
          </p:cNvSpPr>
          <p:nvPr>
            <p:ph type="title"/>
          </p:nvPr>
        </p:nvSpPr>
        <p:spPr/>
        <p:txBody>
          <a:bodyPr/>
          <a:lstStyle/>
          <a:p>
            <a:r>
              <a:rPr lang="en-US" dirty="0"/>
              <a:t>Matching Resources</a:t>
            </a:r>
          </a:p>
        </p:txBody>
      </p:sp>
      <p:pic>
        <p:nvPicPr>
          <p:cNvPr id="5" name="Picture 4" descr="A picture containing sky, grass, outdoor, ground&#10;&#10;Description automatically generated">
            <a:extLst>
              <a:ext uri="{FF2B5EF4-FFF2-40B4-BE49-F238E27FC236}">
                <a16:creationId xmlns:a16="http://schemas.microsoft.com/office/drawing/2014/main" id="{04E9E56A-AC61-42BD-B729-F41EAA0E3D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8456" y="2577691"/>
            <a:ext cx="5332368" cy="3554912"/>
          </a:xfrm>
          <a:prstGeom prst="rect">
            <a:avLst/>
          </a:prstGeom>
        </p:spPr>
      </p:pic>
    </p:spTree>
    <p:extLst>
      <p:ext uri="{BB962C8B-B14F-4D97-AF65-F5344CB8AC3E}">
        <p14:creationId xmlns:p14="http://schemas.microsoft.com/office/powerpoint/2010/main" val="14942342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F02E34-9E47-465E-BB40-2025730BBFDE}"/>
              </a:ext>
            </a:extLst>
          </p:cNvPr>
          <p:cNvSpPr>
            <a:spLocks noGrp="1"/>
          </p:cNvSpPr>
          <p:nvPr>
            <p:ph idx="1"/>
          </p:nvPr>
        </p:nvSpPr>
        <p:spPr>
          <a:xfrm>
            <a:off x="493336" y="2264946"/>
            <a:ext cx="10828108" cy="3888667"/>
          </a:xfrm>
        </p:spPr>
        <p:txBody>
          <a:bodyPr/>
          <a:lstStyle/>
          <a:p>
            <a:r>
              <a:rPr lang="en-US" dirty="0"/>
              <a:t> Include a “Selection Criteria” section in the project narrative</a:t>
            </a:r>
          </a:p>
          <a:p>
            <a:endParaRPr lang="en-US" dirty="0"/>
          </a:p>
          <a:p>
            <a:r>
              <a:rPr lang="en-US" dirty="0"/>
              <a:t> Suggest why reviewers should rate your project “Highly Qualified” or “Qualified” for each criterion. </a:t>
            </a:r>
          </a:p>
        </p:txBody>
      </p:sp>
      <p:sp>
        <p:nvSpPr>
          <p:cNvPr id="4" name="Title 3">
            <a:extLst>
              <a:ext uri="{FF2B5EF4-FFF2-40B4-BE49-F238E27FC236}">
                <a16:creationId xmlns:a16="http://schemas.microsoft.com/office/drawing/2014/main" id="{29384EE7-1901-4F5E-A83C-C0966A4FBD1C}"/>
              </a:ext>
            </a:extLst>
          </p:cNvPr>
          <p:cNvSpPr>
            <a:spLocks noGrp="1"/>
          </p:cNvSpPr>
          <p:nvPr>
            <p:ph type="title"/>
          </p:nvPr>
        </p:nvSpPr>
        <p:spPr/>
        <p:txBody>
          <a:bodyPr/>
          <a:lstStyle/>
          <a:p>
            <a:r>
              <a:rPr lang="en-US" dirty="0"/>
              <a:t>Project Narrative Tips</a:t>
            </a:r>
          </a:p>
        </p:txBody>
      </p:sp>
      <p:sp>
        <p:nvSpPr>
          <p:cNvPr id="5" name="Content Placeholder 3">
            <a:extLst>
              <a:ext uri="{FF2B5EF4-FFF2-40B4-BE49-F238E27FC236}">
                <a16:creationId xmlns:a16="http://schemas.microsoft.com/office/drawing/2014/main" id="{B501F013-59AA-433F-9C44-E8521910727A}"/>
              </a:ext>
            </a:extLst>
          </p:cNvPr>
          <p:cNvSpPr txBox="1">
            <a:spLocks/>
          </p:cNvSpPr>
          <p:nvPr/>
        </p:nvSpPr>
        <p:spPr>
          <a:xfrm>
            <a:off x="630042" y="1670511"/>
            <a:ext cx="11068622" cy="9782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Tx/>
              <a:buBlip>
                <a:blip r:embed="rId2"/>
              </a:buBlip>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Start Here: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hlinkClick r:id="rId3"/>
              </a:rPr>
              <a:t>https://highways.dot.gov/federal-lands/programs-tribal/safety/funds</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82636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351EF-9E66-4D8C-B7AB-10F8A9E50D79}"/>
              </a:ext>
            </a:extLst>
          </p:cNvPr>
          <p:cNvSpPr>
            <a:spLocks noGrp="1"/>
          </p:cNvSpPr>
          <p:nvPr>
            <p:ph type="title"/>
          </p:nvPr>
        </p:nvSpPr>
        <p:spPr/>
        <p:txBody>
          <a:bodyPr/>
          <a:lstStyle/>
          <a:p>
            <a:r>
              <a:rPr lang="en-US" dirty="0"/>
              <a:t>Project Narrative Tips</a:t>
            </a:r>
          </a:p>
        </p:txBody>
      </p:sp>
      <p:sp>
        <p:nvSpPr>
          <p:cNvPr id="3" name="Content Placeholder 2">
            <a:extLst>
              <a:ext uri="{FF2B5EF4-FFF2-40B4-BE49-F238E27FC236}">
                <a16:creationId xmlns:a16="http://schemas.microsoft.com/office/drawing/2014/main" id="{B6D4825C-5C03-4B9E-AA34-F69853102EE1}"/>
              </a:ext>
            </a:extLst>
          </p:cNvPr>
          <p:cNvSpPr>
            <a:spLocks noGrp="1"/>
          </p:cNvSpPr>
          <p:nvPr>
            <p:ph sz="half" idx="1"/>
          </p:nvPr>
        </p:nvSpPr>
        <p:spPr>
          <a:xfrm>
            <a:off x="838200" y="1369462"/>
            <a:ext cx="9569522" cy="4702725"/>
          </a:xfrm>
        </p:spPr>
        <p:txBody>
          <a:bodyPr>
            <a:normAutofit/>
          </a:bodyPr>
          <a:lstStyle/>
          <a:p>
            <a:r>
              <a:rPr lang="en-US" dirty="0"/>
              <a:t> Read the Notice of Funding Opportunity (NOFO)</a:t>
            </a:r>
          </a:p>
          <a:p>
            <a:r>
              <a:rPr lang="en-US" dirty="0"/>
              <a:t> </a:t>
            </a:r>
            <a:r>
              <a:rPr lang="en-US" sz="2800" dirty="0"/>
              <a:t>Use the provided template.</a:t>
            </a:r>
          </a:p>
          <a:p>
            <a:r>
              <a:rPr lang="en-US" dirty="0"/>
              <a:t> Detail how project meets selection criteria.</a:t>
            </a:r>
          </a:p>
          <a:p>
            <a:r>
              <a:rPr lang="en-US" dirty="0"/>
              <a:t> Write a project narrative that thoroughly describes needs</a:t>
            </a:r>
          </a:p>
          <a:p>
            <a:r>
              <a:rPr lang="en-US" dirty="0"/>
              <a:t> Use visual aids to help describe needs/challenges</a:t>
            </a:r>
          </a:p>
          <a:p>
            <a:endParaRPr lang="en-US" dirty="0"/>
          </a:p>
        </p:txBody>
      </p:sp>
      <p:pic>
        <p:nvPicPr>
          <p:cNvPr id="9218" name="Picture 2">
            <a:extLst>
              <a:ext uri="{FF2B5EF4-FFF2-40B4-BE49-F238E27FC236}">
                <a16:creationId xmlns:a16="http://schemas.microsoft.com/office/drawing/2014/main" id="{7F25EF2B-BA9C-4AA9-A9FE-B11E5CCD351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497" b="30185"/>
          <a:stretch/>
        </p:blipFill>
        <p:spPr bwMode="auto">
          <a:xfrm>
            <a:off x="2093715" y="3891203"/>
            <a:ext cx="8153400" cy="294854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19307A8-343E-2FBE-E3BE-5BB1E0B9BC80}"/>
              </a:ext>
            </a:extLst>
          </p:cNvPr>
          <p:cNvSpPr txBox="1"/>
          <p:nvPr/>
        </p:nvSpPr>
        <p:spPr>
          <a:xfrm>
            <a:off x="9315450" y="6515100"/>
            <a:ext cx="931665"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Source: FHWA</a:t>
            </a:r>
          </a:p>
        </p:txBody>
      </p:sp>
    </p:spTree>
    <p:extLst>
      <p:ext uri="{BB962C8B-B14F-4D97-AF65-F5344CB8AC3E}">
        <p14:creationId xmlns:p14="http://schemas.microsoft.com/office/powerpoint/2010/main" val="1579161103"/>
      </p:ext>
    </p:extLst>
  </p:cSld>
  <p:clrMapOvr>
    <a:masterClrMapping/>
  </p:clrMapOvr>
  <mc:AlternateContent xmlns:mc="http://schemas.openxmlformats.org/markup-compatibility/2006" xmlns:p14="http://schemas.microsoft.com/office/powerpoint/2010/main">
    <mc:Choice Requires="p14">
      <p:transition spd="slow" p14:dur="2000" advTm="75882"/>
    </mc:Choice>
    <mc:Fallback xmlns="">
      <p:transition spd="slow" advTm="75882"/>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3980A4A-565E-40C5-9D20-CA3CE7B92B38}"/>
              </a:ext>
            </a:extLst>
          </p:cNvPr>
          <p:cNvSpPr>
            <a:spLocks noGrp="1"/>
          </p:cNvSpPr>
          <p:nvPr>
            <p:ph idx="1"/>
          </p:nvPr>
        </p:nvSpPr>
        <p:spPr>
          <a:xfrm>
            <a:off x="630042" y="1670510"/>
            <a:ext cx="11068622" cy="3887787"/>
          </a:xfrm>
        </p:spPr>
        <p:txBody>
          <a:bodyPr>
            <a:normAutofit/>
          </a:bodyPr>
          <a:lstStyle/>
          <a:p>
            <a:pPr marL="0" indent="0">
              <a:buNone/>
            </a:pPr>
            <a:r>
              <a:rPr lang="en-US" sz="2400" dirty="0"/>
              <a:t>Start Here: </a:t>
            </a:r>
            <a:r>
              <a:rPr lang="en-US" sz="2400" dirty="0">
                <a:hlinkClick r:id="rId2"/>
              </a:rPr>
              <a:t>https://highways.dot.gov/federal-lands/programs-tribal/safety/funds</a:t>
            </a:r>
            <a:r>
              <a:rPr lang="en-US" sz="2400" dirty="0"/>
              <a:t> </a:t>
            </a:r>
          </a:p>
          <a:p>
            <a:pPr marL="0" indent="0">
              <a:buNone/>
            </a:pPr>
            <a:endParaRPr lang="en-US" sz="2400" dirty="0"/>
          </a:p>
        </p:txBody>
      </p:sp>
      <p:sp>
        <p:nvSpPr>
          <p:cNvPr id="12" name="Text Placeholder 11">
            <a:extLst>
              <a:ext uri="{FF2B5EF4-FFF2-40B4-BE49-F238E27FC236}">
                <a16:creationId xmlns:a16="http://schemas.microsoft.com/office/drawing/2014/main" id="{D0845544-8544-4321-8414-5EC28BB69436}"/>
              </a:ext>
            </a:extLst>
          </p:cNvPr>
          <p:cNvSpPr>
            <a:spLocks noGrp="1"/>
          </p:cNvSpPr>
          <p:nvPr>
            <p:ph type="body" sz="half" idx="2"/>
          </p:nvPr>
        </p:nvSpPr>
        <p:spPr>
          <a:xfrm>
            <a:off x="493336" y="2228850"/>
            <a:ext cx="5917338" cy="4411980"/>
          </a:xfrm>
        </p:spPr>
        <p:txBody>
          <a:bodyPr>
            <a:normAutofit lnSpcReduction="10000"/>
          </a:bodyPr>
          <a:lstStyle/>
          <a:p>
            <a:pPr marL="342900" indent="-342900">
              <a:buFont typeface="Arial" panose="020B0604020202020204" pitchFamily="34" charset="0"/>
              <a:buChar char="•"/>
            </a:pPr>
            <a:r>
              <a:rPr lang="en-US" sz="2400" dirty="0"/>
              <a:t>Clearly relate the supporting data to the proposed improvements. What kind of crashes have occurred?  What will the project do to reduce those crashes?</a:t>
            </a:r>
          </a:p>
          <a:p>
            <a:pPr marL="342900" indent="-342900">
              <a:buFont typeface="Arial" panose="020B0604020202020204" pitchFamily="34" charset="0"/>
              <a:buChar char="•"/>
            </a:pPr>
            <a:r>
              <a:rPr lang="en-US" sz="2400" dirty="0"/>
              <a:t>Graphs, charts and maps can help reviewers understand the problem and proposed work.</a:t>
            </a:r>
          </a:p>
          <a:p>
            <a:pPr marL="342900" indent="-342900">
              <a:buFont typeface="Arial" panose="020B0604020202020204" pitchFamily="34" charset="0"/>
              <a:buChar char="•"/>
            </a:pPr>
            <a:r>
              <a:rPr lang="en-US" sz="2400" dirty="0"/>
              <a:t>Summarize supporting documentation, don’t depend on the interpretation of reviewers.</a:t>
            </a:r>
          </a:p>
          <a:p>
            <a:pPr marL="342900" indent="-342900">
              <a:buFont typeface="Arial" panose="020B0604020202020204" pitchFamily="34" charset="0"/>
              <a:buChar char="•"/>
            </a:pPr>
            <a:r>
              <a:rPr lang="en-US" sz="2400" dirty="0"/>
              <a:t>Always cite information sources.</a:t>
            </a:r>
          </a:p>
          <a:p>
            <a:pPr marL="342900" indent="-342900">
              <a:buFont typeface="Arial" panose="020B0604020202020204" pitchFamily="34" charset="0"/>
              <a:buChar char="•"/>
            </a:pPr>
            <a:r>
              <a:rPr lang="en-US" sz="2400" dirty="0"/>
              <a:t>Coordinate with funding agency, ask questions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dirty="0"/>
          </a:p>
          <a:p>
            <a:endParaRPr lang="en-US" sz="2400" dirty="0"/>
          </a:p>
          <a:p>
            <a:endParaRPr lang="en-US" sz="2400" dirty="0"/>
          </a:p>
        </p:txBody>
      </p:sp>
      <p:sp>
        <p:nvSpPr>
          <p:cNvPr id="3" name="Title 2">
            <a:extLst>
              <a:ext uri="{FF2B5EF4-FFF2-40B4-BE49-F238E27FC236}">
                <a16:creationId xmlns:a16="http://schemas.microsoft.com/office/drawing/2014/main" id="{C2336039-BF57-47F4-BD9B-D2C847A53746}"/>
              </a:ext>
            </a:extLst>
          </p:cNvPr>
          <p:cNvSpPr>
            <a:spLocks noGrp="1"/>
          </p:cNvSpPr>
          <p:nvPr>
            <p:ph type="title"/>
          </p:nvPr>
        </p:nvSpPr>
        <p:spPr>
          <a:xfrm>
            <a:off x="178324" y="32169"/>
            <a:ext cx="10515600" cy="1327150"/>
          </a:xfrm>
        </p:spPr>
        <p:txBody>
          <a:bodyPr>
            <a:normAutofit/>
          </a:bodyPr>
          <a:lstStyle/>
          <a:p>
            <a:r>
              <a:rPr lang="en-US" sz="4400" dirty="0"/>
              <a:t>Project Narrative Tips</a:t>
            </a:r>
            <a:endParaRPr lang="en-US" dirty="0"/>
          </a:p>
        </p:txBody>
      </p:sp>
      <p:pic>
        <p:nvPicPr>
          <p:cNvPr id="6" name="Content Placeholder 5">
            <a:extLst>
              <a:ext uri="{FF2B5EF4-FFF2-40B4-BE49-F238E27FC236}">
                <a16:creationId xmlns:a16="http://schemas.microsoft.com/office/drawing/2014/main" id="{27352099-4F81-4004-9AAC-97C92F8D456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761358" y="2440869"/>
            <a:ext cx="4800600" cy="4057986"/>
          </a:xfrm>
          <a:prstGeom prst="rect">
            <a:avLst/>
          </a:prstGeom>
        </p:spPr>
      </p:pic>
      <p:sp>
        <p:nvSpPr>
          <p:cNvPr id="2" name="TextBox 1">
            <a:extLst>
              <a:ext uri="{FF2B5EF4-FFF2-40B4-BE49-F238E27FC236}">
                <a16:creationId xmlns:a16="http://schemas.microsoft.com/office/drawing/2014/main" id="{F134BEDA-2AB1-B944-4572-10FF6CA8FA14}"/>
              </a:ext>
            </a:extLst>
          </p:cNvPr>
          <p:cNvSpPr txBox="1"/>
          <p:nvPr/>
        </p:nvSpPr>
        <p:spPr>
          <a:xfrm>
            <a:off x="10282441" y="6274489"/>
            <a:ext cx="119936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Source: Karuk Tribe</a:t>
            </a:r>
          </a:p>
        </p:txBody>
      </p:sp>
    </p:spTree>
    <p:extLst>
      <p:ext uri="{BB962C8B-B14F-4D97-AF65-F5344CB8AC3E}">
        <p14:creationId xmlns:p14="http://schemas.microsoft.com/office/powerpoint/2010/main" val="36906526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351EF-9E66-4D8C-B7AB-10F8A9E50D79}"/>
              </a:ext>
            </a:extLst>
          </p:cNvPr>
          <p:cNvSpPr>
            <a:spLocks noGrp="1"/>
          </p:cNvSpPr>
          <p:nvPr>
            <p:ph type="title"/>
          </p:nvPr>
        </p:nvSpPr>
        <p:spPr/>
        <p:txBody>
          <a:bodyPr/>
          <a:lstStyle/>
          <a:p>
            <a:r>
              <a:rPr lang="en-US" dirty="0"/>
              <a:t>Project Narrative Tips</a:t>
            </a:r>
          </a:p>
        </p:txBody>
      </p:sp>
      <p:sp>
        <p:nvSpPr>
          <p:cNvPr id="3" name="Content Placeholder 2">
            <a:extLst>
              <a:ext uri="{FF2B5EF4-FFF2-40B4-BE49-F238E27FC236}">
                <a16:creationId xmlns:a16="http://schemas.microsoft.com/office/drawing/2014/main" id="{B6D4825C-5C03-4B9E-AA34-F69853102EE1}"/>
              </a:ext>
            </a:extLst>
          </p:cNvPr>
          <p:cNvSpPr>
            <a:spLocks noGrp="1"/>
          </p:cNvSpPr>
          <p:nvPr>
            <p:ph sz="half" idx="1"/>
          </p:nvPr>
        </p:nvSpPr>
        <p:spPr>
          <a:xfrm>
            <a:off x="457200" y="1861232"/>
            <a:ext cx="5481622" cy="4446148"/>
          </a:xfrm>
        </p:spPr>
        <p:txBody>
          <a:bodyPr>
            <a:normAutofit/>
          </a:bodyPr>
          <a:lstStyle/>
          <a:p>
            <a:pPr>
              <a:lnSpc>
                <a:spcPct val="100000"/>
              </a:lnSpc>
            </a:pPr>
            <a:r>
              <a:rPr lang="en-US" dirty="0"/>
              <a:t>Clearly identify how you expect your project will be rated and why</a:t>
            </a:r>
          </a:p>
          <a:p>
            <a:pPr>
              <a:lnSpc>
                <a:spcPct val="100000"/>
              </a:lnSpc>
            </a:pPr>
            <a:r>
              <a:rPr lang="en-US" dirty="0"/>
              <a:t> Use page numbers</a:t>
            </a:r>
          </a:p>
          <a:p>
            <a:pPr>
              <a:lnSpc>
                <a:spcPct val="100000"/>
              </a:lnSpc>
            </a:pPr>
            <a:r>
              <a:rPr lang="en-US" dirty="0"/>
              <a:t> Use a legible font</a:t>
            </a:r>
          </a:p>
          <a:p>
            <a:pPr>
              <a:lnSpc>
                <a:spcPct val="100000"/>
              </a:lnSpc>
            </a:pPr>
            <a:r>
              <a:rPr lang="en-US" dirty="0"/>
              <a:t>Follow up after awards are announced to get advice for the next opportunity.</a:t>
            </a:r>
          </a:p>
          <a:p>
            <a:pPr>
              <a:lnSpc>
                <a:spcPct val="100000"/>
              </a:lnSpc>
            </a:pPr>
            <a:endParaRPr lang="en-US" dirty="0"/>
          </a:p>
        </p:txBody>
      </p:sp>
      <p:pic>
        <p:nvPicPr>
          <p:cNvPr id="5" name="Picture 4">
            <a:extLst>
              <a:ext uri="{FF2B5EF4-FFF2-40B4-BE49-F238E27FC236}">
                <a16:creationId xmlns:a16="http://schemas.microsoft.com/office/drawing/2014/main" id="{F8F80E25-9C38-4780-BD59-5BE9A586696F}"/>
              </a:ext>
            </a:extLst>
          </p:cNvPr>
          <p:cNvPicPr>
            <a:picLocks noChangeAspect="1"/>
          </p:cNvPicPr>
          <p:nvPr/>
        </p:nvPicPr>
        <p:blipFill rotWithShape="1">
          <a:blip r:embed="rId2"/>
          <a:srcRect l="31936" t="24785" r="27204" b="40641"/>
          <a:stretch/>
        </p:blipFill>
        <p:spPr>
          <a:xfrm>
            <a:off x="6253180" y="1861232"/>
            <a:ext cx="7000840" cy="4446148"/>
          </a:xfrm>
          <a:prstGeom prst="rect">
            <a:avLst/>
          </a:prstGeom>
        </p:spPr>
      </p:pic>
      <p:sp>
        <p:nvSpPr>
          <p:cNvPr id="4" name="TextBox 3">
            <a:extLst>
              <a:ext uri="{FF2B5EF4-FFF2-40B4-BE49-F238E27FC236}">
                <a16:creationId xmlns:a16="http://schemas.microsoft.com/office/drawing/2014/main" id="{511CE7F7-8D98-B5EE-6A09-4D13805F7436}"/>
              </a:ext>
            </a:extLst>
          </p:cNvPr>
          <p:cNvSpPr txBox="1"/>
          <p:nvPr/>
        </p:nvSpPr>
        <p:spPr>
          <a:xfrm>
            <a:off x="11205833" y="5907270"/>
            <a:ext cx="98616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prstClr val="white"/>
                </a:solidFill>
                <a:effectLst/>
                <a:uLnTx/>
                <a:uFillTx/>
                <a:latin typeface="Calibri" panose="020F0502020204030204"/>
                <a:ea typeface="+mn-ea"/>
                <a:cs typeface="+mn-cs"/>
              </a:rPr>
              <a:t>LaJolla</a:t>
            </a: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 Band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Source:  FHWA</a:t>
            </a:r>
          </a:p>
        </p:txBody>
      </p:sp>
    </p:spTree>
    <p:extLst>
      <p:ext uri="{BB962C8B-B14F-4D97-AF65-F5344CB8AC3E}">
        <p14:creationId xmlns:p14="http://schemas.microsoft.com/office/powerpoint/2010/main" val="6608979"/>
      </p:ext>
    </p:extLst>
  </p:cSld>
  <p:clrMapOvr>
    <a:masterClrMapping/>
  </p:clrMapOvr>
  <mc:AlternateContent xmlns:mc="http://schemas.openxmlformats.org/markup-compatibility/2006" xmlns:p14="http://schemas.microsoft.com/office/powerpoint/2010/main">
    <mc:Choice Requires="p14">
      <p:transition spd="slow" p14:dur="2000" advTm="102173"/>
    </mc:Choice>
    <mc:Fallback xmlns="">
      <p:transition spd="slow" advTm="102173"/>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A3D85F-90FA-6CEA-8032-860D1B5F495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276FA2DA-1E6E-45BF-8C2C-718EC776B5E8}"/>
              </a:ext>
            </a:extLst>
          </p:cNvPr>
          <p:cNvPicPr>
            <a:picLocks noGrp="1" noChangeAspect="1"/>
          </p:cNvPicPr>
          <p:nvPr>
            <p:ph idx="4294967295"/>
          </p:nvPr>
        </p:nvPicPr>
        <p:blipFill>
          <a:blip r:embed="rId2"/>
          <a:stretch>
            <a:fillRect/>
          </a:stretch>
        </p:blipFill>
        <p:spPr>
          <a:xfrm>
            <a:off x="0" y="168275"/>
            <a:ext cx="8877300" cy="2759075"/>
          </a:xfrm>
        </p:spPr>
      </p:pic>
      <p:sp>
        <p:nvSpPr>
          <p:cNvPr id="6" name="Content Placeholder 2">
            <a:extLst>
              <a:ext uri="{FF2B5EF4-FFF2-40B4-BE49-F238E27FC236}">
                <a16:creationId xmlns:a16="http://schemas.microsoft.com/office/drawing/2014/main" id="{BB29E735-D1EB-4591-9B0D-89B056C8E66F}"/>
              </a:ext>
            </a:extLst>
          </p:cNvPr>
          <p:cNvSpPr txBox="1">
            <a:spLocks/>
          </p:cNvSpPr>
          <p:nvPr/>
        </p:nvSpPr>
        <p:spPr>
          <a:xfrm>
            <a:off x="1160206" y="3108198"/>
            <a:ext cx="10776155" cy="39319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Sample Responses:</a:t>
            </a:r>
          </a:p>
          <a:p>
            <a:r>
              <a:rPr lang="en-US" sz="1800" b="1" i="0" u="none" strike="noStrike" baseline="0" dirty="0">
                <a:solidFill>
                  <a:srgbClr val="00B050"/>
                </a:solidFill>
                <a:latin typeface="Times New Roman" panose="02020603050405020304" pitchFamily="18" charset="0"/>
              </a:rPr>
              <a:t>Highly Qualified: </a:t>
            </a:r>
            <a:r>
              <a:rPr lang="en-US" sz="1800" b="0" i="0" u="none" strike="noStrike" baseline="0" dirty="0">
                <a:solidFill>
                  <a:srgbClr val="000000"/>
                </a:solidFill>
                <a:latin typeface="Times New Roman" panose="02020603050405020304" pitchFamily="18" charset="0"/>
              </a:rPr>
              <a:t>The Project is identified in a Tribal Safety Plan that is less than 5 years old; the 2022 Windy Canyon Tribe Transportation Safety Plan, page 12. </a:t>
            </a:r>
          </a:p>
          <a:p>
            <a:endParaRPr lang="en-US" sz="1800" dirty="0">
              <a:solidFill>
                <a:srgbClr val="000000"/>
              </a:solidFill>
              <a:latin typeface="Times New Roman" panose="02020603050405020304" pitchFamily="18" charset="0"/>
            </a:endParaRPr>
          </a:p>
          <a:p>
            <a:r>
              <a:rPr lang="en-US" sz="1800" b="1" dirty="0">
                <a:solidFill>
                  <a:srgbClr val="92D050"/>
                </a:solidFill>
                <a:latin typeface="Times New Roman" panose="02020603050405020304" pitchFamily="18" charset="0"/>
              </a:rPr>
              <a:t>Qualified: </a:t>
            </a:r>
            <a:r>
              <a:rPr lang="en-US" sz="1800" b="0" i="0" u="none" strike="noStrike" baseline="0" dirty="0">
                <a:solidFill>
                  <a:srgbClr val="000000"/>
                </a:solidFill>
                <a:latin typeface="Times New Roman" panose="02020603050405020304" pitchFamily="18" charset="0"/>
              </a:rPr>
              <a:t>The project is identified in the Tribe’s 2014 Transportation Safet</a:t>
            </a:r>
            <a:r>
              <a:rPr lang="en-US" sz="1800" dirty="0">
                <a:solidFill>
                  <a:srgbClr val="000000"/>
                </a:solidFill>
                <a:latin typeface="Times New Roman" panose="02020603050405020304" pitchFamily="18" charset="0"/>
              </a:rPr>
              <a:t>y Plan.</a:t>
            </a:r>
          </a:p>
          <a:p>
            <a:r>
              <a:rPr lang="en-US" sz="1800" b="1" dirty="0">
                <a:solidFill>
                  <a:srgbClr val="92D050"/>
                </a:solidFill>
                <a:latin typeface="Times New Roman" panose="02020603050405020304" pitchFamily="18" charset="0"/>
              </a:rPr>
              <a:t>Qualified: </a:t>
            </a:r>
            <a:r>
              <a:rPr lang="en-US" sz="1800" dirty="0">
                <a:solidFill>
                  <a:srgbClr val="000000"/>
                </a:solidFill>
                <a:latin typeface="Times New Roman" panose="02020603050405020304" pitchFamily="18" charset="0"/>
              </a:rPr>
              <a:t>The project addresses </a:t>
            </a:r>
            <a:r>
              <a:rPr lang="en-US" sz="1800" b="0" i="0" u="none" strike="noStrike" baseline="0" dirty="0">
                <a:solidFill>
                  <a:srgbClr val="000000"/>
                </a:solidFill>
                <a:latin typeface="Times New Roman" panose="02020603050405020304" pitchFamily="18" charset="0"/>
              </a:rPr>
              <a:t>an issue in th</a:t>
            </a:r>
            <a:r>
              <a:rPr lang="en-US" sz="1800" dirty="0">
                <a:solidFill>
                  <a:srgbClr val="000000"/>
                </a:solidFill>
                <a:latin typeface="Times New Roman" panose="02020603050405020304" pitchFamily="18" charset="0"/>
              </a:rPr>
              <a:t>e 2016 State Strategic Highway Safety Plan.</a:t>
            </a:r>
          </a:p>
          <a:p>
            <a:endParaRPr lang="en-US" sz="1800" b="0" i="0" u="none" strike="noStrike" baseline="0" dirty="0">
              <a:solidFill>
                <a:srgbClr val="000000"/>
              </a:solidFill>
              <a:latin typeface="Times New Roman" panose="02020603050405020304" pitchFamily="18" charset="0"/>
            </a:endParaRPr>
          </a:p>
          <a:p>
            <a:r>
              <a:rPr lang="en-US" sz="1800" b="1" dirty="0">
                <a:solidFill>
                  <a:srgbClr val="FF0000"/>
                </a:solidFill>
                <a:latin typeface="Times New Roman" panose="02020603050405020304" pitchFamily="18" charset="0"/>
              </a:rPr>
              <a:t>Not Qualified: </a:t>
            </a:r>
            <a:r>
              <a:rPr lang="en-US" sz="1800" dirty="0">
                <a:solidFill>
                  <a:srgbClr val="000000"/>
                </a:solidFill>
                <a:latin typeface="Times New Roman" panose="02020603050405020304" pitchFamily="18" charset="0"/>
              </a:rPr>
              <a:t>The Tribe doesn’t yet have a transportation safety plan but will hopefully compile one next year.</a:t>
            </a:r>
            <a:endParaRPr lang="en-US" sz="1800" b="0" i="0" u="none" strike="noStrike" baseline="0" dirty="0">
              <a:solidFill>
                <a:srgbClr val="000000"/>
              </a:solidFill>
              <a:latin typeface="Times New Roman" panose="02020603050405020304" pitchFamily="18" charset="0"/>
            </a:endParaRPr>
          </a:p>
          <a:p>
            <a:endParaRPr lang="en-US" sz="1800" b="0" i="0" u="none" strike="noStrike" baseline="0" dirty="0">
              <a:solidFill>
                <a:srgbClr val="000000"/>
              </a:solidFill>
              <a:latin typeface="Times New Roman" panose="02020603050405020304" pitchFamily="18" charset="0"/>
            </a:endParaRPr>
          </a:p>
          <a:p>
            <a:endParaRPr lang="en-US" dirty="0"/>
          </a:p>
        </p:txBody>
      </p:sp>
    </p:spTree>
    <p:extLst>
      <p:ext uri="{BB962C8B-B14F-4D97-AF65-F5344CB8AC3E}">
        <p14:creationId xmlns:p14="http://schemas.microsoft.com/office/powerpoint/2010/main" val="26054137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BB29E735-D1EB-4591-9B0D-89B056C8E66F}"/>
              </a:ext>
            </a:extLst>
          </p:cNvPr>
          <p:cNvSpPr txBox="1">
            <a:spLocks/>
          </p:cNvSpPr>
          <p:nvPr/>
        </p:nvSpPr>
        <p:spPr>
          <a:xfrm>
            <a:off x="1687398" y="3108198"/>
            <a:ext cx="10114961" cy="39319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Sample Responses:</a:t>
            </a:r>
          </a:p>
          <a:p>
            <a:pPr marL="0" indent="0">
              <a:buNone/>
            </a:pPr>
            <a:r>
              <a:rPr lang="en-US" sz="1800" b="1" i="0" u="none" strike="noStrike" baseline="0" dirty="0">
                <a:solidFill>
                  <a:srgbClr val="000000"/>
                </a:solidFill>
                <a:latin typeface="Calibri" panose="020F0502020204030204" pitchFamily="34" charset="0"/>
              </a:rPr>
              <a:t>	Criterion 2</a:t>
            </a:r>
            <a:endParaRPr lang="en-US" sz="1800" b="0" i="0" u="none" strike="noStrike" baseline="0" dirty="0">
              <a:solidFill>
                <a:srgbClr val="000000"/>
              </a:solidFill>
              <a:latin typeface="Calibri" panose="020F0502020204030204" pitchFamily="34" charset="0"/>
            </a:endParaRPr>
          </a:p>
          <a:p>
            <a:pPr marL="0" indent="0">
              <a:buNone/>
            </a:pPr>
            <a:r>
              <a:rPr lang="en-US" sz="1800" b="0" i="0" u="none" strike="noStrike" baseline="0" dirty="0">
                <a:solidFill>
                  <a:srgbClr val="000000"/>
                </a:solidFill>
                <a:latin typeface="Calibri" panose="020F0502020204030204" pitchFamily="34" charset="0"/>
              </a:rPr>
              <a:t>	The crash data analysis demonstrates the need for this project.</a:t>
            </a:r>
            <a:endParaRPr lang="en-US" sz="1800" b="0" i="0" u="none" strike="noStrike" baseline="0" dirty="0">
              <a:solidFill>
                <a:srgbClr val="000000"/>
              </a:solidFill>
              <a:latin typeface="Times New Roman" panose="02020603050405020304" pitchFamily="18" charset="0"/>
            </a:endParaRPr>
          </a:p>
          <a:p>
            <a:endParaRPr lang="en-US" dirty="0"/>
          </a:p>
          <a:p>
            <a:pPr marL="0" indent="0">
              <a:buNone/>
            </a:pPr>
            <a:r>
              <a:rPr lang="en-US" sz="2400" b="1" i="0" u="none" strike="noStrike" baseline="0" dirty="0">
                <a:solidFill>
                  <a:srgbClr val="000000"/>
                </a:solidFill>
                <a:latin typeface="Calibri" panose="020F0502020204030204" pitchFamily="34" charset="0"/>
              </a:rPr>
              <a:t>	Criterion 2-Supporting Safety Data: Highly Qualified </a:t>
            </a:r>
            <a:endParaRPr lang="en-US" sz="2400" b="0" i="0" u="none" strike="noStrike" baseline="0" dirty="0">
              <a:solidFill>
                <a:srgbClr val="000000"/>
              </a:solidFill>
              <a:latin typeface="Calibri" panose="020F0502020204030204" pitchFamily="34" charset="0"/>
            </a:endParaRPr>
          </a:p>
          <a:p>
            <a:pPr marL="914400" lvl="2" indent="0">
              <a:buNone/>
            </a:pPr>
            <a:r>
              <a:rPr lang="en-US" sz="1600" b="0" i="0" u="none" strike="noStrike" baseline="0" dirty="0">
                <a:solidFill>
                  <a:srgbClr val="000000"/>
                </a:solidFill>
                <a:latin typeface="Calibri" panose="020F0502020204030204" pitchFamily="34" charset="0"/>
              </a:rPr>
              <a:t>The crash data </a:t>
            </a:r>
            <a:r>
              <a:rPr lang="en-US" sz="1600" dirty="0">
                <a:solidFill>
                  <a:srgbClr val="000000"/>
                </a:solidFill>
                <a:latin typeface="Calibri" panose="020F0502020204030204" pitchFamily="34" charset="0"/>
              </a:rPr>
              <a:t>analysis in Appendix B </a:t>
            </a:r>
            <a:r>
              <a:rPr lang="en-US" sz="1600" b="0" i="0" u="none" strike="noStrike" baseline="0" dirty="0">
                <a:solidFill>
                  <a:srgbClr val="000000"/>
                </a:solidFill>
                <a:latin typeface="Calibri" panose="020F0502020204030204" pitchFamily="34" charset="0"/>
              </a:rPr>
              <a:t>demonstrates that 75% of the crashes on River Road involve Roadway Departure. From 2017-2022, River Road experienced 20 crashes that lead to 3 injuries. The proposed project will widen shoulders to decrease the risk of roadway departure crashes.</a:t>
            </a:r>
            <a:endParaRPr lang="en-US" dirty="0"/>
          </a:p>
        </p:txBody>
      </p:sp>
      <p:pic>
        <p:nvPicPr>
          <p:cNvPr id="3" name="Picture 2">
            <a:extLst>
              <a:ext uri="{FF2B5EF4-FFF2-40B4-BE49-F238E27FC236}">
                <a16:creationId xmlns:a16="http://schemas.microsoft.com/office/drawing/2014/main" id="{02F82A9D-FE02-4806-847B-41FBFDAECC4B}"/>
              </a:ext>
            </a:extLst>
          </p:cNvPr>
          <p:cNvPicPr>
            <a:picLocks noChangeAspect="1"/>
          </p:cNvPicPr>
          <p:nvPr/>
        </p:nvPicPr>
        <p:blipFill rotWithShape="1">
          <a:blip r:embed="rId2">
            <a:clrChange>
              <a:clrFrom>
                <a:srgbClr val="FFFFFF"/>
              </a:clrFrom>
              <a:clrTo>
                <a:srgbClr val="FFFFFF">
                  <a:alpha val="0"/>
                </a:srgbClr>
              </a:clrTo>
            </a:clrChange>
          </a:blip>
          <a:srcRect l="4062"/>
          <a:stretch/>
        </p:blipFill>
        <p:spPr>
          <a:xfrm>
            <a:off x="495300" y="268136"/>
            <a:ext cx="11696700" cy="1825403"/>
          </a:xfrm>
          <a:prstGeom prst="rect">
            <a:avLst/>
          </a:prstGeom>
        </p:spPr>
      </p:pic>
      <p:sp>
        <p:nvSpPr>
          <p:cNvPr id="2" name="TextBox 1">
            <a:extLst>
              <a:ext uri="{FF2B5EF4-FFF2-40B4-BE49-F238E27FC236}">
                <a16:creationId xmlns:a16="http://schemas.microsoft.com/office/drawing/2014/main" id="{D447EE5A-E8F4-4D25-A88E-5901627EADE1}"/>
              </a:ext>
            </a:extLst>
          </p:cNvPr>
          <p:cNvSpPr txBox="1"/>
          <p:nvPr/>
        </p:nvSpPr>
        <p:spPr>
          <a:xfrm>
            <a:off x="744718" y="3813986"/>
            <a:ext cx="1743958" cy="369332"/>
          </a:xfrm>
          <a:prstGeom prst="rect">
            <a:avLst/>
          </a:prstGeom>
          <a:noFill/>
        </p:spPr>
        <p:txBody>
          <a:bodyPr wrap="square" rtlCol="0">
            <a:spAutoFit/>
          </a:bodyPr>
          <a:lstStyle/>
          <a:p>
            <a:pPr algn="r"/>
            <a:r>
              <a:rPr lang="en-US" b="1" dirty="0">
                <a:solidFill>
                  <a:srgbClr val="FF0000"/>
                </a:solidFill>
              </a:rPr>
              <a:t>Don’t do this. </a:t>
            </a:r>
          </a:p>
        </p:txBody>
      </p:sp>
      <p:sp>
        <p:nvSpPr>
          <p:cNvPr id="5" name="TextBox 4">
            <a:extLst>
              <a:ext uri="{FF2B5EF4-FFF2-40B4-BE49-F238E27FC236}">
                <a16:creationId xmlns:a16="http://schemas.microsoft.com/office/drawing/2014/main" id="{4A2E22E1-4704-4641-8FDB-5EC4BCA264CE}"/>
              </a:ext>
            </a:extLst>
          </p:cNvPr>
          <p:cNvSpPr txBox="1"/>
          <p:nvPr/>
        </p:nvSpPr>
        <p:spPr>
          <a:xfrm>
            <a:off x="389641" y="5057720"/>
            <a:ext cx="2099035" cy="369332"/>
          </a:xfrm>
          <a:prstGeom prst="rect">
            <a:avLst/>
          </a:prstGeom>
          <a:noFill/>
        </p:spPr>
        <p:txBody>
          <a:bodyPr wrap="square" rtlCol="0">
            <a:spAutoFit/>
          </a:bodyPr>
          <a:lstStyle/>
          <a:p>
            <a:pPr algn="r"/>
            <a:r>
              <a:rPr lang="en-US" b="1" dirty="0">
                <a:solidFill>
                  <a:srgbClr val="00B050"/>
                </a:solidFill>
              </a:rPr>
              <a:t>Instead, do this. </a:t>
            </a:r>
          </a:p>
        </p:txBody>
      </p:sp>
      <p:sp>
        <p:nvSpPr>
          <p:cNvPr id="7" name="Title 6">
            <a:extLst>
              <a:ext uri="{FF2B5EF4-FFF2-40B4-BE49-F238E27FC236}">
                <a16:creationId xmlns:a16="http://schemas.microsoft.com/office/drawing/2014/main" id="{F6CCAFD6-0623-B9FC-6912-2E7D1EFF39FD}"/>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395471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500"/>
                                        <p:tgtEl>
                                          <p:spTgt spid="6">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5" end="5"/>
                                            </p:txEl>
                                          </p:spTgt>
                                        </p:tgtEl>
                                        <p:attrNameLst>
                                          <p:attrName>style.visibility</p:attrName>
                                        </p:attrNameLst>
                                      </p:cBhvr>
                                      <p:to>
                                        <p:strVal val="visible"/>
                                      </p:to>
                                    </p:set>
                                    <p:animEffect transition="in" filter="fade">
                                      <p:cBhvr>
                                        <p:cTn id="10" dur="500"/>
                                        <p:tgtEl>
                                          <p:spTgt spid="6">
                                            <p:txEl>
                                              <p:pRg st="5" end="5"/>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BB29E735-D1EB-4591-9B0D-89B056C8E66F}"/>
              </a:ext>
            </a:extLst>
          </p:cNvPr>
          <p:cNvSpPr txBox="1">
            <a:spLocks/>
          </p:cNvSpPr>
          <p:nvPr/>
        </p:nvSpPr>
        <p:spPr>
          <a:xfrm>
            <a:off x="1687398" y="2231504"/>
            <a:ext cx="10114961" cy="39319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Sample Responses:</a:t>
            </a:r>
          </a:p>
          <a:p>
            <a:pPr marL="0" indent="0">
              <a:buNone/>
            </a:pPr>
            <a:endParaRPr lang="en-US" sz="1800" b="1" dirty="0">
              <a:solidFill>
                <a:srgbClr val="000000"/>
              </a:solidFill>
              <a:latin typeface="Calibri" panose="020F0502020204030204" pitchFamily="34" charset="0"/>
            </a:endParaRPr>
          </a:p>
          <a:p>
            <a:pPr marL="0" indent="0">
              <a:buNone/>
            </a:pPr>
            <a:r>
              <a:rPr lang="en-US" dirty="0"/>
              <a:t>Formal safety data is limited in many Tribal areas; applicants should support their application with documentation summarizing the </a:t>
            </a:r>
            <a:r>
              <a:rPr lang="en-US" sz="3600" b="1" dirty="0"/>
              <a:t>best available data </a:t>
            </a:r>
            <a:r>
              <a:rPr lang="en-US" dirty="0"/>
              <a:t>that demonstrates a history or risk of transportation incidents that are expected to be reduced by the proposed activity. </a:t>
            </a:r>
            <a:endParaRPr lang="en-US" sz="1800" dirty="0">
              <a:solidFill>
                <a:srgbClr val="000000"/>
              </a:solidFill>
              <a:latin typeface="Calibri" panose="020F0502020204030204" pitchFamily="34" charset="0"/>
            </a:endParaRPr>
          </a:p>
        </p:txBody>
      </p:sp>
      <p:pic>
        <p:nvPicPr>
          <p:cNvPr id="7" name="Picture 6">
            <a:extLst>
              <a:ext uri="{FF2B5EF4-FFF2-40B4-BE49-F238E27FC236}">
                <a16:creationId xmlns:a16="http://schemas.microsoft.com/office/drawing/2014/main" id="{C339B176-14F6-4AF4-88AE-53818A1ED5CF}"/>
              </a:ext>
            </a:extLst>
          </p:cNvPr>
          <p:cNvPicPr>
            <a:picLocks noChangeAspect="1"/>
          </p:cNvPicPr>
          <p:nvPr/>
        </p:nvPicPr>
        <p:blipFill rotWithShape="1">
          <a:blip r:embed="rId3">
            <a:clrChange>
              <a:clrFrom>
                <a:srgbClr val="FFFFFF"/>
              </a:clrFrom>
              <a:clrTo>
                <a:srgbClr val="FFFFFF">
                  <a:alpha val="0"/>
                </a:srgbClr>
              </a:clrTo>
            </a:clrChange>
          </a:blip>
          <a:srcRect l="4062"/>
          <a:stretch/>
        </p:blipFill>
        <p:spPr>
          <a:xfrm>
            <a:off x="495300" y="268136"/>
            <a:ext cx="11696700" cy="1825403"/>
          </a:xfrm>
          <a:prstGeom prst="rect">
            <a:avLst/>
          </a:prstGeom>
        </p:spPr>
      </p:pic>
      <p:sp>
        <p:nvSpPr>
          <p:cNvPr id="3" name="Title 2">
            <a:extLst>
              <a:ext uri="{FF2B5EF4-FFF2-40B4-BE49-F238E27FC236}">
                <a16:creationId xmlns:a16="http://schemas.microsoft.com/office/drawing/2014/main" id="{68312189-FE22-E2B4-D803-12B1165CA767}"/>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7448764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BB29E735-D1EB-4591-9B0D-89B056C8E66F}"/>
              </a:ext>
            </a:extLst>
          </p:cNvPr>
          <p:cNvSpPr txBox="1">
            <a:spLocks/>
          </p:cNvSpPr>
          <p:nvPr/>
        </p:nvSpPr>
        <p:spPr>
          <a:xfrm>
            <a:off x="1687398" y="2231504"/>
            <a:ext cx="10114961" cy="39319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Sample Responses:</a:t>
            </a:r>
          </a:p>
          <a:p>
            <a:pPr marL="0" indent="0">
              <a:buNone/>
            </a:pPr>
            <a:r>
              <a:rPr lang="en-US" sz="1800" b="1" i="0" u="none" strike="noStrike" baseline="0" dirty="0">
                <a:solidFill>
                  <a:srgbClr val="000000"/>
                </a:solidFill>
                <a:latin typeface="Calibri" panose="020F0502020204030204" pitchFamily="34" charset="0"/>
              </a:rPr>
              <a:t>	Criterion 2-Supporting Safety Data:</a:t>
            </a:r>
            <a:endParaRPr lang="en-US" sz="1800" b="0" i="0" u="none" strike="noStrike" baseline="0" dirty="0">
              <a:solidFill>
                <a:srgbClr val="000000"/>
              </a:solidFill>
              <a:latin typeface="Calibri" panose="020F0502020204030204" pitchFamily="34" charset="0"/>
            </a:endParaRPr>
          </a:p>
          <a:p>
            <a:pPr marL="914400" lvl="2" indent="0">
              <a:buNone/>
            </a:pPr>
            <a:r>
              <a:rPr lang="en-US" sz="1800" b="0" i="0" u="none" strike="noStrike" baseline="0" dirty="0">
                <a:solidFill>
                  <a:srgbClr val="000000"/>
                </a:solidFill>
                <a:latin typeface="Calibri" panose="020F0502020204030204" pitchFamily="34" charset="0"/>
              </a:rPr>
              <a:t>The Nation has supplied collision data to support this application. See attachments.</a:t>
            </a:r>
            <a:endParaRPr lang="en-US" dirty="0"/>
          </a:p>
          <a:p>
            <a:pPr marL="0" indent="0">
              <a:buNone/>
            </a:pPr>
            <a:r>
              <a:rPr lang="en-US" sz="2400" b="1" i="0" u="none" strike="noStrike" baseline="0" dirty="0">
                <a:solidFill>
                  <a:srgbClr val="000000"/>
                </a:solidFill>
                <a:latin typeface="Calibri" panose="020F0502020204030204" pitchFamily="34" charset="0"/>
              </a:rPr>
              <a:t>	</a:t>
            </a:r>
          </a:p>
          <a:p>
            <a:pPr marL="0" indent="0">
              <a:buNone/>
            </a:pPr>
            <a:r>
              <a:rPr lang="en-US" sz="2400" b="1" dirty="0">
                <a:solidFill>
                  <a:srgbClr val="000000"/>
                </a:solidFill>
                <a:latin typeface="Calibri" panose="020F0502020204030204" pitchFamily="34" charset="0"/>
              </a:rPr>
              <a:t>	</a:t>
            </a:r>
            <a:r>
              <a:rPr lang="en-US" sz="2400" b="1" i="0" u="none" strike="noStrike" baseline="0" dirty="0">
                <a:solidFill>
                  <a:srgbClr val="000000"/>
                </a:solidFill>
                <a:latin typeface="Calibri" panose="020F0502020204030204" pitchFamily="34" charset="0"/>
              </a:rPr>
              <a:t>Criterion 2-Supporting Safety Data: Highly Qualified </a:t>
            </a:r>
            <a:endParaRPr lang="en-US" sz="2400" b="0" i="0" u="none" strike="noStrike" baseline="0" dirty="0">
              <a:solidFill>
                <a:srgbClr val="000000"/>
              </a:solidFill>
              <a:latin typeface="Calibri" panose="020F0502020204030204" pitchFamily="34" charset="0"/>
            </a:endParaRPr>
          </a:p>
          <a:p>
            <a:pPr marL="914400" lvl="2" indent="0">
              <a:buNone/>
            </a:pPr>
            <a:r>
              <a:rPr lang="en-US" sz="1600" b="0" i="0" u="none" strike="noStrike" baseline="0" dirty="0">
                <a:solidFill>
                  <a:srgbClr val="000000"/>
                </a:solidFill>
                <a:latin typeface="Calibri" panose="020F0502020204030204" pitchFamily="34" charset="0"/>
              </a:rPr>
              <a:t>Over the last 5 years, this intersection has sustained 8 accidents (37.5% injury rate) along with frequent near-misses. Furthermore, Lower Road serves as the exit from the high school where the traffic backs up considerably while school is in session.</a:t>
            </a:r>
          </a:p>
          <a:p>
            <a:pPr marL="914400" lvl="2" indent="0">
              <a:buNone/>
            </a:pPr>
            <a:r>
              <a:rPr lang="en-US" sz="1600" b="0" i="0" u="none" strike="noStrike" baseline="0" dirty="0">
                <a:solidFill>
                  <a:srgbClr val="000000"/>
                </a:solidFill>
                <a:latin typeface="Calibri" panose="020F0502020204030204" pitchFamily="34" charset="0"/>
              </a:rPr>
              <a:t>In addition, the Nation is taking a systematic approach for addressing intersection safety hazards and has made Intersections a priority in the transportation safety plan.</a:t>
            </a:r>
            <a:r>
              <a:rPr lang="en-US" sz="1600" b="0" i="0" u="none" strike="noStrike" dirty="0">
                <a:solidFill>
                  <a:srgbClr val="000000"/>
                </a:solidFill>
                <a:latin typeface="Calibri" panose="020F0502020204030204" pitchFamily="34" charset="0"/>
              </a:rPr>
              <a:t> Across our road network, intersections are involved in 38% of all crashes.</a:t>
            </a:r>
            <a:r>
              <a:rPr lang="en-US" sz="1600" b="0" i="0" u="none" strike="noStrike" baseline="0" dirty="0">
                <a:solidFill>
                  <a:srgbClr val="000000"/>
                </a:solidFill>
                <a:latin typeface="Calibri" panose="020F0502020204030204" pitchFamily="34" charset="0"/>
              </a:rPr>
              <a:t> </a:t>
            </a:r>
            <a:endParaRPr lang="en-US" dirty="0"/>
          </a:p>
        </p:txBody>
      </p:sp>
      <p:sp>
        <p:nvSpPr>
          <p:cNvPr id="2" name="TextBox 1">
            <a:extLst>
              <a:ext uri="{FF2B5EF4-FFF2-40B4-BE49-F238E27FC236}">
                <a16:creationId xmlns:a16="http://schemas.microsoft.com/office/drawing/2014/main" id="{D447EE5A-E8F4-4D25-A88E-5901627EADE1}"/>
              </a:ext>
            </a:extLst>
          </p:cNvPr>
          <p:cNvSpPr txBox="1"/>
          <p:nvPr/>
        </p:nvSpPr>
        <p:spPr>
          <a:xfrm>
            <a:off x="744718" y="2937292"/>
            <a:ext cx="1743958" cy="646331"/>
          </a:xfrm>
          <a:prstGeom prst="rect">
            <a:avLst/>
          </a:prstGeom>
          <a:noFill/>
        </p:spPr>
        <p:txBody>
          <a:bodyPr wrap="square" rtlCol="0">
            <a:spAutoFit/>
          </a:bodyPr>
          <a:lstStyle/>
          <a:p>
            <a:pPr algn="r"/>
            <a:r>
              <a:rPr lang="en-US" b="1" dirty="0">
                <a:solidFill>
                  <a:srgbClr val="FF0000"/>
                </a:solidFill>
              </a:rPr>
              <a:t>Don’t do this.</a:t>
            </a:r>
          </a:p>
          <a:p>
            <a:pPr algn="r"/>
            <a:r>
              <a:rPr lang="en-US" b="1" dirty="0">
                <a:solidFill>
                  <a:srgbClr val="FF0000"/>
                </a:solidFill>
              </a:rPr>
              <a:t> </a:t>
            </a:r>
          </a:p>
        </p:txBody>
      </p:sp>
      <p:sp>
        <p:nvSpPr>
          <p:cNvPr id="5" name="TextBox 4">
            <a:extLst>
              <a:ext uri="{FF2B5EF4-FFF2-40B4-BE49-F238E27FC236}">
                <a16:creationId xmlns:a16="http://schemas.microsoft.com/office/drawing/2014/main" id="{4A2E22E1-4704-4641-8FDB-5EC4BCA264CE}"/>
              </a:ext>
            </a:extLst>
          </p:cNvPr>
          <p:cNvSpPr txBox="1"/>
          <p:nvPr/>
        </p:nvSpPr>
        <p:spPr>
          <a:xfrm>
            <a:off x="389641" y="3945355"/>
            <a:ext cx="2099035" cy="369332"/>
          </a:xfrm>
          <a:prstGeom prst="rect">
            <a:avLst/>
          </a:prstGeom>
          <a:noFill/>
        </p:spPr>
        <p:txBody>
          <a:bodyPr wrap="square" rtlCol="0">
            <a:spAutoFit/>
          </a:bodyPr>
          <a:lstStyle/>
          <a:p>
            <a:pPr algn="r"/>
            <a:r>
              <a:rPr lang="en-US" b="1" dirty="0">
                <a:solidFill>
                  <a:srgbClr val="00B050"/>
                </a:solidFill>
              </a:rPr>
              <a:t>Instead, do this. </a:t>
            </a:r>
          </a:p>
        </p:txBody>
      </p:sp>
      <p:sp>
        <p:nvSpPr>
          <p:cNvPr id="7" name="TextBox 6">
            <a:extLst>
              <a:ext uri="{FF2B5EF4-FFF2-40B4-BE49-F238E27FC236}">
                <a16:creationId xmlns:a16="http://schemas.microsoft.com/office/drawing/2014/main" id="{4B09A7A1-DDDB-4EA1-A398-159E64DF307B}"/>
              </a:ext>
            </a:extLst>
          </p:cNvPr>
          <p:cNvSpPr txBox="1"/>
          <p:nvPr/>
        </p:nvSpPr>
        <p:spPr>
          <a:xfrm>
            <a:off x="8937522" y="2248199"/>
            <a:ext cx="6096000" cy="369332"/>
          </a:xfrm>
          <a:prstGeom prst="rect">
            <a:avLst/>
          </a:prstGeom>
          <a:noFill/>
        </p:spPr>
        <p:txBody>
          <a:bodyPr wrap="square">
            <a:spAutoFit/>
          </a:bodyPr>
          <a:lstStyle/>
          <a:p>
            <a:r>
              <a:rPr lang="en-US" b="1" dirty="0">
                <a:solidFill>
                  <a:srgbClr val="FF0000"/>
                </a:solidFill>
              </a:rPr>
              <a:t>Reviewers might not find it</a:t>
            </a:r>
            <a:endParaRPr lang="en-US" dirty="0"/>
          </a:p>
        </p:txBody>
      </p:sp>
      <p:cxnSp>
        <p:nvCxnSpPr>
          <p:cNvPr id="9" name="Straight Arrow Connector 8">
            <a:extLst>
              <a:ext uri="{FF2B5EF4-FFF2-40B4-BE49-F238E27FC236}">
                <a16:creationId xmlns:a16="http://schemas.microsoft.com/office/drawing/2014/main" id="{843A3D18-C2CB-4CF7-96CB-97C0E1786A92}"/>
              </a:ext>
            </a:extLst>
          </p:cNvPr>
          <p:cNvCxnSpPr/>
          <p:nvPr/>
        </p:nvCxnSpPr>
        <p:spPr>
          <a:xfrm flipH="1">
            <a:off x="9940413" y="2664542"/>
            <a:ext cx="737419" cy="44245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44491EE2-2D92-40E5-B36A-262998D482F7}"/>
              </a:ext>
            </a:extLst>
          </p:cNvPr>
          <p:cNvPicPr>
            <a:picLocks noChangeAspect="1"/>
          </p:cNvPicPr>
          <p:nvPr/>
        </p:nvPicPr>
        <p:blipFill rotWithShape="1">
          <a:blip r:embed="rId3">
            <a:clrChange>
              <a:clrFrom>
                <a:srgbClr val="FFFFFF"/>
              </a:clrFrom>
              <a:clrTo>
                <a:srgbClr val="FFFFFF">
                  <a:alpha val="0"/>
                </a:srgbClr>
              </a:clrTo>
            </a:clrChange>
          </a:blip>
          <a:srcRect l="4062"/>
          <a:stretch/>
        </p:blipFill>
        <p:spPr>
          <a:xfrm>
            <a:off x="495300" y="268136"/>
            <a:ext cx="11696700" cy="1825403"/>
          </a:xfrm>
          <a:prstGeom prst="rect">
            <a:avLst/>
          </a:prstGeom>
        </p:spPr>
      </p:pic>
      <p:sp>
        <p:nvSpPr>
          <p:cNvPr id="4" name="Title 3">
            <a:extLst>
              <a:ext uri="{FF2B5EF4-FFF2-40B4-BE49-F238E27FC236}">
                <a16:creationId xmlns:a16="http://schemas.microsoft.com/office/drawing/2014/main" id="{5C8ACD32-AC7E-CEEE-A093-CB4F11B99F23}"/>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122831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4" end="4"/>
                                            </p:txEl>
                                          </p:spTgt>
                                        </p:tgtEl>
                                        <p:attrNameLst>
                                          <p:attrName>style.visibility</p:attrName>
                                        </p:attrNameLst>
                                      </p:cBhvr>
                                      <p:to>
                                        <p:strVal val="visible"/>
                                      </p:to>
                                    </p:set>
                                    <p:animEffect transition="in" filter="fade">
                                      <p:cBhvr>
                                        <p:cTn id="16" dur="500"/>
                                        <p:tgtEl>
                                          <p:spTgt spid="6">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Effect transition="in" filter="fade">
                                      <p:cBhvr>
                                        <p:cTn id="19" dur="500"/>
                                        <p:tgtEl>
                                          <p:spTgt spid="6">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BB29E735-D1EB-4591-9B0D-89B056C8E66F}"/>
              </a:ext>
            </a:extLst>
          </p:cNvPr>
          <p:cNvSpPr txBox="1">
            <a:spLocks/>
          </p:cNvSpPr>
          <p:nvPr/>
        </p:nvSpPr>
        <p:spPr>
          <a:xfrm>
            <a:off x="1687398" y="2231504"/>
            <a:ext cx="10114961" cy="39319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Sample Responses:</a:t>
            </a:r>
          </a:p>
          <a:p>
            <a:pPr marL="0" indent="0">
              <a:buNone/>
            </a:pPr>
            <a:r>
              <a:rPr lang="en-US" sz="1800" b="1" i="0" u="none" strike="noStrike" baseline="0" dirty="0">
                <a:solidFill>
                  <a:srgbClr val="000000"/>
                </a:solidFill>
                <a:latin typeface="Calibri" panose="020F0502020204030204" pitchFamily="34" charset="0"/>
              </a:rPr>
              <a:t>	Criterion 2-Supporting Safety Data:</a:t>
            </a:r>
            <a:endParaRPr lang="en-US" sz="1800" b="0" i="0" u="none" strike="noStrike" baseline="0" dirty="0">
              <a:solidFill>
                <a:srgbClr val="000000"/>
              </a:solidFill>
              <a:latin typeface="Calibri" panose="020F0502020204030204" pitchFamily="34" charset="0"/>
            </a:endParaRPr>
          </a:p>
          <a:p>
            <a:pPr marL="914400" lvl="2" indent="0">
              <a:buNone/>
            </a:pPr>
            <a:r>
              <a:rPr lang="en-US" sz="1800" b="0" i="0" u="none" strike="noStrike" baseline="0" dirty="0">
                <a:solidFill>
                  <a:srgbClr val="000000"/>
                </a:solidFill>
                <a:latin typeface="Calibri" panose="020F0502020204030204" pitchFamily="34" charset="0"/>
              </a:rPr>
              <a:t>A survey showed</a:t>
            </a:r>
            <a:r>
              <a:rPr lang="en-US" sz="1800" b="0" i="0" u="none" strike="noStrike" dirty="0">
                <a:solidFill>
                  <a:srgbClr val="000000"/>
                </a:solidFill>
                <a:latin typeface="Calibri" panose="020F0502020204030204" pitchFamily="34" charset="0"/>
              </a:rPr>
              <a:t> that 90% of the 40 participants identified this project as a top priority.</a:t>
            </a:r>
            <a:endParaRPr lang="en-US" dirty="0"/>
          </a:p>
          <a:p>
            <a:pPr marL="0" indent="0">
              <a:buNone/>
            </a:pPr>
            <a:r>
              <a:rPr lang="en-US" sz="2400" b="1" i="0" u="none" strike="noStrike" baseline="0" dirty="0">
                <a:solidFill>
                  <a:srgbClr val="000000"/>
                </a:solidFill>
                <a:latin typeface="Calibri" panose="020F0502020204030204" pitchFamily="34" charset="0"/>
              </a:rPr>
              <a:t>	</a:t>
            </a:r>
          </a:p>
          <a:p>
            <a:pPr marL="0" indent="0">
              <a:buNone/>
            </a:pPr>
            <a:r>
              <a:rPr lang="en-US" sz="2400" b="1" dirty="0">
                <a:solidFill>
                  <a:srgbClr val="000000"/>
                </a:solidFill>
                <a:latin typeface="Calibri" panose="020F0502020204030204" pitchFamily="34" charset="0"/>
              </a:rPr>
              <a:t>	</a:t>
            </a:r>
            <a:r>
              <a:rPr lang="en-US" sz="2400" b="1" i="0" u="none" strike="noStrike" baseline="0" dirty="0">
                <a:solidFill>
                  <a:srgbClr val="000000"/>
                </a:solidFill>
                <a:latin typeface="Calibri" panose="020F0502020204030204" pitchFamily="34" charset="0"/>
              </a:rPr>
              <a:t>Criterion 2-Supporting Safety Data: Qualified </a:t>
            </a:r>
            <a:endParaRPr lang="en-US" sz="2400" b="0" i="0" u="none" strike="noStrike" baseline="0" dirty="0">
              <a:solidFill>
                <a:srgbClr val="000000"/>
              </a:solidFill>
              <a:latin typeface="Calibri" panose="020F0502020204030204" pitchFamily="34" charset="0"/>
            </a:endParaRPr>
          </a:p>
          <a:p>
            <a:pPr marL="914400" lvl="2" indent="0">
              <a:buNone/>
            </a:pPr>
            <a:r>
              <a:rPr lang="en-US" sz="1800" b="0" i="0" u="none" strike="noStrike" baseline="0" dirty="0">
                <a:solidFill>
                  <a:srgbClr val="000000"/>
                </a:solidFill>
                <a:latin typeface="Calibri" panose="020F0502020204030204" pitchFamily="34" charset="0"/>
              </a:rPr>
              <a:t>A survey identified 23 crashes that occurred in</a:t>
            </a:r>
            <a:r>
              <a:rPr lang="en-US" sz="1800" b="0" i="0" u="none" strike="noStrike" dirty="0">
                <a:solidFill>
                  <a:srgbClr val="000000"/>
                </a:solidFill>
                <a:latin typeface="Calibri" panose="020F0502020204030204" pitchFamily="34" charset="0"/>
              </a:rPr>
              <a:t> the village over the past 10 years. </a:t>
            </a:r>
            <a:r>
              <a:rPr lang="en-US" sz="1800" dirty="0">
                <a:solidFill>
                  <a:srgbClr val="000000"/>
                </a:solidFill>
                <a:latin typeface="Calibri" panose="020F0502020204030204" pitchFamily="34" charset="0"/>
              </a:rPr>
              <a:t>Among these crashes are two pedestrian injuries and a fatality that occurred during hours of darkness. All pedestrians were walking along the road rather than crossing. By adding streetlights pedestrians walking along the road will be more visible to drivers and reduce these crashes in the future. </a:t>
            </a:r>
          </a:p>
        </p:txBody>
      </p:sp>
      <p:sp>
        <p:nvSpPr>
          <p:cNvPr id="2" name="TextBox 1">
            <a:extLst>
              <a:ext uri="{FF2B5EF4-FFF2-40B4-BE49-F238E27FC236}">
                <a16:creationId xmlns:a16="http://schemas.microsoft.com/office/drawing/2014/main" id="{D447EE5A-E8F4-4D25-A88E-5901627EADE1}"/>
              </a:ext>
            </a:extLst>
          </p:cNvPr>
          <p:cNvSpPr txBox="1"/>
          <p:nvPr/>
        </p:nvSpPr>
        <p:spPr>
          <a:xfrm>
            <a:off x="744718" y="2937292"/>
            <a:ext cx="1743958" cy="369332"/>
          </a:xfrm>
          <a:prstGeom prst="rect">
            <a:avLst/>
          </a:prstGeom>
          <a:noFill/>
        </p:spPr>
        <p:txBody>
          <a:bodyPr wrap="square" rtlCol="0">
            <a:spAutoFit/>
          </a:bodyPr>
          <a:lstStyle/>
          <a:p>
            <a:pPr algn="r"/>
            <a:r>
              <a:rPr lang="en-US" b="1" dirty="0">
                <a:solidFill>
                  <a:srgbClr val="FF0000"/>
                </a:solidFill>
              </a:rPr>
              <a:t>Not Qualified. </a:t>
            </a:r>
          </a:p>
        </p:txBody>
      </p:sp>
      <p:sp>
        <p:nvSpPr>
          <p:cNvPr id="5" name="TextBox 4">
            <a:extLst>
              <a:ext uri="{FF2B5EF4-FFF2-40B4-BE49-F238E27FC236}">
                <a16:creationId xmlns:a16="http://schemas.microsoft.com/office/drawing/2014/main" id="{4A2E22E1-4704-4641-8FDB-5EC4BCA264CE}"/>
              </a:ext>
            </a:extLst>
          </p:cNvPr>
          <p:cNvSpPr txBox="1"/>
          <p:nvPr/>
        </p:nvSpPr>
        <p:spPr>
          <a:xfrm>
            <a:off x="389641" y="3945355"/>
            <a:ext cx="2099035" cy="369332"/>
          </a:xfrm>
          <a:prstGeom prst="rect">
            <a:avLst/>
          </a:prstGeom>
          <a:noFill/>
        </p:spPr>
        <p:txBody>
          <a:bodyPr wrap="square" rtlCol="0">
            <a:spAutoFit/>
          </a:bodyPr>
          <a:lstStyle/>
          <a:p>
            <a:pPr algn="r"/>
            <a:r>
              <a:rPr lang="en-US" b="1" dirty="0">
                <a:solidFill>
                  <a:srgbClr val="00B050"/>
                </a:solidFill>
              </a:rPr>
              <a:t>Instead, do this. </a:t>
            </a:r>
          </a:p>
        </p:txBody>
      </p:sp>
      <p:pic>
        <p:nvPicPr>
          <p:cNvPr id="7" name="Picture 6">
            <a:extLst>
              <a:ext uri="{FF2B5EF4-FFF2-40B4-BE49-F238E27FC236}">
                <a16:creationId xmlns:a16="http://schemas.microsoft.com/office/drawing/2014/main" id="{C339B176-14F6-4AF4-88AE-53818A1ED5CF}"/>
              </a:ext>
            </a:extLst>
          </p:cNvPr>
          <p:cNvPicPr>
            <a:picLocks noChangeAspect="1"/>
          </p:cNvPicPr>
          <p:nvPr/>
        </p:nvPicPr>
        <p:blipFill rotWithShape="1">
          <a:blip r:embed="rId3">
            <a:clrChange>
              <a:clrFrom>
                <a:srgbClr val="FFFFFF"/>
              </a:clrFrom>
              <a:clrTo>
                <a:srgbClr val="FFFFFF">
                  <a:alpha val="0"/>
                </a:srgbClr>
              </a:clrTo>
            </a:clrChange>
          </a:blip>
          <a:srcRect l="4062"/>
          <a:stretch/>
        </p:blipFill>
        <p:spPr>
          <a:xfrm>
            <a:off x="495300" y="268136"/>
            <a:ext cx="11696700" cy="1825403"/>
          </a:xfrm>
          <a:prstGeom prst="rect">
            <a:avLst/>
          </a:prstGeom>
        </p:spPr>
      </p:pic>
    </p:spTree>
    <p:extLst>
      <p:ext uri="{BB962C8B-B14F-4D97-AF65-F5344CB8AC3E}">
        <p14:creationId xmlns:p14="http://schemas.microsoft.com/office/powerpoint/2010/main" val="361050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4" end="4"/>
                                            </p:txEl>
                                          </p:spTgt>
                                        </p:tgtEl>
                                        <p:attrNameLst>
                                          <p:attrName>style.visibility</p:attrName>
                                        </p:attrNameLst>
                                      </p:cBhvr>
                                      <p:to>
                                        <p:strVal val="visible"/>
                                      </p:to>
                                    </p:set>
                                    <p:animEffect transition="in" filter="fade">
                                      <p:cBhvr>
                                        <p:cTn id="10" dur="500"/>
                                        <p:tgtEl>
                                          <p:spTgt spid="6">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animEffect transition="in" filter="fade">
                                      <p:cBhvr>
                                        <p:cTn id="13"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8FE1E7-5783-4F94-812E-1E02E7C570B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07625" y="102681"/>
            <a:ext cx="11678292" cy="2479522"/>
          </a:xfrm>
          <a:prstGeom prst="rect">
            <a:avLst/>
          </a:prstGeom>
        </p:spPr>
      </p:pic>
      <p:sp>
        <p:nvSpPr>
          <p:cNvPr id="4" name="Content Placeholder 2">
            <a:extLst>
              <a:ext uri="{FF2B5EF4-FFF2-40B4-BE49-F238E27FC236}">
                <a16:creationId xmlns:a16="http://schemas.microsoft.com/office/drawing/2014/main" id="{FB2135D2-0876-49B0-91F5-0A9E3085AFF5}"/>
              </a:ext>
            </a:extLst>
          </p:cNvPr>
          <p:cNvSpPr txBox="1">
            <a:spLocks/>
          </p:cNvSpPr>
          <p:nvPr/>
        </p:nvSpPr>
        <p:spPr>
          <a:xfrm>
            <a:off x="1687398" y="3377262"/>
            <a:ext cx="10114961" cy="39319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Sample Responses:</a:t>
            </a:r>
          </a:p>
          <a:p>
            <a:pPr marL="914400" lvl="2" indent="0">
              <a:buNone/>
            </a:pPr>
            <a:r>
              <a:rPr lang="en-US" sz="2400" dirty="0">
                <a:solidFill>
                  <a:srgbClr val="000000"/>
                </a:solidFill>
                <a:latin typeface="Calibri" panose="020F0502020204030204" pitchFamily="34" charset="0"/>
              </a:rPr>
              <a:t>This application does not reference evidence quantifying these reductions as there is insufficient crash data to calculate a reduction.</a:t>
            </a:r>
            <a:endParaRPr lang="en-US" sz="1100" dirty="0">
              <a:solidFill>
                <a:srgbClr val="000000"/>
              </a:solidFill>
              <a:latin typeface="Calibri" panose="020F0502020204030204" pitchFamily="34" charset="0"/>
            </a:endParaRPr>
          </a:p>
        </p:txBody>
      </p:sp>
      <p:sp>
        <p:nvSpPr>
          <p:cNvPr id="6" name="TextBox 5">
            <a:extLst>
              <a:ext uri="{FF2B5EF4-FFF2-40B4-BE49-F238E27FC236}">
                <a16:creationId xmlns:a16="http://schemas.microsoft.com/office/drawing/2014/main" id="{8665BED5-C329-449D-BCD1-EDFC106821CD}"/>
              </a:ext>
            </a:extLst>
          </p:cNvPr>
          <p:cNvSpPr txBox="1"/>
          <p:nvPr/>
        </p:nvSpPr>
        <p:spPr>
          <a:xfrm>
            <a:off x="950079" y="4984737"/>
            <a:ext cx="10197382" cy="707886"/>
          </a:xfrm>
          <a:prstGeom prst="rect">
            <a:avLst/>
          </a:prstGeom>
          <a:noFill/>
        </p:spPr>
        <p:txBody>
          <a:bodyPr wrap="square" rtlCol="0">
            <a:spAutoFit/>
          </a:bodyPr>
          <a:lstStyle/>
          <a:p>
            <a:r>
              <a:rPr lang="en-US" sz="2000" b="1" dirty="0">
                <a:solidFill>
                  <a:srgbClr val="00B050"/>
                </a:solidFill>
              </a:rPr>
              <a:t>Crash reduction factors and other research can demonstrate the effectiveness of a strategy at reducing risk of crashes, even future crashes. </a:t>
            </a:r>
          </a:p>
        </p:txBody>
      </p:sp>
      <p:sp>
        <p:nvSpPr>
          <p:cNvPr id="7" name="TextBox 6">
            <a:extLst>
              <a:ext uri="{FF2B5EF4-FFF2-40B4-BE49-F238E27FC236}">
                <a16:creationId xmlns:a16="http://schemas.microsoft.com/office/drawing/2014/main" id="{1EA83E34-C65C-4F34-81CA-2B9F758BAE73}"/>
              </a:ext>
            </a:extLst>
          </p:cNvPr>
          <p:cNvSpPr txBox="1"/>
          <p:nvPr/>
        </p:nvSpPr>
        <p:spPr>
          <a:xfrm>
            <a:off x="950079" y="2937291"/>
            <a:ext cx="5833063" cy="646331"/>
          </a:xfrm>
          <a:prstGeom prst="rect">
            <a:avLst/>
          </a:prstGeom>
          <a:noFill/>
        </p:spPr>
        <p:txBody>
          <a:bodyPr wrap="square" rtlCol="0">
            <a:spAutoFit/>
          </a:bodyPr>
          <a:lstStyle/>
          <a:p>
            <a:r>
              <a:rPr lang="en-US" b="1" dirty="0">
                <a:solidFill>
                  <a:srgbClr val="FF0000"/>
                </a:solidFill>
              </a:rPr>
              <a:t>Don’t leave this one blank</a:t>
            </a:r>
          </a:p>
          <a:p>
            <a:pPr algn="r"/>
            <a:r>
              <a:rPr lang="en-US" b="1" dirty="0">
                <a:solidFill>
                  <a:srgbClr val="FF0000"/>
                </a:solidFill>
              </a:rPr>
              <a:t> </a:t>
            </a:r>
          </a:p>
        </p:txBody>
      </p:sp>
      <p:sp>
        <p:nvSpPr>
          <p:cNvPr id="8" name="TextBox 7">
            <a:extLst>
              <a:ext uri="{FF2B5EF4-FFF2-40B4-BE49-F238E27FC236}">
                <a16:creationId xmlns:a16="http://schemas.microsoft.com/office/drawing/2014/main" id="{123C4004-2D26-4CCF-87D6-49C645C5B2F7}"/>
              </a:ext>
            </a:extLst>
          </p:cNvPr>
          <p:cNvSpPr txBox="1"/>
          <p:nvPr/>
        </p:nvSpPr>
        <p:spPr>
          <a:xfrm>
            <a:off x="950079" y="3890706"/>
            <a:ext cx="5833063" cy="369332"/>
          </a:xfrm>
          <a:prstGeom prst="rect">
            <a:avLst/>
          </a:prstGeom>
          <a:noFill/>
        </p:spPr>
        <p:txBody>
          <a:bodyPr wrap="square" rtlCol="0">
            <a:spAutoFit/>
          </a:bodyPr>
          <a:lstStyle/>
          <a:p>
            <a:r>
              <a:rPr lang="en-US" b="1" dirty="0">
                <a:solidFill>
                  <a:srgbClr val="FF0000"/>
                </a:solidFill>
              </a:rPr>
              <a:t>Don’t do this.</a:t>
            </a:r>
          </a:p>
        </p:txBody>
      </p:sp>
      <p:sp>
        <p:nvSpPr>
          <p:cNvPr id="5" name="Title 4">
            <a:extLst>
              <a:ext uri="{FF2B5EF4-FFF2-40B4-BE49-F238E27FC236}">
                <a16:creationId xmlns:a16="http://schemas.microsoft.com/office/drawing/2014/main" id="{C74728B5-58B1-157E-83F2-E5CEEEE2D3A0}"/>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84183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FB2135D2-0876-49B0-91F5-0A9E3085AFF5}"/>
              </a:ext>
            </a:extLst>
          </p:cNvPr>
          <p:cNvSpPr txBox="1">
            <a:spLocks/>
          </p:cNvSpPr>
          <p:nvPr/>
        </p:nvSpPr>
        <p:spPr>
          <a:xfrm>
            <a:off x="1687398" y="3377262"/>
            <a:ext cx="10114961" cy="39319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Sample Responses:</a:t>
            </a:r>
          </a:p>
          <a:p>
            <a:pPr marL="0" indent="0">
              <a:buNone/>
            </a:pPr>
            <a:r>
              <a:rPr lang="en-US" sz="1800" dirty="0">
                <a:solidFill>
                  <a:srgbClr val="000000"/>
                </a:solidFill>
                <a:latin typeface="Calibri" panose="020F0502020204030204" pitchFamily="34" charset="0"/>
              </a:rPr>
              <a:t>The project will implement the following countermeasures identified in the FHWA Proven Safety Countermeasures (PSC, https://safetyfhwa.dot.gov/provencountermeasures/):</a:t>
            </a:r>
          </a:p>
          <a:p>
            <a:pPr marL="457200" lvl="1" indent="0">
              <a:buNone/>
            </a:pPr>
            <a:r>
              <a:rPr lang="en-US" sz="1400" dirty="0">
                <a:solidFill>
                  <a:srgbClr val="000000"/>
                </a:solidFill>
                <a:latin typeface="Calibri" panose="020F0502020204030204" pitchFamily="34" charset="0"/>
              </a:rPr>
              <a:t>• Walkways – FHWA PSC indicates installing sidewalk is at least 68% effectiveness in reducing crashes involving pedestrians walking along roadways.</a:t>
            </a:r>
          </a:p>
          <a:p>
            <a:pPr marL="457200" lvl="1" indent="0">
              <a:buNone/>
            </a:pPr>
            <a:r>
              <a:rPr lang="en-US" sz="1400" dirty="0">
                <a:solidFill>
                  <a:srgbClr val="000000"/>
                </a:solidFill>
                <a:latin typeface="Calibri" panose="020F0502020204030204" pitchFamily="34" charset="0"/>
              </a:rPr>
              <a:t>• Rectangular Rapid Flashing Beacons (RRFB) – FHWA PSC indicates that RRFB’s can reduce crashes up to 47% for pedestrian crashes, and the devices increase motorist yielding rates up to 98%.</a:t>
            </a:r>
          </a:p>
          <a:p>
            <a:pPr marL="457200" lvl="1" indent="0">
              <a:buNone/>
            </a:pPr>
            <a:r>
              <a:rPr lang="en-US" sz="1400" dirty="0">
                <a:solidFill>
                  <a:srgbClr val="000000"/>
                </a:solidFill>
                <a:latin typeface="Calibri" panose="020F0502020204030204" pitchFamily="34" charset="0"/>
              </a:rPr>
              <a:t>• Crosswalk Visibility Enhancements – FHWA PSC describes the effectiveness of such treatments at https://safety.fhwa.dot.gov/provencountermeasues/crosswalk-visability.cfm</a:t>
            </a:r>
            <a:endParaRPr lang="en-US" sz="1200" dirty="0">
              <a:solidFill>
                <a:srgbClr val="000000"/>
              </a:solidFill>
              <a:latin typeface="Calibri" panose="020F0502020204030204" pitchFamily="34" charset="0"/>
            </a:endParaRPr>
          </a:p>
        </p:txBody>
      </p:sp>
      <p:sp>
        <p:nvSpPr>
          <p:cNvPr id="6" name="TextBox 5">
            <a:extLst>
              <a:ext uri="{FF2B5EF4-FFF2-40B4-BE49-F238E27FC236}">
                <a16:creationId xmlns:a16="http://schemas.microsoft.com/office/drawing/2014/main" id="{8665BED5-C329-449D-BCD1-EDFC106821CD}"/>
              </a:ext>
            </a:extLst>
          </p:cNvPr>
          <p:cNvSpPr txBox="1"/>
          <p:nvPr/>
        </p:nvSpPr>
        <p:spPr>
          <a:xfrm>
            <a:off x="258071" y="3906466"/>
            <a:ext cx="1429327" cy="369332"/>
          </a:xfrm>
          <a:prstGeom prst="rect">
            <a:avLst/>
          </a:prstGeom>
          <a:noFill/>
        </p:spPr>
        <p:txBody>
          <a:bodyPr wrap="square" rtlCol="0">
            <a:spAutoFit/>
          </a:bodyPr>
          <a:lstStyle/>
          <a:p>
            <a:pPr algn="r"/>
            <a:r>
              <a:rPr lang="en-US" b="1" dirty="0">
                <a:solidFill>
                  <a:srgbClr val="00B050"/>
                </a:solidFill>
              </a:rPr>
              <a:t>Do this. </a:t>
            </a:r>
          </a:p>
        </p:txBody>
      </p:sp>
      <p:pic>
        <p:nvPicPr>
          <p:cNvPr id="5" name="Picture 4">
            <a:extLst>
              <a:ext uri="{FF2B5EF4-FFF2-40B4-BE49-F238E27FC236}">
                <a16:creationId xmlns:a16="http://schemas.microsoft.com/office/drawing/2014/main" id="{47E6E9C6-8236-4FD3-84CA-7C9A59D4113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07625" y="102681"/>
            <a:ext cx="11678292" cy="2479522"/>
          </a:xfrm>
          <a:prstGeom prst="rect">
            <a:avLst/>
          </a:prstGeom>
        </p:spPr>
      </p:pic>
      <p:sp>
        <p:nvSpPr>
          <p:cNvPr id="3" name="Title 2">
            <a:extLst>
              <a:ext uri="{FF2B5EF4-FFF2-40B4-BE49-F238E27FC236}">
                <a16:creationId xmlns:a16="http://schemas.microsoft.com/office/drawing/2014/main" id="{8CCE512D-9E1B-DD47-8584-9EBBD1EBA5AC}"/>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83795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FB2135D2-0876-49B0-91F5-0A9E3085AFF5}"/>
              </a:ext>
            </a:extLst>
          </p:cNvPr>
          <p:cNvSpPr txBox="1">
            <a:spLocks/>
          </p:cNvSpPr>
          <p:nvPr/>
        </p:nvSpPr>
        <p:spPr>
          <a:xfrm>
            <a:off x="1002889" y="4260346"/>
            <a:ext cx="11117852" cy="39319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Sample Responses:</a:t>
            </a:r>
          </a:p>
          <a:p>
            <a:pPr marL="457200" lvl="1" indent="0">
              <a:buNone/>
            </a:pPr>
            <a:r>
              <a:rPr lang="en-US" sz="2000" dirty="0"/>
              <a:t>The routes improved by this project are official in the NTTFI and are not a proposed road: </a:t>
            </a:r>
          </a:p>
          <a:p>
            <a:pPr lvl="1"/>
            <a:r>
              <a:rPr lang="en-US" sz="2000" dirty="0"/>
              <a:t> US Highway 6: Route 3006, Section 10</a:t>
            </a:r>
          </a:p>
          <a:p>
            <a:pPr lvl="1"/>
            <a:r>
              <a:rPr lang="en-US" sz="2000" dirty="0"/>
              <a:t> Forest Road: Route 1090, Section 30</a:t>
            </a:r>
            <a:endParaRPr lang="en-US" sz="700" dirty="0">
              <a:solidFill>
                <a:srgbClr val="000000"/>
              </a:solidFill>
              <a:latin typeface="Calibri" panose="020F0502020204030204" pitchFamily="34" charset="0"/>
            </a:endParaRPr>
          </a:p>
        </p:txBody>
      </p:sp>
      <p:sp>
        <p:nvSpPr>
          <p:cNvPr id="6" name="TextBox 5">
            <a:extLst>
              <a:ext uri="{FF2B5EF4-FFF2-40B4-BE49-F238E27FC236}">
                <a16:creationId xmlns:a16="http://schemas.microsoft.com/office/drawing/2014/main" id="{8665BED5-C329-449D-BCD1-EDFC106821CD}"/>
              </a:ext>
            </a:extLst>
          </p:cNvPr>
          <p:cNvSpPr txBox="1"/>
          <p:nvPr/>
        </p:nvSpPr>
        <p:spPr>
          <a:xfrm>
            <a:off x="108155" y="4728176"/>
            <a:ext cx="1429327" cy="369332"/>
          </a:xfrm>
          <a:prstGeom prst="rect">
            <a:avLst/>
          </a:prstGeom>
          <a:noFill/>
        </p:spPr>
        <p:txBody>
          <a:bodyPr wrap="square" rtlCol="0">
            <a:spAutoFit/>
          </a:bodyPr>
          <a:lstStyle/>
          <a:p>
            <a:pPr algn="r"/>
            <a:r>
              <a:rPr lang="en-US" b="1" dirty="0">
                <a:solidFill>
                  <a:srgbClr val="00B050"/>
                </a:solidFill>
              </a:rPr>
              <a:t>Do this. </a:t>
            </a:r>
          </a:p>
        </p:txBody>
      </p:sp>
      <p:sp>
        <p:nvSpPr>
          <p:cNvPr id="8" name="TextBox 7">
            <a:extLst>
              <a:ext uri="{FF2B5EF4-FFF2-40B4-BE49-F238E27FC236}">
                <a16:creationId xmlns:a16="http://schemas.microsoft.com/office/drawing/2014/main" id="{D94594B3-242E-4E4E-A243-6BD2DCB5755F}"/>
              </a:ext>
            </a:extLst>
          </p:cNvPr>
          <p:cNvSpPr txBox="1"/>
          <p:nvPr/>
        </p:nvSpPr>
        <p:spPr>
          <a:xfrm>
            <a:off x="1504335" y="5934670"/>
            <a:ext cx="9006348" cy="923330"/>
          </a:xfrm>
          <a:prstGeom prst="rect">
            <a:avLst/>
          </a:prstGeom>
          <a:noFill/>
        </p:spPr>
        <p:txBody>
          <a:bodyPr wrap="square" rtlCol="0">
            <a:spAutoFit/>
          </a:bodyPr>
          <a:lstStyle/>
          <a:p>
            <a:r>
              <a:rPr lang="en-US" b="1" dirty="0">
                <a:solidFill>
                  <a:srgbClr val="00B050"/>
                </a:solidFill>
              </a:rPr>
              <a:t>Clearly list the routes and sections where the project will be built.</a:t>
            </a:r>
          </a:p>
          <a:p>
            <a:endParaRPr lang="en-US" b="1" dirty="0">
              <a:solidFill>
                <a:srgbClr val="00B050"/>
              </a:solidFill>
            </a:endParaRPr>
          </a:p>
          <a:p>
            <a:r>
              <a:rPr lang="en-US" b="1" dirty="0">
                <a:solidFill>
                  <a:srgbClr val="00B050"/>
                </a:solidFill>
              </a:rPr>
              <a:t>Contact BIA if you need assistance identifying a route number.</a:t>
            </a:r>
          </a:p>
        </p:txBody>
      </p:sp>
      <p:pic>
        <p:nvPicPr>
          <p:cNvPr id="10" name="Picture 9">
            <a:extLst>
              <a:ext uri="{FF2B5EF4-FFF2-40B4-BE49-F238E27FC236}">
                <a16:creationId xmlns:a16="http://schemas.microsoft.com/office/drawing/2014/main" id="{7D14C9F5-CB61-4CF6-A222-E04238C9C95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03433" y="91237"/>
            <a:ext cx="11796721" cy="2859539"/>
          </a:xfrm>
          <a:prstGeom prst="rect">
            <a:avLst/>
          </a:prstGeom>
        </p:spPr>
      </p:pic>
      <p:pic>
        <p:nvPicPr>
          <p:cNvPr id="12" name="Picture 11">
            <a:extLst>
              <a:ext uri="{FF2B5EF4-FFF2-40B4-BE49-F238E27FC236}">
                <a16:creationId xmlns:a16="http://schemas.microsoft.com/office/drawing/2014/main" id="{24CB1909-4D8D-49BE-AF54-78229BA333FA}"/>
              </a:ext>
            </a:extLst>
          </p:cNvPr>
          <p:cNvPicPr>
            <a:picLocks noChangeAspect="1"/>
          </p:cNvPicPr>
          <p:nvPr/>
        </p:nvPicPr>
        <p:blipFill>
          <a:blip r:embed="rId4"/>
          <a:stretch>
            <a:fillRect/>
          </a:stretch>
        </p:blipFill>
        <p:spPr>
          <a:xfrm>
            <a:off x="503433" y="2995222"/>
            <a:ext cx="11796722" cy="1102581"/>
          </a:xfrm>
          <a:prstGeom prst="rect">
            <a:avLst/>
          </a:prstGeom>
        </p:spPr>
      </p:pic>
      <p:sp>
        <p:nvSpPr>
          <p:cNvPr id="3" name="Title 2">
            <a:extLst>
              <a:ext uri="{FF2B5EF4-FFF2-40B4-BE49-F238E27FC236}">
                <a16:creationId xmlns:a16="http://schemas.microsoft.com/office/drawing/2014/main" id="{B198C740-46E3-C307-425D-B8CC542D4EE4}"/>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2045748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40BAC13-A96F-496C-8766-1FEAFA1E93D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34256" y="188257"/>
            <a:ext cx="11657744" cy="1826019"/>
          </a:xfrm>
          <a:prstGeom prst="rect">
            <a:avLst/>
          </a:prstGeom>
        </p:spPr>
      </p:pic>
      <p:sp>
        <p:nvSpPr>
          <p:cNvPr id="7" name="TextBox 6">
            <a:extLst>
              <a:ext uri="{FF2B5EF4-FFF2-40B4-BE49-F238E27FC236}">
                <a16:creationId xmlns:a16="http://schemas.microsoft.com/office/drawing/2014/main" id="{3B56E15D-8A03-412C-963D-8283B70613AC}"/>
              </a:ext>
            </a:extLst>
          </p:cNvPr>
          <p:cNvSpPr txBox="1"/>
          <p:nvPr/>
        </p:nvSpPr>
        <p:spPr>
          <a:xfrm>
            <a:off x="1268803" y="2783376"/>
            <a:ext cx="10320446" cy="1508105"/>
          </a:xfrm>
          <a:prstGeom prst="rect">
            <a:avLst/>
          </a:prstGeom>
          <a:noFill/>
        </p:spPr>
        <p:txBody>
          <a:bodyPr wrap="square" rtlCol="0">
            <a:spAutoFit/>
          </a:bodyPr>
          <a:lstStyle/>
          <a:p>
            <a:r>
              <a:rPr lang="en-US" sz="2400" dirty="0">
                <a:solidFill>
                  <a:srgbClr val="00B050"/>
                </a:solidFill>
              </a:rPr>
              <a:t>Provide an update on any past awards.</a:t>
            </a:r>
          </a:p>
          <a:p>
            <a:endParaRPr lang="en-US" sz="2400" dirty="0">
              <a:solidFill>
                <a:srgbClr val="00B050"/>
              </a:solidFill>
            </a:endParaRPr>
          </a:p>
          <a:p>
            <a:r>
              <a:rPr lang="en-US" sz="2400" dirty="0">
                <a:solidFill>
                  <a:srgbClr val="00B050"/>
                </a:solidFill>
              </a:rPr>
              <a:t>Past TTPSF awards are listed at </a:t>
            </a:r>
          </a:p>
          <a:p>
            <a:r>
              <a:rPr lang="en-US" sz="2000" dirty="0">
                <a:solidFill>
                  <a:srgbClr val="00B050"/>
                </a:solidFill>
              </a:rPr>
              <a:t>https://highways.dot.gov/federal-lands/programs-tribal/safety/ttpsf-grant-awards-history</a:t>
            </a:r>
          </a:p>
        </p:txBody>
      </p:sp>
      <p:sp>
        <p:nvSpPr>
          <p:cNvPr id="3" name="Title 2">
            <a:extLst>
              <a:ext uri="{FF2B5EF4-FFF2-40B4-BE49-F238E27FC236}">
                <a16:creationId xmlns:a16="http://schemas.microsoft.com/office/drawing/2014/main" id="{E5559268-A8BB-27F2-3980-FD640F244976}"/>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4834663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392CAFB-1AB4-46B5-BBBB-2817395D9668}"/>
              </a:ext>
            </a:extLst>
          </p:cNvPr>
          <p:cNvSpPr>
            <a:spLocks noGrp="1"/>
          </p:cNvSpPr>
          <p:nvPr>
            <p:ph type="body" idx="1"/>
          </p:nvPr>
        </p:nvSpPr>
        <p:spPr>
          <a:xfrm>
            <a:off x="4421171" y="1854041"/>
            <a:ext cx="6932988" cy="3259134"/>
          </a:xfrm>
        </p:spPr>
        <p:txBody>
          <a:bodyPr>
            <a:normAutofit fontScale="92500" lnSpcReduction="10000"/>
          </a:bodyPr>
          <a:lstStyle/>
          <a:p>
            <a:pPr marL="0" indent="0">
              <a:buNone/>
            </a:pPr>
            <a:r>
              <a:rPr lang="en-US" dirty="0"/>
              <a:t>Adam Larsen</a:t>
            </a:r>
          </a:p>
          <a:p>
            <a:pPr marL="0" indent="0">
              <a:buNone/>
            </a:pPr>
            <a:r>
              <a:rPr lang="en-US" dirty="0"/>
              <a:t>Safety Engineer &amp; Safety Program Manager</a:t>
            </a:r>
          </a:p>
          <a:p>
            <a:pPr marL="0" indent="0">
              <a:buNone/>
            </a:pPr>
            <a:r>
              <a:rPr lang="en-US" dirty="0"/>
              <a:t>Office of Tribal Transportation, FHWA</a:t>
            </a:r>
          </a:p>
          <a:p>
            <a:pPr marL="0" indent="0">
              <a:buNone/>
            </a:pPr>
            <a:r>
              <a:rPr lang="en-US" dirty="0">
                <a:solidFill>
                  <a:srgbClr val="FFD24F"/>
                </a:solidFill>
                <a:hlinkClick r:id="rId3">
                  <a:extLst>
                    <a:ext uri="{A12FA001-AC4F-418D-AE19-62706E023703}">
                      <ahyp:hlinkClr xmlns:ahyp="http://schemas.microsoft.com/office/drawing/2018/hyperlinkcolor" val="tx"/>
                    </a:ext>
                  </a:extLst>
                </a:hlinkClick>
              </a:rPr>
              <a:t>Adam.Larsen@dot.gov</a:t>
            </a:r>
            <a:r>
              <a:rPr lang="en-US" dirty="0">
                <a:solidFill>
                  <a:srgbClr val="FFD24F"/>
                </a:solidFill>
              </a:rPr>
              <a:t> </a:t>
            </a:r>
          </a:p>
          <a:p>
            <a:pPr marL="0" indent="0">
              <a:buNone/>
            </a:pPr>
            <a:r>
              <a:rPr lang="en-US" dirty="0"/>
              <a:t>cell: 360-619-2601</a:t>
            </a:r>
          </a:p>
          <a:p>
            <a:pPr marL="0" indent="0">
              <a:buNone/>
            </a:pPr>
            <a:r>
              <a:rPr lang="en-US" dirty="0">
                <a:solidFill>
                  <a:srgbClr val="FFD24F"/>
                </a:solidFill>
                <a:hlinkClick r:id="rId4">
                  <a:extLst>
                    <a:ext uri="{A12FA001-AC4F-418D-AE19-62706E023703}">
                      <ahyp:hlinkClr xmlns:ahyp="http://schemas.microsoft.com/office/drawing/2018/hyperlinkcolor" val="tx"/>
                    </a:ext>
                  </a:extLst>
                </a:hlinkClick>
              </a:rPr>
              <a:t>https://highways.dot.gov/federal-lands/programs-tribal/safety/funds</a:t>
            </a:r>
            <a:endParaRPr lang="en-US" dirty="0">
              <a:solidFill>
                <a:srgbClr val="FFD24F"/>
              </a:solidFill>
            </a:endParaRPr>
          </a:p>
          <a:p>
            <a:pPr marL="0" indent="0">
              <a:buNone/>
            </a:pPr>
            <a:r>
              <a:rPr lang="en-US" dirty="0">
                <a:solidFill>
                  <a:srgbClr val="FFD24F"/>
                </a:solidFill>
                <a:hlinkClick r:id="rId5">
                  <a:extLst>
                    <a:ext uri="{A12FA001-AC4F-418D-AE19-62706E023703}">
                      <ahyp:hlinkClr xmlns:ahyp="http://schemas.microsoft.com/office/drawing/2018/hyperlinkcolor" val="tx"/>
                    </a:ext>
                  </a:extLst>
                </a:hlinkClick>
              </a:rPr>
              <a:t>http://www.TribalSafety.org/</a:t>
            </a:r>
            <a:r>
              <a:rPr lang="en-US" dirty="0">
                <a:solidFill>
                  <a:srgbClr val="FFD24F"/>
                </a:solidFill>
              </a:rPr>
              <a:t> </a:t>
            </a:r>
          </a:p>
        </p:txBody>
      </p:sp>
      <p:pic>
        <p:nvPicPr>
          <p:cNvPr id="8" name="Picture 7">
            <a:extLst>
              <a:ext uri="{FF2B5EF4-FFF2-40B4-BE49-F238E27FC236}">
                <a16:creationId xmlns:a16="http://schemas.microsoft.com/office/drawing/2014/main" id="{5AA6200E-E888-42AD-A785-17F46E161E98}"/>
              </a:ext>
            </a:extLst>
          </p:cNvPr>
          <p:cNvPicPr>
            <a:picLocks noChangeAspect="1"/>
          </p:cNvPicPr>
          <p:nvPr/>
        </p:nvPicPr>
        <p:blipFill>
          <a:blip r:embed="rId6"/>
          <a:stretch>
            <a:fillRect/>
          </a:stretch>
        </p:blipFill>
        <p:spPr>
          <a:xfrm>
            <a:off x="771852" y="1854041"/>
            <a:ext cx="3259138" cy="3259134"/>
          </a:xfrm>
          <a:prstGeom prst="rect">
            <a:avLst/>
          </a:prstGeom>
        </p:spPr>
      </p:pic>
    </p:spTree>
    <p:extLst>
      <p:ext uri="{BB962C8B-B14F-4D97-AF65-F5344CB8AC3E}">
        <p14:creationId xmlns:p14="http://schemas.microsoft.com/office/powerpoint/2010/main" val="29200955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477566DFF007F46AC2CA4034F480864" ma:contentTypeVersion="12" ma:contentTypeDescription="Create a new document." ma:contentTypeScope="" ma:versionID="0dad623d94fb9519d18bb7b6ab186d36">
  <xsd:schema xmlns:xsd="http://www.w3.org/2001/XMLSchema" xmlns:xs="http://www.w3.org/2001/XMLSchema" xmlns:p="http://schemas.microsoft.com/office/2006/metadata/properties" xmlns:ns3="f586c8ec-3523-4b15-b55e-47da7253de61" xmlns:ns4="78cc403a-0c64-493f-9d10-b6a3bffdac2f" targetNamespace="http://schemas.microsoft.com/office/2006/metadata/properties" ma:root="true" ma:fieldsID="50145f4ea5aa20eff2d7d6fe5ac8533c" ns3:_="" ns4:_="">
    <xsd:import namespace="f586c8ec-3523-4b15-b55e-47da7253de61"/>
    <xsd:import namespace="78cc403a-0c64-493f-9d10-b6a3bffdac2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86c8ec-3523-4b15-b55e-47da7253de6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8cc403a-0c64-493f-9d10-b6a3bffdac2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3A2264A-A16A-43F4-839A-A62FBCFADF54}">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78cc403a-0c64-493f-9d10-b6a3bffdac2f"/>
    <ds:schemaRef ds:uri="f586c8ec-3523-4b15-b55e-47da7253de61"/>
    <ds:schemaRef ds:uri="http://www.w3.org/XML/1998/namespace"/>
  </ds:schemaRefs>
</ds:datastoreItem>
</file>

<file path=customXml/itemProps2.xml><?xml version="1.0" encoding="utf-8"?>
<ds:datastoreItem xmlns:ds="http://schemas.openxmlformats.org/officeDocument/2006/customXml" ds:itemID="{430DABBA-25F2-44F7-BC9F-D2B2F42A5A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86c8ec-3523-4b15-b55e-47da7253de61"/>
    <ds:schemaRef ds:uri="78cc403a-0c64-493f-9d10-b6a3bffdac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0F969C7-2805-4792-83E5-D7630F193DC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30613</TotalTime>
  <Words>2496</Words>
  <Application>Microsoft Office PowerPoint</Application>
  <PresentationFormat>Widescreen</PresentationFormat>
  <Paragraphs>367</Paragraphs>
  <Slides>51</Slides>
  <Notes>25</Notes>
  <HiddenSlides>19</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51</vt:i4>
      </vt:variant>
    </vt:vector>
  </HeadingPairs>
  <TitlesOfParts>
    <vt:vector size="61" baseType="lpstr">
      <vt:lpstr>Arial</vt:lpstr>
      <vt:lpstr>Calibri</vt:lpstr>
      <vt:lpstr>Calibri Light</vt:lpstr>
      <vt:lpstr>Century Gothic</vt:lpstr>
      <vt:lpstr>Open Sans</vt:lpstr>
      <vt:lpstr>Segoe UI Semibold</vt:lpstr>
      <vt:lpstr>Times New Roman</vt:lpstr>
      <vt:lpstr>Office Theme</vt:lpstr>
      <vt:lpstr>1_Office Theme</vt:lpstr>
      <vt:lpstr>Custom Design</vt:lpstr>
      <vt:lpstr>TTP Safety Fund Overview</vt:lpstr>
      <vt:lpstr>Overview</vt:lpstr>
      <vt:lpstr>Other Transportation Funding Opportunities</vt:lpstr>
      <vt:lpstr>Safe Streets and Roads for All (SS4A)</vt:lpstr>
      <vt:lpstr>Safe Streets and Roads for All (SS4A)</vt:lpstr>
      <vt:lpstr>Tribal Transportation Program  Safety Fund Overview</vt:lpstr>
      <vt:lpstr>Tribal Transportation Program Safety Fund</vt:lpstr>
      <vt:lpstr>2025 TTP Safety Fund</vt:lpstr>
      <vt:lpstr>TTP Safety Fund Projects in Alaska</vt:lpstr>
      <vt:lpstr>Tribal Transportation Program Safety Fund (TTPSF)</vt:lpstr>
      <vt:lpstr>PowerPoint Presentation</vt:lpstr>
      <vt:lpstr>SS4A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Proven Safety Countermeasures</vt:lpstr>
      <vt:lpstr>Intersection Improvements</vt:lpstr>
      <vt:lpstr>Pedestrian Safety</vt:lpstr>
      <vt:lpstr>Speed Management</vt:lpstr>
      <vt:lpstr>Roadway Departure Strategies</vt:lpstr>
      <vt:lpstr>Off-Highway Safety Infrastructure</vt:lpstr>
      <vt:lpstr>Safety Enhancements  and Upgrades are eligible.   Cannot supplant routine maintenance.</vt:lpstr>
      <vt:lpstr>Selection Criteria</vt:lpstr>
      <vt:lpstr>2024 Application Form</vt:lpstr>
      <vt:lpstr>Application Process – All categories</vt:lpstr>
      <vt:lpstr>Application Process – Project Narrative</vt:lpstr>
      <vt:lpstr>Application Process – Cost Estimate</vt:lpstr>
      <vt:lpstr>Inventory Requirement</vt:lpstr>
      <vt:lpstr>Application Process – Owner’s Letter</vt:lpstr>
      <vt:lpstr>Matching Resources</vt:lpstr>
      <vt:lpstr>Project Narrative Tips</vt:lpstr>
      <vt:lpstr>Project Narrative Tips</vt:lpstr>
      <vt:lpstr>Project Narrative Tips</vt:lpstr>
      <vt:lpstr>Project Narrative Tips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State, and County Transportation Statistics</dc:title>
  <dc:creator>Riley, Demi CTR (OST)</dc:creator>
  <cp:lastModifiedBy>Larsen, Adam (FHWA)</cp:lastModifiedBy>
  <cp:revision>319</cp:revision>
  <cp:lastPrinted>2022-06-15T21:36:31Z</cp:lastPrinted>
  <dcterms:created xsi:type="dcterms:W3CDTF">2021-03-15T14:10:36Z</dcterms:created>
  <dcterms:modified xsi:type="dcterms:W3CDTF">2024-12-05T16:14:01Z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0x010100A477566DFF007F46AC2CA4034F480864</vt:lpwstr>
  </property>
</Properties>
</file>