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5"/>
  </p:notesMasterIdLst>
  <p:sldIdLst>
    <p:sldId id="256" r:id="rId2"/>
    <p:sldId id="257" r:id="rId3"/>
    <p:sldId id="261" r:id="rId4"/>
    <p:sldId id="265" r:id="rId5"/>
    <p:sldId id="277" r:id="rId6"/>
    <p:sldId id="276" r:id="rId7"/>
    <p:sldId id="278" r:id="rId8"/>
    <p:sldId id="279" r:id="rId9"/>
    <p:sldId id="280" r:id="rId10"/>
    <p:sldId id="274" r:id="rId11"/>
    <p:sldId id="273" r:id="rId12"/>
    <p:sldId id="281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8" autoAdjust="0"/>
    <p:restoredTop sz="96881" autoAdjust="0"/>
  </p:normalViewPr>
  <p:slideViewPr>
    <p:cSldViewPr snapToGrid="0">
      <p:cViewPr varScale="1">
        <p:scale>
          <a:sx n="97" d="100"/>
          <a:sy n="97" d="100"/>
        </p:scale>
        <p:origin x="96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0779E-5588-45E2-8120-2D9098C067DD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6A48B-8A1B-4ECF-9CC7-79262F5B6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44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6A48B-8A1B-4ECF-9CC7-79262F5B6C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0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90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840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015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839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486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6A48B-8A1B-4ECF-9CC7-79262F5B6C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0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6A48B-8A1B-4ECF-9CC7-79262F5B6C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0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A48B-8A1B-4ECF-9CC7-79262F5B6C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19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6A48B-8A1B-4ECF-9CC7-79262F5B6C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31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6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8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8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80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15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7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6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18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48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225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8820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928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64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226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86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15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411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5351" y="877824"/>
            <a:ext cx="10147788" cy="2855977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34th Annual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BIA Tribal Providers Conference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TTP  Road Inventory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639186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DECEMBER 04,  2024</a:t>
            </a:r>
          </a:p>
          <a:p>
            <a:r>
              <a:rPr lang="en-US" sz="2400" dirty="0">
                <a:solidFill>
                  <a:schemeClr val="bg1"/>
                </a:solidFill>
              </a:rPr>
              <a:t>Anchorage,  AK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707" y="141671"/>
            <a:ext cx="1352280" cy="1378575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397586"/>
              </p:ext>
            </p:extLst>
          </p:nvPr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4572000" imgH="4572000" progId="Presentations.Drawing.16">
                  <p:embed/>
                </p:oleObj>
              </mc:Choice>
              <mc:Fallback>
                <p:oleObj name="Drawing" r:id="rId4" imgW="4572000" imgH="4572000" progId="Presentations.Drawing.16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642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375" y="314578"/>
            <a:ext cx="8564450" cy="102482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alibri Light" panose="020F0302020204030204" pitchFamily="34" charset="0"/>
              </a:rPr>
              <a:t>                  </a:t>
            </a:r>
            <a:r>
              <a:rPr lang="en-US" sz="4400" dirty="0">
                <a:solidFill>
                  <a:schemeClr val="bg1"/>
                </a:solidFill>
                <a:latin typeface="Calibri Light" panose="020F0302020204030204" pitchFamily="34" charset="0"/>
              </a:rPr>
              <a:t>   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9338" y="1596980"/>
            <a:ext cx="10075536" cy="472699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National  Tribal  Transportation  Facility Inventory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Regulations  &amp;  Implementation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Conversion  preparation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Long  Range  Transportation  Plans</a:t>
            </a:r>
            <a:endParaRPr lang="en-US" sz="3400" dirty="0">
              <a:solidFill>
                <a:schemeClr val="bg1"/>
              </a:solidFill>
            </a:endParaRP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ArcGIS  conversion  initiative  –  “</a:t>
            </a:r>
            <a:r>
              <a:rPr lang="en-US" sz="3200" dirty="0" err="1">
                <a:solidFill>
                  <a:schemeClr val="bg1"/>
                </a:solidFill>
              </a:rPr>
              <a:t>geoRIFDS</a:t>
            </a:r>
            <a:r>
              <a:rPr lang="en-US" sz="3200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6435" y="111772"/>
            <a:ext cx="1456879" cy="1485208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397586"/>
              </p:ext>
            </p:extLst>
          </p:nvPr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4572000" imgH="4572000" progId="Presentations.Drawing.16">
                  <p:embed/>
                </p:oleObj>
              </mc:Choice>
              <mc:Fallback>
                <p:oleObj name="Drawing" r:id="rId4" imgW="4572000" imgH="4572000" progId="Presentations.Drawing.16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80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405" y="314578"/>
            <a:ext cx="8461419" cy="102482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National Tribal Transportation Facility Inventory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(NTTFI)</a:t>
            </a:r>
            <a:endParaRPr lang="en-US" sz="28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596980"/>
            <a:ext cx="10860088" cy="494571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2024  summary  ownership  mileage: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BIA 		~			31,268    </a:t>
            </a:r>
            <a:r>
              <a:rPr lang="en-US" sz="2400" dirty="0">
                <a:solidFill>
                  <a:schemeClr val="bg1"/>
                </a:solidFill>
              </a:rPr>
              <a:t>( </a:t>
            </a:r>
            <a:r>
              <a:rPr lang="en-US" sz="2400" b="1" dirty="0">
                <a:solidFill>
                  <a:schemeClr val="bg1"/>
                </a:solidFill>
              </a:rPr>
              <a:t>Existing</a:t>
            </a:r>
            <a:r>
              <a:rPr lang="en-US" sz="2400" dirty="0">
                <a:solidFill>
                  <a:schemeClr val="bg1"/>
                </a:solidFill>
              </a:rPr>
              <a:t> ~ </a:t>
            </a:r>
            <a:r>
              <a:rPr lang="en-US" sz="2400" b="1" dirty="0">
                <a:solidFill>
                  <a:schemeClr val="bg1"/>
                </a:solidFill>
              </a:rPr>
              <a:t>29,206</a:t>
            </a:r>
            <a:r>
              <a:rPr lang="en-US" sz="2400" dirty="0">
                <a:solidFill>
                  <a:schemeClr val="bg1"/>
                </a:solidFill>
              </a:rPr>
              <a:t> )  ( </a:t>
            </a:r>
            <a:r>
              <a:rPr lang="en-US" sz="2400" b="1" i="1" dirty="0">
                <a:solidFill>
                  <a:srgbClr val="FF0000"/>
                </a:solidFill>
              </a:rPr>
              <a:t>Earth ~15,492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Tribal		~			29,025    </a:t>
            </a:r>
            <a:r>
              <a:rPr lang="en-US" sz="2400" dirty="0">
                <a:solidFill>
                  <a:schemeClr val="bg1"/>
                </a:solidFill>
              </a:rPr>
              <a:t>( </a:t>
            </a:r>
            <a:r>
              <a:rPr lang="en-US" sz="2400" b="1" dirty="0">
                <a:solidFill>
                  <a:schemeClr val="bg1"/>
                </a:solidFill>
              </a:rPr>
              <a:t>Existing</a:t>
            </a:r>
            <a:r>
              <a:rPr lang="en-US" sz="2400" dirty="0">
                <a:solidFill>
                  <a:schemeClr val="bg1"/>
                </a:solidFill>
              </a:rPr>
              <a:t> ~ </a:t>
            </a:r>
            <a:r>
              <a:rPr lang="en-US" sz="2400" b="1" dirty="0">
                <a:solidFill>
                  <a:schemeClr val="bg1"/>
                </a:solidFill>
              </a:rPr>
              <a:t>17,963</a:t>
            </a:r>
            <a:r>
              <a:rPr lang="en-US" sz="2400" dirty="0">
                <a:solidFill>
                  <a:schemeClr val="bg1"/>
                </a:solidFill>
              </a:rPr>
              <a:t> )  ( </a:t>
            </a:r>
            <a:r>
              <a:rPr lang="en-US" sz="2400" b="1" i="1" dirty="0">
                <a:solidFill>
                  <a:srgbClr val="FF0000"/>
                </a:solidFill>
              </a:rPr>
              <a:t>Earth ~11,195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State		~			24,162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Urban	~	 		  3,574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County ~			69,851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Other Federal ~	  5,479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	Other	~  			  4,540    ( </a:t>
            </a:r>
            <a:r>
              <a:rPr lang="en-US" sz="2400" b="1" dirty="0">
                <a:solidFill>
                  <a:schemeClr val="bg1"/>
                </a:solidFill>
              </a:rPr>
              <a:t>Existing ~  708</a:t>
            </a:r>
            <a:r>
              <a:rPr lang="en-US" sz="2400" dirty="0">
                <a:solidFill>
                  <a:schemeClr val="bg1"/>
                </a:solidFill>
              </a:rPr>
              <a:t> 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4572000" imgH="4572000" progId="Presentations.Drawing.16">
                  <p:embed/>
                </p:oleObj>
              </mc:Choice>
              <mc:Fallback>
                <p:oleObj name="Drawing" r:id="rId4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9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170.442</a:t>
            </a:r>
            <a:r>
              <a:rPr lang="en-US" sz="2800" dirty="0">
                <a:solidFill>
                  <a:schemeClr val="bg1"/>
                </a:solidFill>
              </a:rPr>
              <a:t>  -  ** </a:t>
            </a:r>
            <a:r>
              <a:rPr lang="en-US" sz="2800" b="1" dirty="0">
                <a:solidFill>
                  <a:schemeClr val="bg1"/>
                </a:solidFill>
              </a:rPr>
              <a:t>What  is  the  NTTFI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170.443  -  **  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170.444  -  **  How  to  add/update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170.446  -  **  What  are  the  Minimum  attachments?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170.447  -  Access  roads  ( in progress with TTPCC)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403991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170.442  -  ** What  is  the  NTTFI?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170.443</a:t>
            </a:r>
            <a:r>
              <a:rPr lang="en-US" sz="2800" dirty="0">
                <a:solidFill>
                  <a:schemeClr val="bg1"/>
                </a:solidFill>
              </a:rPr>
              <a:t>  -  **  </a:t>
            </a:r>
            <a:r>
              <a:rPr lang="en-US" sz="2800" b="1" dirty="0">
                <a:solidFill>
                  <a:schemeClr val="bg1"/>
                </a:solidFill>
              </a:rPr>
              <a:t>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170.444  -  **  How  to  add/update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170.446  -  **  What  are  the  Minimum  attachments?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170.447  -  Access  roads  ( in progress with TTPCC)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5375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170.442  -  ** What  is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170.443  -  **  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170.444</a:t>
            </a:r>
            <a:r>
              <a:rPr lang="en-US" sz="2800" dirty="0">
                <a:solidFill>
                  <a:schemeClr val="bg1"/>
                </a:solidFill>
              </a:rPr>
              <a:t>  -  **  </a:t>
            </a:r>
            <a:r>
              <a:rPr lang="en-US" sz="2800" b="1" dirty="0">
                <a:solidFill>
                  <a:schemeClr val="bg1"/>
                </a:solidFill>
              </a:rPr>
              <a:t>How  to  add/update  the  NTTFI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170.446  -  **  What  are  the  Minimum  attachments?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170.447  -  Access  roads  ( in progress with TTPCC)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739170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170.442  -  ** What  is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170.443  -  **  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170.444  -  **  How  to  add/update  the  NTTFI?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170.446</a:t>
            </a:r>
            <a:r>
              <a:rPr lang="en-US" sz="2800" dirty="0">
                <a:solidFill>
                  <a:schemeClr val="bg1"/>
                </a:solidFill>
              </a:rPr>
              <a:t>  -  **  </a:t>
            </a:r>
            <a:r>
              <a:rPr lang="en-US" sz="2800" b="1" dirty="0">
                <a:solidFill>
                  <a:schemeClr val="bg1"/>
                </a:solidFill>
              </a:rPr>
              <a:t>What  are  the  Minimum  attachments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170.447  -  Access  roads  ( in progress with TTPCC)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710478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</a:t>
            </a:r>
            <a:r>
              <a:rPr lang="en-US" sz="2800" b="1" dirty="0">
                <a:solidFill>
                  <a:srgbClr val="FF0000"/>
                </a:solidFill>
              </a:rPr>
              <a:t>442</a:t>
            </a:r>
            <a:r>
              <a:rPr lang="en-US" sz="2800" dirty="0">
                <a:solidFill>
                  <a:schemeClr val="bg1"/>
                </a:solidFill>
              </a:rPr>
              <a:t>  -  </a:t>
            </a:r>
            <a:r>
              <a:rPr lang="en-US" sz="2800" b="1" dirty="0">
                <a:solidFill>
                  <a:srgbClr val="FF0000"/>
                </a:solidFill>
              </a:rPr>
              <a:t>**</a:t>
            </a:r>
            <a:r>
              <a:rPr lang="en-US" sz="2800" dirty="0">
                <a:solidFill>
                  <a:schemeClr val="bg1"/>
                </a:solidFill>
              </a:rPr>
              <a:t> What  is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</a:t>
            </a:r>
            <a:r>
              <a:rPr lang="en-US" sz="2800" b="1" dirty="0">
                <a:solidFill>
                  <a:srgbClr val="FF0000"/>
                </a:solidFill>
              </a:rPr>
              <a:t>443</a:t>
            </a:r>
            <a:r>
              <a:rPr lang="en-US" sz="2800" dirty="0">
                <a:solidFill>
                  <a:schemeClr val="bg1"/>
                </a:solidFill>
              </a:rPr>
              <a:t>  -  </a:t>
            </a:r>
            <a:r>
              <a:rPr lang="en-US" sz="2800" b="1" dirty="0">
                <a:solidFill>
                  <a:srgbClr val="FF0000"/>
                </a:solidFill>
              </a:rPr>
              <a:t>**</a:t>
            </a:r>
            <a:r>
              <a:rPr lang="en-US" sz="2800" dirty="0">
                <a:solidFill>
                  <a:schemeClr val="bg1"/>
                </a:solidFill>
              </a:rPr>
              <a:t>  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</a:t>
            </a:r>
            <a:r>
              <a:rPr lang="en-US" sz="2800" b="1" dirty="0">
                <a:solidFill>
                  <a:srgbClr val="FF0000"/>
                </a:solidFill>
              </a:rPr>
              <a:t>444</a:t>
            </a:r>
            <a:r>
              <a:rPr lang="en-US" sz="2800" dirty="0">
                <a:solidFill>
                  <a:schemeClr val="bg1"/>
                </a:solidFill>
              </a:rPr>
              <a:t>  -  </a:t>
            </a:r>
            <a:r>
              <a:rPr lang="en-US" sz="2800" b="1" dirty="0">
                <a:solidFill>
                  <a:srgbClr val="FF0000"/>
                </a:solidFill>
              </a:rPr>
              <a:t>**</a:t>
            </a:r>
            <a:r>
              <a:rPr lang="en-US" sz="2800" dirty="0">
                <a:solidFill>
                  <a:schemeClr val="bg1"/>
                </a:solidFill>
              </a:rPr>
              <a:t>  How  to  add/update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</a:t>
            </a:r>
            <a:r>
              <a:rPr lang="en-US" sz="2800" b="1" dirty="0">
                <a:solidFill>
                  <a:srgbClr val="FF0000"/>
                </a:solidFill>
              </a:rPr>
              <a:t>446</a:t>
            </a:r>
            <a:r>
              <a:rPr lang="en-US" sz="2800" dirty="0">
                <a:solidFill>
                  <a:schemeClr val="bg1"/>
                </a:solidFill>
              </a:rPr>
              <a:t>  -  </a:t>
            </a:r>
            <a:r>
              <a:rPr lang="en-US" sz="2800" b="1" dirty="0">
                <a:solidFill>
                  <a:srgbClr val="FF0000"/>
                </a:solidFill>
              </a:rPr>
              <a:t>**</a:t>
            </a:r>
            <a:r>
              <a:rPr lang="en-US" sz="2800" dirty="0">
                <a:solidFill>
                  <a:schemeClr val="bg1"/>
                </a:solidFill>
              </a:rPr>
              <a:t>  What  are  the  Minimum attachments?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170.447  -  Access  roads  ( in progress with TTPCC)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07202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Regulations  &amp;  Implementation</a:t>
            </a:r>
            <a:endParaRPr lang="en-US" sz="36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625282"/>
            <a:ext cx="10075536" cy="496470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Implementation of current  25 CFR Part 170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170.442  -  ** What  is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170.443  -  **  Proposed  facilities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extension  of  deadline  to  November  07, 2019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 extension  of  deadline  to  March  06, 2020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170.444  -  **  How  to  add/update  the  NTTFI?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170.446  -  **  What  are  the  Minimum  attachments?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170.447</a:t>
            </a:r>
            <a:r>
              <a:rPr lang="en-US" sz="2800" dirty="0">
                <a:solidFill>
                  <a:schemeClr val="bg1"/>
                </a:solidFill>
              </a:rPr>
              <a:t>  -  </a:t>
            </a:r>
            <a:r>
              <a:rPr lang="en-US" sz="2800" b="1" dirty="0">
                <a:solidFill>
                  <a:schemeClr val="bg1"/>
                </a:solidFill>
              </a:rPr>
              <a:t>Access  roads</a:t>
            </a:r>
            <a:r>
              <a:rPr lang="en-US" sz="2800" dirty="0">
                <a:solidFill>
                  <a:schemeClr val="bg1"/>
                </a:solidFill>
              </a:rPr>
              <a:t>  ( </a:t>
            </a:r>
            <a:r>
              <a:rPr lang="en-US" sz="2800" b="1" dirty="0">
                <a:solidFill>
                  <a:srgbClr val="FF0000"/>
                </a:solidFill>
              </a:rPr>
              <a:t>in progress with TTPCC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126221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48361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Conversion preparation: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     </a:t>
            </a:r>
            <a:r>
              <a:rPr lang="en-US" sz="3200" dirty="0">
                <a:solidFill>
                  <a:srgbClr val="0070C0"/>
                </a:solidFill>
              </a:rPr>
              <a:t>current RIFDS   &gt;&gt;&gt;   “</a:t>
            </a:r>
            <a:r>
              <a:rPr lang="en-US" sz="3200" dirty="0" err="1">
                <a:solidFill>
                  <a:srgbClr val="0070C0"/>
                </a:solidFill>
              </a:rPr>
              <a:t>geoRIFDS</a:t>
            </a:r>
            <a:r>
              <a:rPr lang="en-US" sz="3200" dirty="0">
                <a:solidFill>
                  <a:srgbClr val="0070C0"/>
                </a:solidFill>
              </a:rPr>
              <a:t>”</a:t>
            </a:r>
            <a:endParaRPr lang="en-US" sz="3200" dirty="0">
              <a:solidFill>
                <a:srgbClr val="0070C0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2418736"/>
            <a:ext cx="10075536" cy="417125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Needs:  Ensuring accuracy of fields &amp; attachments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Ownership  </a:t>
            </a:r>
            <a:r>
              <a:rPr lang="en-US" sz="2400" dirty="0">
                <a:solidFill>
                  <a:schemeClr val="bg1"/>
                </a:solidFill>
              </a:rPr>
              <a:t>(‘PTA’ responsible for day-to-day maintenance)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Construction  Need  </a:t>
            </a:r>
            <a:r>
              <a:rPr lang="en-US" sz="2400" dirty="0">
                <a:solidFill>
                  <a:schemeClr val="bg1"/>
                </a:solidFill>
              </a:rPr>
              <a:t>( </a:t>
            </a:r>
            <a:r>
              <a:rPr lang="en-US" sz="2400" i="1" dirty="0">
                <a:solidFill>
                  <a:schemeClr val="bg1"/>
                </a:solidFill>
              </a:rPr>
              <a:t>existing  or  proposed 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Rights-of-Way  status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Highway  Functional  Classification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Surface  Types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Attachments </a:t>
            </a:r>
            <a:r>
              <a:rPr lang="en-US" sz="2400" dirty="0">
                <a:solidFill>
                  <a:schemeClr val="bg1"/>
                </a:solidFill>
              </a:rPr>
              <a:t>(??)</a:t>
            </a:r>
          </a:p>
          <a:p>
            <a:pPr lvl="1"/>
            <a:endParaRPr lang="en-US" sz="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600" dirty="0"/>
          </a:p>
          <a:p>
            <a:pPr lvl="1"/>
            <a:endParaRPr lang="en-US" sz="28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352992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Long Range Transportation Plans</a:t>
            </a:r>
            <a:endParaRPr lang="en-US" sz="36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833462"/>
            <a:ext cx="10075536" cy="475652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Essential that it is updated and maintained in a timely and transparent manner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Tribal priority listing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TTIP</a:t>
            </a:r>
          </a:p>
          <a:p>
            <a:pPr lvl="1"/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Identifies your NTTFI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Newest Regulations emphasize importance of document and the relationship to the public notification process</a:t>
            </a: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521290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35" y="575374"/>
            <a:ext cx="8461419" cy="1024826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ArcGIS conversion initiative – “</a:t>
            </a:r>
            <a:r>
              <a:rPr lang="en-US" sz="3200" u="sng" dirty="0" err="1">
                <a:solidFill>
                  <a:schemeClr val="bg1"/>
                </a:solidFill>
              </a:rPr>
              <a:t>geoRIFDS</a:t>
            </a:r>
            <a:r>
              <a:rPr lang="en-US" sz="3200" dirty="0">
                <a:solidFill>
                  <a:schemeClr val="bg1"/>
                </a:solidFill>
              </a:rPr>
              <a:t>”</a:t>
            </a:r>
            <a:endParaRPr lang="en-US" sz="32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80596" y="1833462"/>
            <a:ext cx="10075536" cy="475652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1.  “</a:t>
            </a:r>
            <a:r>
              <a:rPr lang="en-US" sz="2800" u="sng" dirty="0">
                <a:solidFill>
                  <a:schemeClr val="bg1"/>
                </a:solidFill>
              </a:rPr>
              <a:t>ArcGIS Pilot Project</a:t>
            </a:r>
            <a:r>
              <a:rPr lang="en-US" sz="2800" dirty="0">
                <a:solidFill>
                  <a:schemeClr val="bg1"/>
                </a:solidFill>
              </a:rPr>
              <a:t>”  complete  2022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  ESRI   &gt;&gt;   ITIMS modules ( emphasis on RIFDS )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  BIA    &gt;&gt;   State DOT’s implementation</a:t>
            </a:r>
          </a:p>
          <a:p>
            <a:pPr lvl="1"/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2.  “</a:t>
            </a:r>
            <a:r>
              <a:rPr lang="en-US" sz="2800" b="1" dirty="0" err="1">
                <a:solidFill>
                  <a:schemeClr val="bg1"/>
                </a:solidFill>
              </a:rPr>
              <a:t>geoRIFDS</a:t>
            </a:r>
            <a:r>
              <a:rPr lang="en-US" sz="2800" b="1" dirty="0">
                <a:solidFill>
                  <a:schemeClr val="bg1"/>
                </a:solidFill>
              </a:rPr>
              <a:t> Development/Testing”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Re-establish funding for next solicitation/contract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very </a:t>
            </a:r>
            <a:r>
              <a:rPr lang="en-US" sz="2800" dirty="0" err="1">
                <a:solidFill>
                  <a:schemeClr val="bg1"/>
                </a:solidFill>
              </a:rPr>
              <a:t>optomistic</a:t>
            </a:r>
            <a:r>
              <a:rPr lang="en-US" sz="2800" dirty="0">
                <a:solidFill>
                  <a:schemeClr val="bg1"/>
                </a:solidFill>
              </a:rPr>
              <a:t> “working environment”  - Dec 2025</a:t>
            </a:r>
          </a:p>
          <a:p>
            <a:pPr marL="457200" lvl="1" indent="0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5572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405" y="330344"/>
            <a:ext cx="8461419" cy="102482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             “ROAD  AHEAD”</a:t>
            </a:r>
            <a:endParaRPr 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625280"/>
            <a:ext cx="9812070" cy="4980472"/>
          </a:xfrm>
        </p:spPr>
        <p:txBody>
          <a:bodyPr>
            <a:noAutofit/>
          </a:bodyPr>
          <a:lstStyle/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Utilize Web-based tools (ArcGIS) to improve program oversight &amp; management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ArcGIS initiative </a:t>
            </a:r>
            <a:r>
              <a:rPr lang="en-US" sz="2400" dirty="0">
                <a:solidFill>
                  <a:schemeClr val="bg1"/>
                </a:solidFill>
              </a:rPr>
              <a:t>(‘sunset’ of RIFDS in Oracle programming)</a:t>
            </a: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Incorporate results of new\updated regulations for the 25 CFR 170 [ TTP ] &amp;  25 CFR 169 [ROW]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Initiate ‘</a:t>
            </a:r>
            <a:r>
              <a:rPr lang="en-US" sz="2800" b="1" dirty="0" err="1">
                <a:solidFill>
                  <a:schemeClr val="bg1"/>
                </a:solidFill>
              </a:rPr>
              <a:t>arcGIS</a:t>
            </a:r>
            <a:r>
              <a:rPr lang="en-US" sz="2800" b="1" dirty="0">
                <a:solidFill>
                  <a:schemeClr val="bg1"/>
                </a:solidFill>
              </a:rPr>
              <a:t>’ training for BIA and Tribal staff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77" y="141671"/>
            <a:ext cx="1455311" cy="148361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4701" y="141671"/>
          <a:ext cx="1326521" cy="132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4572000" imgH="4572000" progId="Presentations.Drawing.16">
                  <p:embed/>
                </p:oleObj>
              </mc:Choice>
              <mc:Fallback>
                <p:oleObj name="Drawing" r:id="rId5" imgW="4572000" imgH="4572000" progId="Presentations.Drawing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01" y="141671"/>
                        <a:ext cx="1326521" cy="1326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5357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1350</TotalTime>
  <Words>776</Words>
  <Application>Microsoft Office PowerPoint</Application>
  <PresentationFormat>Widescreen</PresentationFormat>
  <Paragraphs>151</Paragraphs>
  <Slides>13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Century Gothic</vt:lpstr>
      <vt:lpstr>Wingdings 3</vt:lpstr>
      <vt:lpstr>Ion</vt:lpstr>
      <vt:lpstr>Drawing</vt:lpstr>
      <vt:lpstr>34th Annual BIA Tribal Providers Conference  TTP  Road Inventory</vt:lpstr>
      <vt:lpstr>                      TOPICS</vt:lpstr>
      <vt:lpstr>National Tribal Transportation Facility Inventory (NTTFI)</vt:lpstr>
      <vt:lpstr>Regulations  &amp;  Implementation</vt:lpstr>
      <vt:lpstr>Regulations  &amp;  Implementation</vt:lpstr>
      <vt:lpstr>Regulations  &amp;  Implementation</vt:lpstr>
      <vt:lpstr>Regulations  &amp;  Implementation</vt:lpstr>
      <vt:lpstr>Regulations  &amp;  Implementation</vt:lpstr>
      <vt:lpstr>Regulations  &amp;  Implementation</vt:lpstr>
      <vt:lpstr>Conversion preparation:       current RIFDS   &gt;&gt;&gt;   “geoRIFDS”</vt:lpstr>
      <vt:lpstr>Long Range Transportation Plans</vt:lpstr>
      <vt:lpstr>ArcGIS conversion initiative – “geoRIFDS”</vt:lpstr>
      <vt:lpstr>             “ROAD  AHEAD”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Leory</dc:creator>
  <cp:lastModifiedBy>Kipp, Sheldon</cp:lastModifiedBy>
  <cp:revision>63</cp:revision>
  <dcterms:created xsi:type="dcterms:W3CDTF">2014-05-05T23:26:40Z</dcterms:created>
  <dcterms:modified xsi:type="dcterms:W3CDTF">2024-12-04T21:56:45Z</dcterms:modified>
</cp:coreProperties>
</file>