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270" r:id="rId5"/>
    <p:sldId id="261" r:id="rId6"/>
    <p:sldId id="313" r:id="rId7"/>
    <p:sldId id="314" r:id="rId8"/>
    <p:sldId id="315" r:id="rId9"/>
    <p:sldId id="317" r:id="rId10"/>
    <p:sldId id="316" r:id="rId11"/>
    <p:sldId id="312" r:id="rId12"/>
    <p:sldId id="277" r:id="rId13"/>
    <p:sldId id="276" r:id="rId14"/>
    <p:sldId id="278" r:id="rId15"/>
    <p:sldId id="287" r:id="rId16"/>
    <p:sldId id="299" r:id="rId17"/>
    <p:sldId id="307" r:id="rId18"/>
    <p:sldId id="309" r:id="rId19"/>
    <p:sldId id="258" r:id="rId20"/>
    <p:sldId id="269" r:id="rId21"/>
    <p:sldId id="280" r:id="rId22"/>
    <p:sldId id="281" r:id="rId23"/>
    <p:sldId id="282" r:id="rId24"/>
    <p:sldId id="283" r:id="rId25"/>
    <p:sldId id="284" r:id="rId26"/>
    <p:sldId id="286" r:id="rId27"/>
    <p:sldId id="295" r:id="rId28"/>
    <p:sldId id="293" r:id="rId29"/>
    <p:sldId id="268" r:id="rId30"/>
    <p:sldId id="310" r:id="rId31"/>
    <p:sldId id="271" r:id="rId32"/>
    <p:sldId id="259"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CBB99EAE-3E98-48B4-B980-8DDDD0D12021}">
          <p14:sldIdLst>
            <p14:sldId id="270"/>
            <p14:sldId id="261"/>
            <p14:sldId id="313"/>
            <p14:sldId id="314"/>
            <p14:sldId id="315"/>
            <p14:sldId id="317"/>
            <p14:sldId id="316"/>
            <p14:sldId id="312"/>
            <p14:sldId id="277"/>
            <p14:sldId id="276"/>
            <p14:sldId id="278"/>
            <p14:sldId id="287"/>
            <p14:sldId id="299"/>
            <p14:sldId id="307"/>
            <p14:sldId id="309"/>
            <p14:sldId id="258"/>
            <p14:sldId id="269"/>
            <p14:sldId id="280"/>
            <p14:sldId id="281"/>
            <p14:sldId id="282"/>
            <p14:sldId id="283"/>
            <p14:sldId id="284"/>
            <p14:sldId id="286"/>
            <p14:sldId id="295"/>
            <p14:sldId id="293"/>
            <p14:sldId id="268"/>
            <p14:sldId id="310"/>
            <p14:sldId id="271"/>
            <p14:sldId id="2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FF00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5C23E2-5300-475F-BCA0-9127EDE73DA4}" v="2" dt="2024-11-12T03:24:06.3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176" y="10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calfe, Jo" userId="28fe54c6-d6a3-4e2e-852e-28b915063722" providerId="ADAL" clId="{8B5C23E2-5300-475F-BCA0-9127EDE73DA4}"/>
    <pc:docChg chg="modSld">
      <pc:chgData name="Metcalfe, Jo" userId="28fe54c6-d6a3-4e2e-852e-28b915063722" providerId="ADAL" clId="{8B5C23E2-5300-475F-BCA0-9127EDE73DA4}" dt="2024-11-12T03:25:19.319" v="59" actId="20577"/>
      <pc:docMkLst>
        <pc:docMk/>
      </pc:docMkLst>
      <pc:sldChg chg="addSp modSp mod">
        <pc:chgData name="Metcalfe, Jo" userId="28fe54c6-d6a3-4e2e-852e-28b915063722" providerId="ADAL" clId="{8B5C23E2-5300-475F-BCA0-9127EDE73DA4}" dt="2024-11-12T03:25:19.319" v="59" actId="20577"/>
        <pc:sldMkLst>
          <pc:docMk/>
          <pc:sldMk cId="0" sldId="271"/>
        </pc:sldMkLst>
        <pc:spChg chg="add">
          <ac:chgData name="Metcalfe, Jo" userId="28fe54c6-d6a3-4e2e-852e-28b915063722" providerId="ADAL" clId="{8B5C23E2-5300-475F-BCA0-9127EDE73DA4}" dt="2024-11-12T03:23:49.886" v="34"/>
          <ac:spMkLst>
            <pc:docMk/>
            <pc:sldMk cId="0" sldId="271"/>
            <ac:spMk id="2" creationId="{2FF1AA8C-FFBF-A355-7CB9-802166959C0B}"/>
          </ac:spMkLst>
        </pc:spChg>
        <pc:spChg chg="mod">
          <ac:chgData name="Metcalfe, Jo" userId="28fe54c6-d6a3-4e2e-852e-28b915063722" providerId="ADAL" clId="{8B5C23E2-5300-475F-BCA0-9127EDE73DA4}" dt="2024-11-12T03:25:19.319" v="59" actId="20577"/>
          <ac:spMkLst>
            <pc:docMk/>
            <pc:sldMk cId="0" sldId="271"/>
            <ac:spMk id="3" creationId="{EC1BE61E-E160-CD07-20AE-27BEDE2BC4B5}"/>
          </ac:spMkLst>
        </pc:spChg>
        <pc:spChg chg="add mod">
          <ac:chgData name="Metcalfe, Jo" userId="28fe54c6-d6a3-4e2e-852e-28b915063722" providerId="ADAL" clId="{8B5C23E2-5300-475F-BCA0-9127EDE73DA4}" dt="2024-11-12T03:24:06.394" v="35"/>
          <ac:spMkLst>
            <pc:docMk/>
            <pc:sldMk cId="0" sldId="271"/>
            <ac:spMk id="4" creationId="{18DC0B78-3B49-AEF1-04B6-19CCD4FC6BB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3C92AE-1CB2-7291-586E-A0326DDC738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a:extLst>
              <a:ext uri="{FF2B5EF4-FFF2-40B4-BE49-F238E27FC236}">
                <a16:creationId xmlns:a16="http://schemas.microsoft.com/office/drawing/2014/main" id="{13D44E8F-4349-E05B-C963-3101FC7CF671}"/>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9FA2201D-4C79-4AFD-A49F-812530913B70}" type="datetimeFigureOut">
              <a:rPr lang="en-US"/>
              <a:pPr>
                <a:defRPr/>
              </a:pPr>
              <a:t>12/5/2024</a:t>
            </a:fld>
            <a:endParaRPr lang="en-US"/>
          </a:p>
        </p:txBody>
      </p:sp>
      <p:sp>
        <p:nvSpPr>
          <p:cNvPr id="4" name="Footer Placeholder 3">
            <a:extLst>
              <a:ext uri="{FF2B5EF4-FFF2-40B4-BE49-F238E27FC236}">
                <a16:creationId xmlns:a16="http://schemas.microsoft.com/office/drawing/2014/main" id="{4CFE5880-7104-678B-93E3-D9F764A3077D}"/>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5" name="Slide Number Placeholder 4">
            <a:extLst>
              <a:ext uri="{FF2B5EF4-FFF2-40B4-BE49-F238E27FC236}">
                <a16:creationId xmlns:a16="http://schemas.microsoft.com/office/drawing/2014/main" id="{74DF9248-89AB-08F0-B3D4-B2FDE0E17380}"/>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B81183F9-B2A8-4A46-B5D6-D900DDAA452D}"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0F96DD-C153-9D9D-DD93-6782259838BA}"/>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cs typeface="Arial" charset="0"/>
              </a:defRPr>
            </a:lvl1pPr>
          </a:lstStyle>
          <a:p>
            <a:pPr>
              <a:defRPr/>
            </a:pPr>
            <a:endParaRPr lang="en-US"/>
          </a:p>
        </p:txBody>
      </p:sp>
      <p:sp>
        <p:nvSpPr>
          <p:cNvPr id="3" name="Date Placeholder 2">
            <a:extLst>
              <a:ext uri="{FF2B5EF4-FFF2-40B4-BE49-F238E27FC236}">
                <a16:creationId xmlns:a16="http://schemas.microsoft.com/office/drawing/2014/main" id="{1C01FE43-AF07-1C65-6872-BDA5D31854B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cs typeface="Arial" charset="0"/>
              </a:defRPr>
            </a:lvl1pPr>
          </a:lstStyle>
          <a:p>
            <a:pPr>
              <a:defRPr/>
            </a:pPr>
            <a:fld id="{4A9929AD-1C3B-4D38-BD4D-517E7931AD5E}" type="datetimeFigureOut">
              <a:rPr lang="en-US"/>
              <a:pPr>
                <a:defRPr/>
              </a:pPr>
              <a:t>12/5/2024</a:t>
            </a:fld>
            <a:endParaRPr lang="en-US"/>
          </a:p>
        </p:txBody>
      </p:sp>
      <p:sp>
        <p:nvSpPr>
          <p:cNvPr id="4" name="Slide Image Placeholder 3">
            <a:extLst>
              <a:ext uri="{FF2B5EF4-FFF2-40B4-BE49-F238E27FC236}">
                <a16:creationId xmlns:a16="http://schemas.microsoft.com/office/drawing/2014/main" id="{7BE63379-0364-2B97-0EB5-C45CF96C77CE}"/>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E2007BA3-7180-727A-A9D5-7FD54743822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579645A-5D6C-D5AA-94F4-25FB3DEBEC0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C7C1F5B7-FEE0-4C2F-3F4C-04CB00402E71}"/>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69F96D23-EE51-483F-B2CE-BC9F3A9468E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F5B7F30D-0BC5-857B-FEB6-557ACCAD69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E1EF320F-3ACA-77B7-6394-8C852A4ADE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268" name="Slide Number Placeholder 3">
            <a:extLst>
              <a:ext uri="{FF2B5EF4-FFF2-40B4-BE49-F238E27FC236}">
                <a16:creationId xmlns:a16="http://schemas.microsoft.com/office/drawing/2014/main" id="{8B16323D-EC41-BFFC-AD3C-F42A6C5163C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6E563E-6C30-4A5F-8677-32975867F5C7}" type="slidenum">
              <a:rPr lang="en-US" altLang="en-US"/>
              <a:pPr>
                <a:spcBef>
                  <a:spcPct val="0"/>
                </a:spcBef>
              </a:pPr>
              <a:t>9</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0C5BED2F-9A2C-65B3-D489-A8B78C45A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A851ED82-72B1-A1D0-840F-91F4501F60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1748" name="Slide Number Placeholder 3">
            <a:extLst>
              <a:ext uri="{FF2B5EF4-FFF2-40B4-BE49-F238E27FC236}">
                <a16:creationId xmlns:a16="http://schemas.microsoft.com/office/drawing/2014/main" id="{E8BB68DE-4E69-A80F-3207-BC28C63658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2021596-2D6C-4FF8-8F0C-EFC5D8337301}" type="slidenum">
              <a:rPr lang="en-US" altLang="en-US"/>
              <a:pPr>
                <a:spcBef>
                  <a:spcPct val="0"/>
                </a:spcBef>
              </a:pPr>
              <a:t>27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C7ECE334-FF4D-1583-B326-12EE81E028BC}"/>
              </a:ext>
            </a:extLst>
          </p:cNvPr>
          <p:cNvSpPr>
            <a:spLocks noGrp="1"/>
          </p:cNvSpPr>
          <p:nvPr>
            <p:ph type="dt" sz="half" idx="10"/>
          </p:nvPr>
        </p:nvSpPr>
        <p:spPr/>
        <p:txBody>
          <a:bodyPr/>
          <a:lstStyle>
            <a:lvl1pPr>
              <a:defRPr/>
            </a:lvl1pPr>
          </a:lstStyle>
          <a:p>
            <a:pPr>
              <a:defRPr/>
            </a:pPr>
            <a:fld id="{1592F410-19C6-424D-AF6B-8A1883468DE9}" type="datetimeFigureOut">
              <a:rPr lang="en-US"/>
              <a:pPr>
                <a:defRPr/>
              </a:pPr>
              <a:t>12/5/2024</a:t>
            </a:fld>
            <a:endParaRPr lang="en-US"/>
          </a:p>
        </p:txBody>
      </p:sp>
      <p:sp>
        <p:nvSpPr>
          <p:cNvPr id="5" name="Footer Placeholder 4">
            <a:extLst>
              <a:ext uri="{FF2B5EF4-FFF2-40B4-BE49-F238E27FC236}">
                <a16:creationId xmlns:a16="http://schemas.microsoft.com/office/drawing/2014/main" id="{EFD2142B-6420-06DC-3C8D-8C877E94316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4149DF4-F0F4-BC3E-4036-C17A6B95E87A}"/>
              </a:ext>
            </a:extLst>
          </p:cNvPr>
          <p:cNvSpPr>
            <a:spLocks noGrp="1"/>
          </p:cNvSpPr>
          <p:nvPr>
            <p:ph type="sldNum" sz="quarter" idx="12"/>
          </p:nvPr>
        </p:nvSpPr>
        <p:spPr/>
        <p:txBody>
          <a:bodyPr/>
          <a:lstStyle>
            <a:lvl1pPr>
              <a:defRPr/>
            </a:lvl1pPr>
          </a:lstStyle>
          <a:p>
            <a:fld id="{2426B672-9BFC-4732-B5FB-E45629F8A906}" type="slidenum">
              <a:rPr lang="en-US" altLang="en-US"/>
              <a:pPr/>
              <a:t>‹#›</a:t>
            </a:fld>
            <a:endParaRPr lang="en-US" altLang="en-US"/>
          </a:p>
        </p:txBody>
      </p:sp>
    </p:spTree>
    <p:extLst>
      <p:ext uri="{BB962C8B-B14F-4D97-AF65-F5344CB8AC3E}">
        <p14:creationId xmlns:p14="http://schemas.microsoft.com/office/powerpoint/2010/main" val="4253742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15F413-AF3C-56EB-CCF1-B12316770BEA}"/>
              </a:ext>
            </a:extLst>
          </p:cNvPr>
          <p:cNvSpPr>
            <a:spLocks noGrp="1"/>
          </p:cNvSpPr>
          <p:nvPr>
            <p:ph type="dt" sz="half" idx="10"/>
          </p:nvPr>
        </p:nvSpPr>
        <p:spPr/>
        <p:txBody>
          <a:bodyPr/>
          <a:lstStyle>
            <a:lvl1pPr>
              <a:defRPr/>
            </a:lvl1pPr>
          </a:lstStyle>
          <a:p>
            <a:pPr>
              <a:defRPr/>
            </a:pPr>
            <a:fld id="{C626CF37-5738-4AC2-A3D6-9A969467B887}" type="datetimeFigureOut">
              <a:rPr lang="en-US"/>
              <a:pPr>
                <a:defRPr/>
              </a:pPr>
              <a:t>12/5/2024</a:t>
            </a:fld>
            <a:endParaRPr lang="en-US"/>
          </a:p>
        </p:txBody>
      </p:sp>
      <p:sp>
        <p:nvSpPr>
          <p:cNvPr id="5" name="Footer Placeholder 4">
            <a:extLst>
              <a:ext uri="{FF2B5EF4-FFF2-40B4-BE49-F238E27FC236}">
                <a16:creationId xmlns:a16="http://schemas.microsoft.com/office/drawing/2014/main" id="{C74F4380-0769-A425-F075-2710D9F260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DF7C870-50B6-D21B-B586-23705A676057}"/>
              </a:ext>
            </a:extLst>
          </p:cNvPr>
          <p:cNvSpPr>
            <a:spLocks noGrp="1"/>
          </p:cNvSpPr>
          <p:nvPr>
            <p:ph type="sldNum" sz="quarter" idx="12"/>
          </p:nvPr>
        </p:nvSpPr>
        <p:spPr/>
        <p:txBody>
          <a:bodyPr/>
          <a:lstStyle>
            <a:lvl1pPr>
              <a:defRPr/>
            </a:lvl1pPr>
          </a:lstStyle>
          <a:p>
            <a:fld id="{1FCD1639-65A2-4C25-95BB-1385E0965CAF}" type="slidenum">
              <a:rPr lang="en-US" altLang="en-US"/>
              <a:pPr/>
              <a:t>‹#›</a:t>
            </a:fld>
            <a:endParaRPr lang="en-US" altLang="en-US"/>
          </a:p>
        </p:txBody>
      </p:sp>
    </p:spTree>
    <p:extLst>
      <p:ext uri="{BB962C8B-B14F-4D97-AF65-F5344CB8AC3E}">
        <p14:creationId xmlns:p14="http://schemas.microsoft.com/office/powerpoint/2010/main" val="4164454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B441A8-1E94-6114-6EE4-5341792371A9}"/>
              </a:ext>
            </a:extLst>
          </p:cNvPr>
          <p:cNvSpPr>
            <a:spLocks noGrp="1"/>
          </p:cNvSpPr>
          <p:nvPr>
            <p:ph type="dt" sz="half" idx="10"/>
          </p:nvPr>
        </p:nvSpPr>
        <p:spPr/>
        <p:txBody>
          <a:bodyPr/>
          <a:lstStyle>
            <a:lvl1pPr>
              <a:defRPr/>
            </a:lvl1pPr>
          </a:lstStyle>
          <a:p>
            <a:pPr>
              <a:defRPr/>
            </a:pPr>
            <a:fld id="{B9492D1B-EA53-43D3-987B-539059618592}" type="datetimeFigureOut">
              <a:rPr lang="en-US"/>
              <a:pPr>
                <a:defRPr/>
              </a:pPr>
              <a:t>12/5/2024</a:t>
            </a:fld>
            <a:endParaRPr lang="en-US"/>
          </a:p>
        </p:txBody>
      </p:sp>
      <p:sp>
        <p:nvSpPr>
          <p:cNvPr id="5" name="Footer Placeholder 4">
            <a:extLst>
              <a:ext uri="{FF2B5EF4-FFF2-40B4-BE49-F238E27FC236}">
                <a16:creationId xmlns:a16="http://schemas.microsoft.com/office/drawing/2014/main" id="{1AB312D6-AEBA-AEFE-630C-3835B65AF9E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74D386-96E6-733A-2E07-E9E5C0DFC748}"/>
              </a:ext>
            </a:extLst>
          </p:cNvPr>
          <p:cNvSpPr>
            <a:spLocks noGrp="1"/>
          </p:cNvSpPr>
          <p:nvPr>
            <p:ph type="sldNum" sz="quarter" idx="12"/>
          </p:nvPr>
        </p:nvSpPr>
        <p:spPr/>
        <p:txBody>
          <a:bodyPr/>
          <a:lstStyle>
            <a:lvl1pPr>
              <a:defRPr/>
            </a:lvl1pPr>
          </a:lstStyle>
          <a:p>
            <a:fld id="{92BE167D-464C-43E6-AB23-26F04B63CA19}" type="slidenum">
              <a:rPr lang="en-US" altLang="en-US"/>
              <a:pPr/>
              <a:t>‹#›</a:t>
            </a:fld>
            <a:endParaRPr lang="en-US" altLang="en-US"/>
          </a:p>
        </p:txBody>
      </p:sp>
    </p:spTree>
    <p:extLst>
      <p:ext uri="{BB962C8B-B14F-4D97-AF65-F5344CB8AC3E}">
        <p14:creationId xmlns:p14="http://schemas.microsoft.com/office/powerpoint/2010/main" val="1466693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A8F18E5-BDA6-7FEC-BA80-FE5A6A170C34}"/>
              </a:ext>
            </a:extLst>
          </p:cNvPr>
          <p:cNvSpPr>
            <a:spLocks noGrp="1"/>
          </p:cNvSpPr>
          <p:nvPr>
            <p:ph type="dt" sz="half" idx="10"/>
          </p:nvPr>
        </p:nvSpPr>
        <p:spPr/>
        <p:txBody>
          <a:bodyPr/>
          <a:lstStyle>
            <a:lvl1pPr>
              <a:defRPr/>
            </a:lvl1pPr>
          </a:lstStyle>
          <a:p>
            <a:pPr>
              <a:defRPr/>
            </a:pPr>
            <a:fld id="{13BD4BFA-9BD8-4490-905A-61585880FB0E}" type="datetimeFigureOut">
              <a:rPr lang="en-US"/>
              <a:pPr>
                <a:defRPr/>
              </a:pPr>
              <a:t>12/5/2024</a:t>
            </a:fld>
            <a:endParaRPr lang="en-US"/>
          </a:p>
        </p:txBody>
      </p:sp>
      <p:sp>
        <p:nvSpPr>
          <p:cNvPr id="6" name="Footer Placeholder 4">
            <a:extLst>
              <a:ext uri="{FF2B5EF4-FFF2-40B4-BE49-F238E27FC236}">
                <a16:creationId xmlns:a16="http://schemas.microsoft.com/office/drawing/2014/main" id="{3A7FBBA3-6A0B-E126-1385-EBBFFECCCF8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8E903AF-081E-1381-4351-7781D988ED3A}"/>
              </a:ext>
            </a:extLst>
          </p:cNvPr>
          <p:cNvSpPr>
            <a:spLocks noGrp="1"/>
          </p:cNvSpPr>
          <p:nvPr>
            <p:ph type="sldNum" sz="quarter" idx="12"/>
          </p:nvPr>
        </p:nvSpPr>
        <p:spPr/>
        <p:txBody>
          <a:bodyPr/>
          <a:lstStyle>
            <a:lvl1pPr>
              <a:defRPr/>
            </a:lvl1pPr>
          </a:lstStyle>
          <a:p>
            <a:fld id="{38198F48-2501-4027-AC4E-CA11CC661B94}" type="slidenum">
              <a:rPr lang="en-US" altLang="en-US"/>
              <a:pPr/>
              <a:t>‹#›</a:t>
            </a:fld>
            <a:endParaRPr lang="en-US" altLang="en-US"/>
          </a:p>
        </p:txBody>
      </p:sp>
    </p:spTree>
    <p:extLst>
      <p:ext uri="{BB962C8B-B14F-4D97-AF65-F5344CB8AC3E}">
        <p14:creationId xmlns:p14="http://schemas.microsoft.com/office/powerpoint/2010/main" val="1654002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7F40B85-F6E0-586F-6FD9-6BD87BCC8501}"/>
              </a:ext>
            </a:extLst>
          </p:cNvPr>
          <p:cNvSpPr>
            <a:spLocks noGrp="1"/>
          </p:cNvSpPr>
          <p:nvPr>
            <p:ph type="dt" sz="half" idx="10"/>
          </p:nvPr>
        </p:nvSpPr>
        <p:spPr/>
        <p:txBody>
          <a:bodyPr/>
          <a:lstStyle>
            <a:lvl1pPr>
              <a:defRPr/>
            </a:lvl1pPr>
          </a:lstStyle>
          <a:p>
            <a:pPr>
              <a:defRPr/>
            </a:pPr>
            <a:fld id="{367592C4-054E-41F1-9EFE-35CE97FC1CA9}" type="datetimeFigureOut">
              <a:rPr lang="en-US"/>
              <a:pPr>
                <a:defRPr/>
              </a:pPr>
              <a:t>12/5/2024</a:t>
            </a:fld>
            <a:endParaRPr lang="en-US"/>
          </a:p>
        </p:txBody>
      </p:sp>
      <p:sp>
        <p:nvSpPr>
          <p:cNvPr id="8" name="Footer Placeholder 4">
            <a:extLst>
              <a:ext uri="{FF2B5EF4-FFF2-40B4-BE49-F238E27FC236}">
                <a16:creationId xmlns:a16="http://schemas.microsoft.com/office/drawing/2014/main" id="{56183637-C570-75E9-8D1D-6033198B07E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5AD96C3-FCFC-291A-76BF-5B8670338CAC}"/>
              </a:ext>
            </a:extLst>
          </p:cNvPr>
          <p:cNvSpPr>
            <a:spLocks noGrp="1"/>
          </p:cNvSpPr>
          <p:nvPr>
            <p:ph type="sldNum" sz="quarter" idx="12"/>
          </p:nvPr>
        </p:nvSpPr>
        <p:spPr/>
        <p:txBody>
          <a:bodyPr/>
          <a:lstStyle>
            <a:lvl1pPr>
              <a:defRPr/>
            </a:lvl1pPr>
          </a:lstStyle>
          <a:p>
            <a:fld id="{30DFE852-CA1D-4F90-A99E-9750206E33BB}" type="slidenum">
              <a:rPr lang="en-US" altLang="en-US"/>
              <a:pPr/>
              <a:t>‹#›</a:t>
            </a:fld>
            <a:endParaRPr lang="en-US" altLang="en-US"/>
          </a:p>
        </p:txBody>
      </p:sp>
    </p:spTree>
    <p:extLst>
      <p:ext uri="{BB962C8B-B14F-4D97-AF65-F5344CB8AC3E}">
        <p14:creationId xmlns:p14="http://schemas.microsoft.com/office/powerpoint/2010/main" val="530806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E4C2CFE-B443-5DF3-C138-6778CFCF8109}"/>
              </a:ext>
            </a:extLst>
          </p:cNvPr>
          <p:cNvSpPr>
            <a:spLocks noGrp="1"/>
          </p:cNvSpPr>
          <p:nvPr>
            <p:ph type="dt" sz="half" idx="10"/>
          </p:nvPr>
        </p:nvSpPr>
        <p:spPr/>
        <p:txBody>
          <a:bodyPr/>
          <a:lstStyle>
            <a:lvl1pPr>
              <a:defRPr/>
            </a:lvl1pPr>
          </a:lstStyle>
          <a:p>
            <a:pPr>
              <a:defRPr/>
            </a:pPr>
            <a:fld id="{600F5B7C-8025-4816-9425-F6AB05FFC5F1}" type="datetimeFigureOut">
              <a:rPr lang="en-US"/>
              <a:pPr>
                <a:defRPr/>
              </a:pPr>
              <a:t>12/5/2024</a:t>
            </a:fld>
            <a:endParaRPr lang="en-US"/>
          </a:p>
        </p:txBody>
      </p:sp>
      <p:sp>
        <p:nvSpPr>
          <p:cNvPr id="4" name="Footer Placeholder 4">
            <a:extLst>
              <a:ext uri="{FF2B5EF4-FFF2-40B4-BE49-F238E27FC236}">
                <a16:creationId xmlns:a16="http://schemas.microsoft.com/office/drawing/2014/main" id="{C82E7327-1C4B-9E22-D01D-85C44D3EAB4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18EA20C-F2A8-89F2-A9BD-2152145E56A0}"/>
              </a:ext>
            </a:extLst>
          </p:cNvPr>
          <p:cNvSpPr>
            <a:spLocks noGrp="1"/>
          </p:cNvSpPr>
          <p:nvPr>
            <p:ph type="sldNum" sz="quarter" idx="12"/>
          </p:nvPr>
        </p:nvSpPr>
        <p:spPr/>
        <p:txBody>
          <a:bodyPr/>
          <a:lstStyle>
            <a:lvl1pPr>
              <a:defRPr/>
            </a:lvl1pPr>
          </a:lstStyle>
          <a:p>
            <a:fld id="{6025EC07-85AE-4FF4-BDD3-4BDC62658DD5}" type="slidenum">
              <a:rPr lang="en-US" altLang="en-US"/>
              <a:pPr/>
              <a:t>‹#›</a:t>
            </a:fld>
            <a:endParaRPr lang="en-US" altLang="en-US"/>
          </a:p>
        </p:txBody>
      </p:sp>
    </p:spTree>
    <p:extLst>
      <p:ext uri="{BB962C8B-B14F-4D97-AF65-F5344CB8AC3E}">
        <p14:creationId xmlns:p14="http://schemas.microsoft.com/office/powerpoint/2010/main" val="3240285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
        <p:nvSpPr>
          <p:cNvPr id="2" name="Date Placeholder 3">
            <a:extLst>
              <a:ext uri="{FF2B5EF4-FFF2-40B4-BE49-F238E27FC236}">
                <a16:creationId xmlns:a16="http://schemas.microsoft.com/office/drawing/2014/main" id="{5F143D71-F780-DD8D-F6E8-B68D303CA778}"/>
              </a:ext>
            </a:extLst>
          </p:cNvPr>
          <p:cNvSpPr>
            <a:spLocks noGrp="1"/>
          </p:cNvSpPr>
          <p:nvPr>
            <p:ph type="dt" sz="half" idx="10"/>
          </p:nvPr>
        </p:nvSpPr>
        <p:spPr/>
        <p:txBody>
          <a:bodyPr/>
          <a:lstStyle>
            <a:lvl1pPr>
              <a:defRPr/>
            </a:lvl1pPr>
          </a:lstStyle>
          <a:p>
            <a:pPr>
              <a:defRPr/>
            </a:pPr>
            <a:fld id="{D166680E-65BE-4FE1-90E7-DD0F6136EE1D}" type="datetimeFigureOut">
              <a:rPr lang="en-US"/>
              <a:pPr>
                <a:defRPr/>
              </a:pPr>
              <a:t>12/5/2024</a:t>
            </a:fld>
            <a:endParaRPr lang="en-US"/>
          </a:p>
        </p:txBody>
      </p:sp>
      <p:sp>
        <p:nvSpPr>
          <p:cNvPr id="3" name="Footer Placeholder 4">
            <a:extLst>
              <a:ext uri="{FF2B5EF4-FFF2-40B4-BE49-F238E27FC236}">
                <a16:creationId xmlns:a16="http://schemas.microsoft.com/office/drawing/2014/main" id="{EC13ECEA-5E57-4BEC-6413-3F776FBFE9A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9A58676-A4C5-01E4-6981-06D3986180B3}"/>
              </a:ext>
            </a:extLst>
          </p:cNvPr>
          <p:cNvSpPr>
            <a:spLocks noGrp="1"/>
          </p:cNvSpPr>
          <p:nvPr>
            <p:ph type="sldNum" sz="quarter" idx="12"/>
          </p:nvPr>
        </p:nvSpPr>
        <p:spPr/>
        <p:txBody>
          <a:bodyPr/>
          <a:lstStyle>
            <a:lvl1pPr>
              <a:defRPr/>
            </a:lvl1pPr>
          </a:lstStyle>
          <a:p>
            <a:fld id="{D2DF7198-F7D5-4BFA-A3B8-7E48949A43AB}" type="slidenum">
              <a:rPr lang="en-US" altLang="en-US"/>
              <a:pPr/>
              <a:t>‹#›</a:t>
            </a:fld>
            <a:endParaRPr lang="en-US" altLang="en-US"/>
          </a:p>
        </p:txBody>
      </p:sp>
    </p:spTree>
    <p:extLst>
      <p:ext uri="{BB962C8B-B14F-4D97-AF65-F5344CB8AC3E}">
        <p14:creationId xmlns:p14="http://schemas.microsoft.com/office/powerpoint/2010/main" val="238365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234385E-2BB6-DB81-8E98-C0A06F49BC0A}"/>
              </a:ext>
            </a:extLst>
          </p:cNvPr>
          <p:cNvSpPr>
            <a:spLocks noGrp="1"/>
          </p:cNvSpPr>
          <p:nvPr>
            <p:ph type="dt" sz="half" idx="10"/>
          </p:nvPr>
        </p:nvSpPr>
        <p:spPr/>
        <p:txBody>
          <a:bodyPr/>
          <a:lstStyle>
            <a:lvl1pPr>
              <a:defRPr/>
            </a:lvl1pPr>
          </a:lstStyle>
          <a:p>
            <a:pPr>
              <a:defRPr/>
            </a:pPr>
            <a:fld id="{A6C160D9-129D-485D-8F42-FB6F07340684}" type="datetimeFigureOut">
              <a:rPr lang="en-US"/>
              <a:pPr>
                <a:defRPr/>
              </a:pPr>
              <a:t>12/5/2024</a:t>
            </a:fld>
            <a:endParaRPr lang="en-US"/>
          </a:p>
        </p:txBody>
      </p:sp>
      <p:sp>
        <p:nvSpPr>
          <p:cNvPr id="6" name="Footer Placeholder 4">
            <a:extLst>
              <a:ext uri="{FF2B5EF4-FFF2-40B4-BE49-F238E27FC236}">
                <a16:creationId xmlns:a16="http://schemas.microsoft.com/office/drawing/2014/main" id="{D7AF2874-FB5C-8FE5-2C32-996F857AB37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7C110BF-9B70-F3B1-CF72-7D96DC8616CC}"/>
              </a:ext>
            </a:extLst>
          </p:cNvPr>
          <p:cNvSpPr>
            <a:spLocks noGrp="1"/>
          </p:cNvSpPr>
          <p:nvPr>
            <p:ph type="sldNum" sz="quarter" idx="12"/>
          </p:nvPr>
        </p:nvSpPr>
        <p:spPr/>
        <p:txBody>
          <a:bodyPr/>
          <a:lstStyle>
            <a:lvl1pPr>
              <a:defRPr/>
            </a:lvl1pPr>
          </a:lstStyle>
          <a:p>
            <a:fld id="{EB559C7E-7E36-4EE6-8992-DA1E52882E92}" type="slidenum">
              <a:rPr lang="en-US" altLang="en-US"/>
              <a:pPr/>
              <a:t>‹#›</a:t>
            </a:fld>
            <a:endParaRPr lang="en-US" altLang="en-US"/>
          </a:p>
        </p:txBody>
      </p:sp>
    </p:spTree>
    <p:extLst>
      <p:ext uri="{BB962C8B-B14F-4D97-AF65-F5344CB8AC3E}">
        <p14:creationId xmlns:p14="http://schemas.microsoft.com/office/powerpoint/2010/main" val="2074426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1FD123F-E758-A422-430C-E0FE9CB93722}"/>
              </a:ext>
            </a:extLst>
          </p:cNvPr>
          <p:cNvSpPr>
            <a:spLocks noGrp="1"/>
          </p:cNvSpPr>
          <p:nvPr>
            <p:ph type="dt" sz="half" idx="10"/>
          </p:nvPr>
        </p:nvSpPr>
        <p:spPr/>
        <p:txBody>
          <a:bodyPr/>
          <a:lstStyle>
            <a:lvl1pPr>
              <a:defRPr/>
            </a:lvl1pPr>
          </a:lstStyle>
          <a:p>
            <a:pPr>
              <a:defRPr/>
            </a:pPr>
            <a:fld id="{B34E546F-B141-4026-ACAC-A1CBFC113DCF}" type="datetimeFigureOut">
              <a:rPr lang="en-US"/>
              <a:pPr>
                <a:defRPr/>
              </a:pPr>
              <a:t>12/5/2024</a:t>
            </a:fld>
            <a:endParaRPr lang="en-US"/>
          </a:p>
        </p:txBody>
      </p:sp>
      <p:sp>
        <p:nvSpPr>
          <p:cNvPr id="6" name="Footer Placeholder 4">
            <a:extLst>
              <a:ext uri="{FF2B5EF4-FFF2-40B4-BE49-F238E27FC236}">
                <a16:creationId xmlns:a16="http://schemas.microsoft.com/office/drawing/2014/main" id="{3969B83D-F5F9-61A5-300C-2389E342D45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56368C-A671-625D-5832-33B8B27D5FCA}"/>
              </a:ext>
            </a:extLst>
          </p:cNvPr>
          <p:cNvSpPr>
            <a:spLocks noGrp="1"/>
          </p:cNvSpPr>
          <p:nvPr>
            <p:ph type="sldNum" sz="quarter" idx="12"/>
          </p:nvPr>
        </p:nvSpPr>
        <p:spPr/>
        <p:txBody>
          <a:bodyPr/>
          <a:lstStyle>
            <a:lvl1pPr>
              <a:defRPr/>
            </a:lvl1pPr>
          </a:lstStyle>
          <a:p>
            <a:fld id="{BEF87923-D895-4E14-B211-9A272DF015EA}" type="slidenum">
              <a:rPr lang="en-US" altLang="en-US"/>
              <a:pPr/>
              <a:t>‹#›</a:t>
            </a:fld>
            <a:endParaRPr lang="en-US" altLang="en-US"/>
          </a:p>
        </p:txBody>
      </p:sp>
    </p:spTree>
    <p:extLst>
      <p:ext uri="{BB962C8B-B14F-4D97-AF65-F5344CB8AC3E}">
        <p14:creationId xmlns:p14="http://schemas.microsoft.com/office/powerpoint/2010/main" val="324014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46457-3D8E-37A6-2403-4C90C3402E02}"/>
              </a:ext>
            </a:extLst>
          </p:cNvPr>
          <p:cNvSpPr>
            <a:spLocks noGrp="1"/>
          </p:cNvSpPr>
          <p:nvPr>
            <p:ph type="dt" sz="half" idx="10"/>
          </p:nvPr>
        </p:nvSpPr>
        <p:spPr/>
        <p:txBody>
          <a:bodyPr/>
          <a:lstStyle>
            <a:lvl1pPr>
              <a:defRPr/>
            </a:lvl1pPr>
          </a:lstStyle>
          <a:p>
            <a:pPr>
              <a:defRPr/>
            </a:pPr>
            <a:fld id="{2248157D-9FD0-4B9E-A9B4-A8EF5FB433DA}" type="datetimeFigureOut">
              <a:rPr lang="en-US"/>
              <a:pPr>
                <a:defRPr/>
              </a:pPr>
              <a:t>12/5/2024</a:t>
            </a:fld>
            <a:endParaRPr lang="en-US"/>
          </a:p>
        </p:txBody>
      </p:sp>
      <p:sp>
        <p:nvSpPr>
          <p:cNvPr id="5" name="Footer Placeholder 4">
            <a:extLst>
              <a:ext uri="{FF2B5EF4-FFF2-40B4-BE49-F238E27FC236}">
                <a16:creationId xmlns:a16="http://schemas.microsoft.com/office/drawing/2014/main" id="{78AB872E-F1CD-E858-4721-C26C65DE082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9EAAEFB-43E5-65A9-1706-2FB6FAD96987}"/>
              </a:ext>
            </a:extLst>
          </p:cNvPr>
          <p:cNvSpPr>
            <a:spLocks noGrp="1"/>
          </p:cNvSpPr>
          <p:nvPr>
            <p:ph type="sldNum" sz="quarter" idx="12"/>
          </p:nvPr>
        </p:nvSpPr>
        <p:spPr/>
        <p:txBody>
          <a:bodyPr/>
          <a:lstStyle>
            <a:lvl1pPr>
              <a:defRPr/>
            </a:lvl1pPr>
          </a:lstStyle>
          <a:p>
            <a:fld id="{4B0F4604-F2FD-48F2-8538-F3219C769571}" type="slidenum">
              <a:rPr lang="en-US" altLang="en-US"/>
              <a:pPr/>
              <a:t>‹#›</a:t>
            </a:fld>
            <a:endParaRPr lang="en-US" altLang="en-US"/>
          </a:p>
        </p:txBody>
      </p:sp>
    </p:spTree>
    <p:extLst>
      <p:ext uri="{BB962C8B-B14F-4D97-AF65-F5344CB8AC3E}">
        <p14:creationId xmlns:p14="http://schemas.microsoft.com/office/powerpoint/2010/main" val="1642112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22B15-6772-CB5C-E665-26070E71F93F}"/>
              </a:ext>
            </a:extLst>
          </p:cNvPr>
          <p:cNvSpPr>
            <a:spLocks noGrp="1"/>
          </p:cNvSpPr>
          <p:nvPr>
            <p:ph type="dt" sz="half" idx="10"/>
          </p:nvPr>
        </p:nvSpPr>
        <p:spPr/>
        <p:txBody>
          <a:bodyPr/>
          <a:lstStyle>
            <a:lvl1pPr>
              <a:defRPr/>
            </a:lvl1pPr>
          </a:lstStyle>
          <a:p>
            <a:pPr>
              <a:defRPr/>
            </a:pPr>
            <a:fld id="{0A752E9D-C907-4ED4-A294-D5BFC74F9251}" type="datetimeFigureOut">
              <a:rPr lang="en-US"/>
              <a:pPr>
                <a:defRPr/>
              </a:pPr>
              <a:t>12/5/2024</a:t>
            </a:fld>
            <a:endParaRPr lang="en-US"/>
          </a:p>
        </p:txBody>
      </p:sp>
      <p:sp>
        <p:nvSpPr>
          <p:cNvPr id="5" name="Footer Placeholder 4">
            <a:extLst>
              <a:ext uri="{FF2B5EF4-FFF2-40B4-BE49-F238E27FC236}">
                <a16:creationId xmlns:a16="http://schemas.microsoft.com/office/drawing/2014/main" id="{DC43612E-869B-3DB7-0CC5-56564BE7611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89E29DB-ACDA-FD72-B1C2-5A52DD2425F8}"/>
              </a:ext>
            </a:extLst>
          </p:cNvPr>
          <p:cNvSpPr>
            <a:spLocks noGrp="1"/>
          </p:cNvSpPr>
          <p:nvPr>
            <p:ph type="sldNum" sz="quarter" idx="12"/>
          </p:nvPr>
        </p:nvSpPr>
        <p:spPr/>
        <p:txBody>
          <a:bodyPr/>
          <a:lstStyle>
            <a:lvl1pPr>
              <a:defRPr/>
            </a:lvl1pPr>
          </a:lstStyle>
          <a:p>
            <a:fld id="{764B3587-C345-4CC1-BF20-04DC162B3485}" type="slidenum">
              <a:rPr lang="en-US" altLang="en-US"/>
              <a:pPr/>
              <a:t>‹#›</a:t>
            </a:fld>
            <a:endParaRPr lang="en-US" altLang="en-US"/>
          </a:p>
        </p:txBody>
      </p:sp>
    </p:spTree>
    <p:extLst>
      <p:ext uri="{BB962C8B-B14F-4D97-AF65-F5344CB8AC3E}">
        <p14:creationId xmlns:p14="http://schemas.microsoft.com/office/powerpoint/2010/main" val="1764498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4739161-32B1-90D8-FCE8-3AA253EF6C0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C530B5B-0CCA-01E2-02CC-EEF65C883F0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3390BAD-9CFF-A40F-DE01-34061D2135F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7A7FBDA0-BB08-4E3F-9468-E041E25436AB}" type="datetimeFigureOut">
              <a:rPr lang="en-US"/>
              <a:pPr>
                <a:defRPr/>
              </a:pPr>
              <a:t>12/5/2024</a:t>
            </a:fld>
            <a:endParaRPr lang="en-US"/>
          </a:p>
        </p:txBody>
      </p:sp>
      <p:sp>
        <p:nvSpPr>
          <p:cNvPr id="5" name="Footer Placeholder 4">
            <a:extLst>
              <a:ext uri="{FF2B5EF4-FFF2-40B4-BE49-F238E27FC236}">
                <a16:creationId xmlns:a16="http://schemas.microsoft.com/office/drawing/2014/main" id="{DCB45E4C-7ACA-8131-B3F2-3C76EB7EAF9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0459F12B-37AC-BA2A-9505-580E71E6D02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1F070E77-6587-4F9D-AA82-94C21593414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fsd.gov/" TargetMode="External"/><Relationship Id="rId2" Type="http://schemas.openxmlformats.org/officeDocument/2006/relationships/hyperlink" Target="http://www.sam.gov/"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cc02.safelinks.protection.outlook.com/?url=https%3A%2F%2Fhelp.id.me%2Fhc%2Fen-us%2Farticles%2F360017833054-Primary-and-secondary-identification-documents&amp;data=05%7C01%7CJo.Metcalfe%40bia.gov%7Cf2a4084640784af83c7508dbdaee2530%7C0693b5ba4b184d7b9341f32f400a5494%7C0%7C0%7C638344488879535662%7CUnknown%7CTWFpbGZsb3d8eyJWIjoiMC4wLjAwMDAiLCJQIjoiV2luMzIiLCJBTiI6Ik1haWwiLCJXVCI6Mn0%3D%7C1000%7C%7C%7C&amp;sdata=oG2A4tqut%2F8uizbm7l%2FFERntdWzmlsIZQk2d3%2FKtYI8%3D&amp;reserved=0" TargetMode="External"/><Relationship Id="rId2" Type="http://schemas.openxmlformats.org/officeDocument/2006/relationships/hyperlink" Target="https://gcc02.safelinks.protection.outlook.com/?url=http%3A%2F%2Fwww.id.me%2F&amp;data=05%7C01%7CJo.Metcalfe%40bia.gov%7Cf2a4084640784af83c7508dbdaee2530%7C0693b5ba4b184d7b9341f32f400a5494%7C0%7C0%7C638344488879535662%7CUnknown%7CTWFpbGZsb3d8eyJWIjoiMC4wLjAwMDAiLCJQIjoiV2luMzIiLCJBTiI6Ik1haWwiLCJXVCI6Mn0%3D%7C1000%7C%7C%7C&amp;sdata=oo7zQL1jAQh%2F%2Bcnl0%2Fp0PcUk2ho5Tl9sdgtLnApfYnI%3D&amp;reserved=0" TargetMode="External"/><Relationship Id="rId1" Type="http://schemas.openxmlformats.org/officeDocument/2006/relationships/slideLayout" Target="../slideLayouts/slideLayout2.xml"/><Relationship Id="rId4" Type="http://schemas.openxmlformats.org/officeDocument/2006/relationships/hyperlink" Target="https://gcc02.safelinks.protection.outlook.com/?url=https%3A%2F%2Fhelp.id.me%2Fhc%2Fen-us%2Farticles%2F4415460350871-Documents-to-verify-your-identity&amp;data=05%7C01%7CJo.Metcalfe%40bia.gov%7Cf2a4084640784af83c7508dbdaee2530%7C0693b5ba4b184d7b9341f32f400a5494%7C0%7C0%7C638344488879535662%7CUnknown%7CTWFpbGZsb3d8eyJWIjoiMC4wLjAwMDAiLCJQIjoiV2luMzIiLCJBTiI6Ik1haWwiLCJXVCI6Mn0%3D%7C1000%7C%7C%7C&amp;sdata=pfEwF5FDSEEwUSDK8wrnQYEjhTF9mh5WpLgHEDC0WfI%3D&amp;reserved=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diane.lahr@bia.go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Diane.lahr@bia.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mailto:andrea.Wilson@bia.gov" TargetMode="External"/><Relationship Id="rId2" Type="http://schemas.openxmlformats.org/officeDocument/2006/relationships/hyperlink" Target="mailto:jo.metcalfe@bia.go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15B8C477-96C5-CD22-29D6-0BF51287DE8E}"/>
              </a:ext>
            </a:extLst>
          </p:cNvPr>
          <p:cNvSpPr>
            <a:spLocks noGrp="1"/>
          </p:cNvSpPr>
          <p:nvPr>
            <p:ph type="ctrTitle"/>
          </p:nvPr>
        </p:nvSpPr>
        <p:spPr>
          <a:xfrm>
            <a:off x="762000" y="304800"/>
            <a:ext cx="7696200" cy="2819400"/>
          </a:xfrm>
          <a:solidFill>
            <a:srgbClr val="0066FF"/>
          </a:solidFill>
        </p:spPr>
        <p:txBody>
          <a:bodyPr/>
          <a:lstStyle/>
          <a:p>
            <a:pPr eaLnBrk="1" hangingPunct="1"/>
            <a:br>
              <a:rPr lang="en-US" altLang="en-US" b="1" dirty="0"/>
            </a:br>
            <a:r>
              <a:rPr lang="en-US" altLang="en-US" b="1" dirty="0"/>
              <a:t>ASAP PRESENTATION</a:t>
            </a:r>
            <a:br>
              <a:rPr lang="en-US" altLang="en-US" b="1" dirty="0"/>
            </a:br>
            <a:r>
              <a:rPr lang="en-US" altLang="en-US" b="1" dirty="0"/>
              <a:t>BUREAU OF INDIAN AFFAIRS</a:t>
            </a:r>
            <a:br>
              <a:rPr lang="en-US" altLang="en-US" b="1" dirty="0"/>
            </a:br>
            <a:r>
              <a:rPr lang="en-US" altLang="en-US" b="1" dirty="0"/>
              <a:t> 34th PROVIDER’S CONFERENCE</a:t>
            </a:r>
            <a:br>
              <a:rPr lang="en-US" altLang="en-US" b="1"/>
            </a:br>
            <a:r>
              <a:rPr lang="en-US" altLang="en-US" b="1"/>
              <a:t>2024</a:t>
            </a:r>
            <a:br>
              <a:rPr lang="en-US" altLang="en-US" b="1" dirty="0"/>
            </a:br>
            <a:endParaRPr lang="en-US" altLang="en-US" b="1" dirty="0"/>
          </a:p>
        </p:txBody>
      </p:sp>
      <p:sp>
        <p:nvSpPr>
          <p:cNvPr id="3" name="Subtitle 2">
            <a:extLst>
              <a:ext uri="{FF2B5EF4-FFF2-40B4-BE49-F238E27FC236}">
                <a16:creationId xmlns:a16="http://schemas.microsoft.com/office/drawing/2014/main" id="{4BF2CDED-BA0B-555D-7FE0-B656A0AF5099}"/>
              </a:ext>
            </a:extLst>
          </p:cNvPr>
          <p:cNvSpPr>
            <a:spLocks noGrp="1"/>
          </p:cNvSpPr>
          <p:nvPr>
            <p:ph type="subTitle" idx="1"/>
          </p:nvPr>
        </p:nvSpPr>
        <p:spPr>
          <a:xfrm>
            <a:off x="1371600" y="3352800"/>
            <a:ext cx="6400800" cy="1524000"/>
          </a:xfrm>
        </p:spPr>
        <p:txBody>
          <a:bodyPr rtlCol="0">
            <a:normAutofit lnSpcReduction="10000"/>
          </a:bodyPr>
          <a:lstStyle/>
          <a:p>
            <a:pPr eaLnBrk="1" fontAlgn="auto" hangingPunct="1">
              <a:spcAft>
                <a:spcPts val="0"/>
              </a:spcAft>
              <a:defRPr/>
            </a:pPr>
            <a:r>
              <a:rPr lang="en-US" sz="2800">
                <a:solidFill>
                  <a:schemeClr val="tx1">
                    <a:lumMod val="95000"/>
                    <a:lumOff val="5000"/>
                  </a:schemeClr>
                </a:solidFill>
              </a:rPr>
              <a:t>JO ANN METCALFE</a:t>
            </a:r>
          </a:p>
          <a:p>
            <a:pPr eaLnBrk="1" fontAlgn="auto" hangingPunct="1">
              <a:spcAft>
                <a:spcPts val="0"/>
              </a:spcAft>
              <a:defRPr/>
            </a:pPr>
            <a:r>
              <a:rPr lang="en-US" sz="2800">
                <a:solidFill>
                  <a:schemeClr val="tx1">
                    <a:lumMod val="95000"/>
                    <a:lumOff val="5000"/>
                  </a:schemeClr>
                </a:solidFill>
              </a:rPr>
              <a:t>410-703-3390</a:t>
            </a:r>
          </a:p>
          <a:p>
            <a:pPr eaLnBrk="1" fontAlgn="auto" hangingPunct="1">
              <a:spcAft>
                <a:spcPts val="0"/>
              </a:spcAft>
              <a:defRPr/>
            </a:pPr>
            <a:r>
              <a:rPr lang="en-US" sz="2800">
                <a:solidFill>
                  <a:schemeClr val="tx1">
                    <a:lumMod val="95000"/>
                    <a:lumOff val="5000"/>
                  </a:schemeClr>
                </a:solidFill>
              </a:rPr>
              <a:t>jo.metcalfe@bia.gov</a:t>
            </a:r>
          </a:p>
        </p:txBody>
      </p:sp>
      <p:pic>
        <p:nvPicPr>
          <p:cNvPr id="4100" name="Picture 2">
            <a:extLst>
              <a:ext uri="{FF2B5EF4-FFF2-40B4-BE49-F238E27FC236}">
                <a16:creationId xmlns:a16="http://schemas.microsoft.com/office/drawing/2014/main" id="{CCFDE0F3-7DCB-1415-1BA4-31681115F9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905" t="42297" r="62778" b="44698"/>
          <a:stretch>
            <a:fillRect/>
          </a:stretch>
        </p:blipFill>
        <p:spPr bwMode="auto">
          <a:xfrm>
            <a:off x="6122988" y="5602288"/>
            <a:ext cx="2786062"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a:extLst>
              <a:ext uri="{FF2B5EF4-FFF2-40B4-BE49-F238E27FC236}">
                <a16:creationId xmlns:a16="http://schemas.microsoft.com/office/drawing/2014/main" id="{5D9EF448-9688-8EC2-409B-6C53916D7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199063"/>
            <a:ext cx="1209675" cy="120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a:extLst>
              <a:ext uri="{FF2B5EF4-FFF2-40B4-BE49-F238E27FC236}">
                <a16:creationId xmlns:a16="http://schemas.microsoft.com/office/drawing/2014/main" id="{91B7BD2A-FC90-8BEF-9FF3-A0177788B4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25" y="5235575"/>
            <a:ext cx="857250" cy="90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FF2B5EF4-FFF2-40B4-BE49-F238E27FC236}">
                <a16:creationId xmlns:a16="http://schemas.microsoft.com/office/drawing/2014/main" id="{74103FF5-D162-174C-FED7-05F7D89BEF4A}"/>
              </a:ext>
            </a:extLst>
          </p:cNvPr>
          <p:cNvSpPr>
            <a:spLocks noGrp="1"/>
          </p:cNvSpPr>
          <p:nvPr>
            <p:ph type="ctrTitle"/>
          </p:nvPr>
        </p:nvSpPr>
        <p:spPr>
          <a:xfrm>
            <a:off x="685800" y="381000"/>
            <a:ext cx="7772400" cy="914400"/>
          </a:xfrm>
          <a:solidFill>
            <a:srgbClr val="0066FF"/>
          </a:solidFill>
        </p:spPr>
        <p:txBody>
          <a:bodyPr/>
          <a:lstStyle/>
          <a:p>
            <a:pPr eaLnBrk="1" hangingPunct="1"/>
            <a:r>
              <a:rPr lang="en-US" altLang="en-US" sz="3200"/>
              <a:t>IMPORTANCE OF WWW.SAM.GOV</a:t>
            </a:r>
          </a:p>
        </p:txBody>
      </p:sp>
      <p:sp>
        <p:nvSpPr>
          <p:cNvPr id="5" name="Subtitle 4">
            <a:extLst>
              <a:ext uri="{FF2B5EF4-FFF2-40B4-BE49-F238E27FC236}">
                <a16:creationId xmlns:a16="http://schemas.microsoft.com/office/drawing/2014/main" id="{281B5070-2F58-630C-3E31-5486CF4853C8}"/>
              </a:ext>
            </a:extLst>
          </p:cNvPr>
          <p:cNvSpPr>
            <a:spLocks noGrp="1"/>
          </p:cNvSpPr>
          <p:nvPr>
            <p:ph type="subTitle" idx="1"/>
          </p:nvPr>
        </p:nvSpPr>
        <p:spPr>
          <a:xfrm>
            <a:off x="990600" y="1447800"/>
            <a:ext cx="6781800" cy="5181600"/>
          </a:xfrm>
        </p:spPr>
        <p:txBody>
          <a:bodyPr rtlCol="0">
            <a:noAutofit/>
          </a:bodyPr>
          <a:lstStyle/>
          <a:p>
            <a:pPr algn="l" eaLnBrk="1" fontAlgn="auto" hangingPunct="1">
              <a:spcAft>
                <a:spcPts val="0"/>
              </a:spcAft>
              <a:defRPr/>
            </a:pPr>
            <a:r>
              <a:rPr lang="en-US" sz="1800" b="1" dirty="0">
                <a:solidFill>
                  <a:srgbClr val="FF0000"/>
                </a:solidFill>
              </a:rPr>
              <a:t>For you to receive your ASAP payments, you must:</a:t>
            </a:r>
          </a:p>
          <a:p>
            <a:pPr algn="l" eaLnBrk="1" fontAlgn="auto" hangingPunct="1">
              <a:spcAft>
                <a:spcPts val="0"/>
              </a:spcAft>
              <a:defRPr/>
            </a:pPr>
            <a:endParaRPr lang="en-US" sz="1800" dirty="0"/>
          </a:p>
          <a:p>
            <a:pPr algn="l" eaLnBrk="1" fontAlgn="auto" hangingPunct="1">
              <a:spcAft>
                <a:spcPts val="0"/>
              </a:spcAft>
              <a:defRPr/>
            </a:pPr>
            <a:r>
              <a:rPr lang="en-US" sz="1800" dirty="0">
                <a:solidFill>
                  <a:schemeClr val="tx1">
                    <a:lumMod val="95000"/>
                    <a:lumOff val="5000"/>
                  </a:schemeClr>
                </a:solidFill>
              </a:rPr>
              <a:t>Have a UNIQUE ENTITY IDENTIFIER (UEI) and keep it active. If it expires SAM.GOV will suspend your funds.</a:t>
            </a:r>
          </a:p>
          <a:p>
            <a:pPr algn="l" eaLnBrk="1" fontAlgn="auto" hangingPunct="1">
              <a:spcAft>
                <a:spcPts val="0"/>
              </a:spcAft>
              <a:defRPr/>
            </a:pPr>
            <a:r>
              <a:rPr lang="en-US" sz="1800" dirty="0">
                <a:solidFill>
                  <a:schemeClr val="tx1">
                    <a:lumMod val="95000"/>
                    <a:lumOff val="5000"/>
                  </a:schemeClr>
                </a:solidFill>
              </a:rPr>
              <a:t>Vendors are responsible for maintaining an active registration in SAM (see handbook online at </a:t>
            </a:r>
            <a:r>
              <a:rPr lang="en-US" sz="1800" dirty="0">
                <a:hlinkClick r:id="rId2"/>
              </a:rPr>
              <a:t>www.sam.gov</a:t>
            </a:r>
            <a:r>
              <a:rPr lang="en-US" sz="1800" dirty="0"/>
              <a:t>). </a:t>
            </a:r>
          </a:p>
          <a:p>
            <a:pPr algn="l" eaLnBrk="1" fontAlgn="auto" hangingPunct="1">
              <a:spcAft>
                <a:spcPts val="0"/>
              </a:spcAft>
              <a:defRPr/>
            </a:pPr>
            <a:r>
              <a:rPr lang="en-US" sz="1800" dirty="0">
                <a:solidFill>
                  <a:schemeClr val="tx1">
                    <a:lumMod val="95000"/>
                    <a:lumOff val="5000"/>
                  </a:schemeClr>
                </a:solidFill>
              </a:rPr>
              <a:t>To update an active status, the vendor must log into their account yearly at </a:t>
            </a:r>
            <a:r>
              <a:rPr lang="en-US" sz="1800" dirty="0">
                <a:hlinkClick r:id="rId2"/>
              </a:rPr>
              <a:t>www.sam.gov</a:t>
            </a:r>
            <a:r>
              <a:rPr lang="en-US" sz="1800" dirty="0"/>
              <a:t> </a:t>
            </a:r>
            <a:r>
              <a:rPr lang="en-US" sz="1800" dirty="0">
                <a:solidFill>
                  <a:schemeClr val="tx1">
                    <a:lumMod val="95000"/>
                    <a:lumOff val="5000"/>
                  </a:schemeClr>
                </a:solidFill>
              </a:rPr>
              <a:t>and renew/update their registration</a:t>
            </a:r>
          </a:p>
          <a:p>
            <a:pPr marL="0" lvl="1" algn="l" eaLnBrk="1" fontAlgn="auto" hangingPunct="1">
              <a:spcAft>
                <a:spcPts val="0"/>
              </a:spcAft>
              <a:defRPr/>
            </a:pPr>
            <a:r>
              <a:rPr lang="en-US" sz="1800" dirty="0">
                <a:solidFill>
                  <a:schemeClr val="tx1">
                    <a:lumMod val="95000"/>
                    <a:lumOff val="5000"/>
                  </a:schemeClr>
                </a:solidFill>
              </a:rPr>
              <a:t>If you have problems updating, SAM Help Desk which is the Federal Service desk can be contacted at</a:t>
            </a:r>
            <a:r>
              <a:rPr lang="en-US" sz="1800" dirty="0"/>
              <a:t> </a:t>
            </a:r>
            <a:r>
              <a:rPr lang="en-US" sz="1800" dirty="0">
                <a:hlinkClick r:id="rId3"/>
              </a:rPr>
              <a:t>www.fsd.gov</a:t>
            </a:r>
            <a:r>
              <a:rPr lang="en-US" sz="1800" dirty="0"/>
              <a:t> </a:t>
            </a:r>
            <a:r>
              <a:rPr lang="en-US" sz="1800" dirty="0">
                <a:solidFill>
                  <a:schemeClr val="tx1">
                    <a:lumMod val="95000"/>
                    <a:lumOff val="5000"/>
                  </a:schemeClr>
                </a:solidFill>
              </a:rPr>
              <a:t>or via calling 1-866 606 8220 (free service).</a:t>
            </a:r>
          </a:p>
          <a:p>
            <a:pPr algn="l" eaLnBrk="1" fontAlgn="auto" hangingPunct="1">
              <a:spcAft>
                <a:spcPts val="0"/>
              </a:spcAft>
              <a:defRPr/>
            </a:pPr>
            <a:r>
              <a:rPr lang="en-US" sz="1800" dirty="0">
                <a:solidFill>
                  <a:schemeClr val="tx1">
                    <a:lumMod val="95000"/>
                    <a:lumOff val="5000"/>
                  </a:schemeClr>
                </a:solidFill>
              </a:rPr>
              <a:t>If the UEI number is not found in SAM, it can mean one of two things.  </a:t>
            </a:r>
          </a:p>
          <a:p>
            <a:pPr marL="800100" lvl="1" indent="-342900" eaLnBrk="1" fontAlgn="auto" hangingPunct="1">
              <a:spcAft>
                <a:spcPts val="0"/>
              </a:spcAft>
              <a:buFont typeface="+mj-lt"/>
              <a:buAutoNum type="arabicPeriod"/>
              <a:defRPr/>
            </a:pPr>
            <a:r>
              <a:rPr lang="en-US" sz="1800" dirty="0">
                <a:solidFill>
                  <a:schemeClr val="tx1">
                    <a:lumMod val="95000"/>
                    <a:lumOff val="5000"/>
                  </a:schemeClr>
                </a:solidFill>
              </a:rPr>
              <a:t>You have not registered with DUNS and Bradstreet.  If this is the case, contact DUNS and Bradstreet to obtain one, and register it at</a:t>
            </a:r>
            <a:r>
              <a:rPr lang="en-US" sz="1800" dirty="0"/>
              <a:t> </a:t>
            </a:r>
            <a:r>
              <a:rPr lang="en-US" sz="1800" dirty="0">
                <a:hlinkClick r:id="rId2"/>
              </a:rPr>
              <a:t>www.sam.gov</a:t>
            </a:r>
            <a:r>
              <a:rPr lang="en-US" sz="1800" dirty="0"/>
              <a:t>.   </a:t>
            </a:r>
          </a:p>
          <a:p>
            <a:pPr marL="800100" lvl="1" indent="-342900" eaLnBrk="1" fontAlgn="auto" hangingPunct="1">
              <a:spcAft>
                <a:spcPts val="0"/>
              </a:spcAft>
              <a:buFont typeface="+mj-lt"/>
              <a:buAutoNum type="arabicPeriod"/>
              <a:defRPr/>
            </a:pPr>
            <a:r>
              <a:rPr lang="en-US" sz="1800" dirty="0">
                <a:solidFill>
                  <a:schemeClr val="tx1">
                    <a:lumMod val="95000"/>
                    <a:lumOff val="5000"/>
                  </a:schemeClr>
                </a:solidFill>
              </a:rPr>
              <a:t>You have a UEI number but it expired: If this is the case, start the re-activation process at</a:t>
            </a:r>
            <a:r>
              <a:rPr lang="en-US" sz="1800" dirty="0"/>
              <a:t> </a:t>
            </a:r>
            <a:r>
              <a:rPr lang="en-US" sz="1800" dirty="0">
                <a:hlinkClick r:id="rId2"/>
              </a:rPr>
              <a:t>www.sam.gov</a:t>
            </a:r>
            <a:r>
              <a:rPr lang="en-US" sz="1800" dirty="0"/>
              <a:t>.</a:t>
            </a:r>
          </a:p>
          <a:p>
            <a:pPr algn="l" eaLnBrk="1" fontAlgn="auto" hangingPunct="1">
              <a:spcAft>
                <a:spcPts val="0"/>
              </a:spcAft>
              <a:defRPr/>
            </a:pPr>
            <a:endParaRPr lang="en-US" sz="1800" dirty="0"/>
          </a:p>
          <a:p>
            <a:pPr algn="l" eaLnBrk="1" fontAlgn="auto" hangingPunct="1">
              <a:spcAft>
                <a:spcPts val="0"/>
              </a:spcAft>
              <a:defRPr/>
            </a:pPr>
            <a:endParaRPr lang="en-US" sz="1800" dirty="0"/>
          </a:p>
          <a:p>
            <a:pPr eaLnBrk="1" fontAlgn="auto" hangingPunct="1">
              <a:spcAft>
                <a:spcPts val="0"/>
              </a:spcAft>
              <a:defRPr/>
            </a:pP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DB592-A35B-BEF3-B18E-2EEB7A1DEF7D}"/>
              </a:ext>
            </a:extLst>
          </p:cNvPr>
          <p:cNvSpPr>
            <a:spLocks noGrp="1"/>
          </p:cNvSpPr>
          <p:nvPr>
            <p:ph type="title"/>
          </p:nvPr>
        </p:nvSpPr>
        <p:spPr/>
        <p:txBody>
          <a:bodyPr/>
          <a:lstStyle/>
          <a:p>
            <a:r>
              <a:rPr lang="en-US">
                <a:highlight>
                  <a:srgbClr val="0000FF"/>
                </a:highlight>
              </a:rPr>
              <a:t>NEW SIGN-IN REQUIREMENTS</a:t>
            </a:r>
          </a:p>
        </p:txBody>
      </p:sp>
      <p:pic>
        <p:nvPicPr>
          <p:cNvPr id="5" name="Content Placeholder 4">
            <a:extLst>
              <a:ext uri="{FF2B5EF4-FFF2-40B4-BE49-F238E27FC236}">
                <a16:creationId xmlns:a16="http://schemas.microsoft.com/office/drawing/2014/main" id="{802DF94F-5962-72E4-37B3-FCC520E48148}"/>
              </a:ext>
            </a:extLst>
          </p:cNvPr>
          <p:cNvPicPr>
            <a:picLocks noGrp="1" noChangeAspect="1"/>
          </p:cNvPicPr>
          <p:nvPr>
            <p:ph idx="1"/>
          </p:nvPr>
        </p:nvPicPr>
        <p:blipFill>
          <a:blip r:embed="rId2"/>
          <a:stretch>
            <a:fillRect/>
          </a:stretch>
        </p:blipFill>
        <p:spPr>
          <a:xfrm>
            <a:off x="548922" y="1600200"/>
            <a:ext cx="8046156" cy="4525963"/>
          </a:xfrm>
        </p:spPr>
      </p:pic>
    </p:spTree>
    <p:extLst>
      <p:ext uri="{BB962C8B-B14F-4D97-AF65-F5344CB8AC3E}">
        <p14:creationId xmlns:p14="http://schemas.microsoft.com/office/powerpoint/2010/main" val="1865568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0B8B-9704-F4C1-D2DB-A0555F4AFA59}"/>
              </a:ext>
            </a:extLst>
          </p:cNvPr>
          <p:cNvSpPr>
            <a:spLocks noGrp="1"/>
          </p:cNvSpPr>
          <p:nvPr>
            <p:ph type="title"/>
          </p:nvPr>
        </p:nvSpPr>
        <p:spPr/>
        <p:txBody>
          <a:bodyPr/>
          <a:lstStyle/>
          <a:p>
            <a:r>
              <a:rPr lang="en-US">
                <a:highlight>
                  <a:srgbClr val="0000FF"/>
                </a:highlight>
              </a:rPr>
              <a:t>ID.ME HELP PAGE</a:t>
            </a:r>
          </a:p>
        </p:txBody>
      </p:sp>
      <p:pic>
        <p:nvPicPr>
          <p:cNvPr id="5" name="Content Placeholder 4">
            <a:extLst>
              <a:ext uri="{FF2B5EF4-FFF2-40B4-BE49-F238E27FC236}">
                <a16:creationId xmlns:a16="http://schemas.microsoft.com/office/drawing/2014/main" id="{B3785BB8-6290-EA5B-BF06-E7A1BB2B2368}"/>
              </a:ext>
            </a:extLst>
          </p:cNvPr>
          <p:cNvPicPr>
            <a:picLocks noGrp="1" noChangeAspect="1"/>
          </p:cNvPicPr>
          <p:nvPr>
            <p:ph idx="1"/>
          </p:nvPr>
        </p:nvPicPr>
        <p:blipFill>
          <a:blip r:embed="rId2"/>
          <a:stretch>
            <a:fillRect/>
          </a:stretch>
        </p:blipFill>
        <p:spPr>
          <a:xfrm>
            <a:off x="548922" y="1600200"/>
            <a:ext cx="8046156" cy="4525963"/>
          </a:xfrm>
        </p:spPr>
      </p:pic>
    </p:spTree>
    <p:extLst>
      <p:ext uri="{BB962C8B-B14F-4D97-AF65-F5344CB8AC3E}">
        <p14:creationId xmlns:p14="http://schemas.microsoft.com/office/powerpoint/2010/main" val="41942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59EC5-3FA6-8751-B191-F4C2F7422AF0}"/>
              </a:ext>
            </a:extLst>
          </p:cNvPr>
          <p:cNvSpPr>
            <a:spLocks noGrp="1"/>
          </p:cNvSpPr>
          <p:nvPr>
            <p:ph type="title"/>
          </p:nvPr>
        </p:nvSpPr>
        <p:spPr/>
        <p:txBody>
          <a:bodyPr/>
          <a:lstStyle/>
          <a:p>
            <a:r>
              <a:rPr lang="en-US">
                <a:highlight>
                  <a:srgbClr val="0000FF"/>
                </a:highlight>
              </a:rPr>
              <a:t>MORE ID.me INFORMATION</a:t>
            </a:r>
          </a:p>
        </p:txBody>
      </p:sp>
      <p:sp>
        <p:nvSpPr>
          <p:cNvPr id="3" name="Content Placeholder 2">
            <a:extLst>
              <a:ext uri="{FF2B5EF4-FFF2-40B4-BE49-F238E27FC236}">
                <a16:creationId xmlns:a16="http://schemas.microsoft.com/office/drawing/2014/main" id="{83B048CD-4308-1E72-7E3F-50407A2A8E21}"/>
              </a:ext>
            </a:extLst>
          </p:cNvPr>
          <p:cNvSpPr>
            <a:spLocks noGrp="1"/>
          </p:cNvSpPr>
          <p:nvPr>
            <p:ph idx="1"/>
          </p:nvPr>
        </p:nvSpPr>
        <p:spPr>
          <a:xfrm>
            <a:off x="457200" y="1447800"/>
            <a:ext cx="8229600" cy="4678363"/>
          </a:xfrm>
        </p:spPr>
        <p:txBody>
          <a:bodyPr/>
          <a:lstStyle/>
          <a:p>
            <a:pPr marL="0" marR="0" algn="l">
              <a:spcBef>
                <a:spcPts val="0"/>
              </a:spcBef>
              <a:spcAft>
                <a:spcPts val="0"/>
              </a:spcAft>
            </a:pPr>
            <a:r>
              <a:rPr lang="en-US" sz="2000" b="0" i="0">
                <a:solidFill>
                  <a:srgbClr val="242424"/>
                </a:solidFill>
                <a:effectLst/>
                <a:latin typeface="Calibri" panose="020F0502020204030204" pitchFamily="34" charset="0"/>
              </a:rPr>
              <a:t>Please go to </a:t>
            </a:r>
            <a:r>
              <a:rPr lang="en-US" sz="2000" b="0" i="0" u="sng">
                <a:solidFill>
                  <a:srgbClr val="0000FF"/>
                </a:solidFill>
                <a:effectLst/>
                <a:latin typeface="Calibri" panose="020F0502020204030204" pitchFamily="34" charset="0"/>
                <a:hlinkClick r:id="rId2" tooltip="Original URL: http://www.id.me/. Click or tap if you trust this link."/>
              </a:rPr>
              <a:t>www.id.me</a:t>
            </a:r>
            <a:r>
              <a:rPr lang="en-US" sz="2000" b="0" i="0">
                <a:solidFill>
                  <a:srgbClr val="242424"/>
                </a:solidFill>
                <a:effectLst/>
                <a:latin typeface="Calibri" panose="020F0502020204030204" pitchFamily="34" charset="0"/>
              </a:rPr>
              <a:t> and then at the top right of their home page select “Help Center”, next, you will see a search feature and type in a keyword </a:t>
            </a:r>
            <a:r>
              <a:rPr lang="en-US" sz="2000">
                <a:solidFill>
                  <a:srgbClr val="242424"/>
                </a:solidFill>
                <a:latin typeface="Calibri" panose="020F0502020204030204" pitchFamily="34" charset="0"/>
              </a:rPr>
              <a:t>to </a:t>
            </a:r>
            <a:r>
              <a:rPr lang="en-US" sz="2000" b="0" i="0">
                <a:solidFill>
                  <a:srgbClr val="242424"/>
                </a:solidFill>
                <a:effectLst/>
                <a:latin typeface="Calibri" panose="020F0502020204030204" pitchFamily="34" charset="0"/>
              </a:rPr>
              <a:t>find articles related to that topic</a:t>
            </a:r>
            <a:endParaRPr lang="en-US" sz="2000">
              <a:solidFill>
                <a:srgbClr val="242424"/>
              </a:solidFill>
              <a:latin typeface="Calibri" panose="020F0502020204030204" pitchFamily="34" charset="0"/>
            </a:endParaRPr>
          </a:p>
          <a:p>
            <a:pPr marL="0" marR="0" algn="l">
              <a:spcBef>
                <a:spcPts val="0"/>
              </a:spcBef>
              <a:spcAft>
                <a:spcPts val="0"/>
              </a:spcAft>
            </a:pPr>
            <a:r>
              <a:rPr lang="en-US" sz="2000">
                <a:solidFill>
                  <a:srgbClr val="242424"/>
                </a:solidFill>
                <a:latin typeface="Calibri" panose="020F0502020204030204" pitchFamily="34" charset="0"/>
              </a:rPr>
              <a:t>Use the word </a:t>
            </a:r>
            <a:r>
              <a:rPr lang="en-US" sz="2000" b="1">
                <a:solidFill>
                  <a:srgbClr val="242424"/>
                </a:solidFill>
                <a:latin typeface="Calibri" panose="020F0502020204030204" pitchFamily="34" charset="0"/>
              </a:rPr>
              <a:t>document </a:t>
            </a:r>
            <a:r>
              <a:rPr lang="en-US" sz="2000">
                <a:solidFill>
                  <a:srgbClr val="242424"/>
                </a:solidFill>
                <a:latin typeface="Calibri" panose="020F0502020204030204" pitchFamily="34" charset="0"/>
              </a:rPr>
              <a:t>and you will see the following:</a:t>
            </a:r>
          </a:p>
          <a:p>
            <a:pPr marL="0" marR="0" algn="l">
              <a:spcBef>
                <a:spcPts val="0"/>
              </a:spcBef>
              <a:spcAft>
                <a:spcPts val="0"/>
              </a:spcAft>
            </a:pPr>
            <a:r>
              <a:rPr lang="en-US" sz="2000" b="0" i="0" u="sng">
                <a:solidFill>
                  <a:srgbClr val="0000FF"/>
                </a:solidFill>
                <a:effectLst/>
                <a:latin typeface="Calibri" panose="020F0502020204030204" pitchFamily="34" charset="0"/>
                <a:hlinkClick r:id="rId3" tooltip="Original URL: https://help.id.me/hc/en-us/articles/360017833054-Primary-and-secondary-identification-documents. Click or tap if you trust this link."/>
              </a:rPr>
              <a:t>Primary and secondary identification documents – ID.me Help Center</a:t>
            </a:r>
            <a:r>
              <a:rPr lang="en-US" sz="2000" b="0" i="0">
                <a:solidFill>
                  <a:srgbClr val="242424"/>
                </a:solidFill>
                <a:effectLst/>
                <a:latin typeface="Calibri" panose="020F0502020204030204" pitchFamily="34" charset="0"/>
              </a:rPr>
              <a:t> </a:t>
            </a:r>
          </a:p>
          <a:p>
            <a:pPr marL="0" marR="0" algn="l">
              <a:spcBef>
                <a:spcPts val="0"/>
              </a:spcBef>
              <a:spcAft>
                <a:spcPts val="0"/>
              </a:spcAft>
            </a:pPr>
            <a:r>
              <a:rPr lang="en-US" sz="2000" b="0" i="0" u="sng">
                <a:solidFill>
                  <a:srgbClr val="0000FF"/>
                </a:solidFill>
                <a:effectLst/>
                <a:latin typeface="Calibri" panose="020F0502020204030204" pitchFamily="34" charset="0"/>
                <a:hlinkClick r:id="rId4" tooltip="Original URL: https://help.id.me/hc/en-us/articles/4415460350871-Documents-to-verify-your-identity. Click or tap if you trust this link."/>
              </a:rPr>
              <a:t>Documents to verify your identity – ID.me Help Center</a:t>
            </a:r>
            <a:r>
              <a:rPr lang="en-US" sz="2000" b="0" i="0">
                <a:solidFill>
                  <a:srgbClr val="242424"/>
                </a:solidFill>
                <a:effectLst/>
                <a:latin typeface="Calibri" panose="020F0502020204030204" pitchFamily="34" charset="0"/>
              </a:rPr>
              <a:t> </a:t>
            </a:r>
          </a:p>
          <a:p>
            <a:pPr marL="0" marR="0" algn="l">
              <a:spcBef>
                <a:spcPts val="0"/>
              </a:spcBef>
              <a:spcAft>
                <a:spcPts val="0"/>
              </a:spcAft>
            </a:pPr>
            <a:r>
              <a:rPr lang="en-US" sz="2000" b="0" i="0">
                <a:solidFill>
                  <a:srgbClr val="242424"/>
                </a:solidFill>
                <a:effectLst/>
                <a:latin typeface="Calibri" panose="020F0502020204030204" pitchFamily="34" charset="0"/>
              </a:rPr>
              <a:t>Please read through the information at the links above that are from ID.me. </a:t>
            </a:r>
          </a:p>
          <a:p>
            <a:r>
              <a:rPr lang="en-US" sz="2000">
                <a:solidFill>
                  <a:srgbClr val="242424"/>
                </a:solidFill>
                <a:latin typeface="Calibri" panose="020F0502020204030204" pitchFamily="34" charset="0"/>
              </a:rPr>
              <a:t>For more information, please contact </a:t>
            </a:r>
            <a:r>
              <a:rPr lang="en-US" sz="2000" b="1">
                <a:solidFill>
                  <a:srgbClr val="242424"/>
                </a:solidFill>
                <a:latin typeface="Calibri" panose="020F0502020204030204" pitchFamily="34" charset="0"/>
              </a:rPr>
              <a:t>ID.me</a:t>
            </a:r>
          </a:p>
          <a:p>
            <a:pPr marL="0" indent="0">
              <a:buNone/>
            </a:pPr>
            <a:endParaRPr lang="en-US" sz="2000" b="1">
              <a:solidFill>
                <a:srgbClr val="242424"/>
              </a:solidFill>
              <a:latin typeface="Calibri" panose="020F0502020204030204" pitchFamily="34" charset="0"/>
            </a:endParaRPr>
          </a:p>
          <a:p>
            <a:pPr marL="0" marR="0" algn="l">
              <a:spcBef>
                <a:spcPts val="0"/>
              </a:spcBef>
              <a:spcAft>
                <a:spcPts val="0"/>
              </a:spcAft>
            </a:pPr>
            <a:r>
              <a:rPr lang="en-US" sz="1800" b="0" i="0">
                <a:solidFill>
                  <a:srgbClr val="000000"/>
                </a:solidFill>
                <a:effectLst/>
                <a:latin typeface="inherit"/>
              </a:rPr>
              <a:t>Effective September 15</a:t>
            </a:r>
            <a:r>
              <a:rPr lang="en-US" sz="1800" b="0" i="0" baseline="30000">
                <a:solidFill>
                  <a:srgbClr val="000000"/>
                </a:solidFill>
                <a:effectLst/>
                <a:latin typeface="inherit"/>
              </a:rPr>
              <a:t>th</a:t>
            </a:r>
            <a:r>
              <a:rPr lang="en-US" sz="1800" b="0" i="0">
                <a:solidFill>
                  <a:srgbClr val="000000"/>
                </a:solidFill>
                <a:effectLst/>
                <a:latin typeface="inherit"/>
              </a:rPr>
              <a:t> 2023 to access ASAP, all </a:t>
            </a:r>
            <a:r>
              <a:rPr lang="en-US" sz="1800" b="0" i="0">
                <a:solidFill>
                  <a:srgbClr val="242424"/>
                </a:solidFill>
                <a:effectLst/>
                <a:latin typeface="Calibri" panose="020F0502020204030204" pitchFamily="34" charset="0"/>
              </a:rPr>
              <a:t>organization users are required to </a:t>
            </a:r>
            <a:r>
              <a:rPr lang="en-US" sz="1800" b="0" i="0">
                <a:solidFill>
                  <a:srgbClr val="242424"/>
                </a:solidFill>
                <a:effectLst/>
                <a:latin typeface="inherit"/>
              </a:rPr>
              <a:t>register with ID.me, a multi-factor authentication (MFA) system, and validate their identity</a:t>
            </a:r>
            <a:endParaRPr lang="en-US" sz="1800" b="0" i="0">
              <a:solidFill>
                <a:srgbClr val="000000"/>
              </a:solidFill>
              <a:effectLst/>
              <a:latin typeface="Calibri" panose="020F0502020204030204" pitchFamily="34" charset="0"/>
            </a:endParaRPr>
          </a:p>
          <a:p>
            <a:pPr marL="0" marR="0" algn="l">
              <a:spcBef>
                <a:spcPts val="0"/>
              </a:spcBef>
              <a:spcAft>
                <a:spcPts val="0"/>
              </a:spcAft>
            </a:pPr>
            <a:r>
              <a:rPr lang="en-US" sz="1800" b="1" i="0">
                <a:solidFill>
                  <a:srgbClr val="242424"/>
                </a:solidFill>
                <a:effectLst/>
                <a:latin typeface="inherit"/>
              </a:rPr>
              <a:t>Organization users will not be able to log into ASAP.gov until they register and validate their identity in ID.me.</a:t>
            </a:r>
            <a:endParaRPr lang="en-US" sz="1800" b="0" i="0">
              <a:solidFill>
                <a:srgbClr val="000000"/>
              </a:solidFill>
              <a:effectLst/>
              <a:latin typeface="Calibri" panose="020F0502020204030204" pitchFamily="34" charset="0"/>
            </a:endParaRPr>
          </a:p>
          <a:p>
            <a:endParaRPr lang="en-US" sz="2000" b="1"/>
          </a:p>
        </p:txBody>
      </p:sp>
    </p:spTree>
    <p:extLst>
      <p:ext uri="{BB962C8B-B14F-4D97-AF65-F5344CB8AC3E}">
        <p14:creationId xmlns:p14="http://schemas.microsoft.com/office/powerpoint/2010/main" val="3194516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F3F68-3224-982B-CECC-741380BCC62F}"/>
              </a:ext>
            </a:extLst>
          </p:cNvPr>
          <p:cNvSpPr>
            <a:spLocks noGrp="1"/>
          </p:cNvSpPr>
          <p:nvPr>
            <p:ph type="title"/>
          </p:nvPr>
        </p:nvSpPr>
        <p:spPr/>
        <p:txBody>
          <a:bodyPr/>
          <a:lstStyle/>
          <a:p>
            <a:br>
              <a:rPr lang="en-US" sz="3200" b="1" u="sng">
                <a:latin typeface="Times New Roman"/>
                <a:ea typeface="Calibri"/>
                <a:cs typeface="Times New Roman"/>
              </a:rPr>
            </a:br>
            <a:r>
              <a:rPr lang="en-US" sz="3200" b="1" u="sng">
                <a:latin typeface="Times New Roman"/>
                <a:ea typeface="Calibri"/>
                <a:cs typeface="Times New Roman"/>
              </a:rPr>
              <a:t>ASAP Recipient Organization POC</a:t>
            </a:r>
            <a:endParaRPr lang="en-US" sz="3200">
              <a:ea typeface="Calibri"/>
              <a:cs typeface="Calibri"/>
            </a:endParaRPr>
          </a:p>
          <a:p>
            <a:endParaRPr lang="en-US">
              <a:ea typeface="Calibri"/>
              <a:cs typeface="Calibri"/>
            </a:endParaRPr>
          </a:p>
        </p:txBody>
      </p:sp>
      <p:graphicFrame>
        <p:nvGraphicFramePr>
          <p:cNvPr id="5" name="Content Placeholder 4">
            <a:extLst>
              <a:ext uri="{FF2B5EF4-FFF2-40B4-BE49-F238E27FC236}">
                <a16:creationId xmlns:a16="http://schemas.microsoft.com/office/drawing/2014/main" id="{782074AB-B5DB-AF26-68F1-C2AF7C234B91}"/>
              </a:ext>
            </a:extLst>
          </p:cNvPr>
          <p:cNvGraphicFramePr>
            <a:graphicFrameLocks noGrp="1"/>
          </p:cNvGraphicFramePr>
          <p:nvPr>
            <p:ph idx="1"/>
            <p:extLst>
              <p:ext uri="{D42A27DB-BD31-4B8C-83A1-F6EECF244321}">
                <p14:modId xmlns:p14="http://schemas.microsoft.com/office/powerpoint/2010/main" val="2726238935"/>
              </p:ext>
            </p:extLst>
          </p:nvPr>
        </p:nvGraphicFramePr>
        <p:xfrm>
          <a:off x="503382" y="1542472"/>
          <a:ext cx="8170588" cy="4645256"/>
        </p:xfrm>
        <a:graphic>
          <a:graphicData uri="http://schemas.openxmlformats.org/drawingml/2006/table">
            <a:tbl>
              <a:tblPr firstRow="1" bandRow="1">
                <a:tableStyleId>{5C22544A-7EE6-4342-B048-85BDC9FD1C3A}</a:tableStyleId>
              </a:tblPr>
              <a:tblGrid>
                <a:gridCol w="1731815">
                  <a:extLst>
                    <a:ext uri="{9D8B030D-6E8A-4147-A177-3AD203B41FA5}">
                      <a16:colId xmlns:a16="http://schemas.microsoft.com/office/drawing/2014/main" val="51732160"/>
                    </a:ext>
                  </a:extLst>
                </a:gridCol>
                <a:gridCol w="1832840">
                  <a:extLst>
                    <a:ext uri="{9D8B030D-6E8A-4147-A177-3AD203B41FA5}">
                      <a16:colId xmlns:a16="http://schemas.microsoft.com/office/drawing/2014/main" val="2928892237"/>
                    </a:ext>
                  </a:extLst>
                </a:gridCol>
                <a:gridCol w="1117700">
                  <a:extLst>
                    <a:ext uri="{9D8B030D-6E8A-4147-A177-3AD203B41FA5}">
                      <a16:colId xmlns:a16="http://schemas.microsoft.com/office/drawing/2014/main" val="2879116234"/>
                    </a:ext>
                  </a:extLst>
                </a:gridCol>
                <a:gridCol w="210887">
                  <a:extLst>
                    <a:ext uri="{9D8B030D-6E8A-4147-A177-3AD203B41FA5}">
                      <a16:colId xmlns:a16="http://schemas.microsoft.com/office/drawing/2014/main" val="3765762692"/>
                    </a:ext>
                  </a:extLst>
                </a:gridCol>
                <a:gridCol w="210887">
                  <a:extLst>
                    <a:ext uri="{9D8B030D-6E8A-4147-A177-3AD203B41FA5}">
                      <a16:colId xmlns:a16="http://schemas.microsoft.com/office/drawing/2014/main" val="3918944418"/>
                    </a:ext>
                  </a:extLst>
                </a:gridCol>
                <a:gridCol w="210887">
                  <a:extLst>
                    <a:ext uri="{9D8B030D-6E8A-4147-A177-3AD203B41FA5}">
                      <a16:colId xmlns:a16="http://schemas.microsoft.com/office/drawing/2014/main" val="2532821086"/>
                    </a:ext>
                  </a:extLst>
                </a:gridCol>
                <a:gridCol w="210887">
                  <a:extLst>
                    <a:ext uri="{9D8B030D-6E8A-4147-A177-3AD203B41FA5}">
                      <a16:colId xmlns:a16="http://schemas.microsoft.com/office/drawing/2014/main" val="1403424842"/>
                    </a:ext>
                  </a:extLst>
                </a:gridCol>
                <a:gridCol w="2644685">
                  <a:extLst>
                    <a:ext uri="{9D8B030D-6E8A-4147-A177-3AD203B41FA5}">
                      <a16:colId xmlns:a16="http://schemas.microsoft.com/office/drawing/2014/main" val="3914742115"/>
                    </a:ext>
                  </a:extLst>
                </a:gridCol>
              </a:tblGrid>
              <a:tr h="343540">
                <a:tc gridSpan="8">
                  <a:txBody>
                    <a:bodyPr/>
                    <a:lstStyle/>
                    <a:p>
                      <a:pPr marL="63500">
                        <a:spcBef>
                          <a:spcPts val="275"/>
                        </a:spcBef>
                        <a:spcAft>
                          <a:spcPts val="0"/>
                        </a:spcAft>
                      </a:pPr>
                      <a:r>
                        <a:rPr lang="en-US" sz="1100">
                          <a:solidFill>
                            <a:srgbClr val="000000"/>
                          </a:solidFill>
                          <a:effectLst/>
                          <a:latin typeface="Times New Roman"/>
                          <a:cs typeface="Times New Roman"/>
                        </a:rPr>
                        <a:t>Please fill</a:t>
                      </a:r>
                      <a:r>
                        <a:rPr lang="en-US" sz="1100" spc="5">
                          <a:solidFill>
                            <a:srgbClr val="000000"/>
                          </a:solidFill>
                          <a:effectLst/>
                          <a:latin typeface="Times New Roman"/>
                          <a:cs typeface="Times New Roman"/>
                        </a:rPr>
                        <a:t> </a:t>
                      </a:r>
                      <a:r>
                        <a:rPr lang="en-US" sz="1100">
                          <a:solidFill>
                            <a:srgbClr val="000000"/>
                          </a:solidFill>
                          <a:effectLst/>
                          <a:latin typeface="Times New Roman"/>
                          <a:cs typeface="Times New Roman"/>
                        </a:rPr>
                        <a:t>in</a:t>
                      </a:r>
                      <a:r>
                        <a:rPr lang="en-US" sz="1100" spc="15">
                          <a:solidFill>
                            <a:srgbClr val="000000"/>
                          </a:solidFill>
                          <a:effectLst/>
                          <a:latin typeface="Times New Roman"/>
                          <a:cs typeface="Times New Roman"/>
                        </a:rPr>
                        <a:t> </a:t>
                      </a:r>
                      <a:r>
                        <a:rPr lang="en-US" sz="1100">
                          <a:solidFill>
                            <a:srgbClr val="000000"/>
                          </a:solidFill>
                          <a:effectLst/>
                          <a:latin typeface="Times New Roman"/>
                          <a:cs typeface="Times New Roman"/>
                        </a:rPr>
                        <a:t>the</a:t>
                      </a:r>
                      <a:r>
                        <a:rPr lang="en-US" sz="1100" spc="10">
                          <a:solidFill>
                            <a:srgbClr val="000000"/>
                          </a:solidFill>
                          <a:effectLst/>
                          <a:latin typeface="Times New Roman"/>
                          <a:cs typeface="Times New Roman"/>
                        </a:rPr>
                        <a:t> </a:t>
                      </a:r>
                      <a:r>
                        <a:rPr lang="en-US" sz="1100">
                          <a:solidFill>
                            <a:srgbClr val="000000"/>
                          </a:solidFill>
                          <a:effectLst/>
                          <a:latin typeface="Times New Roman"/>
                          <a:cs typeface="Times New Roman"/>
                        </a:rPr>
                        <a:t>requested</a:t>
                      </a:r>
                      <a:r>
                        <a:rPr lang="en-US" sz="1100" spc="15">
                          <a:solidFill>
                            <a:srgbClr val="000000"/>
                          </a:solidFill>
                          <a:effectLst/>
                          <a:latin typeface="Times New Roman"/>
                          <a:cs typeface="Times New Roman"/>
                        </a:rPr>
                        <a:t> </a:t>
                      </a:r>
                      <a:r>
                        <a:rPr lang="en-US" sz="1100">
                          <a:solidFill>
                            <a:srgbClr val="000000"/>
                          </a:solidFill>
                          <a:effectLst/>
                          <a:latin typeface="Times New Roman"/>
                          <a:cs typeface="Times New Roman"/>
                        </a:rPr>
                        <a:t>information</a:t>
                      </a:r>
                      <a:r>
                        <a:rPr lang="en-US" sz="1100" spc="5">
                          <a:solidFill>
                            <a:srgbClr val="000000"/>
                          </a:solidFill>
                          <a:effectLst/>
                          <a:latin typeface="Times New Roman"/>
                          <a:cs typeface="Times New Roman"/>
                        </a:rPr>
                        <a:t> </a:t>
                      </a:r>
                      <a:r>
                        <a:rPr lang="en-US" sz="1100">
                          <a:solidFill>
                            <a:srgbClr val="000000"/>
                          </a:solidFill>
                          <a:effectLst/>
                          <a:latin typeface="Times New Roman"/>
                          <a:cs typeface="Times New Roman"/>
                        </a:rPr>
                        <a:t>and submit</a:t>
                      </a:r>
                      <a:r>
                        <a:rPr lang="en-US" sz="1100" spc="5">
                          <a:solidFill>
                            <a:srgbClr val="000000"/>
                          </a:solidFill>
                          <a:effectLst/>
                          <a:latin typeface="Times New Roman"/>
                          <a:cs typeface="Times New Roman"/>
                        </a:rPr>
                        <a:t> </a:t>
                      </a:r>
                      <a:r>
                        <a:rPr lang="en-US" sz="1100">
                          <a:solidFill>
                            <a:srgbClr val="000000"/>
                          </a:solidFill>
                          <a:effectLst/>
                          <a:latin typeface="Times New Roman"/>
                          <a:cs typeface="Times New Roman"/>
                        </a:rPr>
                        <a:t>via email</a:t>
                      </a:r>
                      <a:r>
                        <a:rPr lang="en-US" sz="1100" spc="5">
                          <a:solidFill>
                            <a:srgbClr val="000000"/>
                          </a:solidFill>
                          <a:effectLst/>
                          <a:latin typeface="Times New Roman"/>
                          <a:cs typeface="Times New Roman"/>
                        </a:rPr>
                        <a:t> </a:t>
                      </a:r>
                      <a:r>
                        <a:rPr lang="en-US" sz="1100">
                          <a:solidFill>
                            <a:srgbClr val="000000"/>
                          </a:solidFill>
                          <a:effectLst/>
                          <a:latin typeface="Times New Roman"/>
                          <a:cs typeface="Times New Roman"/>
                        </a:rPr>
                        <a:t>to:</a:t>
                      </a:r>
                      <a:r>
                        <a:rPr lang="en-US" sz="1100" spc="5">
                          <a:solidFill>
                            <a:srgbClr val="000000"/>
                          </a:solidFill>
                          <a:effectLst/>
                          <a:latin typeface="Times New Roman"/>
                          <a:cs typeface="Times New Roman"/>
                        </a:rPr>
                        <a:t> </a:t>
                      </a:r>
                      <a:r>
                        <a:rPr lang="en-US" sz="1100" spc="-10">
                          <a:solidFill>
                            <a:srgbClr val="000000"/>
                          </a:solidFill>
                          <a:effectLst/>
                          <a:latin typeface="Times New Roman"/>
                          <a:cs typeface="Times New Roman"/>
                          <a:hlinkClick r:id="rId2"/>
                        </a:rPr>
                        <a:t>diane.lahr@bia.gov</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9372431"/>
                  </a:ext>
                </a:extLst>
              </a:tr>
              <a:tr h="194175">
                <a:tc gridSpan="8">
                  <a:txBody>
                    <a:bodyPr/>
                    <a:lstStyle/>
                    <a:p>
                      <a:pPr marL="73025">
                        <a:spcBef>
                          <a:spcPts val="175"/>
                        </a:spcBef>
                        <a:spcAft>
                          <a:spcPts val="0"/>
                        </a:spcAft>
                      </a:pPr>
                      <a:r>
                        <a:rPr lang="en-US" sz="1100" b="1">
                          <a:solidFill>
                            <a:srgbClr val="FFFFFF"/>
                          </a:solidFill>
                          <a:effectLst/>
                          <a:latin typeface="Times New Roman"/>
                          <a:cs typeface="Times New Roman"/>
                        </a:rPr>
                        <a:t>Section</a:t>
                      </a:r>
                      <a:r>
                        <a:rPr lang="en-US" sz="1100" b="1" spc="5">
                          <a:solidFill>
                            <a:srgbClr val="FFFFFF"/>
                          </a:solidFill>
                          <a:effectLst/>
                          <a:latin typeface="Times New Roman"/>
                          <a:cs typeface="Times New Roman"/>
                        </a:rPr>
                        <a:t> </a:t>
                      </a:r>
                      <a:r>
                        <a:rPr lang="en-US" sz="1100" b="1">
                          <a:solidFill>
                            <a:srgbClr val="FFFFFF"/>
                          </a:solidFill>
                          <a:effectLst/>
                          <a:latin typeface="Times New Roman"/>
                          <a:cs typeface="Times New Roman"/>
                        </a:rPr>
                        <a:t>1:</a:t>
                      </a:r>
                      <a:r>
                        <a:rPr lang="en-US" sz="1100" b="1" spc="10">
                          <a:solidFill>
                            <a:srgbClr val="FFFFFF"/>
                          </a:solidFill>
                          <a:effectLst/>
                          <a:latin typeface="Times New Roman"/>
                          <a:cs typeface="Times New Roman"/>
                        </a:rPr>
                        <a:t> </a:t>
                      </a:r>
                      <a:r>
                        <a:rPr lang="en-US" sz="1100" b="1" spc="-10">
                          <a:solidFill>
                            <a:srgbClr val="FFFFFF"/>
                          </a:solidFill>
                          <a:effectLst/>
                          <a:latin typeface="Times New Roman"/>
                          <a:cs typeface="Times New Roman"/>
                        </a:rPr>
                        <a:t>Organization</a:t>
                      </a:r>
                      <a:r>
                        <a:rPr lang="en-US" sz="1100" b="1" spc="-15">
                          <a:solidFill>
                            <a:srgbClr val="FFFFFF"/>
                          </a:solidFill>
                          <a:effectLst/>
                          <a:latin typeface="Times New Roman"/>
                          <a:cs typeface="Times New Roman"/>
                        </a:rPr>
                        <a:t> </a:t>
                      </a:r>
                      <a:r>
                        <a:rPr lang="en-US" sz="1100" b="1" spc="-10">
                          <a:solidFill>
                            <a:srgbClr val="FFFFFF"/>
                          </a:solidFill>
                          <a:effectLst/>
                          <a:latin typeface="Times New Roman"/>
                          <a:cs typeface="Times New Roman"/>
                        </a:rPr>
                        <a:t>Information</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0492495"/>
                  </a:ext>
                </a:extLst>
              </a:tr>
              <a:tr h="343540">
                <a:tc gridSpan="8">
                  <a:txBody>
                    <a:bodyPr/>
                    <a:lstStyle/>
                    <a:p>
                      <a:pPr marL="63500">
                        <a:spcBef>
                          <a:spcPts val="244"/>
                        </a:spcBef>
                        <a:spcAft>
                          <a:spcPts val="0"/>
                        </a:spcAft>
                      </a:pPr>
                      <a:r>
                        <a:rPr lang="en-US" sz="1100" spc="-10">
                          <a:solidFill>
                            <a:srgbClr val="000000"/>
                          </a:solidFill>
                          <a:effectLst/>
                          <a:latin typeface="Times New Roman"/>
                          <a:cs typeface="Times New Roman"/>
                        </a:rPr>
                        <a:t>*</a:t>
                      </a:r>
                      <a:r>
                        <a:rPr lang="en-US" sz="1200" spc="-10">
                          <a:solidFill>
                            <a:srgbClr val="000000"/>
                          </a:solidFill>
                          <a:effectLst/>
                          <a:latin typeface="Times New Roman"/>
                          <a:cs typeface="Times New Roman"/>
                        </a:rPr>
                        <a:t>Organization</a:t>
                      </a:r>
                      <a:r>
                        <a:rPr lang="en-US" sz="1200" spc="-20">
                          <a:solidFill>
                            <a:srgbClr val="000000"/>
                          </a:solidFill>
                          <a:effectLst/>
                          <a:latin typeface="Times New Roman"/>
                          <a:cs typeface="Times New Roman"/>
                        </a:rPr>
                        <a:t> Name:</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606210"/>
                  </a:ext>
                </a:extLst>
              </a:tr>
              <a:tr h="298731">
                <a:tc gridSpan="8">
                  <a:txBody>
                    <a:bodyPr/>
                    <a:lstStyle/>
                    <a:p>
                      <a:pPr marL="45720">
                        <a:spcBef>
                          <a:spcPts val="365"/>
                        </a:spcBef>
                        <a:spcAft>
                          <a:spcPts val="0"/>
                        </a:spcAft>
                      </a:pPr>
                      <a:r>
                        <a:rPr lang="en-US" sz="1650" i="1" baseline="-18000">
                          <a:solidFill>
                            <a:srgbClr val="000000"/>
                          </a:solidFill>
                          <a:effectLst/>
                          <a:latin typeface="Times New Roman"/>
                          <a:cs typeface="Times New Roman"/>
                        </a:rPr>
                        <a:t>*</a:t>
                      </a:r>
                      <a:r>
                        <a:rPr lang="en-US" sz="1200">
                          <a:solidFill>
                            <a:srgbClr val="000000"/>
                          </a:solidFill>
                          <a:effectLst/>
                          <a:latin typeface="Times New Roman"/>
                          <a:cs typeface="Times New Roman"/>
                        </a:rPr>
                        <a:t>Organization</a:t>
                      </a:r>
                      <a:r>
                        <a:rPr lang="en-US" sz="1200" spc="-20">
                          <a:solidFill>
                            <a:srgbClr val="000000"/>
                          </a:solidFill>
                          <a:effectLst/>
                          <a:latin typeface="Times New Roman"/>
                          <a:cs typeface="Times New Roman"/>
                        </a:rPr>
                        <a:t> </a:t>
                      </a:r>
                      <a:r>
                        <a:rPr lang="en-US" sz="1200" spc="-10">
                          <a:solidFill>
                            <a:srgbClr val="000000"/>
                          </a:solidFill>
                          <a:effectLst/>
                          <a:latin typeface="Times New Roman"/>
                          <a:cs typeface="Times New Roman"/>
                        </a:rPr>
                        <a:t>Recipient </a:t>
                      </a:r>
                      <a:r>
                        <a:rPr lang="en-US" sz="1200" spc="-25">
                          <a:solidFill>
                            <a:srgbClr val="000000"/>
                          </a:solidFill>
                          <a:effectLst/>
                          <a:latin typeface="Times New Roman"/>
                          <a:cs typeface="Times New Roman"/>
                        </a:rPr>
                        <a:t>ID</a:t>
                      </a:r>
                      <a:r>
                        <a:rPr lang="en-US" sz="1650" i="1" spc="-37" baseline="-18000">
                          <a:solidFill>
                            <a:srgbClr val="000000"/>
                          </a:solidFill>
                          <a:effectLst/>
                          <a:latin typeface="Times New Roman"/>
                          <a:cs typeface="Times New Roman"/>
                        </a:rPr>
                        <a:t>:</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5782851"/>
                  </a:ext>
                </a:extLst>
              </a:tr>
              <a:tr h="194175">
                <a:tc gridSpan="3">
                  <a:txBody>
                    <a:bodyPr/>
                    <a:lstStyle/>
                    <a:p>
                      <a:pPr marL="36195">
                        <a:spcBef>
                          <a:spcPts val="175"/>
                        </a:spcBef>
                        <a:spcAft>
                          <a:spcPts val="0"/>
                        </a:spcAft>
                      </a:pPr>
                      <a:r>
                        <a:rPr lang="en-US" sz="1100">
                          <a:solidFill>
                            <a:srgbClr val="000000"/>
                          </a:solidFill>
                          <a:effectLst/>
                          <a:latin typeface="Times New Roman"/>
                          <a:cs typeface="Times New Roman"/>
                        </a:rPr>
                        <a:t>*UEI </a:t>
                      </a:r>
                      <a:r>
                        <a:rPr lang="en-US" sz="800" i="1">
                          <a:solidFill>
                            <a:srgbClr val="000000"/>
                          </a:solidFill>
                          <a:effectLst/>
                          <a:latin typeface="Times New Roman"/>
                          <a:cs typeface="Times New Roman"/>
                        </a:rPr>
                        <a:t>(Unique Entity </a:t>
                      </a:r>
                      <a:r>
                        <a:rPr lang="en-US" sz="800" i="1" spc="-10">
                          <a:solidFill>
                            <a:srgbClr val="000000"/>
                          </a:solidFill>
                          <a:effectLst/>
                          <a:latin typeface="Times New Roman"/>
                          <a:cs typeface="Times New Roman"/>
                        </a:rPr>
                        <a:t>Identifier)</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4">
                  <a:txBody>
                    <a:bodyPr/>
                    <a:lstStyle/>
                    <a:p>
                      <a:pPr marL="17780">
                        <a:spcBef>
                          <a:spcPts val="75"/>
                        </a:spcBef>
                        <a:spcAft>
                          <a:spcPts val="0"/>
                        </a:spcAft>
                      </a:pPr>
                      <a:r>
                        <a:rPr lang="en-US" sz="1100" i="1" spc="-10">
                          <a:solidFill>
                            <a:srgbClr val="000000"/>
                          </a:solidFill>
                          <a:effectLst/>
                          <a:latin typeface="Times New Roman"/>
                          <a:cs typeface="Times New Roman"/>
                        </a:rPr>
                        <a:t>*DUNS:</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17780">
                        <a:spcBef>
                          <a:spcPts val="155"/>
                        </a:spcBef>
                        <a:spcAft>
                          <a:spcPts val="0"/>
                        </a:spcAft>
                      </a:pPr>
                      <a:r>
                        <a:rPr lang="en-US" sz="1100" i="1" spc="-10">
                          <a:solidFill>
                            <a:srgbClr val="000000"/>
                          </a:solidFill>
                          <a:effectLst/>
                          <a:latin typeface="Times New Roman"/>
                          <a:cs typeface="Times New Roman"/>
                        </a:rPr>
                        <a:t>*TIN/EIN:</a:t>
                      </a:r>
                      <a:endParaRPr lang="en-US">
                        <a:effectLst/>
                        <a:latin typeface="Times New Roman"/>
                        <a:cs typeface="Times New Roman"/>
                      </a:endParaRPr>
                    </a:p>
                  </a:txBody>
                  <a:tcPr marL="0" marR="0" marT="0" marB="0" anchor="ctr">
                    <a:lnL>
                      <a:noFill/>
                    </a:lnL>
                    <a:lnR>
                      <a:noFill/>
                    </a:lnR>
                    <a:lnT>
                      <a:noFill/>
                    </a:lnT>
                    <a:lnB>
                      <a:noFill/>
                    </a:lnB>
                  </a:tcPr>
                </a:tc>
                <a:extLst>
                  <a:ext uri="{0D108BD9-81ED-4DB2-BD59-A6C34878D82A}">
                    <a16:rowId xmlns:a16="http://schemas.microsoft.com/office/drawing/2014/main" val="225561716"/>
                  </a:ext>
                </a:extLst>
              </a:tr>
              <a:tr h="313666">
                <a:tc gridSpan="8">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570706"/>
                  </a:ext>
                </a:extLst>
              </a:tr>
              <a:tr h="194175">
                <a:tc gridSpan="8">
                  <a:txBody>
                    <a:bodyPr/>
                    <a:lstStyle/>
                    <a:p>
                      <a:pPr marL="73025">
                        <a:spcBef>
                          <a:spcPts val="100"/>
                        </a:spcBef>
                        <a:spcAft>
                          <a:spcPts val="0"/>
                        </a:spcAft>
                      </a:pPr>
                      <a:r>
                        <a:rPr lang="en-US" sz="1100">
                          <a:solidFill>
                            <a:srgbClr val="000000"/>
                          </a:solidFill>
                          <a:effectLst/>
                          <a:latin typeface="Times New Roman"/>
                          <a:cs typeface="Times New Roman"/>
                        </a:rPr>
                        <a:t>POC</a:t>
                      </a:r>
                      <a:r>
                        <a:rPr lang="en-US" sz="1100" spc="-20">
                          <a:solidFill>
                            <a:srgbClr val="000000"/>
                          </a:solidFill>
                          <a:effectLst/>
                          <a:latin typeface="Times New Roman"/>
                          <a:cs typeface="Times New Roman"/>
                        </a:rPr>
                        <a:t> </a:t>
                      </a:r>
                      <a:r>
                        <a:rPr lang="en-US" sz="1100">
                          <a:solidFill>
                            <a:srgbClr val="000000"/>
                          </a:solidFill>
                          <a:effectLst/>
                          <a:latin typeface="Times New Roman"/>
                          <a:cs typeface="Times New Roman"/>
                        </a:rPr>
                        <a:t>contact</a:t>
                      </a:r>
                      <a:r>
                        <a:rPr lang="en-US" sz="1100" spc="-10">
                          <a:solidFill>
                            <a:srgbClr val="000000"/>
                          </a:solidFill>
                          <a:effectLst/>
                          <a:latin typeface="Times New Roman"/>
                          <a:cs typeface="Times New Roman"/>
                        </a:rPr>
                        <a:t> information:</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448852"/>
                  </a:ext>
                </a:extLst>
              </a:tr>
              <a:tr h="313666">
                <a:tc rowSpan="2">
                  <a:txBody>
                    <a:bodyPr/>
                    <a:lstStyle/>
                    <a:p>
                      <a:pPr marL="73025">
                        <a:spcBef>
                          <a:spcPts val="240"/>
                        </a:spcBef>
                        <a:spcAft>
                          <a:spcPts val="0"/>
                        </a:spcAft>
                      </a:pPr>
                      <a:r>
                        <a:rPr lang="en-US" sz="1100" spc="-20">
                          <a:solidFill>
                            <a:srgbClr val="000000"/>
                          </a:solidFill>
                          <a:effectLst/>
                          <a:latin typeface="Times New Roman"/>
                          <a:cs typeface="Times New Roman"/>
                        </a:rPr>
                        <a:t>Name:</a:t>
                      </a:r>
                      <a:endParaRPr lang="en-US">
                        <a:effectLst/>
                        <a:latin typeface="Times New Roman"/>
                        <a:cs typeface="Times New Roman"/>
                      </a:endParaRPr>
                    </a:p>
                  </a:txBody>
                  <a:tcPr marL="0" marR="0" marT="0" marB="0" anchor="ctr">
                    <a:lnL>
                      <a:noFill/>
                    </a:lnL>
                    <a:lnR>
                      <a:noFill/>
                    </a:lnR>
                    <a:lnT>
                      <a:noFill/>
                    </a:lnT>
                    <a:lnB>
                      <a:noFill/>
                    </a:lnB>
                  </a:tcPr>
                </a:tc>
                <a:tc>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gridSpan="3">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6484218"/>
                  </a:ext>
                </a:extLst>
              </a:tr>
              <a:tr h="612398">
                <a:tc vMerge="1">
                  <a:txBody>
                    <a:bodyPr/>
                    <a:lstStyle/>
                    <a:p>
                      <a:endParaRPr lang="en-US"/>
                    </a:p>
                  </a:txBody>
                  <a:tcPr/>
                </a:tc>
                <a:tc>
                  <a:txBody>
                    <a:bodyPr/>
                    <a:lstStyle/>
                    <a:p>
                      <a:pPr marL="73025">
                        <a:spcBef>
                          <a:spcPts val="120"/>
                        </a:spcBef>
                        <a:spcAft>
                          <a:spcPts val="0"/>
                        </a:spcAft>
                      </a:pPr>
                      <a:r>
                        <a:rPr lang="en-US" sz="1100" i="1">
                          <a:solidFill>
                            <a:srgbClr val="000000"/>
                          </a:solidFill>
                          <a:effectLst/>
                          <a:latin typeface="Times New Roman"/>
                          <a:cs typeface="Times New Roman"/>
                        </a:rPr>
                        <a:t>*First</a:t>
                      </a:r>
                      <a:r>
                        <a:rPr lang="en-US" sz="1100" i="1" spc="-15">
                          <a:solidFill>
                            <a:srgbClr val="000000"/>
                          </a:solidFill>
                          <a:effectLst/>
                          <a:latin typeface="Times New Roman"/>
                          <a:cs typeface="Times New Roman"/>
                        </a:rPr>
                        <a:t> </a:t>
                      </a:r>
                      <a:r>
                        <a:rPr lang="en-US" sz="1100" i="1" spc="-20">
                          <a:solidFill>
                            <a:srgbClr val="000000"/>
                          </a:solidFill>
                          <a:effectLst/>
                          <a:latin typeface="Times New Roman"/>
                          <a:cs typeface="Times New Roman"/>
                        </a:rPr>
                        <a:t>Name</a:t>
                      </a:r>
                      <a:endParaRPr lang="en-US">
                        <a:effectLst/>
                        <a:latin typeface="Times New Roman"/>
                        <a:cs typeface="Times New Roman"/>
                      </a:endParaRPr>
                    </a:p>
                  </a:txBody>
                  <a:tcPr marL="0" marR="0" marT="0" marB="0" anchor="ctr">
                    <a:lnL>
                      <a:noFill/>
                    </a:lnL>
                    <a:lnR>
                      <a:noFill/>
                    </a:lnR>
                    <a:lnT>
                      <a:noFill/>
                    </a:lnT>
                    <a:lnB>
                      <a:noFill/>
                    </a:lnB>
                  </a:tcPr>
                </a:tc>
                <a:tc gridSpan="3">
                  <a:txBody>
                    <a:bodyPr/>
                    <a:lstStyle/>
                    <a:p>
                      <a:pPr marL="73025">
                        <a:spcBef>
                          <a:spcPts val="120"/>
                        </a:spcBef>
                        <a:spcAft>
                          <a:spcPts val="0"/>
                        </a:spcAft>
                      </a:pPr>
                      <a:r>
                        <a:rPr lang="en-US" sz="1100" i="1">
                          <a:solidFill>
                            <a:srgbClr val="000000"/>
                          </a:solidFill>
                          <a:effectLst/>
                          <a:latin typeface="Times New Roman"/>
                          <a:cs typeface="Times New Roman"/>
                        </a:rPr>
                        <a:t>Middle</a:t>
                      </a:r>
                      <a:r>
                        <a:rPr lang="en-US" sz="1100" i="1" spc="-30">
                          <a:solidFill>
                            <a:srgbClr val="000000"/>
                          </a:solidFill>
                          <a:effectLst/>
                          <a:latin typeface="Times New Roman"/>
                          <a:cs typeface="Times New Roman"/>
                        </a:rPr>
                        <a:t> </a:t>
                      </a:r>
                      <a:r>
                        <a:rPr lang="en-US" sz="1100" i="1" spc="-10">
                          <a:solidFill>
                            <a:srgbClr val="000000"/>
                          </a:solidFill>
                          <a:effectLst/>
                          <a:latin typeface="Times New Roman"/>
                          <a:cs typeface="Times New Roman"/>
                        </a:rPr>
                        <a:t>Initial</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73025">
                        <a:spcBef>
                          <a:spcPts val="120"/>
                        </a:spcBef>
                        <a:spcAft>
                          <a:spcPts val="0"/>
                        </a:spcAft>
                      </a:pPr>
                      <a:r>
                        <a:rPr lang="en-US" sz="1100" i="1">
                          <a:solidFill>
                            <a:srgbClr val="000000"/>
                          </a:solidFill>
                          <a:effectLst/>
                          <a:latin typeface="Times New Roman"/>
                          <a:cs typeface="Times New Roman"/>
                        </a:rPr>
                        <a:t>*Last</a:t>
                      </a:r>
                      <a:r>
                        <a:rPr lang="en-US" sz="1100" i="1" spc="-10">
                          <a:solidFill>
                            <a:srgbClr val="000000"/>
                          </a:solidFill>
                          <a:effectLst/>
                          <a:latin typeface="Times New Roman"/>
                          <a:cs typeface="Times New Roman"/>
                        </a:rPr>
                        <a:t> </a:t>
                      </a:r>
                      <a:r>
                        <a:rPr lang="en-US" sz="1100" i="1" spc="-20">
                          <a:solidFill>
                            <a:srgbClr val="000000"/>
                          </a:solidFill>
                          <a:effectLst/>
                          <a:latin typeface="Times New Roman"/>
                          <a:cs typeface="Times New Roman"/>
                        </a:rPr>
                        <a:t>Name</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0276857"/>
                  </a:ext>
                </a:extLst>
              </a:tr>
              <a:tr h="313666">
                <a:tc>
                  <a:txBody>
                    <a:bodyPr/>
                    <a:lstStyle/>
                    <a:p>
                      <a:pPr marL="73025">
                        <a:spcBef>
                          <a:spcPts val="125"/>
                        </a:spcBef>
                        <a:spcAft>
                          <a:spcPts val="0"/>
                        </a:spcAft>
                      </a:pPr>
                      <a:r>
                        <a:rPr lang="en-US" sz="1100" spc="-10">
                          <a:solidFill>
                            <a:srgbClr val="000000"/>
                          </a:solidFill>
                          <a:effectLst/>
                          <a:latin typeface="Times New Roman"/>
                          <a:cs typeface="Times New Roman"/>
                        </a:rPr>
                        <a:t>Title:</a:t>
                      </a:r>
                      <a:endParaRPr lang="en-US">
                        <a:effectLst/>
                        <a:latin typeface="Times New Roman"/>
                        <a:cs typeface="Times New Roman"/>
                      </a:endParaRPr>
                    </a:p>
                  </a:txBody>
                  <a:tcPr marL="0" marR="0" marT="0" marB="0" anchor="ctr">
                    <a:lnL>
                      <a:noFill/>
                    </a:lnL>
                    <a:lnR>
                      <a:noFill/>
                    </a:lnR>
                    <a:lnT>
                      <a:noFill/>
                    </a:lnT>
                    <a:lnB>
                      <a:noFill/>
                    </a:lnB>
                  </a:tcPr>
                </a:tc>
                <a:tc gridSpan="7">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0093366"/>
                  </a:ext>
                </a:extLst>
              </a:tr>
              <a:tr h="313666">
                <a:tc rowSpan="4">
                  <a:txBody>
                    <a:bodyPr/>
                    <a:lstStyle/>
                    <a:p>
                      <a:pPr marL="73025">
                        <a:spcBef>
                          <a:spcPts val="495"/>
                        </a:spcBef>
                        <a:spcAft>
                          <a:spcPts val="0"/>
                        </a:spcAft>
                      </a:pPr>
                      <a:r>
                        <a:rPr lang="en-US" sz="1100" spc="-10">
                          <a:solidFill>
                            <a:srgbClr val="000000"/>
                          </a:solidFill>
                          <a:effectLst/>
                          <a:latin typeface="Times New Roman"/>
                          <a:cs typeface="Times New Roman"/>
                        </a:rPr>
                        <a:t>Address:</a:t>
                      </a:r>
                      <a:endParaRPr lang="en-US">
                        <a:effectLst/>
                        <a:latin typeface="Times New Roman"/>
                        <a:cs typeface="Times New Roman"/>
                      </a:endParaRPr>
                    </a:p>
                  </a:txBody>
                  <a:tcPr marL="0" marR="0" marT="0" marB="0" anchor="ctr">
                    <a:lnL>
                      <a:noFill/>
                    </a:lnL>
                    <a:lnR>
                      <a:noFill/>
                    </a:lnR>
                    <a:lnT>
                      <a:noFill/>
                    </a:lnT>
                    <a:lnB>
                      <a:noFill/>
                    </a:lnB>
                  </a:tcPr>
                </a:tc>
                <a:tc gridSpan="7">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50246394"/>
                  </a:ext>
                </a:extLst>
              </a:tr>
              <a:tr h="194175">
                <a:tc vMerge="1">
                  <a:txBody>
                    <a:bodyPr/>
                    <a:lstStyle/>
                    <a:p>
                      <a:endParaRPr lang="en-US"/>
                    </a:p>
                  </a:txBody>
                  <a:tcPr/>
                </a:tc>
                <a:tc gridSpan="7">
                  <a:txBody>
                    <a:bodyPr/>
                    <a:lstStyle/>
                    <a:p>
                      <a:pPr marL="73025">
                        <a:spcBef>
                          <a:spcPts val="110"/>
                        </a:spcBef>
                        <a:spcAft>
                          <a:spcPts val="0"/>
                        </a:spcAft>
                      </a:pPr>
                      <a:r>
                        <a:rPr lang="en-US" sz="1100" i="1">
                          <a:solidFill>
                            <a:srgbClr val="000000"/>
                          </a:solidFill>
                          <a:effectLst/>
                          <a:latin typeface="Times New Roman"/>
                          <a:cs typeface="Times New Roman"/>
                        </a:rPr>
                        <a:t>*Mailing</a:t>
                      </a:r>
                      <a:r>
                        <a:rPr lang="en-US" sz="1100" i="1" spc="-30">
                          <a:solidFill>
                            <a:srgbClr val="000000"/>
                          </a:solidFill>
                          <a:effectLst/>
                          <a:latin typeface="Times New Roman"/>
                          <a:cs typeface="Times New Roman"/>
                        </a:rPr>
                        <a:t> </a:t>
                      </a:r>
                      <a:r>
                        <a:rPr lang="en-US" sz="1100" i="1" spc="-10">
                          <a:solidFill>
                            <a:srgbClr val="000000"/>
                          </a:solidFill>
                          <a:effectLst/>
                          <a:latin typeface="Times New Roman"/>
                          <a:cs typeface="Times New Roman"/>
                        </a:rPr>
                        <a:t>Address</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948554"/>
                  </a:ext>
                </a:extLst>
              </a:tr>
              <a:tr h="313666">
                <a:tc vMerge="1">
                  <a:txBody>
                    <a:bodyPr/>
                    <a:lstStyle/>
                    <a:p>
                      <a:endParaRPr lang="en-US"/>
                    </a:p>
                  </a:txBody>
                  <a:tcPr/>
                </a:tc>
                <a:tc gridSpan="3">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2">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gridSpan="2">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827409489"/>
                  </a:ext>
                </a:extLst>
              </a:tr>
              <a:tr h="194175">
                <a:tc vMerge="1">
                  <a:txBody>
                    <a:bodyPr/>
                    <a:lstStyle/>
                    <a:p>
                      <a:endParaRPr lang="en-US"/>
                    </a:p>
                  </a:txBody>
                  <a:tcPr/>
                </a:tc>
                <a:tc gridSpan="3">
                  <a:txBody>
                    <a:bodyPr/>
                    <a:lstStyle/>
                    <a:p>
                      <a:pPr marL="73025">
                        <a:spcBef>
                          <a:spcPts val="135"/>
                        </a:spcBef>
                        <a:spcAft>
                          <a:spcPts val="0"/>
                        </a:spcAft>
                      </a:pPr>
                      <a:r>
                        <a:rPr lang="en-US" sz="1100" i="1" spc="-10">
                          <a:solidFill>
                            <a:srgbClr val="000000"/>
                          </a:solidFill>
                          <a:effectLst/>
                          <a:latin typeface="Times New Roman"/>
                          <a:cs typeface="Times New Roman"/>
                        </a:rPr>
                        <a:t>*City</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2">
                  <a:txBody>
                    <a:bodyPr/>
                    <a:lstStyle/>
                    <a:p>
                      <a:pPr marL="63500">
                        <a:spcBef>
                          <a:spcPts val="135"/>
                        </a:spcBef>
                        <a:spcAft>
                          <a:spcPts val="0"/>
                        </a:spcAft>
                      </a:pPr>
                      <a:r>
                        <a:rPr lang="en-US" sz="1100" i="1" spc="-10">
                          <a:solidFill>
                            <a:srgbClr val="000000"/>
                          </a:solidFill>
                          <a:effectLst/>
                          <a:latin typeface="Times New Roman"/>
                          <a:cs typeface="Times New Roman"/>
                        </a:rPr>
                        <a:t>*State</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gridSpan="2">
                  <a:txBody>
                    <a:bodyPr/>
                    <a:lstStyle/>
                    <a:p>
                      <a:pPr marL="63500">
                        <a:spcBef>
                          <a:spcPts val="135"/>
                        </a:spcBef>
                        <a:spcAft>
                          <a:spcPts val="0"/>
                        </a:spcAft>
                      </a:pPr>
                      <a:r>
                        <a:rPr lang="en-US" sz="1100" i="1">
                          <a:solidFill>
                            <a:srgbClr val="000000"/>
                          </a:solidFill>
                          <a:effectLst/>
                          <a:latin typeface="Times New Roman"/>
                          <a:cs typeface="Times New Roman"/>
                        </a:rPr>
                        <a:t>*Zip</a:t>
                      </a:r>
                      <a:r>
                        <a:rPr lang="en-US" sz="1100" i="1" spc="-5">
                          <a:solidFill>
                            <a:srgbClr val="000000"/>
                          </a:solidFill>
                          <a:effectLst/>
                          <a:latin typeface="Times New Roman"/>
                          <a:cs typeface="Times New Roman"/>
                        </a:rPr>
                        <a:t> </a:t>
                      </a:r>
                      <a:r>
                        <a:rPr lang="en-US" sz="1100" i="1" spc="-20">
                          <a:solidFill>
                            <a:srgbClr val="000000"/>
                          </a:solidFill>
                          <a:effectLst/>
                          <a:latin typeface="Times New Roman"/>
                          <a:cs typeface="Times New Roman"/>
                        </a:rPr>
                        <a:t>Code</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982942305"/>
                  </a:ext>
                </a:extLst>
              </a:tr>
              <a:tr h="298731">
                <a:tc rowSpan="2">
                  <a:txBody>
                    <a:bodyPr/>
                    <a:lstStyle/>
                    <a:p>
                      <a:pPr marL="73025" marR="63500">
                        <a:lnSpc>
                          <a:spcPct val="112000"/>
                        </a:lnSpc>
                        <a:spcBef>
                          <a:spcPts val="100"/>
                        </a:spcBef>
                        <a:spcAft>
                          <a:spcPts val="0"/>
                        </a:spcAft>
                      </a:pPr>
                      <a:r>
                        <a:rPr lang="en-US" sz="1100" spc="-10">
                          <a:solidFill>
                            <a:srgbClr val="000000"/>
                          </a:solidFill>
                          <a:effectLst/>
                          <a:latin typeface="Times New Roman"/>
                          <a:cs typeface="Times New Roman"/>
                        </a:rPr>
                        <a:t>Contact Information:</a:t>
                      </a:r>
                      <a:endParaRPr lang="en-US">
                        <a:effectLst/>
                        <a:latin typeface="Times New Roman"/>
                        <a:cs typeface="Times New Roman"/>
                      </a:endParaRPr>
                    </a:p>
                  </a:txBody>
                  <a:tcPr marL="0" marR="0" marT="0" marB="0" anchor="ctr">
                    <a:lnL>
                      <a:noFill/>
                    </a:lnL>
                    <a:lnR>
                      <a:noFill/>
                    </a:lnR>
                    <a:lnT>
                      <a:noFill/>
                    </a:lnT>
                    <a:lnB>
                      <a:noFill/>
                    </a:lnB>
                  </a:tcPr>
                </a:tc>
                <a:tc gridSpan="5">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123617089"/>
                  </a:ext>
                </a:extLst>
              </a:tr>
              <a:tr h="209111">
                <a:tc vMerge="1">
                  <a:txBody>
                    <a:bodyPr/>
                    <a:lstStyle/>
                    <a:p>
                      <a:endParaRPr lang="en-US"/>
                    </a:p>
                  </a:txBody>
                  <a:tcPr/>
                </a:tc>
                <a:tc gridSpan="5">
                  <a:txBody>
                    <a:bodyPr/>
                    <a:lstStyle/>
                    <a:p>
                      <a:pPr marL="73025">
                        <a:spcBef>
                          <a:spcPts val="120"/>
                        </a:spcBef>
                        <a:spcAft>
                          <a:spcPts val="0"/>
                        </a:spcAft>
                      </a:pPr>
                      <a:r>
                        <a:rPr lang="en-US" sz="1100" i="1" spc="-10">
                          <a:solidFill>
                            <a:srgbClr val="000000"/>
                          </a:solidFill>
                          <a:effectLst/>
                          <a:latin typeface="Times New Roman"/>
                          <a:cs typeface="Times New Roman"/>
                        </a:rPr>
                        <a:t>*Email</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63500">
                        <a:spcBef>
                          <a:spcPts val="120"/>
                        </a:spcBef>
                        <a:spcAft>
                          <a:spcPts val="0"/>
                        </a:spcAft>
                      </a:pPr>
                      <a:r>
                        <a:rPr lang="en-US" sz="1100" i="1">
                          <a:solidFill>
                            <a:srgbClr val="000000"/>
                          </a:solidFill>
                          <a:effectLst/>
                          <a:latin typeface="Times New Roman"/>
                          <a:cs typeface="Times New Roman"/>
                        </a:rPr>
                        <a:t>*Phone</a:t>
                      </a:r>
                      <a:r>
                        <a:rPr lang="en-US" sz="1100" i="1" spc="-15">
                          <a:solidFill>
                            <a:srgbClr val="000000"/>
                          </a:solidFill>
                          <a:effectLst/>
                          <a:latin typeface="Times New Roman"/>
                          <a:cs typeface="Times New Roman"/>
                        </a:rPr>
                        <a:t> </a:t>
                      </a:r>
                      <a:r>
                        <a:rPr lang="en-US" sz="1100" i="1" spc="-10">
                          <a:solidFill>
                            <a:srgbClr val="000000"/>
                          </a:solidFill>
                          <a:effectLst/>
                          <a:latin typeface="Times New Roman"/>
                          <a:cs typeface="Times New Roman"/>
                        </a:rPr>
                        <a:t>Number</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025445435"/>
                  </a:ext>
                </a:extLst>
              </a:tr>
            </a:tbl>
          </a:graphicData>
        </a:graphic>
      </p:graphicFrame>
      <p:pic>
        <p:nvPicPr>
          <p:cNvPr id="6" name="Picture 5">
            <a:extLst>
              <a:ext uri="{FF2B5EF4-FFF2-40B4-BE49-F238E27FC236}">
                <a16:creationId xmlns:a16="http://schemas.microsoft.com/office/drawing/2014/main" id="{99C3F612-E4CE-723C-8935-A13B07DBFB32}"/>
              </a:ext>
            </a:extLst>
          </p:cNvPr>
          <p:cNvPicPr>
            <a:picLocks noChangeAspect="1"/>
          </p:cNvPicPr>
          <p:nvPr/>
        </p:nvPicPr>
        <p:blipFill>
          <a:blip r:embed="rId3"/>
          <a:stretch>
            <a:fillRect/>
          </a:stretch>
        </p:blipFill>
        <p:spPr>
          <a:xfrm>
            <a:off x="3200400" y="3245667"/>
            <a:ext cx="2743200" cy="366665"/>
          </a:xfrm>
          <a:prstGeom prst="rect">
            <a:avLst/>
          </a:prstGeom>
        </p:spPr>
      </p:pic>
      <p:pic>
        <p:nvPicPr>
          <p:cNvPr id="7" name="Picture 6">
            <a:extLst>
              <a:ext uri="{FF2B5EF4-FFF2-40B4-BE49-F238E27FC236}">
                <a16:creationId xmlns:a16="http://schemas.microsoft.com/office/drawing/2014/main" id="{B6D96D02-84FC-8310-8793-A98FF170CFE5}"/>
              </a:ext>
            </a:extLst>
          </p:cNvPr>
          <p:cNvPicPr>
            <a:picLocks noChangeAspect="1"/>
          </p:cNvPicPr>
          <p:nvPr/>
        </p:nvPicPr>
        <p:blipFill>
          <a:blip r:embed="rId3"/>
          <a:stretch>
            <a:fillRect/>
          </a:stretch>
        </p:blipFill>
        <p:spPr>
          <a:xfrm>
            <a:off x="3200400" y="3245667"/>
            <a:ext cx="2743200" cy="366665"/>
          </a:xfrm>
          <a:prstGeom prst="rect">
            <a:avLst/>
          </a:prstGeom>
        </p:spPr>
      </p:pic>
    </p:spTree>
    <p:extLst>
      <p:ext uri="{BB962C8B-B14F-4D97-AF65-F5344CB8AC3E}">
        <p14:creationId xmlns:p14="http://schemas.microsoft.com/office/powerpoint/2010/main" val="2389925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BD66-67DE-660D-1901-E3018A4DE5F9}"/>
              </a:ext>
            </a:extLst>
          </p:cNvPr>
          <p:cNvSpPr>
            <a:spLocks noGrp="1"/>
          </p:cNvSpPr>
          <p:nvPr>
            <p:ph type="title"/>
          </p:nvPr>
        </p:nvSpPr>
        <p:spPr>
          <a:xfrm>
            <a:off x="500792" y="274638"/>
            <a:ext cx="8206510" cy="346365"/>
          </a:xfrm>
        </p:spPr>
        <p:txBody>
          <a:bodyPr/>
          <a:lstStyle/>
          <a:p>
            <a:r>
              <a:rPr lang="en-US" sz="2800">
                <a:ea typeface="Calibri"/>
                <a:cs typeface="Calibri"/>
              </a:rPr>
              <a:t>Recipient Organization ASAP Enrollment</a:t>
            </a:r>
          </a:p>
        </p:txBody>
      </p:sp>
      <p:graphicFrame>
        <p:nvGraphicFramePr>
          <p:cNvPr id="5" name="Content Placeholder 4">
            <a:extLst>
              <a:ext uri="{FF2B5EF4-FFF2-40B4-BE49-F238E27FC236}">
                <a16:creationId xmlns:a16="http://schemas.microsoft.com/office/drawing/2014/main" id="{12085039-4842-AF23-E1D2-903C844773A6}"/>
              </a:ext>
            </a:extLst>
          </p:cNvPr>
          <p:cNvGraphicFramePr>
            <a:graphicFrameLocks noGrp="1"/>
          </p:cNvGraphicFramePr>
          <p:nvPr>
            <p:ph idx="1"/>
            <p:extLst>
              <p:ext uri="{D42A27DB-BD31-4B8C-83A1-F6EECF244321}">
                <p14:modId xmlns:p14="http://schemas.microsoft.com/office/powerpoint/2010/main" val="3642919975"/>
              </p:ext>
            </p:extLst>
          </p:nvPr>
        </p:nvGraphicFramePr>
        <p:xfrm>
          <a:off x="484909" y="658091"/>
          <a:ext cx="8189413" cy="6123646"/>
        </p:xfrm>
        <a:graphic>
          <a:graphicData uri="http://schemas.openxmlformats.org/drawingml/2006/table">
            <a:tbl>
              <a:tblPr firstRow="1" bandRow="1">
                <a:tableStyleId>{5C22544A-7EE6-4342-B048-85BDC9FD1C3A}</a:tableStyleId>
              </a:tblPr>
              <a:tblGrid>
                <a:gridCol w="1933862">
                  <a:extLst>
                    <a:ext uri="{9D8B030D-6E8A-4147-A177-3AD203B41FA5}">
                      <a16:colId xmlns:a16="http://schemas.microsoft.com/office/drawing/2014/main" val="1551679547"/>
                    </a:ext>
                  </a:extLst>
                </a:gridCol>
                <a:gridCol w="208280">
                  <a:extLst>
                    <a:ext uri="{9D8B030D-6E8A-4147-A177-3AD203B41FA5}">
                      <a16:colId xmlns:a16="http://schemas.microsoft.com/office/drawing/2014/main" val="3870106083"/>
                    </a:ext>
                  </a:extLst>
                </a:gridCol>
                <a:gridCol w="416560">
                  <a:extLst>
                    <a:ext uri="{9D8B030D-6E8A-4147-A177-3AD203B41FA5}">
                      <a16:colId xmlns:a16="http://schemas.microsoft.com/office/drawing/2014/main" val="1837547664"/>
                    </a:ext>
                  </a:extLst>
                </a:gridCol>
                <a:gridCol w="208280">
                  <a:extLst>
                    <a:ext uri="{9D8B030D-6E8A-4147-A177-3AD203B41FA5}">
                      <a16:colId xmlns:a16="http://schemas.microsoft.com/office/drawing/2014/main" val="1696849574"/>
                    </a:ext>
                  </a:extLst>
                </a:gridCol>
                <a:gridCol w="208280">
                  <a:extLst>
                    <a:ext uri="{9D8B030D-6E8A-4147-A177-3AD203B41FA5}">
                      <a16:colId xmlns:a16="http://schemas.microsoft.com/office/drawing/2014/main" val="4212611456"/>
                    </a:ext>
                  </a:extLst>
                </a:gridCol>
                <a:gridCol w="416560">
                  <a:extLst>
                    <a:ext uri="{9D8B030D-6E8A-4147-A177-3AD203B41FA5}">
                      <a16:colId xmlns:a16="http://schemas.microsoft.com/office/drawing/2014/main" val="2242714593"/>
                    </a:ext>
                  </a:extLst>
                </a:gridCol>
                <a:gridCol w="208280">
                  <a:extLst>
                    <a:ext uri="{9D8B030D-6E8A-4147-A177-3AD203B41FA5}">
                      <a16:colId xmlns:a16="http://schemas.microsoft.com/office/drawing/2014/main" val="2100364495"/>
                    </a:ext>
                  </a:extLst>
                </a:gridCol>
                <a:gridCol w="255500">
                  <a:extLst>
                    <a:ext uri="{9D8B030D-6E8A-4147-A177-3AD203B41FA5}">
                      <a16:colId xmlns:a16="http://schemas.microsoft.com/office/drawing/2014/main" val="1492857813"/>
                    </a:ext>
                  </a:extLst>
                </a:gridCol>
                <a:gridCol w="1212272">
                  <a:extLst>
                    <a:ext uri="{9D8B030D-6E8A-4147-A177-3AD203B41FA5}">
                      <a16:colId xmlns:a16="http://schemas.microsoft.com/office/drawing/2014/main" val="780666677"/>
                    </a:ext>
                  </a:extLst>
                </a:gridCol>
                <a:gridCol w="3121539">
                  <a:extLst>
                    <a:ext uri="{9D8B030D-6E8A-4147-A177-3AD203B41FA5}">
                      <a16:colId xmlns:a16="http://schemas.microsoft.com/office/drawing/2014/main" val="41760066"/>
                    </a:ext>
                  </a:extLst>
                </a:gridCol>
              </a:tblGrid>
              <a:tr h="475607">
                <a:tc gridSpan="10">
                  <a:txBody>
                    <a:bodyPr/>
                    <a:lstStyle/>
                    <a:p>
                      <a:pPr marL="63500" marR="200660" algn="just">
                        <a:lnSpc>
                          <a:spcPts val="1280"/>
                        </a:lnSpc>
                        <a:spcBef>
                          <a:spcPts val="440"/>
                        </a:spcBef>
                        <a:spcAft>
                          <a:spcPts val="0"/>
                        </a:spcAft>
                      </a:pPr>
                      <a:r>
                        <a:rPr lang="en-US" sz="1100">
                          <a:effectLst/>
                          <a:latin typeface="Times New Roman"/>
                        </a:rPr>
                        <a:t>Please</a:t>
                      </a:r>
                      <a:r>
                        <a:rPr lang="en-US" sz="1100" spc="25">
                          <a:effectLst/>
                          <a:latin typeface="Times New Roman"/>
                        </a:rPr>
                        <a:t> </a:t>
                      </a:r>
                      <a:r>
                        <a:rPr lang="en-US" sz="1100">
                          <a:effectLst/>
                          <a:latin typeface="Times New Roman"/>
                        </a:rPr>
                        <a:t>fill</a:t>
                      </a:r>
                      <a:r>
                        <a:rPr lang="en-US" sz="1100" spc="15">
                          <a:effectLst/>
                          <a:latin typeface="Times New Roman"/>
                        </a:rPr>
                        <a:t> </a:t>
                      </a:r>
                      <a:r>
                        <a:rPr lang="en-US" sz="1100">
                          <a:effectLst/>
                          <a:latin typeface="Times New Roman"/>
                        </a:rPr>
                        <a:t>in</a:t>
                      </a:r>
                      <a:r>
                        <a:rPr lang="en-US" sz="1100" spc="25">
                          <a:effectLst/>
                          <a:latin typeface="Times New Roman"/>
                        </a:rPr>
                        <a:t> </a:t>
                      </a:r>
                      <a:r>
                        <a:rPr lang="en-US" sz="1100">
                          <a:effectLst/>
                          <a:latin typeface="Times New Roman"/>
                        </a:rPr>
                        <a:t>the</a:t>
                      </a:r>
                      <a:r>
                        <a:rPr lang="en-US" sz="1100" spc="25">
                          <a:effectLst/>
                          <a:latin typeface="Times New Roman"/>
                        </a:rPr>
                        <a:t> </a:t>
                      </a:r>
                      <a:r>
                        <a:rPr lang="en-US" sz="1100">
                          <a:effectLst/>
                          <a:latin typeface="Times New Roman"/>
                        </a:rPr>
                        <a:t>requested</a:t>
                      </a:r>
                      <a:r>
                        <a:rPr lang="en-US" sz="1100" spc="25">
                          <a:effectLst/>
                          <a:latin typeface="Times New Roman"/>
                        </a:rPr>
                        <a:t> </a:t>
                      </a:r>
                      <a:r>
                        <a:rPr lang="en-US" sz="1100">
                          <a:effectLst/>
                          <a:latin typeface="Times New Roman"/>
                        </a:rPr>
                        <a:t>information</a:t>
                      </a:r>
                      <a:r>
                        <a:rPr lang="en-US" sz="1100" spc="25">
                          <a:effectLst/>
                          <a:latin typeface="Times New Roman"/>
                        </a:rPr>
                        <a:t> </a:t>
                      </a:r>
                      <a:r>
                        <a:rPr lang="en-US" sz="1100">
                          <a:effectLst/>
                          <a:latin typeface="Times New Roman"/>
                        </a:rPr>
                        <a:t>to</a:t>
                      </a:r>
                      <a:r>
                        <a:rPr lang="en-US" sz="1100" spc="10">
                          <a:effectLst/>
                          <a:latin typeface="Times New Roman"/>
                        </a:rPr>
                        <a:t> </a:t>
                      </a:r>
                      <a:r>
                        <a:rPr lang="en-US" sz="1100">
                          <a:effectLst/>
                          <a:latin typeface="Times New Roman"/>
                        </a:rPr>
                        <a:t>initiate</a:t>
                      </a:r>
                      <a:r>
                        <a:rPr lang="en-US" sz="1100" spc="15">
                          <a:effectLst/>
                          <a:latin typeface="Times New Roman"/>
                        </a:rPr>
                        <a:t> </a:t>
                      </a:r>
                      <a:r>
                        <a:rPr lang="en-US" sz="1100">
                          <a:effectLst/>
                          <a:latin typeface="Times New Roman"/>
                        </a:rPr>
                        <a:t>the</a:t>
                      </a:r>
                      <a:r>
                        <a:rPr lang="en-US" sz="1100" spc="20">
                          <a:effectLst/>
                          <a:latin typeface="Times New Roman"/>
                        </a:rPr>
                        <a:t> </a:t>
                      </a:r>
                      <a:r>
                        <a:rPr lang="en-US" sz="1100">
                          <a:effectLst/>
                          <a:latin typeface="Times New Roman"/>
                        </a:rPr>
                        <a:t>Automated</a:t>
                      </a:r>
                      <a:r>
                        <a:rPr lang="en-US" sz="1100" spc="25">
                          <a:effectLst/>
                          <a:latin typeface="Times New Roman"/>
                        </a:rPr>
                        <a:t> </a:t>
                      </a:r>
                      <a:r>
                        <a:rPr lang="en-US" sz="1100">
                          <a:effectLst/>
                          <a:latin typeface="Times New Roman"/>
                        </a:rPr>
                        <a:t>Standard</a:t>
                      </a:r>
                      <a:r>
                        <a:rPr lang="en-US" sz="1100" spc="25">
                          <a:effectLst/>
                          <a:latin typeface="Times New Roman"/>
                        </a:rPr>
                        <a:t> </a:t>
                      </a:r>
                      <a:r>
                        <a:rPr lang="en-US" sz="1100">
                          <a:effectLst/>
                          <a:latin typeface="Times New Roman"/>
                        </a:rPr>
                        <a:t>Application</a:t>
                      </a:r>
                      <a:r>
                        <a:rPr lang="en-US" sz="1100" spc="10">
                          <a:effectLst/>
                          <a:latin typeface="Times New Roman"/>
                        </a:rPr>
                        <a:t> </a:t>
                      </a:r>
                      <a:r>
                        <a:rPr lang="en-US" sz="1100">
                          <a:effectLst/>
                          <a:latin typeface="Times New Roman"/>
                        </a:rPr>
                        <a:t>for</a:t>
                      </a:r>
                      <a:r>
                        <a:rPr lang="en-US" sz="1100" spc="35">
                          <a:effectLst/>
                          <a:latin typeface="Times New Roman"/>
                        </a:rPr>
                        <a:t> </a:t>
                      </a:r>
                      <a:r>
                        <a:rPr lang="en-US" sz="1100" spc="-10">
                          <a:effectLst/>
                          <a:latin typeface="Times New Roman"/>
                        </a:rPr>
                        <a:t>Payments </a:t>
                      </a:r>
                      <a:r>
                        <a:rPr lang="en-US" sz="1100">
                          <a:effectLst/>
                          <a:latin typeface="Times New Roman"/>
                        </a:rPr>
                        <a:t>(ASAP) enrollment process. Fields</a:t>
                      </a:r>
                      <a:r>
                        <a:rPr lang="en-US" sz="1100" spc="-15">
                          <a:effectLst/>
                          <a:latin typeface="Times New Roman"/>
                        </a:rPr>
                        <a:t> </a:t>
                      </a:r>
                      <a:r>
                        <a:rPr lang="en-US" sz="1100">
                          <a:effectLst/>
                          <a:latin typeface="Times New Roman"/>
                        </a:rPr>
                        <a:t>marked with</a:t>
                      </a:r>
                      <a:r>
                        <a:rPr lang="en-US" sz="1100" spc="-20">
                          <a:effectLst/>
                          <a:latin typeface="Times New Roman"/>
                        </a:rPr>
                        <a:t> </a:t>
                      </a:r>
                      <a:r>
                        <a:rPr lang="en-US" sz="1100">
                          <a:effectLst/>
                          <a:latin typeface="Times New Roman"/>
                        </a:rPr>
                        <a:t>* are required.</a:t>
                      </a:r>
                      <a:r>
                        <a:rPr lang="en-US" sz="1100" spc="-5">
                          <a:effectLst/>
                          <a:latin typeface="Times New Roman"/>
                        </a:rPr>
                        <a:t> </a:t>
                      </a:r>
                      <a:r>
                        <a:rPr lang="en-US" sz="1100">
                          <a:effectLst/>
                          <a:latin typeface="Times New Roman"/>
                        </a:rPr>
                        <a:t>Failure to</a:t>
                      </a:r>
                      <a:r>
                        <a:rPr lang="en-US" sz="1100" spc="-15">
                          <a:effectLst/>
                          <a:latin typeface="Times New Roman"/>
                        </a:rPr>
                        <a:t> </a:t>
                      </a:r>
                      <a:r>
                        <a:rPr lang="en-US" sz="1100">
                          <a:effectLst/>
                          <a:latin typeface="Times New Roman"/>
                        </a:rPr>
                        <a:t>provide</a:t>
                      </a:r>
                      <a:r>
                        <a:rPr lang="en-US" sz="1100" spc="-30">
                          <a:effectLst/>
                          <a:latin typeface="Times New Roman"/>
                        </a:rPr>
                        <a:t> </a:t>
                      </a:r>
                      <a:r>
                        <a:rPr lang="en-US" sz="1100">
                          <a:effectLst/>
                          <a:latin typeface="Times New Roman"/>
                        </a:rPr>
                        <a:t>required data</a:t>
                      </a:r>
                      <a:r>
                        <a:rPr lang="en-US" sz="1100" spc="-10">
                          <a:effectLst/>
                          <a:latin typeface="Times New Roman"/>
                        </a:rPr>
                        <a:t> </a:t>
                      </a:r>
                      <a:r>
                        <a:rPr lang="en-US" sz="1100" spc="-25">
                          <a:effectLst/>
                          <a:latin typeface="Times New Roman"/>
                        </a:rPr>
                        <a:t>may </a:t>
                      </a:r>
                      <a:r>
                        <a:rPr lang="en-US" sz="1100">
                          <a:effectLst/>
                          <a:latin typeface="Times New Roman"/>
                        </a:rPr>
                        <a:t>result</a:t>
                      </a:r>
                      <a:r>
                        <a:rPr lang="en-US" sz="1100" spc="-10">
                          <a:effectLst/>
                          <a:latin typeface="Times New Roman"/>
                        </a:rPr>
                        <a:t> </a:t>
                      </a:r>
                      <a:r>
                        <a:rPr lang="en-US" sz="1100">
                          <a:effectLst/>
                          <a:latin typeface="Times New Roman"/>
                        </a:rPr>
                        <a:t>in delayed</a:t>
                      </a:r>
                      <a:r>
                        <a:rPr lang="en-US" sz="1100" spc="-15">
                          <a:effectLst/>
                          <a:latin typeface="Times New Roman"/>
                        </a:rPr>
                        <a:t> </a:t>
                      </a:r>
                      <a:r>
                        <a:rPr lang="en-US" sz="1100" spc="-10">
                          <a:effectLst/>
                          <a:latin typeface="Times New Roman"/>
                        </a:rPr>
                        <a:t>enrollment.</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64008" marR="201168" algn="just">
                        <a:lnSpc>
                          <a:spcPts val="1280"/>
                        </a:lnSpc>
                        <a:spcBef>
                          <a:spcPts val="44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3513371846"/>
                  </a:ext>
                </a:extLst>
              </a:tr>
              <a:tr h="167860">
                <a:tc gridSpan="10">
                  <a:txBody>
                    <a:bodyPr/>
                    <a:lstStyle/>
                    <a:p>
                      <a:pPr marL="73025">
                        <a:spcBef>
                          <a:spcPts val="75"/>
                        </a:spcBef>
                        <a:spcAft>
                          <a:spcPts val="0"/>
                        </a:spcAft>
                      </a:pPr>
                      <a:r>
                        <a:rPr lang="en-US" sz="1100" b="1">
                          <a:solidFill>
                            <a:srgbClr val="FFFFFF"/>
                          </a:solidFill>
                          <a:effectLst/>
                          <a:latin typeface="Times New Roman"/>
                          <a:cs typeface="Times New Roman"/>
                        </a:rPr>
                        <a:t>Section</a:t>
                      </a:r>
                      <a:r>
                        <a:rPr lang="en-US" sz="1100" b="1" spc="5">
                          <a:solidFill>
                            <a:srgbClr val="FFFFFF"/>
                          </a:solidFill>
                          <a:effectLst/>
                          <a:latin typeface="Times New Roman"/>
                          <a:cs typeface="Times New Roman"/>
                        </a:rPr>
                        <a:t> </a:t>
                      </a:r>
                      <a:r>
                        <a:rPr lang="en-US" sz="1100" b="1">
                          <a:solidFill>
                            <a:srgbClr val="FFFFFF"/>
                          </a:solidFill>
                          <a:effectLst/>
                          <a:latin typeface="Times New Roman"/>
                          <a:cs typeface="Times New Roman"/>
                        </a:rPr>
                        <a:t>1:</a:t>
                      </a:r>
                      <a:r>
                        <a:rPr lang="en-US" sz="1100" b="1" spc="10">
                          <a:solidFill>
                            <a:srgbClr val="FFFFFF"/>
                          </a:solidFill>
                          <a:effectLst/>
                          <a:latin typeface="Times New Roman"/>
                          <a:cs typeface="Times New Roman"/>
                        </a:rPr>
                        <a:t> </a:t>
                      </a:r>
                      <a:r>
                        <a:rPr lang="en-US" sz="1100" b="1" spc="-10">
                          <a:solidFill>
                            <a:srgbClr val="FFFFFF"/>
                          </a:solidFill>
                          <a:effectLst/>
                          <a:latin typeface="Times New Roman"/>
                          <a:cs typeface="Times New Roman"/>
                        </a:rPr>
                        <a:t>Organization</a:t>
                      </a:r>
                      <a:r>
                        <a:rPr lang="en-US" sz="1100" b="1" spc="-15">
                          <a:solidFill>
                            <a:srgbClr val="FFFFFF"/>
                          </a:solidFill>
                          <a:effectLst/>
                          <a:latin typeface="Times New Roman"/>
                          <a:cs typeface="Times New Roman"/>
                        </a:rPr>
                        <a:t> </a:t>
                      </a:r>
                      <a:r>
                        <a:rPr lang="en-US" sz="1100" b="1" spc="-10">
                          <a:solidFill>
                            <a:srgbClr val="FFFFFF"/>
                          </a:solidFill>
                          <a:effectLst/>
                          <a:latin typeface="Times New Roman"/>
                          <a:cs typeface="Times New Roman"/>
                        </a:rPr>
                        <a:t>Information</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spcBef>
                          <a:spcPts val="7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2087759135"/>
                  </a:ext>
                </a:extLst>
              </a:tr>
              <a:tr h="209827">
                <a:tc gridSpan="10">
                  <a:txBody>
                    <a:bodyPr/>
                    <a:lstStyle/>
                    <a:p>
                      <a:pPr marL="73025">
                        <a:lnSpc>
                          <a:spcPts val="1635"/>
                        </a:lnSpc>
                        <a:spcBef>
                          <a:spcPts val="45"/>
                        </a:spcBef>
                        <a:spcAft>
                          <a:spcPts val="0"/>
                        </a:spcAft>
                      </a:pPr>
                      <a:r>
                        <a:rPr lang="en-US" sz="1100">
                          <a:effectLst/>
                          <a:latin typeface="Times New Roman"/>
                        </a:rPr>
                        <a:t>Is</a:t>
                      </a:r>
                      <a:r>
                        <a:rPr lang="en-US" sz="1100" spc="-20">
                          <a:effectLst/>
                          <a:latin typeface="Times New Roman"/>
                        </a:rPr>
                        <a:t> </a:t>
                      </a:r>
                      <a:r>
                        <a:rPr lang="en-US" sz="1100">
                          <a:effectLst/>
                          <a:latin typeface="Times New Roman"/>
                        </a:rPr>
                        <a:t>your</a:t>
                      </a:r>
                      <a:r>
                        <a:rPr lang="en-US" sz="1100" spc="-15">
                          <a:effectLst/>
                          <a:latin typeface="Times New Roman"/>
                        </a:rPr>
                        <a:t> </a:t>
                      </a:r>
                      <a:r>
                        <a:rPr lang="en-US" sz="1100">
                          <a:effectLst/>
                          <a:latin typeface="Times New Roman"/>
                        </a:rPr>
                        <a:t>organization</a:t>
                      </a:r>
                      <a:r>
                        <a:rPr lang="en-US" sz="1100" spc="-20">
                          <a:effectLst/>
                          <a:latin typeface="Times New Roman"/>
                        </a:rPr>
                        <a:t> </a:t>
                      </a:r>
                      <a:r>
                        <a:rPr lang="en-US" sz="1100" spc="-10">
                          <a:effectLst/>
                          <a:latin typeface="Times New Roman"/>
                        </a:rPr>
                        <a:t>enrolled</a:t>
                      </a:r>
                      <a:r>
                        <a:rPr lang="en-US" sz="1100" spc="-20">
                          <a:effectLst/>
                          <a:latin typeface="Times New Roman"/>
                        </a:rPr>
                        <a:t> </a:t>
                      </a:r>
                      <a:r>
                        <a:rPr lang="en-US" sz="1100">
                          <a:effectLst/>
                          <a:latin typeface="Times New Roman"/>
                        </a:rPr>
                        <a:t>in</a:t>
                      </a:r>
                      <a:r>
                        <a:rPr lang="en-US" sz="1100" spc="-30">
                          <a:effectLst/>
                          <a:latin typeface="Times New Roman"/>
                        </a:rPr>
                        <a:t> </a:t>
                      </a:r>
                      <a:r>
                        <a:rPr lang="en-US" sz="1100">
                          <a:effectLst/>
                          <a:latin typeface="Times New Roman"/>
                        </a:rPr>
                        <a:t>ASAP</a:t>
                      </a:r>
                      <a:r>
                        <a:rPr lang="en-US" sz="1100" spc="-20">
                          <a:effectLst/>
                          <a:latin typeface="Times New Roman"/>
                        </a:rPr>
                        <a:t> </a:t>
                      </a:r>
                      <a:r>
                        <a:rPr lang="en-US" sz="1100">
                          <a:effectLst/>
                          <a:latin typeface="Times New Roman"/>
                        </a:rPr>
                        <a:t>for</a:t>
                      </a:r>
                      <a:r>
                        <a:rPr lang="en-US" sz="1100" spc="-15">
                          <a:effectLst/>
                          <a:latin typeface="Times New Roman"/>
                        </a:rPr>
                        <a:t> </a:t>
                      </a:r>
                      <a:r>
                        <a:rPr lang="en-US" sz="1100">
                          <a:effectLst/>
                          <a:latin typeface="Times New Roman"/>
                        </a:rPr>
                        <a:t>a</a:t>
                      </a:r>
                      <a:r>
                        <a:rPr lang="en-US" sz="1100" spc="-10">
                          <a:effectLst/>
                          <a:latin typeface="Times New Roman"/>
                        </a:rPr>
                        <a:t> </a:t>
                      </a:r>
                      <a:r>
                        <a:rPr lang="en-US" sz="1100">
                          <a:effectLst/>
                          <a:latin typeface="Times New Roman"/>
                        </a:rPr>
                        <a:t>Federal</a:t>
                      </a:r>
                      <a:r>
                        <a:rPr lang="en-US" sz="1100" spc="-15">
                          <a:effectLst/>
                          <a:latin typeface="Times New Roman"/>
                        </a:rPr>
                        <a:t> </a:t>
                      </a:r>
                      <a:r>
                        <a:rPr lang="en-US" sz="1100">
                          <a:effectLst/>
                          <a:latin typeface="Times New Roman"/>
                        </a:rPr>
                        <a:t>Agency</a:t>
                      </a:r>
                      <a:r>
                        <a:rPr lang="en-US" sz="1100" spc="-5">
                          <a:effectLst/>
                          <a:latin typeface="Times New Roman"/>
                        </a:rPr>
                        <a:t> </a:t>
                      </a:r>
                      <a:r>
                        <a:rPr lang="en-US" sz="1100">
                          <a:effectLst/>
                          <a:latin typeface="Times New Roman"/>
                        </a:rPr>
                        <a:t>other</a:t>
                      </a:r>
                      <a:r>
                        <a:rPr lang="en-US" sz="1100" spc="-5">
                          <a:effectLst/>
                          <a:latin typeface="Times New Roman"/>
                        </a:rPr>
                        <a:t> </a:t>
                      </a:r>
                      <a:r>
                        <a:rPr lang="en-US" sz="1100">
                          <a:effectLst/>
                          <a:latin typeface="Times New Roman"/>
                        </a:rPr>
                        <a:t>than</a:t>
                      </a:r>
                      <a:r>
                        <a:rPr lang="en-US" sz="1100" spc="-5">
                          <a:effectLst/>
                          <a:latin typeface="Times New Roman"/>
                        </a:rPr>
                        <a:t> </a:t>
                      </a:r>
                      <a:r>
                        <a:rPr lang="en-US" sz="1100">
                          <a:effectLst/>
                          <a:latin typeface="Times New Roman"/>
                        </a:rPr>
                        <a:t>BIA?</a:t>
                      </a:r>
                      <a:r>
                        <a:rPr lang="en-US" sz="1100" spc="-15">
                          <a:effectLst/>
                          <a:latin typeface="Times New Roman"/>
                        </a:rPr>
                        <a:t> </a:t>
                      </a:r>
                      <a:r>
                        <a:rPr lang="en-US" sz="1400">
                          <a:effectLst/>
                        </a:rPr>
                        <a:t>¡</a:t>
                      </a:r>
                      <a:r>
                        <a:rPr lang="en-US" sz="1100">
                          <a:effectLst/>
                          <a:latin typeface="Times New Roman"/>
                        </a:rPr>
                        <a:t>Yes</a:t>
                      </a:r>
                      <a:r>
                        <a:rPr lang="en-US" sz="1100" spc="-15">
                          <a:effectLst/>
                          <a:latin typeface="Times New Roman"/>
                        </a:rPr>
                        <a:t> </a:t>
                      </a:r>
                      <a:r>
                        <a:rPr lang="en-US" sz="1400" spc="-25">
                          <a:effectLst/>
                        </a:rPr>
                        <a:t>¡</a:t>
                      </a:r>
                      <a:r>
                        <a:rPr lang="en-US" sz="1100" spc="-25">
                          <a:effectLst/>
                          <a:latin typeface="Times New Roman"/>
                        </a:rPr>
                        <a:t>No</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lnSpc>
                          <a:spcPts val="1635"/>
                        </a:lnSpc>
                        <a:spcBef>
                          <a:spcPts val="4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596961629"/>
                  </a:ext>
                </a:extLst>
              </a:tr>
              <a:tr h="167860">
                <a:tc gridSpan="10">
                  <a:txBody>
                    <a:bodyPr/>
                    <a:lstStyle/>
                    <a:p>
                      <a:pPr marL="73025">
                        <a:spcBef>
                          <a:spcPts val="315"/>
                        </a:spcBef>
                        <a:spcAft>
                          <a:spcPts val="0"/>
                        </a:spcAft>
                      </a:pPr>
                      <a:r>
                        <a:rPr lang="en-US" sz="1100">
                          <a:effectLst/>
                          <a:latin typeface="Times New Roman"/>
                        </a:rPr>
                        <a:t>If</a:t>
                      </a:r>
                      <a:r>
                        <a:rPr lang="en-US" sz="1100" spc="-5">
                          <a:effectLst/>
                          <a:latin typeface="Times New Roman"/>
                        </a:rPr>
                        <a:t> </a:t>
                      </a:r>
                      <a:r>
                        <a:rPr lang="en-US" sz="1100">
                          <a:effectLst/>
                          <a:latin typeface="Times New Roman"/>
                        </a:rPr>
                        <a:t>yes,</a:t>
                      </a:r>
                      <a:r>
                        <a:rPr lang="en-US" sz="1100" spc="-25">
                          <a:effectLst/>
                          <a:latin typeface="Times New Roman"/>
                        </a:rPr>
                        <a:t> </a:t>
                      </a:r>
                      <a:r>
                        <a:rPr lang="en-US" sz="1100" spc="-10">
                          <a:effectLst/>
                          <a:latin typeface="Times New Roman"/>
                        </a:rPr>
                        <a:t>provide</a:t>
                      </a:r>
                      <a:r>
                        <a:rPr lang="en-US" sz="1100" spc="-15">
                          <a:effectLst/>
                          <a:latin typeface="Times New Roman"/>
                        </a:rPr>
                        <a:t> </a:t>
                      </a:r>
                      <a:r>
                        <a:rPr lang="en-US" sz="1100">
                          <a:effectLst/>
                          <a:latin typeface="Times New Roman"/>
                        </a:rPr>
                        <a:t>your</a:t>
                      </a:r>
                      <a:r>
                        <a:rPr lang="en-US" sz="1100" spc="-20">
                          <a:effectLst/>
                          <a:latin typeface="Times New Roman"/>
                        </a:rPr>
                        <a:t> </a:t>
                      </a:r>
                      <a:r>
                        <a:rPr lang="en-US" sz="1100">
                          <a:effectLst/>
                          <a:latin typeface="Times New Roman"/>
                        </a:rPr>
                        <a:t>Organization</a:t>
                      </a:r>
                      <a:r>
                        <a:rPr lang="en-US" sz="1100" spc="-15">
                          <a:effectLst/>
                          <a:latin typeface="Times New Roman"/>
                        </a:rPr>
                        <a:t> </a:t>
                      </a:r>
                      <a:r>
                        <a:rPr lang="en-US" sz="1100">
                          <a:effectLst/>
                          <a:latin typeface="Times New Roman"/>
                        </a:rPr>
                        <a:t>Recipient</a:t>
                      </a:r>
                      <a:r>
                        <a:rPr lang="en-US" sz="1100" spc="-15">
                          <a:effectLst/>
                          <a:latin typeface="Times New Roman"/>
                        </a:rPr>
                        <a:t> </a:t>
                      </a:r>
                      <a:r>
                        <a:rPr lang="en-US" sz="1100" spc="-25">
                          <a:effectLst/>
                          <a:latin typeface="Times New Roman"/>
                        </a:rPr>
                        <a:t>ID:</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spcBef>
                          <a:spcPts val="31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327746151"/>
                  </a:ext>
                </a:extLst>
              </a:tr>
              <a:tr h="209827">
                <a:tc gridSpan="10">
                  <a:txBody>
                    <a:bodyPr/>
                    <a:lstStyle/>
                    <a:p>
                      <a:pPr marL="45720">
                        <a:spcBef>
                          <a:spcPts val="390"/>
                        </a:spcBef>
                        <a:spcAft>
                          <a:spcPts val="0"/>
                        </a:spcAft>
                      </a:pPr>
                      <a:r>
                        <a:rPr lang="en-US" sz="1100" i="1">
                          <a:effectLst/>
                          <a:latin typeface="Times New Roman"/>
                        </a:rPr>
                        <a:t>*Organization</a:t>
                      </a:r>
                      <a:r>
                        <a:rPr lang="en-US" sz="1100" i="1" spc="-15">
                          <a:effectLst/>
                          <a:latin typeface="Times New Roman"/>
                        </a:rPr>
                        <a:t> </a:t>
                      </a:r>
                      <a:r>
                        <a:rPr lang="en-US" sz="1100" i="1" spc="-10">
                          <a:effectLst/>
                          <a:latin typeface="Times New Roman"/>
                        </a:rPr>
                        <a:t>Name:</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45720">
                        <a:spcBef>
                          <a:spcPts val="39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2461260120"/>
                  </a:ext>
                </a:extLst>
              </a:tr>
              <a:tr h="167860">
                <a:tc gridSpan="3">
                  <a:txBody>
                    <a:bodyPr/>
                    <a:lstStyle/>
                    <a:p>
                      <a:pPr marL="36195">
                        <a:spcBef>
                          <a:spcPts val="175"/>
                        </a:spcBef>
                        <a:spcAft>
                          <a:spcPts val="0"/>
                        </a:spcAft>
                      </a:pPr>
                      <a:r>
                        <a:rPr lang="en-US" sz="1100">
                          <a:effectLst/>
                          <a:latin typeface="Times New Roman"/>
                        </a:rPr>
                        <a:t>*UEI </a:t>
                      </a:r>
                      <a:r>
                        <a:rPr lang="en-US" sz="800" i="1">
                          <a:effectLst/>
                          <a:latin typeface="Times New Roman"/>
                        </a:rPr>
                        <a:t>(Unique Entity </a:t>
                      </a:r>
                      <a:r>
                        <a:rPr lang="en-US" sz="800" i="1" spc="-10">
                          <a:effectLst/>
                          <a:latin typeface="Times New Roman"/>
                        </a:rPr>
                        <a:t>Identifier)</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4">
                  <a:txBody>
                    <a:bodyPr/>
                    <a:lstStyle/>
                    <a:p>
                      <a:pPr marL="17780">
                        <a:spcBef>
                          <a:spcPts val="75"/>
                        </a:spcBef>
                        <a:spcAft>
                          <a:spcPts val="0"/>
                        </a:spcAft>
                      </a:pPr>
                      <a:r>
                        <a:rPr lang="en-US" sz="1100" i="1" spc="-10">
                          <a:effectLst/>
                          <a:latin typeface="Times New Roman"/>
                        </a:rPr>
                        <a:t>*DUNS:</a:t>
                      </a:r>
                      <a:endParaRPr lang="en-US">
                        <a:effectLst/>
                        <a:latin typeface="Times New Roman"/>
                      </a:endParaRPr>
                    </a:p>
                  </a:txBody>
                  <a:tcPr marL="0" marR="0" marT="0" marB="0" anchor="ctr">
                    <a:lnL>
                      <a:noFill/>
                    </a:lnL>
                    <a:lnR>
                      <a:noFill/>
                    </a:lnR>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gridSpan="3">
                  <a:txBody>
                    <a:bodyPr/>
                    <a:lstStyle/>
                    <a:p>
                      <a:pPr marL="17780">
                        <a:spcBef>
                          <a:spcPts val="155"/>
                        </a:spcBef>
                        <a:spcAft>
                          <a:spcPts val="0"/>
                        </a:spcAft>
                      </a:pPr>
                      <a:r>
                        <a:rPr lang="en-US" sz="1100" i="1" spc="-10">
                          <a:effectLst/>
                          <a:latin typeface="Times New Roman"/>
                        </a:rPr>
                        <a:t>*TIN/EIN:</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pPr marL="18288">
                        <a:spcBef>
                          <a:spcPts val="15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3366869874"/>
                  </a:ext>
                </a:extLst>
              </a:tr>
              <a:tr h="265780">
                <a:tc gridSpan="10">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lnT w="12700" cmpd="sng">
                      <a:noFill/>
                    </a:lnT>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317934617"/>
                  </a:ext>
                </a:extLst>
              </a:tr>
              <a:tr h="167860">
                <a:tc gridSpan="10">
                  <a:txBody>
                    <a:bodyPr/>
                    <a:lstStyle/>
                    <a:p>
                      <a:pPr marL="73025">
                        <a:spcBef>
                          <a:spcPts val="100"/>
                        </a:spcBef>
                        <a:spcAft>
                          <a:spcPts val="0"/>
                        </a:spcAft>
                      </a:pPr>
                      <a:r>
                        <a:rPr lang="en-US" sz="1100">
                          <a:effectLst/>
                          <a:latin typeface="Times New Roman"/>
                        </a:rPr>
                        <a:t>List</a:t>
                      </a:r>
                      <a:r>
                        <a:rPr lang="en-US" sz="1100" spc="-50">
                          <a:effectLst/>
                          <a:latin typeface="Times New Roman"/>
                        </a:rPr>
                        <a:t> </a:t>
                      </a:r>
                      <a:r>
                        <a:rPr lang="en-US" sz="1100">
                          <a:effectLst/>
                          <a:latin typeface="Times New Roman"/>
                        </a:rPr>
                        <a:t>contact</a:t>
                      </a:r>
                      <a:r>
                        <a:rPr lang="en-US" sz="1100" spc="-30">
                          <a:effectLst/>
                          <a:latin typeface="Times New Roman"/>
                        </a:rPr>
                        <a:t> </a:t>
                      </a:r>
                      <a:r>
                        <a:rPr lang="en-US" sz="1100">
                          <a:effectLst/>
                          <a:latin typeface="Times New Roman"/>
                        </a:rPr>
                        <a:t>information</a:t>
                      </a:r>
                      <a:r>
                        <a:rPr lang="en-US" sz="1100" spc="-45">
                          <a:effectLst/>
                          <a:latin typeface="Times New Roman"/>
                        </a:rPr>
                        <a:t> </a:t>
                      </a:r>
                      <a:r>
                        <a:rPr lang="en-US" sz="1100">
                          <a:effectLst/>
                          <a:latin typeface="Times New Roman"/>
                        </a:rPr>
                        <a:t>for</a:t>
                      </a:r>
                      <a:r>
                        <a:rPr lang="en-US" sz="1100" spc="-40">
                          <a:effectLst/>
                          <a:latin typeface="Times New Roman"/>
                        </a:rPr>
                        <a:t> </a:t>
                      </a:r>
                      <a:r>
                        <a:rPr lang="en-US" sz="1100">
                          <a:effectLst/>
                          <a:latin typeface="Times New Roman"/>
                        </a:rPr>
                        <a:t>the</a:t>
                      </a:r>
                      <a:r>
                        <a:rPr lang="en-US" sz="1100" spc="-40">
                          <a:effectLst/>
                          <a:latin typeface="Times New Roman"/>
                        </a:rPr>
                        <a:t> </a:t>
                      </a:r>
                      <a:r>
                        <a:rPr lang="en-US" sz="1100">
                          <a:effectLst/>
                          <a:latin typeface="Times New Roman"/>
                        </a:rPr>
                        <a:t>individual</a:t>
                      </a:r>
                      <a:r>
                        <a:rPr lang="en-US" sz="1100" spc="-40">
                          <a:effectLst/>
                          <a:latin typeface="Times New Roman"/>
                        </a:rPr>
                        <a:t> </a:t>
                      </a:r>
                      <a:r>
                        <a:rPr lang="en-US" sz="1100">
                          <a:effectLst/>
                          <a:latin typeface="Times New Roman"/>
                        </a:rPr>
                        <a:t>responsible</a:t>
                      </a:r>
                      <a:r>
                        <a:rPr lang="en-US" sz="1100" spc="-45">
                          <a:effectLst/>
                          <a:latin typeface="Times New Roman"/>
                        </a:rPr>
                        <a:t> </a:t>
                      </a:r>
                      <a:r>
                        <a:rPr lang="en-US" sz="1100">
                          <a:effectLst/>
                          <a:latin typeface="Times New Roman"/>
                        </a:rPr>
                        <a:t>for</a:t>
                      </a:r>
                      <a:r>
                        <a:rPr lang="en-US" sz="1100" spc="-15">
                          <a:effectLst/>
                          <a:latin typeface="Times New Roman"/>
                        </a:rPr>
                        <a:t> </a:t>
                      </a:r>
                      <a:r>
                        <a:rPr lang="en-US" sz="1100">
                          <a:effectLst/>
                          <a:latin typeface="Times New Roman"/>
                        </a:rPr>
                        <a:t>receiving</a:t>
                      </a:r>
                      <a:r>
                        <a:rPr lang="en-US" sz="1100" spc="-45">
                          <a:effectLst/>
                          <a:latin typeface="Times New Roman"/>
                        </a:rPr>
                        <a:t> </a:t>
                      </a:r>
                      <a:r>
                        <a:rPr lang="en-US" sz="1100">
                          <a:effectLst/>
                          <a:latin typeface="Times New Roman"/>
                        </a:rPr>
                        <a:t>ASAP</a:t>
                      </a:r>
                      <a:r>
                        <a:rPr lang="en-US" sz="1100" spc="-30">
                          <a:effectLst/>
                          <a:latin typeface="Times New Roman"/>
                        </a:rPr>
                        <a:t> </a:t>
                      </a:r>
                      <a:r>
                        <a:rPr lang="en-US" sz="1100" spc="-10">
                          <a:effectLst/>
                          <a:latin typeface="Times New Roman"/>
                        </a:rPr>
                        <a:t>communications</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spcBef>
                          <a:spcPts val="10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2165013996"/>
                  </a:ext>
                </a:extLst>
              </a:tr>
              <a:tr h="265780">
                <a:tc rowSpan="2">
                  <a:txBody>
                    <a:bodyPr/>
                    <a:lstStyle/>
                    <a:p>
                      <a:pPr marL="73025">
                        <a:spcBef>
                          <a:spcPts val="240"/>
                        </a:spcBef>
                        <a:spcAft>
                          <a:spcPts val="0"/>
                        </a:spcAft>
                      </a:pPr>
                      <a:r>
                        <a:rPr lang="en-US" sz="1100" spc="-20">
                          <a:effectLst/>
                          <a:latin typeface="Times New Roman"/>
                        </a:rPr>
                        <a:t>Name:</a:t>
                      </a:r>
                      <a:endParaRPr lang="en-US">
                        <a:effectLst/>
                        <a:latin typeface="Times New Roman"/>
                      </a:endParaRPr>
                    </a:p>
                  </a:txBody>
                  <a:tcPr marL="0" marR="0" marT="0" marB="0" anchor="ctr">
                    <a:lnL>
                      <a:noFill/>
                    </a:lnL>
                    <a:lnR>
                      <a:noFill/>
                    </a:lnR>
                    <a:lnT>
                      <a:noFill/>
                    </a:lnT>
                    <a:lnB>
                      <a:noFill/>
                    </a:lnB>
                  </a:tcPr>
                </a:tc>
                <a:tc gridSpan="7">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marL="0" marR="0" marT="0" marB="0" anchor="ctr">
                    <a:lnL>
                      <a:noFill/>
                    </a:lnL>
                    <a:lnR>
                      <a:noFill/>
                    </a:lnR>
                    <a:lnT>
                      <a:noFill/>
                    </a:lnT>
                    <a:lnB>
                      <a:noFill/>
                    </a:lnB>
                  </a:tcPr>
                </a:tc>
                <a:tc hMerge="1">
                  <a:txBody>
                    <a:bodyPr/>
                    <a:lstStyle/>
                    <a:p>
                      <a:endParaRPr lang="en-US"/>
                    </a:p>
                  </a:txBody>
                  <a:tcPr/>
                </a:tc>
                <a:tc>
                  <a:txBody>
                    <a:bodyPr/>
                    <a:lstStyle/>
                    <a:p>
                      <a:pPr marL="0" lvl="0">
                        <a:spcBef>
                          <a:spcPts val="0"/>
                        </a:spcBef>
                        <a:spcAft>
                          <a:spcPts val="0"/>
                        </a:spcAft>
                        <a:buNone/>
                      </a:pPr>
                      <a:endParaRPr lang="en-US">
                        <a:effectLst/>
                      </a:endParaRPr>
                    </a:p>
                  </a:txBody>
                  <a:tcPr marL="0" marR="0" marT="0" marB="0" anchor="ctr">
                    <a:lnL>
                      <a:noFill/>
                    </a:lnL>
                    <a:lnR>
                      <a:noFill/>
                    </a:lnR>
                    <a:lnT>
                      <a:noFill/>
                    </a:lnT>
                    <a:lnB>
                      <a:noFill/>
                    </a:lnB>
                  </a:tcPr>
                </a:tc>
                <a:tc>
                  <a:txBody>
                    <a:bodyPr/>
                    <a:lstStyle/>
                    <a:p>
                      <a:pPr marL="0" lvl="0">
                        <a:spcBef>
                          <a:spcPts val="0"/>
                        </a:spcBef>
                        <a:spcAft>
                          <a:spcPts val="0"/>
                        </a:spcAft>
                        <a:buNone/>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442371675"/>
                  </a:ext>
                </a:extLst>
              </a:tr>
              <a:tr h="209827">
                <a:tc vMerge="1">
                  <a:txBody>
                    <a:bodyPr/>
                    <a:lstStyle/>
                    <a:p>
                      <a:endParaRPr lang="en-US"/>
                    </a:p>
                  </a:txBody>
                  <a:tcPr/>
                </a:tc>
                <a:tc gridSpan="7">
                  <a:txBody>
                    <a:bodyPr/>
                    <a:lstStyle/>
                    <a:p>
                      <a:pPr marL="73025">
                        <a:spcBef>
                          <a:spcPts val="120"/>
                        </a:spcBef>
                        <a:spcAft>
                          <a:spcPts val="0"/>
                        </a:spcAft>
                      </a:pPr>
                      <a:r>
                        <a:rPr lang="en-US" sz="1100" i="1">
                          <a:effectLst/>
                          <a:latin typeface="Times New Roman"/>
                        </a:rPr>
                        <a:t>*First</a:t>
                      </a:r>
                      <a:r>
                        <a:rPr lang="en-US" sz="1100" i="1" spc="-15">
                          <a:effectLst/>
                          <a:latin typeface="Times New Roman"/>
                        </a:rPr>
                        <a:t> </a:t>
                      </a:r>
                      <a:r>
                        <a:rPr lang="en-US" sz="1100" i="1" spc="-20">
                          <a:effectLst/>
                          <a:latin typeface="Times New Roman"/>
                        </a:rPr>
                        <a:t>Name</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marL="0" marR="0" marT="0" marB="0" anchor="ctr">
                    <a:lnL>
                      <a:noFill/>
                    </a:lnL>
                    <a:lnR>
                      <a:noFill/>
                    </a:lnR>
                    <a:lnT>
                      <a:noFill/>
                    </a:lnT>
                    <a:lnB>
                      <a:noFill/>
                    </a:lnB>
                  </a:tcPr>
                </a:tc>
                <a:tc hMerge="1">
                  <a:txBody>
                    <a:bodyPr/>
                    <a:lstStyle/>
                    <a:p>
                      <a:endParaRPr lang="en-US"/>
                    </a:p>
                  </a:txBody>
                  <a:tcPr/>
                </a:tc>
                <a:tc>
                  <a:txBody>
                    <a:bodyPr/>
                    <a:lstStyle/>
                    <a:p>
                      <a:pPr marL="73025" lvl="0">
                        <a:spcBef>
                          <a:spcPts val="120"/>
                        </a:spcBef>
                        <a:spcAft>
                          <a:spcPts val="0"/>
                        </a:spcAft>
                        <a:buNone/>
                      </a:pPr>
                      <a:r>
                        <a:rPr lang="en-US" sz="1100" i="1">
                          <a:effectLst/>
                          <a:latin typeface="Times New Roman"/>
                        </a:rPr>
                        <a:t>Middle</a:t>
                      </a:r>
                      <a:r>
                        <a:rPr lang="en-US" sz="1100" i="1" spc="-30">
                          <a:effectLst/>
                          <a:latin typeface="Times New Roman"/>
                        </a:rPr>
                        <a:t> </a:t>
                      </a:r>
                      <a:r>
                        <a:rPr lang="en-US" sz="1100" i="1" spc="-10">
                          <a:effectLst/>
                          <a:latin typeface="Times New Roman"/>
                        </a:rPr>
                        <a:t>Initial</a:t>
                      </a:r>
                      <a:endParaRPr lang="en-US">
                        <a:effectLst/>
                      </a:endParaRPr>
                    </a:p>
                  </a:txBody>
                  <a:tcPr marL="0" marR="0" marT="0" marB="0" anchor="ctr">
                    <a:lnL>
                      <a:noFill/>
                    </a:lnL>
                    <a:lnR>
                      <a:noFill/>
                    </a:lnR>
                    <a:lnT>
                      <a:noFill/>
                    </a:lnT>
                    <a:lnB>
                      <a:noFill/>
                    </a:lnB>
                  </a:tcPr>
                </a:tc>
                <a:tc>
                  <a:txBody>
                    <a:bodyPr/>
                    <a:lstStyle/>
                    <a:p>
                      <a:pPr marL="73025" lvl="0">
                        <a:spcBef>
                          <a:spcPts val="120"/>
                        </a:spcBef>
                        <a:spcAft>
                          <a:spcPts val="0"/>
                        </a:spcAft>
                        <a:buNone/>
                      </a:pPr>
                      <a:r>
                        <a:rPr lang="en-US" sz="1100" i="1">
                          <a:effectLst/>
                          <a:latin typeface="Times New Roman"/>
                        </a:rPr>
                        <a:t>*Last</a:t>
                      </a:r>
                      <a:r>
                        <a:rPr lang="en-US" sz="1100" i="1" spc="-10">
                          <a:effectLst/>
                          <a:latin typeface="Times New Roman"/>
                        </a:rPr>
                        <a:t> </a:t>
                      </a:r>
                      <a:r>
                        <a:rPr lang="en-US" sz="1100" i="1" spc="-20">
                          <a:effectLst/>
                          <a:latin typeface="Times New Roman"/>
                        </a:rPr>
                        <a:t>Name</a:t>
                      </a: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2004962730"/>
                  </a:ext>
                </a:extLst>
              </a:tr>
              <a:tr h="265780">
                <a:tc>
                  <a:txBody>
                    <a:bodyPr/>
                    <a:lstStyle/>
                    <a:p>
                      <a:pPr marL="73025">
                        <a:spcBef>
                          <a:spcPts val="125"/>
                        </a:spcBef>
                        <a:spcAft>
                          <a:spcPts val="0"/>
                        </a:spcAft>
                      </a:pPr>
                      <a:r>
                        <a:rPr lang="en-US" sz="1100" spc="-10">
                          <a:effectLst/>
                          <a:latin typeface="Times New Roman"/>
                        </a:rPr>
                        <a:t>Title:</a:t>
                      </a:r>
                      <a:endParaRPr lang="en-US">
                        <a:effectLst/>
                        <a:latin typeface="Times New Roman"/>
                      </a:endParaRPr>
                    </a:p>
                  </a:txBody>
                  <a:tcPr marL="0" marR="0" marT="0" marB="0" anchor="ctr">
                    <a:lnL>
                      <a:noFill/>
                    </a:lnL>
                    <a:lnR>
                      <a:noFill/>
                    </a:lnR>
                    <a:lnT>
                      <a:noFill/>
                    </a:lnT>
                    <a:lnB>
                      <a:noFill/>
                    </a:lnB>
                  </a:tcPr>
                </a:tc>
                <a:tc gridSpan="9">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325061120"/>
                  </a:ext>
                </a:extLst>
              </a:tr>
              <a:tr h="265780">
                <a:tc rowSpan="4">
                  <a:txBody>
                    <a:bodyPr/>
                    <a:lstStyle/>
                    <a:p>
                      <a:pPr marL="73025">
                        <a:spcBef>
                          <a:spcPts val="495"/>
                        </a:spcBef>
                        <a:spcAft>
                          <a:spcPts val="0"/>
                        </a:spcAft>
                      </a:pPr>
                      <a:r>
                        <a:rPr lang="en-US" sz="1100" spc="-10">
                          <a:effectLst/>
                          <a:latin typeface="Times New Roman"/>
                        </a:rPr>
                        <a:t>Address:</a:t>
                      </a:r>
                      <a:endParaRPr lang="en-US">
                        <a:effectLst/>
                        <a:latin typeface="Times New Roman"/>
                      </a:endParaRPr>
                    </a:p>
                  </a:txBody>
                  <a:tcPr marL="0" marR="0" marT="0" marB="0" anchor="ctr">
                    <a:lnL>
                      <a:noFill/>
                    </a:lnL>
                    <a:lnR>
                      <a:noFill/>
                    </a:lnR>
                    <a:lnT>
                      <a:noFill/>
                    </a:lnT>
                    <a:lnB>
                      <a:noFill/>
                    </a:lnB>
                  </a:tcPr>
                </a:tc>
                <a:tc gridSpan="9">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328577046"/>
                  </a:ext>
                </a:extLst>
              </a:tr>
              <a:tr h="167860">
                <a:tc vMerge="1">
                  <a:txBody>
                    <a:bodyPr/>
                    <a:lstStyle/>
                    <a:p>
                      <a:endParaRPr lang="en-US"/>
                    </a:p>
                  </a:txBody>
                  <a:tcPr/>
                </a:tc>
                <a:tc gridSpan="9">
                  <a:txBody>
                    <a:bodyPr/>
                    <a:lstStyle/>
                    <a:p>
                      <a:pPr marL="73025">
                        <a:spcBef>
                          <a:spcPts val="110"/>
                        </a:spcBef>
                        <a:spcAft>
                          <a:spcPts val="0"/>
                        </a:spcAft>
                      </a:pPr>
                      <a:r>
                        <a:rPr lang="en-US" sz="1100" i="1">
                          <a:effectLst/>
                          <a:latin typeface="Times New Roman"/>
                        </a:rPr>
                        <a:t>*Mailing</a:t>
                      </a:r>
                      <a:r>
                        <a:rPr lang="en-US" sz="1100" i="1" spc="-30">
                          <a:effectLst/>
                          <a:latin typeface="Times New Roman"/>
                        </a:rPr>
                        <a:t> </a:t>
                      </a:r>
                      <a:r>
                        <a:rPr lang="en-US" sz="1100" i="1" spc="-10">
                          <a:effectLst/>
                          <a:latin typeface="Times New Roman"/>
                        </a:rPr>
                        <a:t>Address</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spcBef>
                          <a:spcPts val="11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3149406968"/>
                  </a:ext>
                </a:extLst>
              </a:tr>
              <a:tr h="265780">
                <a:tc vMerge="1">
                  <a:txBody>
                    <a:bodyPr/>
                    <a:lstStyle/>
                    <a:p>
                      <a:endParaRPr lang="en-US"/>
                    </a:p>
                  </a:txBody>
                  <a:tcPr/>
                </a:tc>
                <a:tc gridSpan="4">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gridSpan="4">
                  <a:txBody>
                    <a:bodyPr/>
                    <a:lstStyle/>
                    <a:p>
                      <a:pPr marL="0">
                        <a:spcBef>
                          <a:spcPts val="0"/>
                        </a:spcBef>
                        <a:spcAft>
                          <a:spcPts val="0"/>
                        </a:spcAft>
                      </a:pPr>
                      <a:endParaRPr lang="en-US">
                        <a:effectLst/>
                      </a:endParaRPr>
                    </a:p>
                  </a:txBody>
                  <a:tcPr marL="0" marR="0" marT="0" marB="0" anchor="ctr">
                    <a:lnL>
                      <a:noFill/>
                    </a:lnL>
                    <a:lnR>
                      <a:noFill/>
                    </a:lnR>
                    <a:lnB>
                      <a:noFill/>
                    </a:lnB>
                  </a:tcPr>
                </a:tc>
                <a:tc hMerge="1">
                  <a:txBody>
                    <a:bodyPr/>
                    <a:lstStyle/>
                    <a:p>
                      <a:endParaRPr lang="en-US"/>
                    </a:p>
                  </a:txBody>
                  <a:tcPr/>
                </a:tc>
                <a:tc hMerge="1">
                  <a:txBody>
                    <a:bodyPr/>
                    <a:lstStyle/>
                    <a:p>
                      <a:endParaRPr lang="en-US"/>
                    </a:p>
                  </a:txBody>
                  <a:tcPr/>
                </a:tc>
                <a:tc hMerge="1">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925314157"/>
                  </a:ext>
                </a:extLst>
              </a:tr>
              <a:tr h="167860">
                <a:tc vMerge="1">
                  <a:txBody>
                    <a:bodyPr/>
                    <a:lstStyle/>
                    <a:p>
                      <a:endParaRPr lang="en-US"/>
                    </a:p>
                  </a:txBody>
                  <a:tcPr/>
                </a:tc>
                <a:tc gridSpan="4">
                  <a:txBody>
                    <a:bodyPr/>
                    <a:lstStyle/>
                    <a:p>
                      <a:pPr marL="73025">
                        <a:spcBef>
                          <a:spcPts val="135"/>
                        </a:spcBef>
                        <a:spcAft>
                          <a:spcPts val="0"/>
                        </a:spcAft>
                      </a:pPr>
                      <a:r>
                        <a:rPr lang="en-US" sz="1100" i="1" spc="-10">
                          <a:effectLst/>
                          <a:latin typeface="Times New Roman"/>
                        </a:rPr>
                        <a:t>*City</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a:txBody>
                    <a:bodyPr/>
                    <a:lstStyle/>
                    <a:p>
                      <a:pPr marL="63500">
                        <a:spcBef>
                          <a:spcPts val="135"/>
                        </a:spcBef>
                        <a:spcAft>
                          <a:spcPts val="0"/>
                        </a:spcAft>
                      </a:pPr>
                      <a:r>
                        <a:rPr lang="en-US" sz="1100" i="1" spc="-10">
                          <a:effectLst/>
                          <a:latin typeface="Times New Roman"/>
                        </a:rPr>
                        <a:t>*State</a:t>
                      </a:r>
                      <a:endParaRPr lang="en-US">
                        <a:effectLst/>
                        <a:latin typeface="Times New Roman"/>
                      </a:endParaRPr>
                    </a:p>
                  </a:txBody>
                  <a:tcPr marL="0" marR="0" marT="0" marB="0" anchor="ctr">
                    <a:lnL>
                      <a:noFill/>
                    </a:lnL>
                    <a:lnR>
                      <a:noFill/>
                    </a:lnR>
                    <a:lnT>
                      <a:noFill/>
                    </a:lnT>
                    <a:lnB>
                      <a:noFill/>
                    </a:lnB>
                  </a:tcPr>
                </a:tc>
                <a:tc gridSpan="4">
                  <a:txBody>
                    <a:bodyPr/>
                    <a:lstStyle/>
                    <a:p>
                      <a:pPr marL="63500">
                        <a:spcBef>
                          <a:spcPts val="135"/>
                        </a:spcBef>
                        <a:spcAft>
                          <a:spcPts val="0"/>
                        </a:spcAft>
                      </a:pPr>
                      <a:r>
                        <a:rPr lang="en-US" sz="1100" i="1">
                          <a:effectLst/>
                          <a:latin typeface="Times New Roman"/>
                        </a:rPr>
                        <a:t>*Zip</a:t>
                      </a:r>
                      <a:r>
                        <a:rPr lang="en-US" sz="1100" i="1" spc="-5">
                          <a:effectLst/>
                          <a:latin typeface="Times New Roman"/>
                        </a:rPr>
                        <a:t> </a:t>
                      </a:r>
                      <a:r>
                        <a:rPr lang="en-US" sz="1100" i="1" spc="-20">
                          <a:effectLst/>
                          <a:latin typeface="Times New Roman"/>
                        </a:rPr>
                        <a:t>Code</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marL="64008">
                        <a:spcBef>
                          <a:spcPts val="13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010232866"/>
                  </a:ext>
                </a:extLst>
              </a:tr>
              <a:tr h="265780">
                <a:tc rowSpan="2">
                  <a:txBody>
                    <a:bodyPr/>
                    <a:lstStyle/>
                    <a:p>
                      <a:pPr marL="73025" marR="63500">
                        <a:lnSpc>
                          <a:spcPct val="112000"/>
                        </a:lnSpc>
                        <a:spcBef>
                          <a:spcPts val="100"/>
                        </a:spcBef>
                        <a:spcAft>
                          <a:spcPts val="0"/>
                        </a:spcAft>
                      </a:pPr>
                      <a:r>
                        <a:rPr lang="en-US" sz="1100" spc="-10">
                          <a:effectLst/>
                          <a:latin typeface="Times New Roman"/>
                        </a:rPr>
                        <a:t>Contact Information:</a:t>
                      </a:r>
                      <a:endParaRPr lang="en-US">
                        <a:effectLst/>
                        <a:latin typeface="Times New Roman"/>
                      </a:endParaRPr>
                    </a:p>
                  </a:txBody>
                  <a:tcPr marL="0" marR="0" marT="0" marB="0" anchor="ctr">
                    <a:lnL>
                      <a:noFill/>
                    </a:lnL>
                    <a:lnR>
                      <a:noFill/>
                    </a:lnR>
                    <a:lnT>
                      <a:noFill/>
                    </a:lnT>
                    <a:lnB>
                      <a:noFill/>
                    </a:lnB>
                  </a:tcPr>
                </a:tc>
                <a:tc gridSpan="5">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gridSpan="4">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marL="0">
                        <a:spcBef>
                          <a:spcPts val="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452993697"/>
                  </a:ext>
                </a:extLst>
              </a:tr>
              <a:tr h="167860">
                <a:tc vMerge="1">
                  <a:txBody>
                    <a:bodyPr/>
                    <a:lstStyle/>
                    <a:p>
                      <a:endParaRPr lang="en-US"/>
                    </a:p>
                  </a:txBody>
                  <a:tcPr/>
                </a:tc>
                <a:tc gridSpan="5">
                  <a:txBody>
                    <a:bodyPr/>
                    <a:lstStyle/>
                    <a:p>
                      <a:pPr marL="27305">
                        <a:spcBef>
                          <a:spcPts val="135"/>
                        </a:spcBef>
                        <a:spcAft>
                          <a:spcPts val="0"/>
                        </a:spcAft>
                      </a:pPr>
                      <a:r>
                        <a:rPr lang="en-US" sz="1000" i="1" spc="-10">
                          <a:effectLst/>
                          <a:latin typeface="Times New Roman"/>
                        </a:rPr>
                        <a:t>*Email</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gridSpan="4">
                  <a:txBody>
                    <a:bodyPr/>
                    <a:lstStyle/>
                    <a:p>
                      <a:pPr marL="27305">
                        <a:spcBef>
                          <a:spcPts val="125"/>
                        </a:spcBef>
                        <a:spcAft>
                          <a:spcPts val="0"/>
                        </a:spcAft>
                      </a:pPr>
                      <a:r>
                        <a:rPr lang="en-US" sz="1100" i="1">
                          <a:effectLst/>
                          <a:latin typeface="Times New Roman"/>
                        </a:rPr>
                        <a:t>*Phone </a:t>
                      </a:r>
                      <a:r>
                        <a:rPr lang="en-US" sz="1100" i="1" spc="-10">
                          <a:effectLst/>
                          <a:latin typeface="Times New Roman"/>
                        </a:rPr>
                        <a:t>Number</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marL="27432">
                        <a:spcBef>
                          <a:spcPts val="12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455412387"/>
                  </a:ext>
                </a:extLst>
              </a:tr>
              <a:tr h="167860">
                <a:tc gridSpan="10">
                  <a:txBody>
                    <a:bodyPr/>
                    <a:lstStyle/>
                    <a:p>
                      <a:pPr marL="73025">
                        <a:spcBef>
                          <a:spcPts val="100"/>
                        </a:spcBef>
                        <a:spcAft>
                          <a:spcPts val="0"/>
                        </a:spcAft>
                      </a:pPr>
                      <a:r>
                        <a:rPr lang="en-US" sz="1100" b="1">
                          <a:solidFill>
                            <a:srgbClr val="FFFFFF"/>
                          </a:solidFill>
                          <a:effectLst/>
                          <a:latin typeface="Times New Roman"/>
                          <a:cs typeface="Times New Roman"/>
                        </a:rPr>
                        <a:t>Section</a:t>
                      </a:r>
                      <a:r>
                        <a:rPr lang="en-US" sz="1100" b="1" spc="-35">
                          <a:solidFill>
                            <a:srgbClr val="FFFFFF"/>
                          </a:solidFill>
                          <a:effectLst/>
                          <a:latin typeface="Times New Roman"/>
                          <a:cs typeface="Times New Roman"/>
                        </a:rPr>
                        <a:t> </a:t>
                      </a:r>
                      <a:r>
                        <a:rPr lang="en-US" sz="1100" b="1">
                          <a:solidFill>
                            <a:srgbClr val="FFFFFF"/>
                          </a:solidFill>
                          <a:effectLst/>
                          <a:latin typeface="Times New Roman"/>
                          <a:cs typeface="Times New Roman"/>
                        </a:rPr>
                        <a:t>3:</a:t>
                      </a:r>
                      <a:r>
                        <a:rPr lang="en-US" sz="1100" b="1" spc="-35">
                          <a:solidFill>
                            <a:srgbClr val="FFFFFF"/>
                          </a:solidFill>
                          <a:effectLst/>
                          <a:latin typeface="Times New Roman"/>
                          <a:cs typeface="Times New Roman"/>
                        </a:rPr>
                        <a:t> </a:t>
                      </a:r>
                      <a:r>
                        <a:rPr lang="en-US" sz="1100" b="1">
                          <a:solidFill>
                            <a:srgbClr val="FFFFFF"/>
                          </a:solidFill>
                          <a:effectLst/>
                          <a:latin typeface="Times New Roman"/>
                          <a:cs typeface="Times New Roman"/>
                        </a:rPr>
                        <a:t>Organization</a:t>
                      </a:r>
                      <a:r>
                        <a:rPr lang="en-US" sz="1100" b="1" spc="-30">
                          <a:solidFill>
                            <a:srgbClr val="FFFFFF"/>
                          </a:solidFill>
                          <a:effectLst/>
                          <a:latin typeface="Times New Roman"/>
                          <a:cs typeface="Times New Roman"/>
                        </a:rPr>
                        <a:t> </a:t>
                      </a:r>
                      <a:r>
                        <a:rPr lang="en-US" sz="1100" b="1" spc="-20">
                          <a:solidFill>
                            <a:srgbClr val="FFFFFF"/>
                          </a:solidFill>
                          <a:effectLst/>
                          <a:latin typeface="Times New Roman"/>
                          <a:cs typeface="Times New Roman"/>
                        </a:rPr>
                        <a:t>Type</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lnT w="12700" cmpd="sng">
                      <a:noFill/>
                    </a:lnT>
                  </a:tcPr>
                </a:tc>
                <a:tc hMerge="1">
                  <a:txBody>
                    <a:bodyPr/>
                    <a:lstStyle/>
                    <a:p>
                      <a:endParaRPr lang="en-US"/>
                    </a:p>
                  </a:txBody>
                  <a:tcPr/>
                </a:tc>
                <a:tc hMerge="1">
                  <a:txBody>
                    <a:bodyPr/>
                    <a:lstStyle/>
                    <a:p>
                      <a:endParaRPr lang="en-US"/>
                    </a:p>
                  </a:txBody>
                  <a:tcPr/>
                </a:tc>
                <a:tc hMerge="1">
                  <a:txBody>
                    <a:bodyPr/>
                    <a:lstStyle/>
                    <a:p>
                      <a:pPr marL="73152">
                        <a:spcBef>
                          <a:spcPts val="10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1137981370"/>
                  </a:ext>
                </a:extLst>
              </a:tr>
              <a:tr h="167860">
                <a:tc gridSpan="10">
                  <a:txBody>
                    <a:bodyPr/>
                    <a:lstStyle/>
                    <a:p>
                      <a:pPr marL="73025">
                        <a:spcBef>
                          <a:spcPts val="100"/>
                        </a:spcBef>
                        <a:spcAft>
                          <a:spcPts val="0"/>
                        </a:spcAft>
                      </a:pPr>
                      <a:r>
                        <a:rPr lang="en-US" sz="1100">
                          <a:effectLst/>
                          <a:latin typeface="Times New Roman"/>
                        </a:rPr>
                        <a:t>*Choose</a:t>
                      </a:r>
                      <a:r>
                        <a:rPr lang="en-US" sz="1100" spc="-55">
                          <a:effectLst/>
                          <a:latin typeface="Times New Roman"/>
                        </a:rPr>
                        <a:t> </a:t>
                      </a:r>
                      <a:r>
                        <a:rPr lang="en-US" sz="1100">
                          <a:effectLst/>
                          <a:latin typeface="Times New Roman"/>
                        </a:rPr>
                        <a:t>the</a:t>
                      </a:r>
                      <a:r>
                        <a:rPr lang="en-US" sz="1100" spc="-40">
                          <a:effectLst/>
                          <a:latin typeface="Times New Roman"/>
                        </a:rPr>
                        <a:t> </a:t>
                      </a:r>
                      <a:r>
                        <a:rPr lang="en-US" sz="1100">
                          <a:effectLst/>
                          <a:latin typeface="Times New Roman"/>
                        </a:rPr>
                        <a:t>category</a:t>
                      </a:r>
                      <a:r>
                        <a:rPr lang="en-US" sz="1100" spc="-45">
                          <a:effectLst/>
                          <a:latin typeface="Times New Roman"/>
                        </a:rPr>
                        <a:t> </a:t>
                      </a:r>
                      <a:r>
                        <a:rPr lang="en-US" sz="1100">
                          <a:effectLst/>
                          <a:latin typeface="Times New Roman"/>
                        </a:rPr>
                        <a:t>that</a:t>
                      </a:r>
                      <a:r>
                        <a:rPr lang="en-US" sz="1100" spc="-35">
                          <a:effectLst/>
                          <a:latin typeface="Times New Roman"/>
                        </a:rPr>
                        <a:t> </a:t>
                      </a:r>
                      <a:r>
                        <a:rPr lang="en-US" sz="1100">
                          <a:effectLst/>
                          <a:latin typeface="Times New Roman"/>
                        </a:rPr>
                        <a:t>most</a:t>
                      </a:r>
                      <a:r>
                        <a:rPr lang="en-US" sz="1100" spc="-30">
                          <a:effectLst/>
                          <a:latin typeface="Times New Roman"/>
                        </a:rPr>
                        <a:t> </a:t>
                      </a:r>
                      <a:r>
                        <a:rPr lang="en-US" sz="1100">
                          <a:effectLst/>
                          <a:latin typeface="Times New Roman"/>
                        </a:rPr>
                        <a:t>appropriately</a:t>
                      </a:r>
                      <a:r>
                        <a:rPr lang="en-US" sz="1100" spc="-45">
                          <a:effectLst/>
                          <a:latin typeface="Times New Roman"/>
                        </a:rPr>
                        <a:t> </a:t>
                      </a:r>
                      <a:r>
                        <a:rPr lang="en-US" sz="1100">
                          <a:effectLst/>
                          <a:latin typeface="Times New Roman"/>
                        </a:rPr>
                        <a:t>describes</a:t>
                      </a:r>
                      <a:r>
                        <a:rPr lang="en-US" sz="1100" spc="-15">
                          <a:effectLst/>
                          <a:latin typeface="Times New Roman"/>
                        </a:rPr>
                        <a:t> </a:t>
                      </a:r>
                      <a:r>
                        <a:rPr lang="en-US" sz="1100">
                          <a:effectLst/>
                          <a:latin typeface="Times New Roman"/>
                        </a:rPr>
                        <a:t>the</a:t>
                      </a:r>
                      <a:r>
                        <a:rPr lang="en-US" sz="1100" spc="-45">
                          <a:effectLst/>
                          <a:latin typeface="Times New Roman"/>
                        </a:rPr>
                        <a:t> </a:t>
                      </a:r>
                      <a:r>
                        <a:rPr lang="en-US" sz="1100">
                          <a:effectLst/>
                          <a:latin typeface="Times New Roman"/>
                        </a:rPr>
                        <a:t>recipient</a:t>
                      </a:r>
                      <a:r>
                        <a:rPr lang="en-US" sz="1100" spc="-25">
                          <a:effectLst/>
                          <a:latin typeface="Times New Roman"/>
                        </a:rPr>
                        <a:t> </a:t>
                      </a:r>
                      <a:r>
                        <a:rPr lang="en-US" sz="1100" spc="-10">
                          <a:effectLst/>
                          <a:latin typeface="Times New Roman"/>
                        </a:rPr>
                        <a:t>organization.</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spcBef>
                          <a:spcPts val="10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2346994982"/>
                  </a:ext>
                </a:extLst>
              </a:tr>
              <a:tr h="937226">
                <a:tc gridSpan="4">
                  <a:txBody>
                    <a:bodyPr/>
                    <a:lstStyle/>
                    <a:p>
                      <a:pPr marL="228600" indent="-164465">
                        <a:lnSpc>
                          <a:spcPts val="1515"/>
                        </a:lnSpc>
                        <a:spcBef>
                          <a:spcPts val="0"/>
                        </a:spcBef>
                        <a:spcAft>
                          <a:spcPts val="0"/>
                        </a:spcAft>
                        <a:buClrTx/>
                        <a:buSzPct val="118000"/>
                        <a:buFont typeface="Wingdings" panose="05000000000000000000" pitchFamily="2" charset="2"/>
                        <a:buChar char="¡"/>
                        <a:tabLst>
                          <a:tab pos="230505" algn="l"/>
                        </a:tabLst>
                      </a:pPr>
                      <a:r>
                        <a:rPr lang="en-US" sz="1100">
                          <a:effectLst/>
                          <a:latin typeface="Times New Roman"/>
                        </a:rPr>
                        <a:t>Financial</a:t>
                      </a:r>
                      <a:r>
                        <a:rPr lang="en-US" sz="1100" spc="-10">
                          <a:effectLst/>
                          <a:latin typeface="Times New Roman"/>
                        </a:rPr>
                        <a:t> Institution</a:t>
                      </a:r>
                      <a:endParaRPr lang="en-US" sz="1100">
                        <a:effectLst/>
                        <a:latin typeface="Times New Roman"/>
                      </a:endParaRPr>
                    </a:p>
                    <a:p>
                      <a:pPr marL="228600" indent="-164465">
                        <a:lnSpc>
                          <a:spcPts val="1550"/>
                        </a:lnSpc>
                        <a:spcBef>
                          <a:spcPts val="0"/>
                        </a:spcBef>
                        <a:spcAft>
                          <a:spcPts val="0"/>
                        </a:spcAft>
                        <a:tabLst>
                          <a:tab pos="230505" algn="l"/>
                        </a:tabLst>
                      </a:pPr>
                      <a:r>
                        <a:rPr lang="en-US" sz="1100" spc="-10">
                          <a:effectLst/>
                          <a:latin typeface="Times New Roman"/>
                        </a:rPr>
                        <a:t>For-Profit</a:t>
                      </a:r>
                      <a:endParaRPr lang="en-US">
                        <a:effectLst/>
                        <a:latin typeface="Times New Roman"/>
                      </a:endParaRPr>
                    </a:p>
                    <a:p>
                      <a:pPr marL="228600" indent="-164465">
                        <a:lnSpc>
                          <a:spcPts val="1555"/>
                        </a:lnSpc>
                        <a:spcBef>
                          <a:spcPts val="0"/>
                        </a:spcBef>
                        <a:spcAft>
                          <a:spcPts val="0"/>
                        </a:spcAft>
                        <a:tabLst>
                          <a:tab pos="230505" algn="l"/>
                        </a:tabLst>
                      </a:pPr>
                      <a:r>
                        <a:rPr lang="en-US" sz="1100" spc="-10">
                          <a:effectLst/>
                          <a:latin typeface="Times New Roman"/>
                        </a:rPr>
                        <a:t>Non-Profit</a:t>
                      </a:r>
                      <a:endParaRPr lang="en-US">
                        <a:effectLst/>
                        <a:latin typeface="Times New Roman"/>
                      </a:endParaRPr>
                    </a:p>
                    <a:p>
                      <a:pPr marL="228600" indent="-164465">
                        <a:lnSpc>
                          <a:spcPts val="1510"/>
                        </a:lnSpc>
                        <a:spcBef>
                          <a:spcPts val="0"/>
                        </a:spcBef>
                        <a:spcAft>
                          <a:spcPts val="0"/>
                        </a:spcAft>
                        <a:tabLst>
                          <a:tab pos="230505" algn="l"/>
                        </a:tabLst>
                      </a:pPr>
                      <a:r>
                        <a:rPr lang="en-US" sz="1100">
                          <a:effectLst/>
                          <a:latin typeface="Times New Roman"/>
                        </a:rPr>
                        <a:t>Local</a:t>
                      </a:r>
                      <a:r>
                        <a:rPr lang="en-US" sz="1100" spc="-15">
                          <a:effectLst/>
                          <a:latin typeface="Times New Roman"/>
                        </a:rPr>
                        <a:t> </a:t>
                      </a:r>
                      <a:r>
                        <a:rPr lang="en-US" sz="1100" spc="-10">
                          <a:effectLst/>
                          <a:latin typeface="Times New Roman"/>
                        </a:rPr>
                        <a:t>Government</a:t>
                      </a:r>
                      <a:endParaRPr lang="en-US">
                        <a:effectLst/>
                        <a:latin typeface="Times New Roman"/>
                      </a:endParaRPr>
                    </a:p>
                    <a:p>
                      <a:pPr marL="228600" indent="-164465">
                        <a:lnSpc>
                          <a:spcPts val="1510"/>
                        </a:lnSpc>
                        <a:spcBef>
                          <a:spcPts val="0"/>
                        </a:spcBef>
                        <a:spcAft>
                          <a:spcPts val="0"/>
                        </a:spcAft>
                        <a:tabLst>
                          <a:tab pos="230505" algn="l"/>
                        </a:tabLst>
                      </a:pPr>
                      <a:r>
                        <a:rPr lang="en-US" sz="1100">
                          <a:effectLst/>
                          <a:latin typeface="Times New Roman"/>
                        </a:rPr>
                        <a:t>Indian</a:t>
                      </a:r>
                      <a:r>
                        <a:rPr lang="en-US" sz="1100" spc="-30">
                          <a:effectLst/>
                          <a:latin typeface="Times New Roman"/>
                        </a:rPr>
                        <a:t> </a:t>
                      </a:r>
                      <a:r>
                        <a:rPr lang="en-US" sz="1100">
                          <a:effectLst/>
                          <a:latin typeface="Times New Roman"/>
                        </a:rPr>
                        <a:t>Tribal</a:t>
                      </a:r>
                      <a:r>
                        <a:rPr lang="en-US" sz="1100" spc="-25">
                          <a:effectLst/>
                          <a:latin typeface="Times New Roman"/>
                        </a:rPr>
                        <a:t> </a:t>
                      </a:r>
                      <a:r>
                        <a:rPr lang="en-US" sz="1100" spc="-10">
                          <a:effectLst/>
                          <a:latin typeface="Times New Roman"/>
                        </a:rPr>
                        <a:t>Organization</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gridSpan="6">
                  <a:txBody>
                    <a:bodyPr/>
                    <a:lstStyle/>
                    <a:p>
                      <a:pPr marL="228600" indent="-154940">
                        <a:lnSpc>
                          <a:spcPts val="1515"/>
                        </a:lnSpc>
                        <a:spcBef>
                          <a:spcPts val="0"/>
                        </a:spcBef>
                        <a:spcAft>
                          <a:spcPts val="0"/>
                        </a:spcAft>
                        <a:buClrTx/>
                        <a:buSzPct val="118000"/>
                        <a:buFont typeface="Wingdings" panose="05000000000000000000" pitchFamily="2" charset="2"/>
                        <a:buChar char="¡"/>
                        <a:tabLst>
                          <a:tab pos="227330" algn="l"/>
                        </a:tabLst>
                      </a:pPr>
                      <a:r>
                        <a:rPr lang="en-US" sz="1100">
                          <a:effectLst/>
                          <a:latin typeface="Times New Roman"/>
                        </a:rPr>
                        <a:t>State</a:t>
                      </a:r>
                      <a:r>
                        <a:rPr lang="en-US" sz="1100" spc="-30">
                          <a:effectLst/>
                          <a:latin typeface="Times New Roman"/>
                        </a:rPr>
                        <a:t> </a:t>
                      </a:r>
                      <a:r>
                        <a:rPr lang="en-US" sz="1100" spc="-10">
                          <a:effectLst/>
                          <a:latin typeface="Times New Roman"/>
                        </a:rPr>
                        <a:t>Agency</a:t>
                      </a:r>
                      <a:endParaRPr lang="en-US" sz="1100">
                        <a:effectLst/>
                        <a:latin typeface="Times New Roman"/>
                      </a:endParaRPr>
                    </a:p>
                    <a:p>
                      <a:pPr marL="228600" indent="-154940">
                        <a:lnSpc>
                          <a:spcPts val="1550"/>
                        </a:lnSpc>
                        <a:spcBef>
                          <a:spcPts val="0"/>
                        </a:spcBef>
                        <a:spcAft>
                          <a:spcPts val="0"/>
                        </a:spcAft>
                        <a:tabLst>
                          <a:tab pos="227330" algn="l"/>
                        </a:tabLst>
                      </a:pPr>
                      <a:r>
                        <a:rPr lang="en-US" sz="1100">
                          <a:effectLst/>
                          <a:latin typeface="Times New Roman"/>
                        </a:rPr>
                        <a:t>University</a:t>
                      </a:r>
                      <a:r>
                        <a:rPr lang="en-US" sz="1100" spc="-50">
                          <a:effectLst/>
                          <a:latin typeface="Times New Roman"/>
                        </a:rPr>
                        <a:t> </a:t>
                      </a:r>
                      <a:r>
                        <a:rPr lang="en-US" sz="1100">
                          <a:effectLst/>
                          <a:latin typeface="Times New Roman"/>
                        </a:rPr>
                        <a:t>/</a:t>
                      </a:r>
                      <a:r>
                        <a:rPr lang="en-US" sz="1100" spc="-5">
                          <a:effectLst/>
                          <a:latin typeface="Times New Roman"/>
                        </a:rPr>
                        <a:t> </a:t>
                      </a:r>
                      <a:r>
                        <a:rPr lang="en-US" sz="1100" spc="-10">
                          <a:effectLst/>
                          <a:latin typeface="Times New Roman"/>
                        </a:rPr>
                        <a:t>College</a:t>
                      </a:r>
                      <a:endParaRPr lang="en-US">
                        <a:effectLst/>
                        <a:latin typeface="Times New Roman"/>
                      </a:endParaRPr>
                    </a:p>
                    <a:p>
                      <a:pPr marL="228600" indent="-154940">
                        <a:lnSpc>
                          <a:spcPts val="1520"/>
                        </a:lnSpc>
                        <a:spcBef>
                          <a:spcPts val="0"/>
                        </a:spcBef>
                        <a:spcAft>
                          <a:spcPts val="0"/>
                        </a:spcAft>
                        <a:tabLst>
                          <a:tab pos="227330" algn="l"/>
                        </a:tabLst>
                      </a:pPr>
                      <a:r>
                        <a:rPr lang="en-US" sz="1100">
                          <a:effectLst/>
                          <a:latin typeface="Times New Roman"/>
                        </a:rPr>
                        <a:t>University</a:t>
                      </a:r>
                      <a:r>
                        <a:rPr lang="en-US" sz="1100" spc="-40">
                          <a:effectLst/>
                          <a:latin typeface="Times New Roman"/>
                        </a:rPr>
                        <a:t> </a:t>
                      </a:r>
                      <a:r>
                        <a:rPr lang="en-US" sz="1100">
                          <a:effectLst/>
                          <a:latin typeface="Times New Roman"/>
                        </a:rPr>
                        <a:t>/</a:t>
                      </a:r>
                      <a:r>
                        <a:rPr lang="en-US" sz="1100" spc="20">
                          <a:effectLst/>
                          <a:latin typeface="Times New Roman"/>
                        </a:rPr>
                        <a:t> </a:t>
                      </a:r>
                      <a:r>
                        <a:rPr lang="en-US" sz="1100" spc="-10">
                          <a:effectLst/>
                          <a:latin typeface="Times New Roman"/>
                        </a:rPr>
                        <a:t>College-</a:t>
                      </a:r>
                      <a:r>
                        <a:rPr lang="en-US" sz="1100" spc="-20">
                          <a:effectLst/>
                          <a:latin typeface="Times New Roman"/>
                        </a:rPr>
                        <a:t>State</a:t>
                      </a:r>
                      <a:endParaRPr lang="en-US">
                        <a:effectLst/>
                        <a:latin typeface="Times New Roman"/>
                      </a:endParaRPr>
                    </a:p>
                    <a:p>
                      <a:pPr marL="228600" indent="-154940">
                        <a:lnSpc>
                          <a:spcPts val="1525"/>
                        </a:lnSpc>
                        <a:spcBef>
                          <a:spcPts val="0"/>
                        </a:spcBef>
                        <a:spcAft>
                          <a:spcPts val="0"/>
                        </a:spcAft>
                        <a:tabLst>
                          <a:tab pos="227330" algn="l"/>
                        </a:tabLst>
                      </a:pPr>
                      <a:r>
                        <a:rPr lang="en-US" sz="1100">
                          <a:effectLst/>
                          <a:latin typeface="Times New Roman"/>
                        </a:rPr>
                        <a:t>Other</a:t>
                      </a:r>
                      <a:r>
                        <a:rPr lang="en-US" sz="1100" spc="-30">
                          <a:effectLst/>
                          <a:latin typeface="Times New Roman"/>
                        </a:rPr>
                        <a:t> </a:t>
                      </a:r>
                      <a:r>
                        <a:rPr lang="en-US" sz="1100">
                          <a:effectLst/>
                          <a:latin typeface="Times New Roman"/>
                        </a:rPr>
                        <a:t>Educational</a:t>
                      </a:r>
                      <a:r>
                        <a:rPr lang="en-US" sz="1100" spc="-30">
                          <a:effectLst/>
                          <a:latin typeface="Times New Roman"/>
                        </a:rPr>
                        <a:t> </a:t>
                      </a:r>
                      <a:r>
                        <a:rPr lang="en-US" sz="1100" spc="-10">
                          <a:effectLst/>
                          <a:latin typeface="Times New Roman"/>
                        </a:rPr>
                        <a:t>Organization</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228600" indent="-155448">
                        <a:lnSpc>
                          <a:spcPts val="1525"/>
                        </a:lnSpc>
                        <a:spcBef>
                          <a:spcPts val="0"/>
                        </a:spcBef>
                        <a:spcAft>
                          <a:spcPts val="0"/>
                        </a:spcAft>
                        <a:tabLst>
                          <a:tab pos="227330" algn="l"/>
                        </a:tabLs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956235488"/>
                  </a:ext>
                </a:extLst>
              </a:tr>
              <a:tr h="167860">
                <a:tc gridSpan="10">
                  <a:txBody>
                    <a:bodyPr/>
                    <a:lstStyle/>
                    <a:p>
                      <a:pPr marL="73025">
                        <a:spcBef>
                          <a:spcPts val="100"/>
                        </a:spcBef>
                        <a:spcAft>
                          <a:spcPts val="0"/>
                        </a:spcAft>
                      </a:pPr>
                      <a:r>
                        <a:rPr lang="en-US" sz="1100" b="1">
                          <a:solidFill>
                            <a:srgbClr val="FFFFFF"/>
                          </a:solidFill>
                          <a:effectLst/>
                          <a:latin typeface="Times New Roman"/>
                          <a:cs typeface="Times New Roman"/>
                        </a:rPr>
                        <a:t>Section</a:t>
                      </a:r>
                      <a:r>
                        <a:rPr lang="en-US" sz="1100" b="1" spc="-30">
                          <a:solidFill>
                            <a:srgbClr val="FFFFFF"/>
                          </a:solidFill>
                          <a:effectLst/>
                          <a:latin typeface="Times New Roman"/>
                          <a:cs typeface="Times New Roman"/>
                        </a:rPr>
                        <a:t> </a:t>
                      </a:r>
                      <a:r>
                        <a:rPr lang="en-US" sz="1100" b="1">
                          <a:solidFill>
                            <a:srgbClr val="FFFFFF"/>
                          </a:solidFill>
                          <a:effectLst/>
                          <a:latin typeface="Times New Roman"/>
                          <a:cs typeface="Times New Roman"/>
                        </a:rPr>
                        <a:t>4:</a:t>
                      </a:r>
                      <a:r>
                        <a:rPr lang="en-US" sz="1100" b="1" spc="-15">
                          <a:solidFill>
                            <a:srgbClr val="FFFFFF"/>
                          </a:solidFill>
                          <a:effectLst/>
                          <a:latin typeface="Times New Roman"/>
                          <a:cs typeface="Times New Roman"/>
                        </a:rPr>
                        <a:t> </a:t>
                      </a:r>
                      <a:r>
                        <a:rPr lang="en-US" sz="1100" b="1">
                          <a:solidFill>
                            <a:srgbClr val="FFFFFF"/>
                          </a:solidFill>
                          <a:effectLst/>
                          <a:latin typeface="Times New Roman"/>
                          <a:cs typeface="Times New Roman"/>
                        </a:rPr>
                        <a:t>Submission</a:t>
                      </a:r>
                      <a:r>
                        <a:rPr lang="en-US" sz="1100" b="1" spc="-35">
                          <a:solidFill>
                            <a:srgbClr val="FFFFFF"/>
                          </a:solidFill>
                          <a:effectLst/>
                          <a:latin typeface="Times New Roman"/>
                          <a:cs typeface="Times New Roman"/>
                        </a:rPr>
                        <a:t> </a:t>
                      </a:r>
                      <a:r>
                        <a:rPr lang="en-US" sz="1100" b="1" spc="-10">
                          <a:solidFill>
                            <a:srgbClr val="FFFFFF"/>
                          </a:solidFill>
                          <a:effectLst/>
                          <a:latin typeface="Times New Roman"/>
                          <a:cs typeface="Times New Roman"/>
                        </a:rPr>
                        <a:t>Information</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spcBef>
                          <a:spcPts val="100"/>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3972545780"/>
                  </a:ext>
                </a:extLst>
              </a:tr>
              <a:tr h="181849">
                <a:tc gridSpan="2">
                  <a:txBody>
                    <a:bodyPr/>
                    <a:lstStyle/>
                    <a:p>
                      <a:pPr marL="109220">
                        <a:spcBef>
                          <a:spcPts val="290"/>
                        </a:spcBef>
                        <a:spcAft>
                          <a:spcPts val="0"/>
                        </a:spcAft>
                      </a:pPr>
                      <a:r>
                        <a:rPr lang="en-US" sz="1100">
                          <a:effectLst/>
                          <a:latin typeface="Times New Roman"/>
                        </a:rPr>
                        <a:t>Submit</a:t>
                      </a:r>
                      <a:r>
                        <a:rPr lang="en-US" sz="1100" spc="-10">
                          <a:effectLst/>
                          <a:latin typeface="Times New Roman"/>
                        </a:rPr>
                        <a:t> </a:t>
                      </a:r>
                      <a:r>
                        <a:rPr lang="en-US" sz="1100">
                          <a:effectLst/>
                          <a:latin typeface="Times New Roman"/>
                        </a:rPr>
                        <a:t>via</a:t>
                      </a:r>
                      <a:r>
                        <a:rPr lang="en-US" sz="1100" spc="-20">
                          <a:effectLst/>
                          <a:latin typeface="Times New Roman"/>
                        </a:rPr>
                        <a:t> </a:t>
                      </a:r>
                      <a:r>
                        <a:rPr lang="en-US" sz="1100" spc="-10">
                          <a:effectLst/>
                          <a:latin typeface="Times New Roman"/>
                        </a:rPr>
                        <a:t>Email:</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gridSpan="8">
                  <a:txBody>
                    <a:bodyPr/>
                    <a:lstStyle/>
                    <a:p>
                      <a:pPr marL="73025">
                        <a:spcBef>
                          <a:spcPts val="135"/>
                        </a:spcBef>
                        <a:spcAft>
                          <a:spcPts val="0"/>
                        </a:spcAft>
                      </a:pPr>
                      <a:r>
                        <a:rPr lang="en-US" sz="1100">
                          <a:effectLst/>
                          <a:latin typeface="Times New Roman"/>
                        </a:rPr>
                        <a:t>Email</a:t>
                      </a:r>
                      <a:r>
                        <a:rPr lang="en-US" sz="1100" spc="-5">
                          <a:effectLst/>
                          <a:latin typeface="Times New Roman"/>
                        </a:rPr>
                        <a:t> </a:t>
                      </a:r>
                      <a:r>
                        <a:rPr lang="en-US" sz="1100">
                          <a:effectLst/>
                          <a:latin typeface="Times New Roman"/>
                        </a:rPr>
                        <a:t>completed</a:t>
                      </a:r>
                      <a:r>
                        <a:rPr lang="en-US" sz="1100" spc="-20">
                          <a:effectLst/>
                          <a:latin typeface="Times New Roman"/>
                        </a:rPr>
                        <a:t> </a:t>
                      </a:r>
                      <a:r>
                        <a:rPr lang="en-US" sz="1100">
                          <a:effectLst/>
                          <a:latin typeface="Times New Roman"/>
                        </a:rPr>
                        <a:t>request</a:t>
                      </a:r>
                      <a:r>
                        <a:rPr lang="en-US" sz="1100" spc="10">
                          <a:effectLst/>
                          <a:latin typeface="Times New Roman"/>
                        </a:rPr>
                        <a:t> </a:t>
                      </a:r>
                      <a:r>
                        <a:rPr lang="en-US" sz="1100">
                          <a:effectLst/>
                          <a:latin typeface="Times New Roman"/>
                        </a:rPr>
                        <a:t>to</a:t>
                      </a:r>
                      <a:r>
                        <a:rPr lang="en-US" sz="1100" spc="-50">
                          <a:effectLst/>
                          <a:latin typeface="Times New Roman"/>
                        </a:rPr>
                        <a:t> </a:t>
                      </a:r>
                      <a:r>
                        <a:rPr lang="en-US" sz="1100" u="sng" spc="-10">
                          <a:solidFill>
                            <a:srgbClr val="0000FF"/>
                          </a:solidFill>
                          <a:effectLst/>
                          <a:latin typeface="Times New Roman"/>
                          <a:cs typeface="Times New Roman"/>
                          <a:hlinkClick r:id="rId2"/>
                        </a:rPr>
                        <a:t>diane.lahr@bia.gov</a:t>
                      </a:r>
                      <a:endParaRPr lang="en-US">
                        <a:effectLst/>
                        <a:latin typeface="Times New Roman"/>
                        <a:cs typeface="Times New Roman"/>
                      </a:endParaRPr>
                    </a:p>
                  </a:txBody>
                  <a:tcPr marL="0" marR="0" marT="0" marB="0" anchor="ctr">
                    <a:lnL>
                      <a:noFill/>
                    </a:lnL>
                    <a:lnR>
                      <a:noFill/>
                    </a:lnR>
                    <a:lnT>
                      <a:noFill/>
                    </a:lnT>
                    <a:lnB>
                      <a:noFill/>
                    </a:lnB>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73152">
                        <a:spcBef>
                          <a:spcPts val="13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2015264057"/>
                  </a:ext>
                </a:extLst>
              </a:tr>
              <a:tr h="433641">
                <a:tc gridSpan="2">
                  <a:txBody>
                    <a:bodyPr/>
                    <a:lstStyle/>
                    <a:p>
                      <a:pPr marL="0">
                        <a:spcBef>
                          <a:spcPts val="0"/>
                        </a:spcBef>
                        <a:spcAft>
                          <a:spcPts val="0"/>
                        </a:spcAft>
                      </a:pPr>
                      <a:endParaRPr lang="en-US">
                        <a:effectLst/>
                      </a:endParaRPr>
                    </a:p>
                    <a:p>
                      <a:pPr marL="73025">
                        <a:spcBef>
                          <a:spcPts val="0"/>
                        </a:spcBef>
                        <a:spcAft>
                          <a:spcPts val="0"/>
                        </a:spcAft>
                      </a:pPr>
                      <a:r>
                        <a:rPr lang="en-US" sz="1100">
                          <a:effectLst/>
                          <a:latin typeface="Times New Roman"/>
                        </a:rPr>
                        <a:t>Submit</a:t>
                      </a:r>
                      <a:r>
                        <a:rPr lang="en-US" sz="1100" spc="-25">
                          <a:effectLst/>
                          <a:latin typeface="Times New Roman"/>
                        </a:rPr>
                        <a:t> </a:t>
                      </a:r>
                      <a:r>
                        <a:rPr lang="en-US" sz="1100">
                          <a:effectLst/>
                          <a:latin typeface="Times New Roman"/>
                        </a:rPr>
                        <a:t>via</a:t>
                      </a:r>
                      <a:r>
                        <a:rPr lang="en-US" sz="1100" spc="-20">
                          <a:effectLst/>
                          <a:latin typeface="Times New Roman"/>
                        </a:rPr>
                        <a:t> Mail:</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tc>
                <a:tc gridSpan="8">
                  <a:txBody>
                    <a:bodyPr/>
                    <a:lstStyle/>
                    <a:p>
                      <a:pPr marL="81915" marR="2943860">
                        <a:lnSpc>
                          <a:spcPct val="110000"/>
                        </a:lnSpc>
                        <a:spcBef>
                          <a:spcPts val="170"/>
                        </a:spcBef>
                        <a:spcAft>
                          <a:spcPts val="0"/>
                        </a:spcAft>
                      </a:pPr>
                      <a:r>
                        <a:rPr lang="en-US" sz="1100">
                          <a:effectLst/>
                          <a:latin typeface="Times New Roman"/>
                        </a:rPr>
                        <a:t>U. S. Bureau</a:t>
                      </a:r>
                      <a:r>
                        <a:rPr lang="en-US" sz="1100" spc="-15">
                          <a:effectLst/>
                          <a:latin typeface="Times New Roman"/>
                        </a:rPr>
                        <a:t> </a:t>
                      </a:r>
                      <a:r>
                        <a:rPr lang="en-US" sz="1100">
                          <a:effectLst/>
                          <a:latin typeface="Times New Roman"/>
                        </a:rPr>
                        <a:t>of</a:t>
                      </a:r>
                      <a:r>
                        <a:rPr lang="en-US" sz="1100" spc="5">
                          <a:effectLst/>
                          <a:latin typeface="Times New Roman"/>
                        </a:rPr>
                        <a:t> </a:t>
                      </a:r>
                      <a:r>
                        <a:rPr lang="en-US" sz="1100">
                          <a:effectLst/>
                          <a:latin typeface="Times New Roman"/>
                        </a:rPr>
                        <a:t>Indian</a:t>
                      </a:r>
                      <a:r>
                        <a:rPr lang="en-US" sz="1100" spc="5">
                          <a:effectLst/>
                          <a:latin typeface="Times New Roman"/>
                        </a:rPr>
                        <a:t> </a:t>
                      </a:r>
                      <a:r>
                        <a:rPr lang="en-US" sz="1100" spc="-10">
                          <a:effectLst/>
                          <a:latin typeface="Times New Roman"/>
                        </a:rPr>
                        <a:t>Affairs </a:t>
                      </a:r>
                      <a:r>
                        <a:rPr lang="en-US" sz="1100">
                          <a:effectLst/>
                          <a:latin typeface="Times New Roman"/>
                        </a:rPr>
                        <a:t>Attn:</a:t>
                      </a:r>
                      <a:r>
                        <a:rPr lang="en-US" sz="1100" spc="30">
                          <a:effectLst/>
                          <a:latin typeface="Times New Roman"/>
                        </a:rPr>
                        <a:t> </a:t>
                      </a:r>
                      <a:r>
                        <a:rPr lang="en-US" sz="1100">
                          <a:effectLst/>
                          <a:latin typeface="Times New Roman"/>
                        </a:rPr>
                        <a:t>ASAP</a:t>
                      </a:r>
                      <a:r>
                        <a:rPr lang="en-US" sz="1100" spc="20">
                          <a:effectLst/>
                          <a:latin typeface="Times New Roman"/>
                        </a:rPr>
                        <a:t> </a:t>
                      </a:r>
                      <a:r>
                        <a:rPr lang="en-US" sz="1100" spc="-10">
                          <a:effectLst/>
                          <a:latin typeface="Times New Roman"/>
                        </a:rPr>
                        <a:t>Enrollment</a:t>
                      </a:r>
                      <a:r>
                        <a:rPr lang="en-US" sz="1100" spc="500">
                          <a:effectLst/>
                          <a:latin typeface="Times New Roman"/>
                        </a:rPr>
                        <a:t> </a:t>
                      </a:r>
                      <a:r>
                        <a:rPr lang="en-US" sz="1100">
                          <a:effectLst/>
                          <a:latin typeface="Times New Roman"/>
                        </a:rPr>
                        <a:t>12220 Sunrise</a:t>
                      </a:r>
                      <a:r>
                        <a:rPr lang="en-US" sz="1100" spc="-15">
                          <a:effectLst/>
                          <a:latin typeface="Times New Roman"/>
                        </a:rPr>
                        <a:t> </a:t>
                      </a:r>
                      <a:r>
                        <a:rPr lang="en-US" sz="1100" spc="-10">
                          <a:effectLst/>
                          <a:latin typeface="Times New Roman"/>
                        </a:rPr>
                        <a:t>Valley</a:t>
                      </a:r>
                      <a:endParaRPr lang="en-US">
                        <a:effectLst/>
                        <a:latin typeface="Times New Roman"/>
                      </a:endParaRPr>
                    </a:p>
                    <a:p>
                      <a:pPr marL="81915">
                        <a:spcBef>
                          <a:spcPts val="135"/>
                        </a:spcBef>
                        <a:spcAft>
                          <a:spcPts val="0"/>
                        </a:spcAft>
                      </a:pPr>
                      <a:r>
                        <a:rPr lang="en-US" sz="1100">
                          <a:effectLst/>
                          <a:latin typeface="Times New Roman"/>
                        </a:rPr>
                        <a:t>Reston,</a:t>
                      </a:r>
                      <a:r>
                        <a:rPr lang="en-US" sz="1100" spc="-20">
                          <a:effectLst/>
                          <a:latin typeface="Times New Roman"/>
                        </a:rPr>
                        <a:t> </a:t>
                      </a:r>
                      <a:r>
                        <a:rPr lang="en-US" sz="1100">
                          <a:effectLst/>
                          <a:latin typeface="Times New Roman"/>
                        </a:rPr>
                        <a:t>VA</a:t>
                      </a:r>
                      <a:r>
                        <a:rPr lang="en-US" sz="1100" spc="-5">
                          <a:effectLst/>
                          <a:latin typeface="Times New Roman"/>
                        </a:rPr>
                        <a:t> </a:t>
                      </a:r>
                      <a:r>
                        <a:rPr lang="en-US" sz="1100" spc="-10">
                          <a:effectLst/>
                          <a:latin typeface="Times New Roman"/>
                        </a:rPr>
                        <a:t>20191</a:t>
                      </a:r>
                      <a:endParaRPr lang="en-US">
                        <a:effectLst/>
                        <a:latin typeface="Times New Roman"/>
                      </a:endParaRPr>
                    </a:p>
                  </a:txBody>
                  <a:tcPr marL="0" marR="0" marT="0" marB="0" anchor="ctr">
                    <a:lnL>
                      <a:noFill/>
                    </a:lnL>
                    <a:lnR>
                      <a:noFill/>
                    </a:lnR>
                    <a:lnT>
                      <a:noFill/>
                    </a:lnT>
                    <a:lnB>
                      <a:noFill/>
                    </a:lnB>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tc>
                <a:tc hMerge="1">
                  <a:txBody>
                    <a:bodyPr/>
                    <a:lstStyle/>
                    <a:p>
                      <a:pPr marL="82296">
                        <a:spcBef>
                          <a:spcPts val="135"/>
                        </a:spcBef>
                        <a:spcAft>
                          <a:spcPts val="0"/>
                        </a:spcAft>
                      </a:pPr>
                      <a:endParaRPr lang="en-US">
                        <a:effectLst/>
                      </a:endParaRPr>
                    </a:p>
                  </a:txBody>
                  <a:tcPr marL="0" marR="0" marT="0" marB="0" anchor="ctr">
                    <a:lnL>
                      <a:noFill/>
                    </a:lnL>
                    <a:lnR>
                      <a:noFill/>
                    </a:lnR>
                    <a:lnT>
                      <a:noFill/>
                    </a:lnT>
                    <a:lnB>
                      <a:noFill/>
                    </a:lnB>
                  </a:tcPr>
                </a:tc>
                <a:extLst>
                  <a:ext uri="{0D108BD9-81ED-4DB2-BD59-A6C34878D82A}">
                    <a16:rowId xmlns:a16="http://schemas.microsoft.com/office/drawing/2014/main" val="3123273932"/>
                  </a:ext>
                </a:extLst>
              </a:tr>
            </a:tbl>
          </a:graphicData>
        </a:graphic>
      </p:graphicFrame>
    </p:spTree>
    <p:extLst>
      <p:ext uri="{BB962C8B-B14F-4D97-AF65-F5344CB8AC3E}">
        <p14:creationId xmlns:p14="http://schemas.microsoft.com/office/powerpoint/2010/main" val="4236330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B62E2-42DF-D7A5-C2B6-BB9D2FFE9333}"/>
              </a:ext>
            </a:extLst>
          </p:cNvPr>
          <p:cNvSpPr>
            <a:spLocks noGrp="1"/>
          </p:cNvSpPr>
          <p:nvPr>
            <p:ph type="title"/>
          </p:nvPr>
        </p:nvSpPr>
        <p:spPr/>
        <p:txBody>
          <a:bodyPr/>
          <a:lstStyle/>
          <a:p>
            <a:r>
              <a:rPr lang="en-US">
                <a:highlight>
                  <a:srgbClr val="0000FF"/>
                </a:highlight>
              </a:rPr>
              <a:t>ROLES IN ASAP</a:t>
            </a:r>
          </a:p>
        </p:txBody>
      </p:sp>
      <p:pic>
        <p:nvPicPr>
          <p:cNvPr id="8" name="Content Placeholder 7" descr="Table&#10;&#10;Description automatically generated">
            <a:extLst>
              <a:ext uri="{FF2B5EF4-FFF2-40B4-BE49-F238E27FC236}">
                <a16:creationId xmlns:a16="http://schemas.microsoft.com/office/drawing/2014/main" id="{9DBEF779-F64A-E3E4-E410-2D65C92865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539209" y="1408122"/>
            <a:ext cx="8229600" cy="4787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414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1D233A47-11BD-DEAA-EE17-0F303C324D6D}"/>
              </a:ext>
            </a:extLst>
          </p:cNvPr>
          <p:cNvSpPr>
            <a:spLocks noGrp="1"/>
          </p:cNvSpPr>
          <p:nvPr>
            <p:ph type="title"/>
          </p:nvPr>
        </p:nvSpPr>
        <p:spPr>
          <a:solidFill>
            <a:srgbClr val="0066FF"/>
          </a:solidFill>
        </p:spPr>
        <p:txBody>
          <a:bodyPr/>
          <a:lstStyle/>
          <a:p>
            <a:r>
              <a:rPr lang="en-US" altLang="en-US"/>
              <a:t>WHAT HAPPENS NEXT?</a:t>
            </a:r>
          </a:p>
        </p:txBody>
      </p:sp>
      <p:sp>
        <p:nvSpPr>
          <p:cNvPr id="3" name="Content Placeholder 2">
            <a:extLst>
              <a:ext uri="{FF2B5EF4-FFF2-40B4-BE49-F238E27FC236}">
                <a16:creationId xmlns:a16="http://schemas.microsoft.com/office/drawing/2014/main" id="{A1C0B645-D329-995A-EA65-0BF80C11E28E}"/>
              </a:ext>
            </a:extLst>
          </p:cNvPr>
          <p:cNvSpPr>
            <a:spLocks noGrp="1"/>
          </p:cNvSpPr>
          <p:nvPr>
            <p:ph idx="1"/>
          </p:nvPr>
        </p:nvSpPr>
        <p:spPr>
          <a:xfrm>
            <a:off x="457200" y="1447800"/>
            <a:ext cx="8229600" cy="4678363"/>
          </a:xfrm>
        </p:spPr>
        <p:txBody>
          <a:bodyPr/>
          <a:lstStyle/>
          <a:p>
            <a:pPr>
              <a:buFont typeface="Arial" charset="0"/>
              <a:buChar char="•"/>
              <a:defRPr/>
            </a:pPr>
            <a:r>
              <a:rPr lang="en-US" sz="1800"/>
              <a:t>On the same day IA enrolls a recipient, ASAP/Treasury sends an automated email to the recipient’s Point-of-Contact to review all their user information, It is important the POC reviews all information submitted to Treasury and accepts or makes necessary changes. This email also gives them a User ID (print and save) and they are told their password will arrive within 10 business days by US Mail. If this does not happen, please call the ASAP contact at BIA for assistance.</a:t>
            </a:r>
          </a:p>
          <a:p>
            <a:pPr>
              <a:buFont typeface="Arial" charset="0"/>
              <a:buChar char="•"/>
              <a:defRPr/>
            </a:pPr>
            <a:r>
              <a:rPr lang="en-US" sz="1800"/>
              <a:t>Recipients Log into the system with their User ID and password and completes enrollment per their assigned role.</a:t>
            </a:r>
          </a:p>
          <a:p>
            <a:pPr>
              <a:buFont typeface="Arial" charset="0"/>
              <a:buChar char="•"/>
              <a:defRPr/>
            </a:pPr>
            <a:r>
              <a:rPr lang="en-US" sz="1800"/>
              <a:t>Each appointed role has 30 days to complete their task to move toward</a:t>
            </a:r>
          </a:p>
          <a:p>
            <a:pPr marL="0" indent="0">
              <a:buFont typeface="Arial" charset="0"/>
              <a:buNone/>
              <a:defRPr/>
            </a:pPr>
            <a:r>
              <a:rPr lang="en-US" sz="1800"/>
              <a:t>       in the enrollment. On the 31ST day the process must be started all</a:t>
            </a:r>
          </a:p>
          <a:p>
            <a:pPr marL="0" indent="0">
              <a:buFont typeface="Arial" charset="0"/>
              <a:buNone/>
              <a:defRPr/>
            </a:pPr>
            <a:r>
              <a:rPr lang="en-US" sz="1800"/>
              <a:t>      over again until every role has done their job, or they will be deleted by Treasury.</a:t>
            </a:r>
          </a:p>
          <a:p>
            <a:pPr>
              <a:buFont typeface="Arial" charset="0"/>
              <a:buChar char="•"/>
              <a:defRPr/>
            </a:pPr>
            <a:r>
              <a:rPr lang="en-US" sz="1800"/>
              <a:t>When the recipient completes the enrollment process, they are considered</a:t>
            </a:r>
          </a:p>
          <a:p>
            <a:pPr marL="0" indent="0">
              <a:buFont typeface="Arial" charset="0"/>
              <a:buNone/>
              <a:defRPr/>
            </a:pPr>
            <a:r>
              <a:rPr lang="en-US" sz="1800"/>
              <a:t>       “ASAP Active”. However, at this point it takes 7-10 business days while Treasury </a:t>
            </a:r>
          </a:p>
          <a:p>
            <a:pPr marL="0" indent="0">
              <a:buFont typeface="Arial" charset="0"/>
              <a:buNone/>
              <a:defRPr/>
            </a:pPr>
            <a:r>
              <a:rPr lang="en-US" sz="1800"/>
              <a:t>       verifies banking information; before awards are loaded to their ASAP account.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1FEFF6BE-7B25-027F-0708-D5A753727365}"/>
              </a:ext>
            </a:extLst>
          </p:cNvPr>
          <p:cNvSpPr>
            <a:spLocks noGrp="1"/>
          </p:cNvSpPr>
          <p:nvPr>
            <p:ph type="title"/>
          </p:nvPr>
        </p:nvSpPr>
        <p:spPr>
          <a:xfrm>
            <a:off x="457200" y="381000"/>
            <a:ext cx="8229600" cy="1550988"/>
          </a:xfrm>
          <a:solidFill>
            <a:srgbClr val="0066FF"/>
          </a:solidFill>
        </p:spPr>
        <p:txBody>
          <a:bodyPr/>
          <a:lstStyle/>
          <a:p>
            <a:r>
              <a:rPr lang="en-US" altLang="en-US" sz="3600"/>
              <a:t>WHAT HAPPENS IF ALL THE ASAP USERS LEAVE?</a:t>
            </a:r>
            <a:br>
              <a:rPr lang="en-US" altLang="en-US" sz="3600"/>
            </a:br>
            <a:r>
              <a:rPr lang="en-US" altLang="en-US" sz="3600"/>
              <a:t>Request this form</a:t>
            </a:r>
          </a:p>
        </p:txBody>
      </p:sp>
      <p:sp>
        <p:nvSpPr>
          <p:cNvPr id="13315" name="Content Placeholder 2">
            <a:extLst>
              <a:ext uri="{FF2B5EF4-FFF2-40B4-BE49-F238E27FC236}">
                <a16:creationId xmlns:a16="http://schemas.microsoft.com/office/drawing/2014/main" id="{B60FC521-7666-B70F-A603-25A18CFF144D}"/>
              </a:ext>
            </a:extLst>
          </p:cNvPr>
          <p:cNvSpPr>
            <a:spLocks noGrp="1"/>
          </p:cNvSpPr>
          <p:nvPr>
            <p:ph idx="1"/>
          </p:nvPr>
        </p:nvSpPr>
        <p:spPr>
          <a:xfrm>
            <a:off x="1447800" y="2057400"/>
            <a:ext cx="5867400" cy="4800600"/>
          </a:xfrm>
        </p:spPr>
        <p:txBody>
          <a:bodyPr/>
          <a:lstStyle/>
          <a:p>
            <a:endParaRPr lang="en-US" altLang="en-US"/>
          </a:p>
          <a:p>
            <a:endParaRPr lang="en-US" altLang="en-US"/>
          </a:p>
        </p:txBody>
      </p:sp>
      <p:pic>
        <p:nvPicPr>
          <p:cNvPr id="13316" name="Picture 2">
            <a:extLst>
              <a:ext uri="{FF2B5EF4-FFF2-40B4-BE49-F238E27FC236}">
                <a16:creationId xmlns:a16="http://schemas.microsoft.com/office/drawing/2014/main" id="{90C75461-BC1E-4EDD-F789-F4CCA47E4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931988"/>
            <a:ext cx="6629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B146FBA-74B8-B617-0AFE-C64370B86E3B}"/>
              </a:ext>
            </a:extLst>
          </p:cNvPr>
          <p:cNvSpPr>
            <a:spLocks noGrp="1"/>
          </p:cNvSpPr>
          <p:nvPr>
            <p:ph type="title"/>
          </p:nvPr>
        </p:nvSpPr>
        <p:spPr>
          <a:xfrm>
            <a:off x="457200" y="304800"/>
            <a:ext cx="8229600" cy="1143000"/>
          </a:xfrm>
          <a:solidFill>
            <a:srgbClr val="0066FF"/>
          </a:solidFill>
        </p:spPr>
        <p:txBody>
          <a:bodyPr/>
          <a:lstStyle/>
          <a:p>
            <a:r>
              <a:rPr lang="en-US" altLang="en-US"/>
              <a:t>HOW TO DRAW DOWN FUNDS</a:t>
            </a:r>
          </a:p>
        </p:txBody>
      </p:sp>
      <p:sp>
        <p:nvSpPr>
          <p:cNvPr id="3" name="Content Placeholder 2">
            <a:extLst>
              <a:ext uri="{FF2B5EF4-FFF2-40B4-BE49-F238E27FC236}">
                <a16:creationId xmlns:a16="http://schemas.microsoft.com/office/drawing/2014/main" id="{00DF0250-338B-7268-1DE9-F33E736D71AB}"/>
              </a:ext>
            </a:extLst>
          </p:cNvPr>
          <p:cNvSpPr>
            <a:spLocks noGrp="1"/>
          </p:cNvSpPr>
          <p:nvPr>
            <p:ph idx="1"/>
          </p:nvPr>
        </p:nvSpPr>
        <p:spPr>
          <a:xfrm>
            <a:off x="457200" y="1447800"/>
            <a:ext cx="8229600" cy="4800600"/>
          </a:xfrm>
        </p:spPr>
        <p:txBody>
          <a:bodyPr/>
          <a:lstStyle/>
          <a:p>
            <a:pPr>
              <a:buFont typeface="Arial" charset="0"/>
              <a:buChar char="•"/>
              <a:defRPr/>
            </a:pPr>
            <a:r>
              <a:rPr lang="en-US" sz="1800"/>
              <a:t>Initiating Payments in ASAP</a:t>
            </a:r>
          </a:p>
          <a:p>
            <a:pPr>
              <a:buFont typeface="Arial" charset="0"/>
              <a:buChar char="•"/>
              <a:defRPr/>
            </a:pPr>
            <a:r>
              <a:rPr lang="en-US" sz="1800"/>
              <a:t>When a Payment Requestor wants to request payments in ASAP</a:t>
            </a:r>
          </a:p>
          <a:p>
            <a:pPr>
              <a:buFont typeface="Arial" charset="0"/>
              <a:buChar char="•"/>
              <a:defRPr/>
            </a:pPr>
            <a:r>
              <a:rPr lang="en-US" sz="1800"/>
              <a:t>The Payment Requestor logs onto ASAP using their ID and password.</a:t>
            </a:r>
          </a:p>
          <a:p>
            <a:pPr>
              <a:buFont typeface="Arial" charset="0"/>
              <a:buChar char="•"/>
              <a:defRPr/>
            </a:pPr>
            <a:r>
              <a:rPr lang="en-US" sz="1800"/>
              <a:t>Payment Requestor hovers over the Payment Requests Tab.</a:t>
            </a:r>
          </a:p>
          <a:p>
            <a:pPr>
              <a:buFont typeface="Arial" charset="0"/>
              <a:buChar char="•"/>
              <a:defRPr/>
            </a:pPr>
            <a:r>
              <a:rPr lang="en-US" sz="1800"/>
              <a:t>Payment Requestor Selects “Initiate Payment Requests” from the drop down menu.</a:t>
            </a:r>
          </a:p>
          <a:p>
            <a:pPr>
              <a:buFont typeface="Arial" charset="0"/>
              <a:buChar char="•"/>
              <a:defRPr/>
            </a:pPr>
            <a:r>
              <a:rPr lang="en-US" sz="1800"/>
              <a:t>Recipient must know the following to proceed</a:t>
            </a:r>
          </a:p>
          <a:p>
            <a:pPr marL="0" indent="0">
              <a:buFont typeface="Arial" charset="0"/>
              <a:buNone/>
              <a:defRPr/>
            </a:pPr>
            <a:r>
              <a:rPr lang="en-US" sz="1800"/>
              <a:t>	1.BIA’s Agency Locator Code </a:t>
            </a:r>
            <a:r>
              <a:rPr lang="en-US" sz="1800">
                <a:solidFill>
                  <a:srgbClr val="FF0000"/>
                </a:solidFill>
              </a:rPr>
              <a:t>14200699</a:t>
            </a:r>
          </a:p>
          <a:p>
            <a:pPr marL="0" indent="0">
              <a:buFont typeface="Arial" charset="0"/>
              <a:buNone/>
              <a:defRPr/>
            </a:pPr>
            <a:r>
              <a:rPr lang="en-US" sz="1800"/>
              <a:t>	2.Recipient’s ASAP ID</a:t>
            </a:r>
          </a:p>
          <a:p>
            <a:pPr marL="0" indent="0">
              <a:buFont typeface="Arial" charset="0"/>
              <a:buNone/>
              <a:defRPr/>
            </a:pPr>
            <a:r>
              <a:rPr lang="en-US" sz="1800"/>
              <a:t>	3.Account ID Number/award followed by Line Number </a:t>
            </a:r>
          </a:p>
          <a:p>
            <a:pPr marL="0" indent="0">
              <a:buFont typeface="Arial" charset="0"/>
              <a:buNone/>
              <a:defRPr/>
            </a:pPr>
            <a:r>
              <a:rPr lang="en-US" sz="1800"/>
              <a:t>	(for example only: </a:t>
            </a:r>
            <a:r>
              <a:rPr lang="en-US" sz="1800">
                <a:solidFill>
                  <a:srgbClr val="FF0000"/>
                </a:solidFill>
              </a:rPr>
              <a:t>A14AV0001-0001</a:t>
            </a:r>
            <a:r>
              <a:rPr lang="en-US" sz="1800"/>
              <a:t>)</a:t>
            </a:r>
          </a:p>
          <a:p>
            <a:pPr marL="0" indent="0">
              <a:buFont typeface="Arial" charset="0"/>
              <a:buNone/>
              <a:defRPr/>
            </a:pPr>
            <a:r>
              <a:rPr lang="en-US" sz="1800"/>
              <a:t>	4.Recipient must choose </a:t>
            </a:r>
            <a:r>
              <a:rPr lang="en-US" sz="1800" u="sng"/>
              <a:t>individual payment/never summary payment</a:t>
            </a:r>
          </a:p>
          <a:p>
            <a:pPr marL="0" indent="0">
              <a:buFont typeface="Arial" charset="0"/>
              <a:buNone/>
              <a:defRPr/>
            </a:pPr>
            <a:r>
              <a:rPr lang="en-US" sz="1800"/>
              <a:t>	5.Choose the following day’s date-never the same date for settlement</a:t>
            </a:r>
          </a:p>
          <a:p>
            <a:pPr marL="0" indent="0">
              <a:buFont typeface="Arial" charset="0"/>
              <a:buNone/>
              <a:defRPr/>
            </a:pPr>
            <a:r>
              <a:rPr lang="en-US" sz="1800"/>
              <a:t>	6.Follow the steps –fill in amount requesting and submit your request; 	confirmation occurs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210AFB56-B631-1F6E-ED06-126F53386D34}"/>
              </a:ext>
            </a:extLst>
          </p:cNvPr>
          <p:cNvSpPr>
            <a:spLocks noGrp="1"/>
          </p:cNvSpPr>
          <p:nvPr>
            <p:ph type="title"/>
          </p:nvPr>
        </p:nvSpPr>
        <p:spPr>
          <a:xfrm>
            <a:off x="381000" y="152400"/>
            <a:ext cx="8305800" cy="1112838"/>
          </a:xfrm>
          <a:solidFill>
            <a:srgbClr val="0066FF"/>
          </a:solidFill>
        </p:spPr>
        <p:txBody>
          <a:bodyPr/>
          <a:lstStyle/>
          <a:p>
            <a:r>
              <a:rPr lang="en-US" altLang="en-US" sz="3200"/>
              <a:t>FIRST SCREEN YOU WILL SEE</a:t>
            </a:r>
          </a:p>
        </p:txBody>
      </p:sp>
      <p:pic>
        <p:nvPicPr>
          <p:cNvPr id="6147" name="Content Placeholder 4">
            <a:extLst>
              <a:ext uri="{FF2B5EF4-FFF2-40B4-BE49-F238E27FC236}">
                <a16:creationId xmlns:a16="http://schemas.microsoft.com/office/drawing/2014/main" id="{7375B906-A7C3-516C-85D5-3A5CC52EACA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54163" y="1600200"/>
            <a:ext cx="6035675" cy="452596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0F02E65-6502-E4A1-5A97-C6AE87303026}"/>
              </a:ext>
            </a:extLst>
          </p:cNvPr>
          <p:cNvSpPr>
            <a:spLocks noGrp="1"/>
          </p:cNvSpPr>
          <p:nvPr>
            <p:ph type="title"/>
          </p:nvPr>
        </p:nvSpPr>
        <p:spPr/>
        <p:txBody>
          <a:bodyPr/>
          <a:lstStyle/>
          <a:p>
            <a:endParaRPr lang="en-US" altLang="en-US"/>
          </a:p>
        </p:txBody>
      </p:sp>
      <p:sp>
        <p:nvSpPr>
          <p:cNvPr id="17411" name="Content Placeholder 25">
            <a:extLst>
              <a:ext uri="{FF2B5EF4-FFF2-40B4-BE49-F238E27FC236}">
                <a16:creationId xmlns:a16="http://schemas.microsoft.com/office/drawing/2014/main" id="{52370B1F-7E25-64D2-3F9C-0EA2DB76761E}"/>
              </a:ext>
            </a:extLst>
          </p:cNvPr>
          <p:cNvSpPr>
            <a:spLocks noGrp="1"/>
          </p:cNvSpPr>
          <p:nvPr>
            <p:ph idx="1"/>
          </p:nvPr>
        </p:nvSpPr>
        <p:spPr/>
        <p:txBody>
          <a:bodyPr/>
          <a:lstStyle/>
          <a:p>
            <a:pPr marL="0" indent="0">
              <a:buFont typeface="Arial" panose="020B0604020202020204" pitchFamily="34" charset="0"/>
              <a:buNone/>
            </a:pPr>
            <a:endParaRPr lang="en-US" altLang="en-US"/>
          </a:p>
        </p:txBody>
      </p:sp>
      <p:pic>
        <p:nvPicPr>
          <p:cNvPr id="17412" name="Picture 4" descr="C:\Users\Jo.Metcalfe\Downloads\IMG_0922 (1).JPG">
            <a:extLst>
              <a:ext uri="{FF2B5EF4-FFF2-40B4-BE49-F238E27FC236}">
                <a16:creationId xmlns:a16="http://schemas.microsoft.com/office/drawing/2014/main" id="{5A7963E5-7597-27AD-9BC7-0C01F23D2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IMG_0923 (2)">
            <a:extLst>
              <a:ext uri="{FF2B5EF4-FFF2-40B4-BE49-F238E27FC236}">
                <a16:creationId xmlns:a16="http://schemas.microsoft.com/office/drawing/2014/main" id="{BD0E40F7-6CCD-71C1-55C5-FA35B0415175}"/>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276F8BC-9484-40F6-DF1C-260BDE06C3B9}"/>
              </a:ext>
            </a:extLst>
          </p:cNvPr>
          <p:cNvSpPr>
            <a:spLocks noGrp="1"/>
          </p:cNvSpPr>
          <p:nvPr>
            <p:ph type="title"/>
          </p:nvPr>
        </p:nvSpPr>
        <p:spPr/>
        <p:txBody>
          <a:bodyPr/>
          <a:lstStyle/>
          <a:p>
            <a:endParaRPr lang="en-US" altLang="en-US"/>
          </a:p>
        </p:txBody>
      </p:sp>
      <p:sp>
        <p:nvSpPr>
          <p:cNvPr id="19459" name="Content Placeholder 2">
            <a:extLst>
              <a:ext uri="{FF2B5EF4-FFF2-40B4-BE49-F238E27FC236}">
                <a16:creationId xmlns:a16="http://schemas.microsoft.com/office/drawing/2014/main" id="{AC826C23-B3F6-20ED-FEDE-A28AC9C0E88A}"/>
              </a:ext>
            </a:extLst>
          </p:cNvPr>
          <p:cNvSpPr>
            <a:spLocks noGrp="1"/>
          </p:cNvSpPr>
          <p:nvPr>
            <p:ph idx="1"/>
          </p:nvPr>
        </p:nvSpPr>
        <p:spPr/>
        <p:txBody>
          <a:bodyPr/>
          <a:lstStyle/>
          <a:p>
            <a:endParaRPr lang="en-US" altLang="en-US"/>
          </a:p>
        </p:txBody>
      </p:sp>
      <p:pic>
        <p:nvPicPr>
          <p:cNvPr id="19460" name="Picture 2" descr="C:\Users\Jo.Metcalfe\Downloads\IMG_0924.JPG">
            <a:extLst>
              <a:ext uri="{FF2B5EF4-FFF2-40B4-BE49-F238E27FC236}">
                <a16:creationId xmlns:a16="http://schemas.microsoft.com/office/drawing/2014/main" id="{9AC3F840-FDCF-627D-0EA9-082252C6D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4475" y="-2401888"/>
            <a:ext cx="12801600" cy="9601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37DCD2-4D9F-7EE8-9422-B78A61A5DF9B}"/>
              </a:ext>
            </a:extLst>
          </p:cNvPr>
          <p:cNvSpPr>
            <a:spLocks noGrp="1"/>
          </p:cNvSpPr>
          <p:nvPr>
            <p:ph type="ctrTitle"/>
          </p:nvPr>
        </p:nvSpPr>
        <p:spPr>
          <a:xfrm>
            <a:off x="685800" y="457200"/>
            <a:ext cx="7772400" cy="914400"/>
          </a:xfrm>
          <a:solidFill>
            <a:srgbClr val="0066FF"/>
          </a:solidFill>
        </p:spPr>
        <p:txBody>
          <a:bodyPr rtlCol="0">
            <a:normAutofit fontScale="90000"/>
          </a:bodyPr>
          <a:lstStyle/>
          <a:p>
            <a:pPr eaLnBrk="1" fontAlgn="auto" hangingPunct="1">
              <a:spcAft>
                <a:spcPts val="0"/>
              </a:spcAft>
              <a:defRPr/>
            </a:pPr>
            <a:br>
              <a:rPr lang="en-US" sz="3600"/>
            </a:br>
            <a:r>
              <a:rPr lang="en-US" sz="3600"/>
              <a:t>RESEARCHING and TROUBLESHOOTING TYPICAL ASAP SCENARIOS</a:t>
            </a:r>
            <a:br>
              <a:rPr lang="en-US"/>
            </a:br>
            <a:endParaRPr lang="en-US"/>
          </a:p>
        </p:txBody>
      </p:sp>
      <p:sp>
        <p:nvSpPr>
          <p:cNvPr id="6" name="Subtitle 5">
            <a:extLst>
              <a:ext uri="{FF2B5EF4-FFF2-40B4-BE49-F238E27FC236}">
                <a16:creationId xmlns:a16="http://schemas.microsoft.com/office/drawing/2014/main" id="{835F777B-2665-A440-E3E8-C98D9557D233}"/>
              </a:ext>
            </a:extLst>
          </p:cNvPr>
          <p:cNvSpPr>
            <a:spLocks noGrp="1"/>
          </p:cNvSpPr>
          <p:nvPr>
            <p:ph type="subTitle" idx="1"/>
          </p:nvPr>
        </p:nvSpPr>
        <p:spPr>
          <a:xfrm>
            <a:off x="1371600" y="1905000"/>
            <a:ext cx="6400800" cy="4800600"/>
          </a:xfrm>
        </p:spPr>
        <p:txBody>
          <a:bodyPr rtlCol="0">
            <a:noAutofit/>
          </a:bodyPr>
          <a:lstStyle/>
          <a:p>
            <a:pPr algn="l" eaLnBrk="1" fontAlgn="auto" hangingPunct="1">
              <a:spcAft>
                <a:spcPts val="0"/>
              </a:spcAft>
              <a:defRPr/>
            </a:pPr>
            <a:r>
              <a:rPr lang="en-US" sz="1800">
                <a:solidFill>
                  <a:schemeClr val="tx1">
                    <a:lumMod val="95000"/>
                    <a:lumOff val="5000"/>
                  </a:schemeClr>
                </a:solidFill>
              </a:rPr>
              <a:t>You are enrolled in ASAP with another Department of Interior Bureau, but not with the Bureau of Indian Affairs.</a:t>
            </a:r>
          </a:p>
          <a:p>
            <a:pPr algn="l" eaLnBrk="1" fontAlgn="auto" hangingPunct="1">
              <a:spcAft>
                <a:spcPts val="0"/>
              </a:spcAft>
              <a:defRPr/>
            </a:pPr>
            <a:r>
              <a:rPr lang="en-US" sz="1800">
                <a:solidFill>
                  <a:schemeClr val="tx1">
                    <a:lumMod val="95000"/>
                    <a:lumOff val="5000"/>
                  </a:schemeClr>
                </a:solidFill>
              </a:rPr>
              <a:t>You have an ASAP account with another federal bureau, but you must enroll with the U.S. Bureau of Indian Affairs, too, and list your ASAP ID on the </a:t>
            </a:r>
            <a:r>
              <a:rPr lang="en-US" sz="1800" err="1">
                <a:solidFill>
                  <a:srgbClr val="0000FF"/>
                </a:solidFill>
              </a:rPr>
              <a:t>ASAP.Gov</a:t>
            </a:r>
            <a:r>
              <a:rPr lang="en-US" sz="1800">
                <a:solidFill>
                  <a:schemeClr val="tx1">
                    <a:lumMod val="95000"/>
                    <a:lumOff val="5000"/>
                  </a:schemeClr>
                </a:solidFill>
              </a:rPr>
              <a:t> Participation Request Form. </a:t>
            </a:r>
          </a:p>
          <a:p>
            <a:pPr marL="0" lvl="1" algn="l" eaLnBrk="1" fontAlgn="auto" hangingPunct="1">
              <a:spcAft>
                <a:spcPts val="0"/>
              </a:spcAft>
              <a:defRPr/>
            </a:pPr>
            <a:r>
              <a:rPr lang="en-US" sz="1800">
                <a:solidFill>
                  <a:schemeClr val="tx1">
                    <a:lumMod val="95000"/>
                    <a:lumOff val="5000"/>
                  </a:schemeClr>
                </a:solidFill>
              </a:rPr>
              <a:t>Award was made, but the recipient is not enrolled and can not access ASAP</a:t>
            </a:r>
          </a:p>
          <a:p>
            <a:pPr algn="l" eaLnBrk="1" fontAlgn="auto" hangingPunct="1">
              <a:spcAft>
                <a:spcPts val="0"/>
              </a:spcAft>
              <a:defRPr/>
            </a:pPr>
            <a:r>
              <a:rPr lang="en-US" sz="1800">
                <a:solidFill>
                  <a:schemeClr val="tx1">
                    <a:lumMod val="95000"/>
                    <a:lumOff val="5000"/>
                  </a:schemeClr>
                </a:solidFill>
              </a:rPr>
              <a:t>Alt Payee accounts established in FFS did not have UEI or TINS associated to the primary account (BIA corrects this)</a:t>
            </a:r>
          </a:p>
          <a:p>
            <a:pPr algn="l" eaLnBrk="1" fontAlgn="auto" hangingPunct="1">
              <a:spcAft>
                <a:spcPts val="0"/>
              </a:spcAft>
              <a:defRPr/>
            </a:pPr>
            <a:r>
              <a:rPr lang="en-US" sz="1800">
                <a:solidFill>
                  <a:schemeClr val="tx1">
                    <a:lumMod val="95000"/>
                    <a:lumOff val="5000"/>
                  </a:schemeClr>
                </a:solidFill>
              </a:rPr>
              <a:t>If the UEI number is not found in SAM, it can mean several things.  </a:t>
            </a:r>
          </a:p>
          <a:p>
            <a:pPr algn="l" eaLnBrk="1" fontAlgn="auto" hangingPunct="1">
              <a:spcAft>
                <a:spcPts val="0"/>
              </a:spcAft>
              <a:defRPr/>
            </a:pPr>
            <a:r>
              <a:rPr lang="en-US" sz="1800">
                <a:solidFill>
                  <a:schemeClr val="tx1">
                    <a:lumMod val="95000"/>
                    <a:lumOff val="5000"/>
                  </a:schemeClr>
                </a:solidFill>
              </a:rPr>
              <a:t>ASAP recognized these Alt Payee accounts as separate accounts not registered in ASAP.  </a:t>
            </a:r>
          </a:p>
          <a:p>
            <a:pPr algn="l" eaLnBrk="1" fontAlgn="auto" hangingPunct="1">
              <a:spcAft>
                <a:spcPts val="0"/>
              </a:spcAft>
              <a:defRPr/>
            </a:pPr>
            <a:r>
              <a:rPr lang="en-US" sz="1800">
                <a:solidFill>
                  <a:schemeClr val="tx1">
                    <a:lumMod val="95000"/>
                    <a:lumOff val="5000"/>
                  </a:schemeClr>
                </a:solidFill>
              </a:rPr>
              <a:t>Awards may have missing UEI number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a:extLst>
              <a:ext uri="{FF2B5EF4-FFF2-40B4-BE49-F238E27FC236}">
                <a16:creationId xmlns:a16="http://schemas.microsoft.com/office/drawing/2014/main" id="{443DFDCD-5FD7-404F-CD35-4A0A057B7D3E}"/>
              </a:ext>
            </a:extLst>
          </p:cNvPr>
          <p:cNvSpPr>
            <a:spLocks noGrp="1"/>
          </p:cNvSpPr>
          <p:nvPr>
            <p:ph type="ctrTitle"/>
          </p:nvPr>
        </p:nvSpPr>
        <p:spPr>
          <a:xfrm>
            <a:off x="685800" y="533400"/>
            <a:ext cx="7772400" cy="1295400"/>
          </a:xfrm>
          <a:solidFill>
            <a:srgbClr val="0066FF"/>
          </a:solidFill>
        </p:spPr>
        <p:txBody>
          <a:bodyPr/>
          <a:lstStyle/>
          <a:p>
            <a:pPr eaLnBrk="1" hangingPunct="1"/>
            <a:r>
              <a:rPr lang="en-US" altLang="en-US" sz="3200"/>
              <a:t>RESEARCHING and TROUBLESHOOTING (CONTINUED)</a:t>
            </a:r>
          </a:p>
        </p:txBody>
      </p:sp>
      <p:sp>
        <p:nvSpPr>
          <p:cNvPr id="5" name="Subtitle 4">
            <a:extLst>
              <a:ext uri="{FF2B5EF4-FFF2-40B4-BE49-F238E27FC236}">
                <a16:creationId xmlns:a16="http://schemas.microsoft.com/office/drawing/2014/main" id="{7720C1EE-4839-2C7C-DC0B-B7497B1C2276}"/>
              </a:ext>
            </a:extLst>
          </p:cNvPr>
          <p:cNvSpPr>
            <a:spLocks noGrp="1"/>
          </p:cNvSpPr>
          <p:nvPr>
            <p:ph type="subTitle" idx="1"/>
          </p:nvPr>
        </p:nvSpPr>
        <p:spPr>
          <a:xfrm>
            <a:off x="1371600" y="2057400"/>
            <a:ext cx="6400800" cy="4343400"/>
          </a:xfrm>
        </p:spPr>
        <p:txBody>
          <a:bodyPr rtlCol="0">
            <a:normAutofit fontScale="92500" lnSpcReduction="20000"/>
          </a:bodyPr>
          <a:lstStyle/>
          <a:p>
            <a:pPr marL="342900"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Incorrect UEI numbers registered in ASAP</a:t>
            </a:r>
          </a:p>
          <a:p>
            <a:pPr marL="342900"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Your UEI number has expired in </a:t>
            </a:r>
            <a:r>
              <a:rPr lang="en-US" sz="1900">
                <a:solidFill>
                  <a:srgbClr val="0000FF"/>
                </a:solidFill>
              </a:rPr>
              <a:t>www.sam.gov</a:t>
            </a:r>
          </a:p>
          <a:p>
            <a:pPr marL="342900"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Awards may have missing ASAP Recipient ID</a:t>
            </a:r>
          </a:p>
          <a:p>
            <a:pPr marL="342900"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Bank data errors; linking banking information, changed banks or account numbers-changing bank account will keep you out of the system for about 5-10 days</a:t>
            </a:r>
          </a:p>
          <a:p>
            <a:pPr marL="342900" lvl="1"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If a bank data error exists, the Certifying Officers or ASAP contact notifies the ASAP Account Maintainers about the error, holds the account, keeps trying to certify the award, pending confirmation of a completed enrollment or a change in banking information.</a:t>
            </a:r>
          </a:p>
          <a:p>
            <a:pPr marL="342900"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If you are not able to see your awards or the amount of award is incorrect; please contact your awarding official or the ASAP contact to begin the review why they are not in your ASAP account or the amount of money differs.</a:t>
            </a:r>
          </a:p>
          <a:p>
            <a:pPr marL="342900"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You are having trouble accessing your ASAP account</a:t>
            </a:r>
          </a:p>
          <a:p>
            <a:pPr marL="342900" indent="-342900" algn="l" eaLnBrk="1" fontAlgn="auto" hangingPunct="1">
              <a:spcAft>
                <a:spcPts val="0"/>
              </a:spcAft>
              <a:buFont typeface="Arial" panose="020B0604020202020204" pitchFamily="34" charset="0"/>
              <a:buChar char="•"/>
              <a:defRPr/>
            </a:pPr>
            <a:r>
              <a:rPr lang="en-US" sz="1900">
                <a:solidFill>
                  <a:schemeClr val="tx1">
                    <a:lumMod val="95000"/>
                    <a:lumOff val="5000"/>
                  </a:schemeClr>
                </a:solidFill>
              </a:rPr>
              <a:t>You may need additional help with drawing down funds</a:t>
            </a:r>
          </a:p>
          <a:p>
            <a:pPr marL="285750" indent="-285750" algn="l" eaLnBrk="1" fontAlgn="auto" hangingPunct="1">
              <a:spcAft>
                <a:spcPts val="0"/>
              </a:spcAft>
              <a:buFont typeface="Arial" panose="020B0604020202020204" pitchFamily="34" charset="0"/>
              <a:buChar char="•"/>
              <a:defRPr/>
            </a:pPr>
            <a:endParaRPr lang="en-US" sz="1800">
              <a:solidFill>
                <a:schemeClr val="tx1">
                  <a:lumMod val="95000"/>
                  <a:lumOff val="5000"/>
                </a:schemeClr>
              </a:solidFill>
            </a:endParaRPr>
          </a:p>
          <a:p>
            <a:pPr algn="l" eaLnBrk="1" fontAlgn="auto" hangingPunct="1">
              <a:spcAft>
                <a:spcPts val="0"/>
              </a:spcAft>
              <a:defRPr/>
            </a:pPr>
            <a:endParaRPr lang="en-US" sz="1800">
              <a:solidFill>
                <a:schemeClr val="tx1">
                  <a:lumMod val="95000"/>
                  <a:lumOff val="5000"/>
                </a:schemeClr>
              </a:solidFill>
            </a:endParaRPr>
          </a:p>
          <a:p>
            <a:pPr algn="l" eaLnBrk="1" fontAlgn="auto" hangingPunct="1">
              <a:spcAft>
                <a:spcPts val="0"/>
              </a:spcAft>
              <a:defRPr/>
            </a:pPr>
            <a:endParaRPr lang="en-US">
              <a:solidFill>
                <a:schemeClr val="tx1">
                  <a:lumMod val="95000"/>
                  <a:lumOff val="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DE3D3DAD-A2B3-4AAA-5A32-30282937CF5B}"/>
              </a:ext>
            </a:extLst>
          </p:cNvPr>
          <p:cNvSpPr>
            <a:spLocks noGrp="1"/>
          </p:cNvSpPr>
          <p:nvPr>
            <p:ph type="title"/>
          </p:nvPr>
        </p:nvSpPr>
        <p:spPr>
          <a:xfrm>
            <a:off x="457200" y="76200"/>
            <a:ext cx="8229600" cy="944563"/>
          </a:xfrm>
          <a:solidFill>
            <a:srgbClr val="0066FF"/>
          </a:solidFill>
        </p:spPr>
        <p:txBody>
          <a:bodyPr/>
          <a:lstStyle/>
          <a:p>
            <a:r>
              <a:rPr lang="en-US" altLang="en-US" sz="3200"/>
              <a:t>RETURNING ASAP FUNDS</a:t>
            </a:r>
          </a:p>
        </p:txBody>
      </p:sp>
      <p:sp>
        <p:nvSpPr>
          <p:cNvPr id="3" name="Content Placeholder 2">
            <a:extLst>
              <a:ext uri="{FF2B5EF4-FFF2-40B4-BE49-F238E27FC236}">
                <a16:creationId xmlns:a16="http://schemas.microsoft.com/office/drawing/2014/main" id="{68005108-E88B-C2AA-ECB0-81E4EE872005}"/>
              </a:ext>
            </a:extLst>
          </p:cNvPr>
          <p:cNvSpPr>
            <a:spLocks noGrp="1"/>
          </p:cNvSpPr>
          <p:nvPr>
            <p:ph idx="1"/>
          </p:nvPr>
        </p:nvSpPr>
        <p:spPr>
          <a:xfrm>
            <a:off x="457200" y="1066800"/>
            <a:ext cx="8229600" cy="5059363"/>
          </a:xfrm>
        </p:spPr>
        <p:txBody>
          <a:bodyPr/>
          <a:lstStyle/>
          <a:p>
            <a:pPr marL="0" indent="0">
              <a:buFont typeface="Arial" charset="0"/>
              <a:buNone/>
              <a:defRPr/>
            </a:pPr>
            <a:r>
              <a:rPr lang="en-US" sz="2800" b="1">
                <a:solidFill>
                  <a:srgbClr val="FF0000"/>
                </a:solidFill>
              </a:rPr>
              <a:t>ONLY ASAP FUNDS THAT WERE DRAWN DOWN IN ASAP CAN BE RETURNED TO ASAP</a:t>
            </a:r>
          </a:p>
          <a:p>
            <a:pPr>
              <a:buFont typeface="Arial" charset="0"/>
              <a:buChar char="•"/>
              <a:defRPr/>
            </a:pPr>
            <a:endParaRPr lang="en-US" sz="1800"/>
          </a:p>
          <a:p>
            <a:pPr>
              <a:buFont typeface="Arial" charset="0"/>
              <a:buChar char="•"/>
              <a:defRPr/>
            </a:pPr>
            <a:r>
              <a:rPr lang="en-US" sz="1800"/>
              <a:t>If Financial Assistance funds were drawn down </a:t>
            </a:r>
            <a:r>
              <a:rPr lang="en-US" sz="1800" i="1"/>
              <a:t>prior to February 2013</a:t>
            </a:r>
            <a:r>
              <a:rPr lang="en-US" sz="1800"/>
              <a:t>, and funds were </a:t>
            </a:r>
            <a:r>
              <a:rPr lang="en-US" sz="1800" u="sng"/>
              <a:t>not</a:t>
            </a:r>
            <a:r>
              <a:rPr lang="en-US" sz="1800"/>
              <a:t> originally dispersed by ASAP, funds cannot be returned by the ASAP process. </a:t>
            </a:r>
          </a:p>
          <a:p>
            <a:pPr>
              <a:buFont typeface="Arial" charset="0"/>
              <a:buChar char="•"/>
              <a:defRPr/>
            </a:pPr>
            <a:r>
              <a:rPr lang="en-US" sz="1800"/>
              <a:t>Or the obligated award was granted to incorrect elements of an account assignment such as an incorrect cost/fund center, incorrect functional area, or an ASAP ID tied to a vendor code in SAP that belongs to another recipient</a:t>
            </a:r>
          </a:p>
          <a:p>
            <a:pPr>
              <a:buFont typeface="Arial" charset="0"/>
              <a:buChar char="•"/>
              <a:defRPr/>
            </a:pPr>
            <a:r>
              <a:rPr lang="en-US" sz="1800"/>
              <a:t>Or, the recipient drew down too much funding, or received  double funds” from one award line as a result of a manual payment</a:t>
            </a:r>
          </a:p>
          <a:p>
            <a:pPr>
              <a:buFont typeface="Arial" charset="0"/>
              <a:buChar char="•"/>
              <a:defRPr/>
            </a:pPr>
            <a:endParaRPr lang="en-US" sz="1800"/>
          </a:p>
          <a:p>
            <a:pPr>
              <a:buFont typeface="Arial" charset="0"/>
              <a:buChar char="•"/>
              <a:defRPr/>
            </a:pPr>
            <a:endParaRPr lang="en-US"/>
          </a:p>
          <a:p>
            <a:pPr>
              <a:buFont typeface="Arial" charset="0"/>
              <a:buChar char="•"/>
              <a:defRPr/>
            </a:pPr>
            <a:endParaRPr lang="en-US"/>
          </a:p>
          <a:p>
            <a:pPr>
              <a:buFont typeface="Arial" charset="0"/>
              <a:buChar char="•"/>
              <a:defRPr/>
            </a:pP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807FE775-80F0-5900-B91E-E909FAFBFB34}"/>
              </a:ext>
            </a:extLst>
          </p:cNvPr>
          <p:cNvSpPr>
            <a:spLocks noGrp="1"/>
          </p:cNvSpPr>
          <p:nvPr>
            <p:ph type="title"/>
          </p:nvPr>
        </p:nvSpPr>
        <p:spPr>
          <a:solidFill>
            <a:srgbClr val="0066FF"/>
          </a:solidFill>
        </p:spPr>
        <p:txBody>
          <a:bodyPr/>
          <a:lstStyle/>
          <a:p>
            <a:r>
              <a:rPr lang="en-US" altLang="en-US"/>
              <a:t>REASONS YOU MIGHT BE ASKED TO RETURN ASAP FUNDS</a:t>
            </a:r>
          </a:p>
        </p:txBody>
      </p:sp>
      <p:sp>
        <p:nvSpPr>
          <p:cNvPr id="23555" name="Content Placeholder 2">
            <a:extLst>
              <a:ext uri="{FF2B5EF4-FFF2-40B4-BE49-F238E27FC236}">
                <a16:creationId xmlns:a16="http://schemas.microsoft.com/office/drawing/2014/main" id="{46E92366-BDF3-C55D-B78F-53013AAC076C}"/>
              </a:ext>
            </a:extLst>
          </p:cNvPr>
          <p:cNvSpPr>
            <a:spLocks noGrp="1"/>
          </p:cNvSpPr>
          <p:nvPr>
            <p:ph idx="1"/>
          </p:nvPr>
        </p:nvSpPr>
        <p:spPr/>
        <p:txBody>
          <a:bodyPr/>
          <a:lstStyle/>
          <a:p>
            <a:endParaRPr lang="en-US" altLang="en-US" sz="1800"/>
          </a:p>
          <a:p>
            <a:r>
              <a:rPr lang="en-US" altLang="en-US" sz="1800"/>
              <a:t>If an ASAP ID tied to a vendor code in SAP was incorrectly used that belongs to another recipient/the tribe received the wrong tribe’s funds</a:t>
            </a:r>
          </a:p>
          <a:p>
            <a:r>
              <a:rPr lang="en-US" altLang="en-US" sz="1800"/>
              <a:t>If the award was granted to incorrect elements of an account assignment such as an incorrect cost/fund center, incorrect functional area </a:t>
            </a:r>
          </a:p>
          <a:p>
            <a:r>
              <a:rPr lang="en-US" altLang="en-US" sz="1800"/>
              <a:t>Or, the recipient drew down too much funding, or received  double funds” from one award line as a result of a manual payment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A07561C-5DCA-1361-E3AF-05F5557BF88B}"/>
              </a:ext>
            </a:extLst>
          </p:cNvPr>
          <p:cNvSpPr>
            <a:spLocks noGrp="1"/>
          </p:cNvSpPr>
          <p:nvPr>
            <p:ph type="title"/>
          </p:nvPr>
        </p:nvSpPr>
        <p:spPr>
          <a:solidFill>
            <a:srgbClr val="0066FF"/>
          </a:solidFill>
        </p:spPr>
        <p:txBody>
          <a:bodyPr/>
          <a:lstStyle/>
          <a:p>
            <a:r>
              <a:rPr lang="en-US" altLang="en-US"/>
              <a:t>RETURNING FUNDS IN ASAP</a:t>
            </a:r>
          </a:p>
        </p:txBody>
      </p:sp>
      <p:sp>
        <p:nvSpPr>
          <p:cNvPr id="24579" name="Content Placeholder 2">
            <a:extLst>
              <a:ext uri="{FF2B5EF4-FFF2-40B4-BE49-F238E27FC236}">
                <a16:creationId xmlns:a16="http://schemas.microsoft.com/office/drawing/2014/main" id="{377D08C1-23F6-D17C-FC34-7F2A5881E7AB}"/>
              </a:ext>
            </a:extLst>
          </p:cNvPr>
          <p:cNvSpPr>
            <a:spLocks noGrp="1"/>
          </p:cNvSpPr>
          <p:nvPr>
            <p:ph idx="1"/>
          </p:nvPr>
        </p:nvSpPr>
        <p:spPr/>
        <p:txBody>
          <a:bodyPr/>
          <a:lstStyle/>
          <a:p>
            <a:r>
              <a:rPr lang="en-US" altLang="en-US"/>
              <a:t>To account for Financial Assistance funds, the funds must be returned through the same ASAP system from which they were drawn down. If these returned funds are returned by check to the BIA, or to IBC, these checks/funds will be marked as void and returned to the program office with instructions to contact Jo Ann Metcalfe for assistance in processing the return of funds through the ASAP system.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5E8E1BBC-13B4-17E3-DB7A-84C4400533FE}"/>
              </a:ext>
            </a:extLst>
          </p:cNvPr>
          <p:cNvSpPr>
            <a:spLocks noGrp="1"/>
          </p:cNvSpPr>
          <p:nvPr>
            <p:ph type="title"/>
          </p:nvPr>
        </p:nvSpPr>
        <p:spPr>
          <a:solidFill>
            <a:srgbClr val="0066FF"/>
          </a:solidFill>
        </p:spPr>
        <p:txBody>
          <a:bodyPr/>
          <a:lstStyle/>
          <a:p>
            <a:r>
              <a:rPr lang="en-US" altLang="en-US" sz="4000"/>
              <a:t>RETURNING FUNDS IN LESS THAN 32 DAYS FROM DRAW DOWN:</a:t>
            </a:r>
          </a:p>
        </p:txBody>
      </p:sp>
      <p:sp>
        <p:nvSpPr>
          <p:cNvPr id="25603" name="Content Placeholder 2">
            <a:extLst>
              <a:ext uri="{FF2B5EF4-FFF2-40B4-BE49-F238E27FC236}">
                <a16:creationId xmlns:a16="http://schemas.microsoft.com/office/drawing/2014/main" id="{70A8D5E1-7F95-F578-42B2-B523A4074279}"/>
              </a:ext>
            </a:extLst>
          </p:cNvPr>
          <p:cNvSpPr>
            <a:spLocks noGrp="1"/>
          </p:cNvSpPr>
          <p:nvPr>
            <p:ph idx="1"/>
          </p:nvPr>
        </p:nvSpPr>
        <p:spPr>
          <a:xfrm>
            <a:off x="457200" y="1447800"/>
            <a:ext cx="8229600" cy="4678363"/>
          </a:xfrm>
        </p:spPr>
        <p:txBody>
          <a:bodyPr/>
          <a:lstStyle/>
          <a:p>
            <a:r>
              <a:rPr lang="en-US" altLang="en-US" sz="2800"/>
              <a:t>The Return ACH Payment feature allows the Payment Requestor to initiate an ACH Debit to their bank account to return an ACH payment made within the last 32 days online at </a:t>
            </a:r>
          </a:p>
          <a:p>
            <a:r>
              <a:rPr lang="en-US" altLang="en-US" sz="2800"/>
              <a:t>www.ASAP.gov. The ACH Debit can be for the full or partial amount of the payment.  By initiating an ACH Debit, the Payment Requestor will be requesting the U.S. Treasury Department to initiate an ACH debit against the bank account to which the original payment was sent.  This feature will not allow a second ACH Debit to be initiated against the same payment.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4B39BF48-268C-410F-1328-9C3B01C9FBD8}"/>
              </a:ext>
            </a:extLst>
          </p:cNvPr>
          <p:cNvSpPr>
            <a:spLocks noGrp="1"/>
          </p:cNvSpPr>
          <p:nvPr>
            <p:ph type="title"/>
          </p:nvPr>
        </p:nvSpPr>
        <p:spPr>
          <a:xfrm>
            <a:off x="762000" y="304800"/>
            <a:ext cx="8229600" cy="1143000"/>
          </a:xfrm>
          <a:solidFill>
            <a:srgbClr val="0066FF"/>
          </a:solidFill>
        </p:spPr>
        <p:txBody>
          <a:bodyPr/>
          <a:lstStyle/>
          <a:p>
            <a:r>
              <a:rPr lang="en-US" altLang="en-US" sz="3200" b="1" u="sng"/>
              <a:t>RETURNING FUNDS MORE THAN 32 DAYS OLD:</a:t>
            </a:r>
            <a:endParaRPr lang="en-US" altLang="en-US" sz="3200"/>
          </a:p>
        </p:txBody>
      </p:sp>
      <p:sp>
        <p:nvSpPr>
          <p:cNvPr id="26627" name="Content Placeholder 2">
            <a:extLst>
              <a:ext uri="{FF2B5EF4-FFF2-40B4-BE49-F238E27FC236}">
                <a16:creationId xmlns:a16="http://schemas.microsoft.com/office/drawing/2014/main" id="{46670A19-0A62-CBAC-A085-9DA4847E1427}"/>
              </a:ext>
            </a:extLst>
          </p:cNvPr>
          <p:cNvSpPr>
            <a:spLocks noGrp="1"/>
          </p:cNvSpPr>
          <p:nvPr>
            <p:ph idx="1"/>
          </p:nvPr>
        </p:nvSpPr>
        <p:spPr/>
        <p:txBody>
          <a:bodyPr/>
          <a:lstStyle/>
          <a:p>
            <a:r>
              <a:rPr lang="en-US" altLang="en-US" sz="2400"/>
              <a:t>If the drawn down date is </a:t>
            </a:r>
            <a:r>
              <a:rPr lang="en-US" altLang="en-US" sz="2400" b="1" u="sng"/>
              <a:t>more than  32 days</a:t>
            </a:r>
            <a:r>
              <a:rPr lang="en-US" altLang="en-US" sz="2400"/>
              <a:t>, ASAP requires the recipient to fill out</a:t>
            </a:r>
          </a:p>
          <a:p>
            <a:r>
              <a:rPr lang="en-US" altLang="en-US" sz="2400" i="1"/>
              <a:t>Making Adjustments and Returning Funds</a:t>
            </a:r>
            <a:r>
              <a:rPr lang="en-US" altLang="en-US" sz="2400"/>
              <a:t> </a:t>
            </a:r>
            <a:r>
              <a:rPr lang="en-US" altLang="en-US" sz="2400" i="1"/>
              <a:t>to ASAP</a:t>
            </a:r>
            <a:r>
              <a:rPr lang="en-US" altLang="en-US" sz="2400"/>
              <a:t> (FUNDS TYPECODE 1000 AND 1002 FORMAT FOR RETURNING FUNDS TO ASAP).</a:t>
            </a:r>
          </a:p>
          <a:p>
            <a:r>
              <a:rPr lang="en-US" altLang="en-US" sz="2400"/>
              <a:t>This form will be given to the recipients’ financial institution and requires detailed information which includes the routing number for ASAP which is </a:t>
            </a:r>
            <a:r>
              <a:rPr lang="en-US" altLang="en-US" sz="2400" b="1">
                <a:solidFill>
                  <a:srgbClr val="FF0000"/>
                </a:solidFill>
              </a:rPr>
              <a:t>051036803</a:t>
            </a:r>
            <a:r>
              <a:rPr lang="en-US" altLang="en-US" sz="2400"/>
              <a:t>. </a:t>
            </a:r>
            <a:r>
              <a:rPr lang="en-US" altLang="en-US" sz="2400" b="1" u="sng"/>
              <a:t>When the bank looks for this routing number, please tell them their wireroom has to manually input the routing number and override the software as it is a Treasury Routing Number which is accurate.</a:t>
            </a:r>
            <a:endParaRPr lang="en-US" altLang="en-US"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B8B48A61-2546-7154-76D7-48CF0E0C7826}"/>
              </a:ext>
            </a:extLst>
          </p:cNvPr>
          <p:cNvSpPr>
            <a:spLocks noGrp="1"/>
          </p:cNvSpPr>
          <p:nvPr>
            <p:ph type="title"/>
          </p:nvPr>
        </p:nvSpPr>
        <p:spPr>
          <a:xfrm>
            <a:off x="457200" y="152400"/>
            <a:ext cx="8229600" cy="1143000"/>
          </a:xfrm>
          <a:solidFill>
            <a:srgbClr val="0066FF"/>
          </a:solidFill>
        </p:spPr>
        <p:txBody>
          <a:bodyPr/>
          <a:lstStyle/>
          <a:p>
            <a:r>
              <a:rPr lang="en-US" altLang="en-US" sz="3200"/>
              <a:t>FORM USED TO GIVE TO THE BANK’S WIRE ROOM</a:t>
            </a:r>
          </a:p>
        </p:txBody>
      </p:sp>
      <p:pic>
        <p:nvPicPr>
          <p:cNvPr id="27651" name="Content Placeholder 3">
            <a:extLst>
              <a:ext uri="{FF2B5EF4-FFF2-40B4-BE49-F238E27FC236}">
                <a16:creationId xmlns:a16="http://schemas.microsoft.com/office/drawing/2014/main" id="{D3886DB5-AF5A-E91A-DC5E-34245AC3A07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38400" y="1423988"/>
            <a:ext cx="4572000" cy="5081587"/>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B2F6795B-BD57-9AE7-97DA-A8304FDEC185}"/>
              </a:ext>
            </a:extLst>
          </p:cNvPr>
          <p:cNvSpPr>
            <a:spLocks noGrp="1"/>
          </p:cNvSpPr>
          <p:nvPr>
            <p:ph type="title"/>
          </p:nvPr>
        </p:nvSpPr>
        <p:spPr>
          <a:solidFill>
            <a:srgbClr val="0066FF"/>
          </a:solidFill>
        </p:spPr>
        <p:txBody>
          <a:bodyPr/>
          <a:lstStyle/>
          <a:p>
            <a:r>
              <a:rPr lang="en-US" altLang="en-US"/>
              <a:t>STRINGENT COMPLIANCE</a:t>
            </a:r>
          </a:p>
        </p:txBody>
      </p:sp>
      <p:sp>
        <p:nvSpPr>
          <p:cNvPr id="3" name="Content Placeholder 2">
            <a:extLst>
              <a:ext uri="{FF2B5EF4-FFF2-40B4-BE49-F238E27FC236}">
                <a16:creationId xmlns:a16="http://schemas.microsoft.com/office/drawing/2014/main" id="{41BB194C-C3D2-EE1F-BB53-99E9FC9B1915}"/>
              </a:ext>
            </a:extLst>
          </p:cNvPr>
          <p:cNvSpPr>
            <a:spLocks noGrp="1"/>
          </p:cNvSpPr>
          <p:nvPr>
            <p:ph idx="1"/>
          </p:nvPr>
        </p:nvSpPr>
        <p:spPr/>
        <p:txBody>
          <a:bodyPr>
            <a:normAutofit fontScale="92500" lnSpcReduction="10000"/>
          </a:bodyPr>
          <a:lstStyle/>
          <a:p>
            <a:pPr marL="0" indent="0">
              <a:buFont typeface="Arial" charset="0"/>
              <a:buNone/>
              <a:defRPr/>
            </a:pPr>
            <a:r>
              <a:rPr lang="en-US"/>
              <a:t>Because government grants are funded by tax dollars, they require stringent compliance and reporting measures for ensuring the money is well-spent. </a:t>
            </a:r>
          </a:p>
          <a:p>
            <a:pPr marL="0" indent="0">
              <a:buFont typeface="Arial" charset="0"/>
              <a:buNone/>
              <a:defRPr/>
            </a:pPr>
            <a:r>
              <a:rPr lang="en-US"/>
              <a:t>Grants from the federal government are authorized and appropriated through bills passed by Congress and signed by the president. Grant authority varies among agencies. </a:t>
            </a:r>
            <a:br>
              <a:rPr lang="en-US"/>
            </a:br>
            <a:br>
              <a:rPr lang="en-US"/>
            </a:b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AD73E058-31D2-93AB-2CBA-9FBBAC56240C}"/>
              </a:ext>
            </a:extLst>
          </p:cNvPr>
          <p:cNvSpPr>
            <a:spLocks noChangeArrowheads="1"/>
          </p:cNvSpPr>
          <p:nvPr/>
        </p:nvSpPr>
        <p:spPr bwMode="auto">
          <a:xfrm>
            <a:off x="457200" y="304800"/>
            <a:ext cx="8001000" cy="704808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b="1">
                <a:highlight>
                  <a:srgbClr val="0000FF"/>
                </a:highlight>
              </a:rPr>
              <a:t>WHAT IS REQUIRED IF THIS IS NOT A 638 GRANT</a:t>
            </a:r>
          </a:p>
          <a:p>
            <a:pPr eaLnBrk="1" hangingPunct="1">
              <a:spcBef>
                <a:spcPct val="0"/>
              </a:spcBef>
              <a:buFontTx/>
              <a:buNone/>
            </a:pPr>
            <a:endParaRPr lang="en-US" altLang="en-US" sz="1400" b="1">
              <a:highlight>
                <a:srgbClr val="0000FF"/>
              </a:highlight>
            </a:endParaRPr>
          </a:p>
          <a:p>
            <a:pPr eaLnBrk="1" hangingPunct="1">
              <a:spcBef>
                <a:spcPct val="0"/>
              </a:spcBef>
              <a:buFontTx/>
              <a:buNone/>
            </a:pPr>
            <a:r>
              <a:rPr lang="en-US" altLang="en-US" sz="2000" b="1"/>
              <a:t>THERE ARE TWO SETS OF REPORTS: NARRATIVE REPORT AND FINANCIAL SF425 REPORT</a:t>
            </a:r>
          </a:p>
          <a:p>
            <a:pPr eaLnBrk="1" hangingPunct="1">
              <a:spcBef>
                <a:spcPct val="0"/>
              </a:spcBef>
              <a:buFontTx/>
              <a:buNone/>
            </a:pPr>
            <a:endParaRPr lang="en-US" altLang="en-US" sz="2000" b="1"/>
          </a:p>
          <a:p>
            <a:pPr eaLnBrk="1" hangingPunct="1">
              <a:spcBef>
                <a:spcPct val="0"/>
              </a:spcBef>
              <a:buFontTx/>
              <a:buNone/>
            </a:pPr>
            <a:r>
              <a:rPr lang="en-US" altLang="en-US" sz="2000" b="1"/>
              <a:t>NARRATIVE &amp; PERFORMANCE REPORTS</a:t>
            </a:r>
            <a:r>
              <a:rPr lang="en-US" altLang="en-US" sz="2000"/>
              <a:t>  </a:t>
            </a:r>
          </a:p>
          <a:p>
            <a:pPr lvl="1" eaLnBrk="1" hangingPunct="1">
              <a:spcBef>
                <a:spcPct val="0"/>
              </a:spcBef>
              <a:buFontTx/>
              <a:buNone/>
            </a:pPr>
            <a:r>
              <a:rPr lang="en-US" altLang="en-US" sz="2000"/>
              <a:t>The Recipient </a:t>
            </a:r>
            <a:r>
              <a:rPr lang="en-US" altLang="en-US" sz="2000" u="sng"/>
              <a:t>must</a:t>
            </a:r>
            <a:r>
              <a:rPr lang="en-US" altLang="en-US" sz="2000"/>
              <a:t> submit performance &amp; financial reports to the Bureau Grant Officer pursuant to 2 C.F.R. § 200.328 &amp; 200.329. </a:t>
            </a:r>
          </a:p>
          <a:p>
            <a:pPr eaLnBrk="1" hangingPunct="1">
              <a:spcBef>
                <a:spcPct val="0"/>
              </a:spcBef>
              <a:buFontTx/>
              <a:buNone/>
            </a:pPr>
            <a:r>
              <a:rPr lang="en-US" altLang="en-US" sz="2000"/>
              <a:t> </a:t>
            </a:r>
          </a:p>
          <a:p>
            <a:pPr lvl="1" eaLnBrk="1" hangingPunct="1">
              <a:spcBef>
                <a:spcPct val="0"/>
              </a:spcBef>
              <a:buFontTx/>
              <a:buNone/>
            </a:pPr>
            <a:r>
              <a:rPr lang="en-US" altLang="en-US" sz="2000"/>
              <a:t>The reports shall, at a minimum, include the following: </a:t>
            </a:r>
          </a:p>
          <a:p>
            <a:pPr eaLnBrk="1" hangingPunct="1">
              <a:spcBef>
                <a:spcPct val="0"/>
              </a:spcBef>
              <a:buFontTx/>
              <a:buNone/>
            </a:pPr>
            <a:r>
              <a:rPr lang="en-US" altLang="en-US" sz="2000"/>
              <a:t> </a:t>
            </a:r>
          </a:p>
          <a:p>
            <a:pPr lvl="2" eaLnBrk="1" hangingPunct="1">
              <a:spcBef>
                <a:spcPct val="0"/>
              </a:spcBef>
              <a:buFontTx/>
              <a:buNone/>
            </a:pPr>
            <a:r>
              <a:rPr lang="en-US" altLang="en-US" sz="2000"/>
              <a:t>A comparison of actual  accomplishments of the Scope of Project established for the period, (What did you do for this quarter- hire a consultant, begin your project)?</a:t>
            </a:r>
          </a:p>
          <a:p>
            <a:pPr eaLnBrk="1" hangingPunct="1">
              <a:spcBef>
                <a:spcPct val="0"/>
              </a:spcBef>
              <a:buFontTx/>
              <a:buNone/>
            </a:pPr>
            <a:r>
              <a:rPr lang="en-US" altLang="en-US" sz="2000"/>
              <a:t> </a:t>
            </a:r>
          </a:p>
          <a:p>
            <a:pPr lvl="2" eaLnBrk="1" hangingPunct="1">
              <a:spcBef>
                <a:spcPct val="0"/>
              </a:spcBef>
              <a:buFontTx/>
              <a:buNone/>
            </a:pPr>
            <a:r>
              <a:rPr lang="en-US" altLang="en-US" sz="2000"/>
              <a:t>The reasons for slippage if established objectives were not met; </a:t>
            </a:r>
          </a:p>
          <a:p>
            <a:pPr eaLnBrk="1" hangingPunct="1">
              <a:spcBef>
                <a:spcPct val="0"/>
              </a:spcBef>
              <a:buFontTx/>
              <a:buNone/>
            </a:pPr>
            <a:r>
              <a:rPr lang="en-US" altLang="en-US" sz="2000"/>
              <a:t> </a:t>
            </a:r>
          </a:p>
          <a:p>
            <a:pPr lvl="2" eaLnBrk="1" hangingPunct="1">
              <a:spcBef>
                <a:spcPct val="0"/>
              </a:spcBef>
              <a:buFontTx/>
              <a:buNone/>
            </a:pPr>
            <a:r>
              <a:rPr lang="en-US" altLang="en-US" sz="2000"/>
              <a:t>Additional information including, when appropriate, analysis and explanation of cost overruns or high unit costs; and</a:t>
            </a:r>
          </a:p>
          <a:p>
            <a:pPr eaLnBrk="1" hangingPunct="1">
              <a:spcBef>
                <a:spcPct val="0"/>
              </a:spcBef>
              <a:buFontTx/>
              <a:buNone/>
            </a:pPr>
            <a:r>
              <a:rPr lang="en-US" altLang="en-US" sz="2000"/>
              <a:t> </a:t>
            </a:r>
          </a:p>
          <a:p>
            <a:pPr lvl="2" eaLnBrk="1" hangingPunct="1">
              <a:spcBef>
                <a:spcPct val="0"/>
              </a:spcBef>
              <a:buFontTx/>
              <a:buNone/>
            </a:pPr>
            <a:r>
              <a:rPr lang="en-US" altLang="en-US" sz="2000"/>
              <a:t>Detailed performance information on the activities conducted. </a:t>
            </a:r>
          </a:p>
          <a:p>
            <a:pPr eaLnBrk="1" hangingPunct="1">
              <a:spcBef>
                <a:spcPct val="0"/>
              </a:spcBef>
              <a:buFontTx/>
              <a:buNone/>
            </a:pPr>
            <a:r>
              <a:rPr lang="en-US" altLang="en-US" sz="2000"/>
              <a:t> </a:t>
            </a:r>
          </a:p>
          <a:p>
            <a:pPr eaLnBrk="1" hangingPunct="1">
              <a:spcBef>
                <a:spcPct val="0"/>
              </a:spcBef>
              <a:buFontTx/>
              <a:buNone/>
            </a:pPr>
            <a:r>
              <a:rPr lang="en-US" altLang="en-US" sz="140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64F9CFE7-E90E-B0B6-F9A0-167942C1E2AB}"/>
              </a:ext>
            </a:extLst>
          </p:cNvPr>
          <p:cNvSpPr>
            <a:spLocks noGrp="1"/>
          </p:cNvSpPr>
          <p:nvPr>
            <p:ph type="title"/>
          </p:nvPr>
        </p:nvSpPr>
        <p:spPr>
          <a:xfrm>
            <a:off x="457200" y="228600"/>
            <a:ext cx="8229600" cy="1066800"/>
          </a:xfrm>
          <a:solidFill>
            <a:srgbClr val="0066FF"/>
          </a:solidFill>
        </p:spPr>
        <p:txBody>
          <a:bodyPr/>
          <a:lstStyle/>
          <a:p>
            <a:pPr eaLnBrk="1" hangingPunct="1"/>
            <a:r>
              <a:rPr lang="en-US" altLang="en-US" sz="3200"/>
              <a:t>TREASURY ASAP CONTACT INFORMATION</a:t>
            </a:r>
            <a:br>
              <a:rPr lang="en-US" altLang="en-US" sz="3200"/>
            </a:br>
            <a:endParaRPr lang="en-US" altLang="en-US" sz="3200"/>
          </a:p>
        </p:txBody>
      </p:sp>
      <p:sp>
        <p:nvSpPr>
          <p:cNvPr id="3" name="Content Placeholder 2">
            <a:extLst>
              <a:ext uri="{FF2B5EF4-FFF2-40B4-BE49-F238E27FC236}">
                <a16:creationId xmlns:a16="http://schemas.microsoft.com/office/drawing/2014/main" id="{E0DB3112-B2D4-6897-D382-32CCE19DFE4F}"/>
              </a:ext>
            </a:extLst>
          </p:cNvPr>
          <p:cNvSpPr>
            <a:spLocks noGrp="1"/>
          </p:cNvSpPr>
          <p:nvPr>
            <p:ph idx="1"/>
          </p:nvPr>
        </p:nvSpPr>
        <p:spPr/>
        <p:txBody>
          <a:bodyPr rtlCol="0">
            <a:normAutofit fontScale="92500" lnSpcReduction="20000"/>
          </a:bodyPr>
          <a:lstStyle/>
          <a:p>
            <a:pPr eaLnBrk="1" fontAlgn="auto" hangingPunct="1">
              <a:spcAft>
                <a:spcPts val="0"/>
              </a:spcAft>
              <a:defRPr/>
            </a:pPr>
            <a:r>
              <a:rPr lang="en-US"/>
              <a:t>Richmond Federal Reserve Bank, 804/697-8384</a:t>
            </a:r>
          </a:p>
          <a:p>
            <a:pPr eaLnBrk="1" fontAlgn="auto" hangingPunct="1">
              <a:spcAft>
                <a:spcPts val="0"/>
              </a:spcAft>
              <a:defRPr/>
            </a:pPr>
            <a:endParaRPr lang="en-US"/>
          </a:p>
          <a:p>
            <a:pPr eaLnBrk="1" fontAlgn="auto" hangingPunct="1">
              <a:spcAft>
                <a:spcPts val="0"/>
              </a:spcAft>
              <a:defRPr/>
            </a:pPr>
            <a:r>
              <a:rPr lang="en-US"/>
              <a:t>RFC’s Day-to-Day Operational Support</a:t>
            </a:r>
          </a:p>
          <a:p>
            <a:pPr lvl="1" eaLnBrk="1" fontAlgn="auto" hangingPunct="1">
              <a:spcAft>
                <a:spcPts val="0"/>
              </a:spcAft>
              <a:defRPr/>
            </a:pPr>
            <a:r>
              <a:rPr lang="en-US"/>
              <a:t>Kansas City 855/868-0151, Press 2, then Press 3</a:t>
            </a:r>
          </a:p>
          <a:p>
            <a:pPr lvl="1" eaLnBrk="1" fontAlgn="auto" hangingPunct="1">
              <a:spcAft>
                <a:spcPts val="0"/>
              </a:spcAft>
              <a:defRPr/>
            </a:pPr>
            <a:r>
              <a:rPr lang="en-US"/>
              <a:t>Last Name and Email Address Changes</a:t>
            </a:r>
          </a:p>
          <a:p>
            <a:pPr lvl="1" eaLnBrk="1" fontAlgn="auto" hangingPunct="1">
              <a:spcAft>
                <a:spcPts val="0"/>
              </a:spcAft>
              <a:defRPr/>
            </a:pPr>
            <a:r>
              <a:rPr lang="en-US"/>
              <a:t>ASAP Password Resets </a:t>
            </a:r>
          </a:p>
          <a:p>
            <a:pPr eaLnBrk="1" fontAlgn="auto" hangingPunct="1">
              <a:spcAft>
                <a:spcPts val="0"/>
              </a:spcAft>
              <a:defRPr/>
            </a:pPr>
            <a:endParaRPr lang="en-US"/>
          </a:p>
          <a:p>
            <a:pPr eaLnBrk="1" fontAlgn="auto" hangingPunct="1">
              <a:spcAft>
                <a:spcPts val="0"/>
              </a:spcAft>
              <a:defRPr/>
            </a:pPr>
            <a:r>
              <a:rPr lang="en-US"/>
              <a:t>FMS ASAP General Information and  Program Updates</a:t>
            </a:r>
          </a:p>
          <a:p>
            <a:pPr lvl="1" eaLnBrk="1" fontAlgn="auto" hangingPunct="1">
              <a:spcAft>
                <a:spcPts val="0"/>
              </a:spcAft>
              <a:defRPr/>
            </a:pPr>
            <a:r>
              <a:rPr lang="en-US"/>
              <a:t>http://www.fms.treas.gov/asap</a:t>
            </a:r>
          </a:p>
          <a:p>
            <a:pPr eaLnBrk="1" fontAlgn="auto" hangingPunct="1">
              <a:spcAft>
                <a:spcPts val="0"/>
              </a:spcAft>
              <a:defRPr/>
            </a:pP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37D6D95-063A-17A7-B1DC-A33B1D512E0D}"/>
              </a:ext>
            </a:extLst>
          </p:cNvPr>
          <p:cNvSpPr>
            <a:spLocks noGrp="1"/>
          </p:cNvSpPr>
          <p:nvPr>
            <p:ph type="title"/>
          </p:nvPr>
        </p:nvSpPr>
        <p:spPr>
          <a:solidFill>
            <a:srgbClr val="0066FF"/>
          </a:solidFill>
        </p:spPr>
        <p:txBody>
          <a:bodyPr/>
          <a:lstStyle/>
          <a:p>
            <a:r>
              <a:rPr lang="en-US" altLang="en-US"/>
              <a:t>REPORTING CONTINUED</a:t>
            </a:r>
          </a:p>
        </p:txBody>
      </p:sp>
      <p:sp>
        <p:nvSpPr>
          <p:cNvPr id="30723" name="Rectangle 2">
            <a:extLst>
              <a:ext uri="{FF2B5EF4-FFF2-40B4-BE49-F238E27FC236}">
                <a16:creationId xmlns:a16="http://schemas.microsoft.com/office/drawing/2014/main" id="{E55D7C26-2F77-CF76-5170-CFA535C303F8}"/>
              </a:ext>
            </a:extLst>
          </p:cNvPr>
          <p:cNvSpPr>
            <a:spLocks noChangeArrowheads="1"/>
          </p:cNvSpPr>
          <p:nvPr/>
        </p:nvSpPr>
        <p:spPr bwMode="auto">
          <a:xfrm>
            <a:off x="609600" y="2090738"/>
            <a:ext cx="8077200" cy="4093428"/>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2000"/>
              <a:t>The Recipient </a:t>
            </a:r>
            <a:r>
              <a:rPr lang="en-US" altLang="en-US" sz="2000" u="sng"/>
              <a:t>must</a:t>
            </a:r>
            <a:r>
              <a:rPr lang="en-US" altLang="en-US" sz="2000"/>
              <a:t> submit SF425 financial &amp; performance reports to the Bureau Grant Officer pursuant to 2 C.F.R. § 200.327 and 200.328. </a:t>
            </a:r>
          </a:p>
          <a:p>
            <a:pPr eaLnBrk="1" hangingPunct="1">
              <a:spcBef>
                <a:spcPct val="0"/>
              </a:spcBef>
              <a:buFontTx/>
              <a:buNone/>
            </a:pPr>
            <a:r>
              <a:rPr lang="en-US" altLang="en-US" sz="2000"/>
              <a:t> </a:t>
            </a:r>
          </a:p>
          <a:p>
            <a:pPr lvl="1" eaLnBrk="1" hangingPunct="1">
              <a:spcBef>
                <a:spcPct val="0"/>
              </a:spcBef>
              <a:buFontTx/>
              <a:buNone/>
            </a:pPr>
            <a:r>
              <a:rPr lang="en-US" altLang="en-US" sz="2000"/>
              <a:t>The financial reports shall, at a minimum, include the following: </a:t>
            </a:r>
          </a:p>
          <a:p>
            <a:pPr lvl="1" eaLnBrk="1" hangingPunct="1">
              <a:spcBef>
                <a:spcPct val="0"/>
              </a:spcBef>
              <a:buFontTx/>
              <a:buNone/>
            </a:pPr>
            <a:r>
              <a:rPr lang="en-US" altLang="en-US" sz="2000"/>
              <a:t>AMOUNT OF FUNDS AWARDED/AMPOUNT OF FUNDS DISPERSED/TOTAL REMAINING</a:t>
            </a:r>
          </a:p>
          <a:p>
            <a:pPr lvl="1" eaLnBrk="1" hangingPunct="1">
              <a:spcBef>
                <a:spcPct val="0"/>
              </a:spcBef>
              <a:buFontTx/>
              <a:buNone/>
            </a:pPr>
            <a:r>
              <a:rPr lang="en-US" altLang="en-US" sz="2000"/>
              <a:t>THE NAME OF THE TRIBE OR RECIPIENT</a:t>
            </a:r>
          </a:p>
          <a:p>
            <a:pPr lvl="1" eaLnBrk="1" hangingPunct="1">
              <a:spcBef>
                <a:spcPct val="0"/>
              </a:spcBef>
              <a:buFontTx/>
              <a:buNone/>
            </a:pPr>
            <a:r>
              <a:rPr lang="en-US" altLang="en-US" sz="2000"/>
              <a:t>THE AWARD NUMBER</a:t>
            </a:r>
          </a:p>
          <a:p>
            <a:pPr lvl="1" eaLnBrk="1" hangingPunct="1">
              <a:spcBef>
                <a:spcPct val="0"/>
              </a:spcBef>
              <a:buFontTx/>
              <a:buNone/>
            </a:pPr>
            <a:r>
              <a:rPr lang="en-US" altLang="en-US" sz="2000"/>
              <a:t>THE QUARTER NUMBER FOR WHICH THIS IS BEING SENT</a:t>
            </a:r>
          </a:p>
          <a:p>
            <a:pPr lvl="1" eaLnBrk="1" hangingPunct="1">
              <a:spcBef>
                <a:spcPct val="0"/>
              </a:spcBef>
              <a:buFontTx/>
              <a:buNone/>
            </a:pPr>
            <a:endParaRPr lang="en-US" altLang="en-US" sz="2000"/>
          </a:p>
          <a:p>
            <a:pPr lvl="1" eaLnBrk="1" hangingPunct="1">
              <a:spcBef>
                <a:spcPct val="0"/>
              </a:spcBef>
              <a:buFontTx/>
              <a:buNone/>
            </a:pPr>
            <a:r>
              <a:rPr lang="en-US" altLang="en-US" sz="2000"/>
              <a:t>ALL REPORTS- BOTH NARRATIVE AND SF425’S ARE DUE 30 DAYS FOLLOWING EACH REPORTING DATEAND A FINAL REPORT IS DUE 120 DAYS FOLLOWING THE END OF YOUR PERIOD OF PERFORMANCE.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2D763B82-244C-4168-F8FC-376AA419A89D}"/>
              </a:ext>
            </a:extLst>
          </p:cNvPr>
          <p:cNvSpPr>
            <a:spLocks noGrp="1"/>
          </p:cNvSpPr>
          <p:nvPr>
            <p:ph type="title"/>
          </p:nvPr>
        </p:nvSpPr>
        <p:spPr>
          <a:solidFill>
            <a:srgbClr val="0066FF"/>
          </a:solidFill>
        </p:spPr>
        <p:txBody>
          <a:bodyPr/>
          <a:lstStyle/>
          <a:p>
            <a:pPr eaLnBrk="1" hangingPunct="1"/>
            <a:r>
              <a:rPr lang="en-US" altLang="en-US" sz="3200"/>
              <a:t>BIA ASAP CONTACT INFORMATION</a:t>
            </a:r>
          </a:p>
        </p:txBody>
      </p:sp>
      <p:sp>
        <p:nvSpPr>
          <p:cNvPr id="3" name="Content Placeholder 2">
            <a:extLst>
              <a:ext uri="{FF2B5EF4-FFF2-40B4-BE49-F238E27FC236}">
                <a16:creationId xmlns:a16="http://schemas.microsoft.com/office/drawing/2014/main" id="{EC1BE61E-E160-CD07-20AE-27BEDE2BC4B5}"/>
              </a:ext>
            </a:extLst>
          </p:cNvPr>
          <p:cNvSpPr>
            <a:spLocks noGrp="1"/>
          </p:cNvSpPr>
          <p:nvPr>
            <p:ph idx="1"/>
          </p:nvPr>
        </p:nvSpPr>
        <p:spPr>
          <a:xfrm>
            <a:off x="228600" y="1219200"/>
            <a:ext cx="8458200" cy="5257800"/>
          </a:xfrm>
        </p:spPr>
        <p:txBody>
          <a:bodyPr/>
          <a:lstStyle/>
          <a:p>
            <a:pPr marL="0" indent="0" eaLnBrk="1" hangingPunct="1">
              <a:spcBef>
                <a:spcPts val="0"/>
              </a:spcBef>
              <a:buFont typeface="Arial" charset="0"/>
              <a:buNone/>
              <a:defRPr/>
            </a:pPr>
            <a:endParaRPr lang="en-US" sz="1600" dirty="0"/>
          </a:p>
          <a:p>
            <a:pPr eaLnBrk="1" hangingPunct="1">
              <a:buFont typeface="Arial" charset="0"/>
              <a:buChar char="•"/>
              <a:defRPr/>
            </a:pPr>
            <a:endParaRPr lang="en-US" sz="1600" dirty="0"/>
          </a:p>
          <a:p>
            <a:pPr eaLnBrk="1" hangingPunct="1">
              <a:buFont typeface="Arial" charset="0"/>
              <a:buChar char="•"/>
              <a:defRPr/>
            </a:pPr>
            <a:r>
              <a:rPr lang="en-US" sz="1600" dirty="0"/>
              <a:t>Jo Ann Metcalfe</a:t>
            </a:r>
          </a:p>
          <a:p>
            <a:pPr marL="0" indent="0" eaLnBrk="1" hangingPunct="1">
              <a:buFont typeface="Arial" charset="0"/>
              <a:buNone/>
              <a:defRPr/>
            </a:pPr>
            <a:r>
              <a:rPr lang="en-US" sz="1600" dirty="0"/>
              <a:t>       ASAP Grant’s Contact</a:t>
            </a:r>
          </a:p>
          <a:p>
            <a:pPr marL="0" indent="0" eaLnBrk="1" hangingPunct="1">
              <a:buFont typeface="Arial" charset="0"/>
              <a:buNone/>
              <a:defRPr/>
            </a:pPr>
            <a:r>
              <a:rPr lang="en-US" sz="1600" dirty="0"/>
              <a:t>       Grant Officer</a:t>
            </a:r>
          </a:p>
          <a:p>
            <a:pPr marL="0" indent="0" eaLnBrk="1" hangingPunct="1">
              <a:buFont typeface="Arial" charset="0"/>
              <a:buNone/>
              <a:defRPr/>
            </a:pPr>
            <a:r>
              <a:rPr lang="en-US" sz="1600" dirty="0"/>
              <a:t>      (410-703-3390) PST</a:t>
            </a:r>
          </a:p>
          <a:p>
            <a:pPr marL="0" indent="0" eaLnBrk="1" hangingPunct="1">
              <a:buFont typeface="Arial" charset="0"/>
              <a:buNone/>
              <a:defRPr/>
            </a:pPr>
            <a:r>
              <a:rPr lang="en-US" sz="1600" dirty="0">
                <a:solidFill>
                  <a:srgbClr val="0000FF"/>
                </a:solidFill>
              </a:rPr>
              <a:t>      </a:t>
            </a:r>
            <a:r>
              <a:rPr lang="en-US" sz="1600" u="sng" dirty="0">
                <a:solidFill>
                  <a:srgbClr val="0000FF"/>
                </a:solidFill>
                <a:hlinkClick r:id="rId2"/>
              </a:rPr>
              <a:t>jo.metcalfe@bia.gov</a:t>
            </a:r>
            <a:endParaRPr lang="en-US" sz="1600" u="sng" dirty="0">
              <a:solidFill>
                <a:srgbClr val="0000FF"/>
              </a:solidFill>
            </a:endParaRPr>
          </a:p>
          <a:p>
            <a:pPr marL="0" indent="0" eaLnBrk="1" hangingPunct="1">
              <a:buFont typeface="Arial" charset="0"/>
              <a:buNone/>
              <a:defRPr/>
            </a:pPr>
            <a:endParaRPr lang="en-US" sz="1600" u="sng" dirty="0">
              <a:solidFill>
                <a:srgbClr val="0000FF"/>
              </a:solidFill>
            </a:endParaRPr>
          </a:p>
          <a:p>
            <a:pPr eaLnBrk="1" hangingPunct="1">
              <a:defRPr/>
            </a:pPr>
            <a:r>
              <a:rPr lang="en-US" sz="1600" dirty="0"/>
              <a:t>Diane Lahr</a:t>
            </a:r>
          </a:p>
          <a:p>
            <a:pPr marL="0" indent="0" eaLnBrk="1" hangingPunct="1">
              <a:buFont typeface="Arial" charset="0"/>
              <a:buNone/>
              <a:defRPr/>
            </a:pPr>
            <a:r>
              <a:rPr lang="en-US" sz="1600" dirty="0"/>
              <a:t>        ASAP Point of Contact</a:t>
            </a:r>
          </a:p>
          <a:p>
            <a:pPr marL="0" indent="0" eaLnBrk="1" hangingPunct="1">
              <a:buFont typeface="Arial" charset="0"/>
              <a:buNone/>
              <a:defRPr/>
            </a:pPr>
            <a:r>
              <a:rPr lang="en-US" sz="1600" dirty="0"/>
              <a:t>        diane.lahr@bia.gov	</a:t>
            </a:r>
          </a:p>
          <a:p>
            <a:pPr marL="0" indent="0" algn="l" fontAlgn="base">
              <a:buNone/>
            </a:pPr>
            <a:r>
              <a:rPr lang="en-US" sz="100" b="0" i="0" dirty="0">
                <a:solidFill>
                  <a:srgbClr val="000000"/>
                </a:solidFill>
                <a:effectLst/>
                <a:latin typeface="Calibri" panose="020F0502020204030204" pitchFamily="34" charset="0"/>
              </a:rPr>
              <a:t>571-560-0635</a:t>
            </a:r>
            <a:endParaRPr lang="en-US" sz="100" b="0" i="0" dirty="0">
              <a:solidFill>
                <a:srgbClr val="242424"/>
              </a:solidFill>
              <a:effectLst/>
              <a:latin typeface="Calibri" panose="020F0502020204030204" pitchFamily="34" charset="0"/>
            </a:endParaRPr>
          </a:p>
          <a:p>
            <a:pPr marL="0" indent="0" eaLnBrk="1" hangingPunct="1">
              <a:buNone/>
              <a:defRPr/>
            </a:pPr>
            <a:r>
              <a:rPr lang="en-US" sz="1600"/>
              <a:t>        571-560-0635</a:t>
            </a:r>
          </a:p>
          <a:p>
            <a:pPr marL="0" indent="0" eaLnBrk="1" hangingPunct="1">
              <a:buNone/>
              <a:defRPr/>
            </a:pPr>
            <a:endParaRPr lang="en-US" sz="1600" dirty="0"/>
          </a:p>
          <a:p>
            <a:pPr eaLnBrk="1" hangingPunct="1">
              <a:defRPr/>
            </a:pPr>
            <a:r>
              <a:rPr lang="en-US" sz="1600" dirty="0"/>
              <a:t>Andrea Wilson				Elizabeth Ayala</a:t>
            </a:r>
          </a:p>
          <a:p>
            <a:pPr marL="0" indent="0" eaLnBrk="1" hangingPunct="1">
              <a:buNone/>
              <a:defRPr/>
            </a:pPr>
            <a:r>
              <a:rPr lang="en-US" sz="1600" dirty="0"/>
              <a:t>       Grant Officer				Grant Specialist</a:t>
            </a:r>
          </a:p>
          <a:p>
            <a:pPr marL="0" indent="0" eaLnBrk="1" hangingPunct="1">
              <a:buNone/>
              <a:defRPr/>
            </a:pPr>
            <a:r>
              <a:rPr lang="en-US" sz="1600" dirty="0"/>
              <a:t>      </a:t>
            </a:r>
            <a:r>
              <a:rPr lang="en-US" sz="1600" dirty="0">
                <a:hlinkClick r:id="rId3"/>
              </a:rPr>
              <a:t>andrea.Wilson@bia.gov</a:t>
            </a:r>
            <a:r>
              <a:rPr lang="en-US" sz="1600" dirty="0"/>
              <a:t>			Elizabeth.Ayala@bia.gov</a:t>
            </a:r>
          </a:p>
          <a:p>
            <a:pPr marL="0" indent="0" eaLnBrk="1" hangingPunct="1">
              <a:buFont typeface="Arial" charset="0"/>
              <a:buNone/>
              <a:defRPr/>
            </a:pPr>
            <a:endParaRPr lang="en-US" sz="1600" u="sng" dirty="0">
              <a:solidFill>
                <a:srgbClr val="0000FF"/>
              </a:solidFill>
            </a:endParaRPr>
          </a:p>
          <a:p>
            <a:pPr marL="0" indent="0" eaLnBrk="1" hangingPunct="1">
              <a:buFont typeface="Arial" charset="0"/>
              <a:buNone/>
              <a:defRPr/>
            </a:pPr>
            <a:endParaRPr lang="en-US" sz="1600" u="sng" dirty="0">
              <a:solidFill>
                <a:srgbClr val="0033CC"/>
              </a:solidFill>
            </a:endParaRPr>
          </a:p>
        </p:txBody>
      </p:sp>
      <p:sp>
        <p:nvSpPr>
          <p:cNvPr id="2" name="Rectangle 1">
            <a:extLst>
              <a:ext uri="{FF2B5EF4-FFF2-40B4-BE49-F238E27FC236}">
                <a16:creationId xmlns:a16="http://schemas.microsoft.com/office/drawing/2014/main" id="{2FF1AA8C-FFBF-A355-7CB9-802166959C0B}"/>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571-560-0635</a:t>
            </a:r>
          </a:p>
        </p:txBody>
      </p:sp>
      <p:sp>
        <p:nvSpPr>
          <p:cNvPr id="4" name="Rectangle 2">
            <a:extLst>
              <a:ext uri="{FF2B5EF4-FFF2-40B4-BE49-F238E27FC236}">
                <a16:creationId xmlns:a16="http://schemas.microsoft.com/office/drawing/2014/main" id="{18DC0B78-3B49-AEF1-04B6-19CCD4FC6BBB}"/>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571-560-0635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77F791-3E43-A333-FF79-FC8630156D4D}"/>
              </a:ext>
            </a:extLst>
          </p:cNvPr>
          <p:cNvSpPr>
            <a:spLocks noGrp="1"/>
          </p:cNvSpPr>
          <p:nvPr>
            <p:ph type="ctrTitle"/>
          </p:nvPr>
        </p:nvSpPr>
        <p:spPr>
          <a:xfrm rot="10800000" flipV="1">
            <a:off x="838200" y="228600"/>
            <a:ext cx="7772400" cy="1600200"/>
          </a:xfrm>
          <a:solidFill>
            <a:srgbClr val="0066FF"/>
          </a:solidFill>
        </p:spPr>
        <p:txBody>
          <a:bodyPr rtlCol="0">
            <a:normAutofit fontScale="90000"/>
          </a:bodyPr>
          <a:lstStyle/>
          <a:p>
            <a:pPr eaLnBrk="1" fontAlgn="auto" hangingPunct="1">
              <a:spcAft>
                <a:spcPts val="0"/>
              </a:spcAft>
              <a:defRPr/>
            </a:pPr>
            <a:br>
              <a:rPr lang="en-US"/>
            </a:br>
            <a:r>
              <a:rPr lang="en-US"/>
              <a:t>User Questions Open Forum and Wrap-up</a:t>
            </a:r>
            <a:br>
              <a:rPr lang="en-US"/>
            </a:br>
            <a:endParaRPr lang="en-US"/>
          </a:p>
        </p:txBody>
      </p:sp>
      <p:sp>
        <p:nvSpPr>
          <p:cNvPr id="7" name="Subtitle 6">
            <a:extLst>
              <a:ext uri="{FF2B5EF4-FFF2-40B4-BE49-F238E27FC236}">
                <a16:creationId xmlns:a16="http://schemas.microsoft.com/office/drawing/2014/main" id="{F13A3BC8-06AE-6918-966D-329BE0E26F0C}"/>
              </a:ext>
            </a:extLst>
          </p:cNvPr>
          <p:cNvSpPr>
            <a:spLocks noGrp="1"/>
          </p:cNvSpPr>
          <p:nvPr>
            <p:ph type="subTitle" idx="1"/>
          </p:nvPr>
        </p:nvSpPr>
        <p:spPr>
          <a:xfrm>
            <a:off x="457200" y="2209800"/>
            <a:ext cx="8077200" cy="4343400"/>
          </a:xfrm>
        </p:spPr>
        <p:txBody>
          <a:bodyPr rtlCol="0">
            <a:normAutofit/>
          </a:bodyPr>
          <a:lstStyle/>
          <a:p>
            <a:pPr eaLnBrk="1" fontAlgn="auto" hangingPunct="1">
              <a:spcAft>
                <a:spcPts val="0"/>
              </a:spcAft>
              <a:defRPr/>
            </a:pPr>
            <a:endParaRPr lang="en-US"/>
          </a:p>
        </p:txBody>
      </p:sp>
      <p:pic>
        <p:nvPicPr>
          <p:cNvPr id="34820" name="Picture 2" descr="C:\Users\Public\Pictures\Sample Pictures\Penguins.jpg">
            <a:extLst>
              <a:ext uri="{FF2B5EF4-FFF2-40B4-BE49-F238E27FC236}">
                <a16:creationId xmlns:a16="http://schemas.microsoft.com/office/drawing/2014/main" id="{14CEEC0A-B4C6-2757-2D27-A4D501637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09800"/>
            <a:ext cx="8229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68ab8783-55ba-4185-b116-ef03e61e0682"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F8BA55293EC094485BAAD528A91E07C" ma:contentTypeVersion="15" ma:contentTypeDescription="Create a new document." ma:contentTypeScope="" ma:versionID="e5aeddcf22950d0011120350a3a5fd36">
  <xsd:schema xmlns:xsd="http://www.w3.org/2001/XMLSchema" xmlns:xs="http://www.w3.org/2001/XMLSchema" xmlns:p="http://schemas.microsoft.com/office/2006/metadata/properties" xmlns:ns1="http://schemas.microsoft.com/sharepoint/v3" xmlns:ns3="68ab8783-55ba-4185-b116-ef03e61e0682" xmlns:ns4="1d46f5d0-9357-4081-a320-1074348828f5" targetNamespace="http://schemas.microsoft.com/office/2006/metadata/properties" ma:root="true" ma:fieldsID="206fb38e9321efd61bdc211c55022ffa" ns1:_="" ns3:_="" ns4:_="">
    <xsd:import namespace="http://schemas.microsoft.com/sharepoint/v3"/>
    <xsd:import namespace="68ab8783-55ba-4185-b116-ef03e61e0682"/>
    <xsd:import namespace="1d46f5d0-9357-4081-a320-1074348828f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1:_ip_UnifiedCompliancePolicyProperties" minOccurs="0"/>
                <xsd:element ref="ns1:_ip_UnifiedCompliancePolicyUIAction"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8ab8783-55ba-4185-b116-ef03e61e06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d46f5d0-9357-4081-a320-1074348828f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DD7CA8-FDCF-4382-A7D2-C5913BFE486C}">
  <ds:schemaRefs>
    <ds:schemaRef ds:uri="http://schemas.microsoft.com/sharepoint/v3/contenttype/forms"/>
  </ds:schemaRefs>
</ds:datastoreItem>
</file>

<file path=customXml/itemProps2.xml><?xml version="1.0" encoding="utf-8"?>
<ds:datastoreItem xmlns:ds="http://schemas.openxmlformats.org/officeDocument/2006/customXml" ds:itemID="{70176A74-C253-4474-BFE5-E70B17280026}">
  <ds:schemaRefs>
    <ds:schemaRef ds:uri="1d46f5d0-9357-4081-a320-1074348828f5"/>
    <ds:schemaRef ds:uri="68ab8783-55ba-4185-b116-ef03e61e06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B01992F-FFCF-45EF-BF71-7C785AECAB62}">
  <ds:schemaRefs>
    <ds:schemaRef ds:uri="1d46f5d0-9357-4081-a320-1074348828f5"/>
    <ds:schemaRef ds:uri="68ab8783-55ba-4185-b116-ef03e61e06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TotalTime>
  <Words>2329</Words>
  <Application>Microsoft Office PowerPoint</Application>
  <PresentationFormat>On-screen Show (4:3)</PresentationFormat>
  <Paragraphs>221</Paragraphs>
  <Slides>29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inherit</vt:lpstr>
      <vt:lpstr>Times New Roman</vt:lpstr>
      <vt:lpstr>Wingdings</vt:lpstr>
      <vt:lpstr>Office Theme</vt:lpstr>
      <vt:lpstr> ASAP PRESENTATION BUREAU OF INDIAN AFFAIRS  34th PROVIDER’S CONFERENCE 2024 </vt:lpstr>
      <vt:lpstr>IMPORTANCE OF WWW.SAM.GOV</vt:lpstr>
      <vt:lpstr>NEW SIGN-IN REQUIREMENTS</vt:lpstr>
      <vt:lpstr>ID.ME HELP PAGE</vt:lpstr>
      <vt:lpstr>MORE ID.me INFORMATION</vt:lpstr>
      <vt:lpstr> ASAP Recipient Organization POC </vt:lpstr>
      <vt:lpstr>Recipient Organization ASAP Enrollment</vt:lpstr>
      <vt:lpstr>ROLES IN ASAP</vt:lpstr>
      <vt:lpstr>WHAT HAPPENS NEXT?</vt:lpstr>
      <vt:lpstr>WHAT HAPPENS IF ALL THE ASAP USERS LEAVE? Request this form</vt:lpstr>
      <vt:lpstr>HOW TO DRAW DOWN FUNDS</vt:lpstr>
      <vt:lpstr>FIRST SCREEN YOU WILL SEE</vt:lpstr>
      <vt:lpstr>PowerPoint Presentation</vt:lpstr>
      <vt:lpstr>PowerPoint Presentation</vt:lpstr>
      <vt:lpstr>PowerPoint Presentation</vt:lpstr>
      <vt:lpstr> RESEARCHING and TROUBLESHOOTING TYPICAL ASAP SCENARIOS </vt:lpstr>
      <vt:lpstr>RESEARCHING and TROUBLESHOOTING (CONTINUED)</vt:lpstr>
      <vt:lpstr>RETURNING ASAP FUNDS</vt:lpstr>
      <vt:lpstr>REASONS YOU MIGHT BE ASKED TO RETURN ASAP FUNDS</vt:lpstr>
      <vt:lpstr>RETURNING FUNDS IN ASAP</vt:lpstr>
      <vt:lpstr>RETURNING FUNDS IN LESS THAN 32 DAYS FROM DRAW DOWN:</vt:lpstr>
      <vt:lpstr>RETURNING FUNDS MORE THAN 32 DAYS OLD:</vt:lpstr>
      <vt:lpstr>FORM USED TO GIVE TO THE BANK’S WIRE ROOM</vt:lpstr>
      <vt:lpstr>STRINGENT COMPLIANCE</vt:lpstr>
      <vt:lpstr>PowerPoint Presentation</vt:lpstr>
      <vt:lpstr>TREASURY ASAP CONTACT INFORMATION </vt:lpstr>
      <vt:lpstr>REPORTING CONTINUED</vt:lpstr>
      <vt:lpstr>BIA ASAP CONTACT INFORMATION</vt:lpstr>
      <vt:lpstr> User Questions Open Forum and Wrap-up </vt:lpstr>
    </vt:vector>
  </TitlesOfParts>
  <Company>Bureau of Indian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ASAP</dc:title>
  <dc:creator>Metcalfe, Jo</dc:creator>
  <cp:lastModifiedBy>Meetings</cp:lastModifiedBy>
  <cp:revision>3</cp:revision>
  <dcterms:created xsi:type="dcterms:W3CDTF">2013-11-13T15:31:25Z</dcterms:created>
  <dcterms:modified xsi:type="dcterms:W3CDTF">2024-12-05T22:55:32Z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0x010100BF8BA55293EC094485BAAD528A91E07C</vt:lpwstr>
  </property>
</Properties>
</file>