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6674" r:id="rId2"/>
  </p:sldMasterIdLst>
  <p:notesMasterIdLst>
    <p:notesMasterId r:id="rId14"/>
  </p:notesMasterIdLst>
  <p:handoutMasterIdLst>
    <p:handoutMasterId r:id="rId15"/>
  </p:handoutMasterIdLst>
  <p:sldIdLst>
    <p:sldId id="1107" r:id="rId3"/>
    <p:sldId id="1140" r:id="rId4"/>
    <p:sldId id="1057" r:id="rId5"/>
    <p:sldId id="1143" r:id="rId6"/>
    <p:sldId id="1032" r:id="rId7"/>
    <p:sldId id="1097" r:id="rId8"/>
    <p:sldId id="1144" r:id="rId9"/>
    <p:sldId id="1141" r:id="rId10"/>
    <p:sldId id="1142" r:id="rId11"/>
    <p:sldId id="1008" r:id="rId12"/>
    <p:sldId id="645" r:id="rId13"/>
  </p:sldIdLst>
  <p:sldSz cx="9144000" cy="6858000" type="screen4x3"/>
  <p:notesSz cx="7010400" cy="9296400"/>
  <p:defaultTextStyle>
    <a:defPPr>
      <a:defRPr lang="en-US"/>
    </a:defPPr>
    <a:lvl1pPr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orient="horz" pos="895">
          <p15:clr>
            <a:srgbClr val="A4A3A4"/>
          </p15:clr>
        </p15:guide>
        <p15:guide id="3" orient="horz" pos="4007">
          <p15:clr>
            <a:srgbClr val="A4A3A4"/>
          </p15:clr>
        </p15:guide>
        <p15:guide id="4" pos="2868">
          <p15:clr>
            <a:srgbClr val="A4A3A4"/>
          </p15:clr>
        </p15:guide>
        <p15:guide id="5" pos="131">
          <p15:clr>
            <a:srgbClr val="A4A3A4"/>
          </p15:clr>
        </p15:guide>
        <p15:guide id="6" pos="5603">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006600"/>
    <a:srgbClr val="8297F2"/>
    <a:srgbClr val="3399FF"/>
    <a:srgbClr val="FFFFCC"/>
    <a:srgbClr val="C4EB35"/>
    <a:srgbClr val="FFFFCE"/>
    <a:srgbClr val="33CCFF"/>
    <a:srgbClr val="FFC7EF"/>
    <a:srgbClr val="F8CE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63" autoAdjust="0"/>
    <p:restoredTop sz="98492" autoAdjust="0"/>
  </p:normalViewPr>
  <p:slideViewPr>
    <p:cSldViewPr snapToGrid="0">
      <p:cViewPr varScale="1">
        <p:scale>
          <a:sx n="93" d="100"/>
          <a:sy n="93" d="100"/>
        </p:scale>
        <p:origin x="1416" y="26"/>
      </p:cViewPr>
      <p:guideLst>
        <p:guide orient="horz" pos="2160"/>
        <p:guide orient="horz" pos="895"/>
        <p:guide orient="horz" pos="4007"/>
        <p:guide pos="2868"/>
        <p:guide pos="131"/>
        <p:guide pos="560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119" d="100"/>
          <a:sy n="119" d="100"/>
        </p:scale>
        <p:origin x="7650"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tx>
            <c:strRef>
              <c:f>Sheet1!$B$1</c:f>
              <c:strCache>
                <c:ptCount val="1"/>
                <c:pt idx="0">
                  <c:v>Amount</c:v>
                </c:pt>
              </c:strCache>
            </c:strRef>
          </c:tx>
          <c:dPt>
            <c:idx val="0"/>
            <c:bubble3D val="0"/>
            <c:extLst>
              <c:ext xmlns:c16="http://schemas.microsoft.com/office/drawing/2014/chart" uri="{C3380CC4-5D6E-409C-BE32-E72D297353CC}">
                <c16:uniqueId val="{00000000-DC7B-4390-9258-545BE5913ED4}"/>
              </c:ext>
            </c:extLst>
          </c:dPt>
          <c:dPt>
            <c:idx val="1"/>
            <c:bubble3D val="0"/>
            <c:extLst>
              <c:ext xmlns:c16="http://schemas.microsoft.com/office/drawing/2014/chart" uri="{C3380CC4-5D6E-409C-BE32-E72D297353CC}">
                <c16:uniqueId val="{00000001-DC7B-4390-9258-545BE5913ED4}"/>
              </c:ext>
            </c:extLst>
          </c:dPt>
          <c:dPt>
            <c:idx val="2"/>
            <c:bubble3D val="0"/>
            <c:extLst>
              <c:ext xmlns:c16="http://schemas.microsoft.com/office/drawing/2014/chart" uri="{C3380CC4-5D6E-409C-BE32-E72D297353CC}">
                <c16:uniqueId val="{00000002-DC7B-4390-9258-545BE5913ED4}"/>
              </c:ext>
            </c:extLst>
          </c:dPt>
          <c:dPt>
            <c:idx val="3"/>
            <c:bubble3D val="0"/>
            <c:extLst>
              <c:ext xmlns:c16="http://schemas.microsoft.com/office/drawing/2014/chart" uri="{C3380CC4-5D6E-409C-BE32-E72D297353CC}">
                <c16:uniqueId val="{00000003-DC7B-4390-9258-545BE5913ED4}"/>
              </c:ext>
            </c:extLst>
          </c:dPt>
          <c:dPt>
            <c:idx val="4"/>
            <c:bubble3D val="0"/>
            <c:extLst>
              <c:ext xmlns:c16="http://schemas.microsoft.com/office/drawing/2014/chart" uri="{C3380CC4-5D6E-409C-BE32-E72D297353CC}">
                <c16:uniqueId val="{00000004-DC7B-4390-9258-545BE5913ED4}"/>
              </c:ext>
            </c:extLst>
          </c:dPt>
          <c:dPt>
            <c:idx val="5"/>
            <c:bubble3D val="0"/>
            <c:extLst>
              <c:ext xmlns:c16="http://schemas.microsoft.com/office/drawing/2014/chart" uri="{C3380CC4-5D6E-409C-BE32-E72D297353CC}">
                <c16:uniqueId val="{00000005-DC7B-4390-9258-545BE5913ED4}"/>
              </c:ext>
            </c:extLst>
          </c:dPt>
          <c:dLbls>
            <c:dLbl>
              <c:idx val="0"/>
              <c:layout>
                <c:manualLayout>
                  <c:x val="-0.11557640079782731"/>
                  <c:y val="0.19335922662441732"/>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DC7B-4390-9258-545BE5913ED4}"/>
                </c:ext>
              </c:extLst>
            </c:dLbl>
            <c:dLbl>
              <c:idx val="1"/>
              <c:layout>
                <c:manualLayout>
                  <c:x val="-7.7244922970997878E-3"/>
                  <c:y val="-0.18639564565578531"/>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C7B-4390-9258-545BE5913ED4}"/>
                </c:ext>
              </c:extLst>
            </c:dLbl>
            <c:dLbl>
              <c:idx val="2"/>
              <c:layout>
                <c:manualLayout>
                  <c:x val="-9.1161114154410999E-2"/>
                  <c:y val="-0.17192982054568759"/>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C7B-4390-9258-545BE5913ED4}"/>
                </c:ext>
              </c:extLst>
            </c:dLbl>
            <c:dLbl>
              <c:idx val="3"/>
              <c:layout>
                <c:manualLayout>
                  <c:x val="0.20714756801151901"/>
                  <c:y val="-3.9756216150511205E-2"/>
                </c:manualLayout>
              </c:layout>
              <c:tx>
                <c:rich>
                  <a:bodyPr wrap="square" lIns="38100" tIns="19050" rIns="38100" bIns="19050" anchor="ctr">
                    <a:noAutofit/>
                  </a:bodyPr>
                  <a:lstStyle/>
                  <a:p>
                    <a:pPr>
                      <a:defRPr sz="1136" b="1"/>
                    </a:pPr>
                    <a:r>
                      <a:rPr lang="en-US" baseline="0" dirty="0"/>
                      <a:t>Construction</a:t>
                    </a:r>
                  </a:p>
                  <a:p>
                    <a:pPr>
                      <a:defRPr sz="1136" b="1"/>
                    </a:pPr>
                    <a:r>
                      <a:rPr lang="en-US" baseline="0" dirty="0"/>
                      <a:t>42%</a:t>
                    </a:r>
                  </a:p>
                </c:rich>
              </c:tx>
              <c:spPr>
                <a:noFill/>
                <a:ln w="20678">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25122623780934211"/>
                      <c:h val="9.9897084048027426E-2"/>
                    </c:manualLayout>
                  </c15:layout>
                  <c15:showDataLabelsRange val="0"/>
                </c:ext>
                <c:ext xmlns:c16="http://schemas.microsoft.com/office/drawing/2014/chart" uri="{C3380CC4-5D6E-409C-BE32-E72D297353CC}">
                  <c16:uniqueId val="{00000003-DC7B-4390-9258-545BE5913ED4}"/>
                </c:ext>
              </c:extLst>
            </c:dLbl>
            <c:dLbl>
              <c:idx val="4"/>
              <c:layout>
                <c:manualLayout>
                  <c:x val="-0.14539666387412076"/>
                  <c:y val="1.3077073042145931E-2"/>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DC7B-4390-9258-545BE5913ED4}"/>
                </c:ext>
              </c:extLst>
            </c:dLbl>
            <c:dLbl>
              <c:idx val="5"/>
              <c:layout>
                <c:manualLayout>
                  <c:x val="0.23145630241421558"/>
                  <c:y val="7.2650405789699611E-4"/>
                </c:manualLayout>
              </c:layout>
              <c:spPr/>
              <c:txPr>
                <a:bodyPr/>
                <a:lstStyle/>
                <a:p>
                  <a:pPr>
                    <a:defRPr sz="1136"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C7B-4390-9258-545BE5913ED4}"/>
                </c:ext>
              </c:extLst>
            </c:dLbl>
            <c:spPr>
              <a:noFill/>
              <a:ln w="20678">
                <a:noFill/>
              </a:ln>
            </c:spPr>
            <c:txPr>
              <a:bodyPr/>
              <a:lstStyle/>
              <a:p>
                <a:pPr>
                  <a:defRPr sz="1136" b="1"/>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Sheet1!$A$2:$A$8</c:f>
              <c:strCache>
                <c:ptCount val="7"/>
                <c:pt idx="0">
                  <c:v>Planning</c:v>
                </c:pt>
                <c:pt idx="1">
                  <c:v>Maintenance</c:v>
                </c:pt>
                <c:pt idx="2">
                  <c:v>Design</c:v>
                </c:pt>
                <c:pt idx="3">
                  <c:v>Construction</c:v>
                </c:pt>
                <c:pt idx="4">
                  <c:v>Transit</c:v>
                </c:pt>
                <c:pt idx="5">
                  <c:v>Safety </c:v>
                </c:pt>
                <c:pt idx="6">
                  <c:v>Bridge</c:v>
                </c:pt>
              </c:strCache>
            </c:strRef>
          </c:cat>
          <c:val>
            <c:numRef>
              <c:f>Sheet1!$B$2:$B$8</c:f>
              <c:numCache>
                <c:formatCode>General</c:formatCode>
                <c:ptCount val="7"/>
                <c:pt idx="0">
                  <c:v>25.1</c:v>
                </c:pt>
                <c:pt idx="1">
                  <c:v>45.3</c:v>
                </c:pt>
                <c:pt idx="2">
                  <c:v>9.1999999999999993</c:v>
                </c:pt>
                <c:pt idx="3">
                  <c:v>79.5</c:v>
                </c:pt>
                <c:pt idx="4">
                  <c:v>3.4</c:v>
                </c:pt>
                <c:pt idx="5">
                  <c:v>0.17</c:v>
                </c:pt>
                <c:pt idx="6">
                  <c:v>2.9</c:v>
                </c:pt>
              </c:numCache>
            </c:numRef>
          </c:val>
          <c:extLst>
            <c:ext xmlns:c16="http://schemas.microsoft.com/office/drawing/2014/chart" uri="{C3380CC4-5D6E-409C-BE32-E72D297353CC}">
              <c16:uniqueId val="{00000006-DC7B-4390-9258-545BE5913ED4}"/>
            </c:ext>
          </c:extLst>
        </c:ser>
        <c:dLbls>
          <c:showLegendKey val="0"/>
          <c:showVal val="0"/>
          <c:showCatName val="0"/>
          <c:showSerName val="0"/>
          <c:showPercent val="0"/>
          <c:showBubbleSize val="0"/>
          <c:showLeaderLines val="1"/>
        </c:dLbls>
        <c:firstSliceAng val="0"/>
      </c:pieChart>
      <c:spPr>
        <a:noFill/>
        <a:ln w="25355">
          <a:noFill/>
        </a:ln>
      </c:spPr>
    </c:plotArea>
    <c:plotVisOnly val="1"/>
    <c:dispBlanksAs val="gap"/>
    <c:showDLblsOverMax val="0"/>
  </c:chart>
  <c:txPr>
    <a:bodyPr/>
    <a:lstStyle/>
    <a:p>
      <a:pPr>
        <a:defRPr sz="1457"/>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tx>
            <c:strRef>
              <c:f>Sheet1!$B$1</c:f>
              <c:strCache>
                <c:ptCount val="1"/>
                <c:pt idx="0">
                  <c:v>Amount</c:v>
                </c:pt>
              </c:strCache>
            </c:strRef>
          </c:tx>
          <c:dPt>
            <c:idx val="0"/>
            <c:bubble3D val="0"/>
            <c:extLst>
              <c:ext xmlns:c16="http://schemas.microsoft.com/office/drawing/2014/chart" uri="{C3380CC4-5D6E-409C-BE32-E72D297353CC}">
                <c16:uniqueId val="{00000000-17CA-4A07-B90C-E23C316F0C89}"/>
              </c:ext>
            </c:extLst>
          </c:dPt>
          <c:dPt>
            <c:idx val="1"/>
            <c:bubble3D val="0"/>
            <c:extLst>
              <c:ext xmlns:c16="http://schemas.microsoft.com/office/drawing/2014/chart" uri="{C3380CC4-5D6E-409C-BE32-E72D297353CC}">
                <c16:uniqueId val="{00000001-17CA-4A07-B90C-E23C316F0C89}"/>
              </c:ext>
            </c:extLst>
          </c:dPt>
          <c:dPt>
            <c:idx val="2"/>
            <c:bubble3D val="0"/>
            <c:extLst>
              <c:ext xmlns:c16="http://schemas.microsoft.com/office/drawing/2014/chart" uri="{C3380CC4-5D6E-409C-BE32-E72D297353CC}">
                <c16:uniqueId val="{00000002-17CA-4A07-B90C-E23C316F0C89}"/>
              </c:ext>
            </c:extLst>
          </c:dPt>
          <c:dPt>
            <c:idx val="3"/>
            <c:bubble3D val="0"/>
            <c:extLst>
              <c:ext xmlns:c16="http://schemas.microsoft.com/office/drawing/2014/chart" uri="{C3380CC4-5D6E-409C-BE32-E72D297353CC}">
                <c16:uniqueId val="{00000003-17CA-4A07-B90C-E23C316F0C89}"/>
              </c:ext>
            </c:extLst>
          </c:dPt>
          <c:dPt>
            <c:idx val="4"/>
            <c:bubble3D val="0"/>
            <c:extLst>
              <c:ext xmlns:c16="http://schemas.microsoft.com/office/drawing/2014/chart" uri="{C3380CC4-5D6E-409C-BE32-E72D297353CC}">
                <c16:uniqueId val="{00000004-17CA-4A07-B90C-E23C316F0C89}"/>
              </c:ext>
            </c:extLst>
          </c:dPt>
          <c:dPt>
            <c:idx val="5"/>
            <c:bubble3D val="0"/>
            <c:extLst>
              <c:ext xmlns:c16="http://schemas.microsoft.com/office/drawing/2014/chart" uri="{C3380CC4-5D6E-409C-BE32-E72D297353CC}">
                <c16:uniqueId val="{00000005-17CA-4A07-B90C-E23C316F0C89}"/>
              </c:ext>
            </c:extLst>
          </c:dPt>
          <c:dLbls>
            <c:dLbl>
              <c:idx val="0"/>
              <c:layout>
                <c:manualLayout>
                  <c:x val="9.7441281378289252E-2"/>
                  <c:y val="7.6253394289821155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17CA-4A07-B90C-E23C316F0C89}"/>
                </c:ext>
              </c:extLst>
            </c:dLbl>
            <c:dLbl>
              <c:idx val="1"/>
              <c:layout>
                <c:manualLayout>
                  <c:x val="-1.7090082674576922E-2"/>
                  <c:y val="5.5121923074795173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7CA-4A07-B90C-E23C316F0C89}"/>
                </c:ext>
              </c:extLst>
            </c:dLbl>
            <c:dLbl>
              <c:idx val="2"/>
              <c:layout>
                <c:manualLayout>
                  <c:x val="-2.2357234931432386E-2"/>
                  <c:y val="5.7390535058894077E-2"/>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7CA-4A07-B90C-E23C316F0C89}"/>
                </c:ext>
              </c:extLst>
            </c:dLbl>
            <c:dLbl>
              <c:idx val="3"/>
              <c:layout>
                <c:manualLayout>
                  <c:x val="6.8376068376068383E-2"/>
                  <c:y val="0.20337338465790222"/>
                </c:manualLayout>
              </c:layout>
              <c:tx>
                <c:rich>
                  <a:bodyPr/>
                  <a:lstStyle/>
                  <a:p>
                    <a:pPr>
                      <a:defRPr sz="1108" b="1"/>
                    </a:pPr>
                    <a:fld id="{6C234F08-B7BC-4011-BCAA-0687A5B63910}" type="CATEGORYNAME">
                      <a:rPr lang="en-US"/>
                      <a:pPr>
                        <a:defRPr sz="1108" b="1"/>
                      </a:pPr>
                      <a:t>[CATEGORY NAME]</a:t>
                    </a:fld>
                    <a:r>
                      <a:rPr lang="en-US" baseline="0" dirty="0"/>
                      <a:t>
14%</a:t>
                    </a:r>
                  </a:p>
                </c:rich>
              </c:tx>
              <c:sp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7CA-4A07-B90C-E23C316F0C89}"/>
                </c:ext>
              </c:extLst>
            </c:dLbl>
            <c:dLbl>
              <c:idx val="4"/>
              <c:layout>
                <c:manualLayout>
                  <c:x val="-0.14539666387412076"/>
                  <c:y val="1.3077073042145931E-2"/>
                </c:manualLayout>
              </c:layout>
              <c:tx>
                <c:rich>
                  <a:bodyPr/>
                  <a:lstStyle/>
                  <a:p>
                    <a:pPr>
                      <a:defRPr sz="1108" b="1"/>
                    </a:pPr>
                    <a:fld id="{26CA471D-9986-4DE7-80AD-516E2D04131D}" type="CATEGORYNAME">
                      <a:rPr lang="en-US"/>
                      <a:pPr>
                        <a:defRPr sz="1108" b="1"/>
                      </a:pPr>
                      <a:t>[CATEGORY NAME]</a:t>
                    </a:fld>
                    <a:r>
                      <a:rPr lang="en-US" baseline="0" dirty="0"/>
                      <a:t>
5%</a:t>
                    </a:r>
                  </a:p>
                </c:rich>
              </c:tx>
              <c:sp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7CA-4A07-B90C-E23C316F0C89}"/>
                </c:ext>
              </c:extLst>
            </c:dLbl>
            <c:dLbl>
              <c:idx val="5"/>
              <c:layout>
                <c:manualLayout>
                  <c:x val="0.11574295816573214"/>
                  <c:y val="7.2660920359363319E-4"/>
                </c:manualLayout>
              </c:layout>
              <c:spPr/>
              <c:txPr>
                <a:bodyPr/>
                <a:lstStyle/>
                <a:p>
                  <a:pPr>
                    <a:defRPr sz="1108"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7CA-4A07-B90C-E23C316F0C89}"/>
                </c:ext>
              </c:extLst>
            </c:dLbl>
            <c:spPr>
              <a:noFill/>
              <a:ln w="20174">
                <a:noFill/>
              </a:ln>
            </c:spPr>
            <c:txPr>
              <a:bodyPr/>
              <a:lstStyle/>
              <a:p>
                <a:pPr>
                  <a:defRPr sz="1108" b="1"/>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Sheet1!$A$2:$A$7</c:f>
              <c:strCache>
                <c:ptCount val="6"/>
                <c:pt idx="0">
                  <c:v>Planning</c:v>
                </c:pt>
                <c:pt idx="1">
                  <c:v>Maintenance</c:v>
                </c:pt>
                <c:pt idx="2">
                  <c:v>Design</c:v>
                </c:pt>
                <c:pt idx="3">
                  <c:v>Construction</c:v>
                </c:pt>
                <c:pt idx="4">
                  <c:v>Transit</c:v>
                </c:pt>
                <c:pt idx="5">
                  <c:v>Safety </c:v>
                </c:pt>
              </c:strCache>
            </c:strRef>
          </c:cat>
          <c:val>
            <c:numRef>
              <c:f>Sheet1!$B$2:$B$7</c:f>
              <c:numCache>
                <c:formatCode>General</c:formatCode>
                <c:ptCount val="6"/>
                <c:pt idx="0">
                  <c:v>5.6</c:v>
                </c:pt>
                <c:pt idx="1">
                  <c:v>5.6</c:v>
                </c:pt>
                <c:pt idx="2">
                  <c:v>2.4</c:v>
                </c:pt>
                <c:pt idx="3">
                  <c:v>7.1</c:v>
                </c:pt>
                <c:pt idx="4">
                  <c:v>2.7</c:v>
                </c:pt>
                <c:pt idx="5">
                  <c:v>0.8</c:v>
                </c:pt>
              </c:numCache>
            </c:numRef>
          </c:val>
          <c:extLst>
            <c:ext xmlns:c16="http://schemas.microsoft.com/office/drawing/2014/chart" uri="{C3380CC4-5D6E-409C-BE32-E72D297353CC}">
              <c16:uniqueId val="{00000006-17CA-4A07-B90C-E23C316F0C89}"/>
            </c:ext>
          </c:extLst>
        </c:ser>
        <c:ser>
          <c:idx val="1"/>
          <c:order val="1"/>
          <c:tx>
            <c:strRef>
              <c:f>Sheet1!$C$1</c:f>
              <c:strCache>
                <c:ptCount val="1"/>
                <c:pt idx="0">
                  <c:v>Column1</c:v>
                </c:pt>
              </c:strCache>
            </c:strRef>
          </c:tx>
          <c:cat>
            <c:strRef>
              <c:f>Sheet1!$A$2:$A$7</c:f>
              <c:strCache>
                <c:ptCount val="6"/>
                <c:pt idx="0">
                  <c:v>Planning</c:v>
                </c:pt>
                <c:pt idx="1">
                  <c:v>Maintenance</c:v>
                </c:pt>
                <c:pt idx="2">
                  <c:v>Design</c:v>
                </c:pt>
                <c:pt idx="3">
                  <c:v>Construction</c:v>
                </c:pt>
                <c:pt idx="4">
                  <c:v>Transit</c:v>
                </c:pt>
                <c:pt idx="5">
                  <c:v>Safety </c:v>
                </c:pt>
              </c:strCache>
            </c:strRef>
          </c:cat>
          <c:val>
            <c:numRef>
              <c:f>Sheet1!$C$2:$C$7</c:f>
              <c:numCache>
                <c:formatCode>General</c:formatCode>
                <c:ptCount val="6"/>
                <c:pt idx="0">
                  <c:v>23.140495867768593</c:v>
                </c:pt>
                <c:pt idx="1">
                  <c:v>23.140495867768593</c:v>
                </c:pt>
                <c:pt idx="2">
                  <c:v>9.9173553719008272</c:v>
                </c:pt>
                <c:pt idx="3">
                  <c:v>29.338842975206607</c:v>
                </c:pt>
                <c:pt idx="4">
                  <c:v>11.157024793388432</c:v>
                </c:pt>
                <c:pt idx="5">
                  <c:v>3.3057851239669422</c:v>
                </c:pt>
              </c:numCache>
            </c:numRef>
          </c:val>
          <c:extLst>
            <c:ext xmlns:c16="http://schemas.microsoft.com/office/drawing/2014/chart" uri="{C3380CC4-5D6E-409C-BE32-E72D297353CC}">
              <c16:uniqueId val="{00000006-81D4-422F-8EAC-5C294350CFEC}"/>
            </c:ext>
          </c:extLst>
        </c:ser>
        <c:dLbls>
          <c:showLegendKey val="0"/>
          <c:showVal val="0"/>
          <c:showCatName val="0"/>
          <c:showSerName val="0"/>
          <c:showPercent val="0"/>
          <c:showBubbleSize val="0"/>
          <c:showLeaderLines val="1"/>
        </c:dLbls>
        <c:firstSliceAng val="0"/>
      </c:pieChart>
      <c:spPr>
        <a:noFill/>
        <a:ln w="25776">
          <a:noFill/>
        </a:ln>
      </c:spPr>
    </c:plotArea>
    <c:plotVisOnly val="1"/>
    <c:dispBlanksAs val="gap"/>
    <c:showDLblsOverMax val="0"/>
  </c:chart>
  <c:txPr>
    <a:bodyPr/>
    <a:lstStyle/>
    <a:p>
      <a:pPr>
        <a:defRPr sz="1422"/>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2771" name="Rectangle 3"/>
          <p:cNvSpPr>
            <a:spLocks noGrp="1" noChangeArrowheads="1"/>
          </p:cNvSpPr>
          <p:nvPr>
            <p:ph type="dt" sz="quarter" idx="1"/>
          </p:nvPr>
        </p:nvSpPr>
        <p:spPr bwMode="auto">
          <a:xfrm>
            <a:off x="3971925"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algn="r" defTabSz="914530" eaLnBrk="0" hangingPunct="0">
              <a:defRPr sz="1200" b="0">
                <a:latin typeface="Arial" charset="0"/>
                <a:cs typeface="Arial" charset="0"/>
              </a:defRPr>
            </a:lvl1pPr>
          </a:lstStyle>
          <a:p>
            <a:pPr>
              <a:defRPr/>
            </a:pPr>
            <a:endParaRPr lang="en-US" altLang="en-US"/>
          </a:p>
        </p:txBody>
      </p:sp>
      <p:sp>
        <p:nvSpPr>
          <p:cNvPr id="32772" name="Rectangle 4"/>
          <p:cNvSpPr>
            <a:spLocks noGrp="1" noChangeArrowheads="1"/>
          </p:cNvSpPr>
          <p:nvPr>
            <p:ph type="ftr" sz="quarter" idx="2"/>
          </p:nvPr>
        </p:nvSpPr>
        <p:spPr bwMode="auto">
          <a:xfrm>
            <a:off x="0"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2773" name="Rectangle 5"/>
          <p:cNvSpPr>
            <a:spLocks noGrp="1" noChangeArrowheads="1"/>
          </p:cNvSpPr>
          <p:nvPr>
            <p:ph type="sldNum" sz="quarter" idx="3"/>
          </p:nvPr>
        </p:nvSpPr>
        <p:spPr bwMode="auto">
          <a:xfrm>
            <a:off x="3971925"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algn="r" eaLnBrk="0" hangingPunct="0">
              <a:defRPr sz="1200" b="0"/>
            </a:lvl1pPr>
          </a:lstStyle>
          <a:p>
            <a:pPr>
              <a:defRPr/>
            </a:pPr>
            <a:fld id="{28734457-BA16-46E3-90E4-0F4A927CAEA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0723" name="Rectangle 3"/>
          <p:cNvSpPr>
            <a:spLocks noGrp="1" noChangeArrowheads="1"/>
          </p:cNvSpPr>
          <p:nvPr>
            <p:ph type="dt" idx="1"/>
          </p:nvPr>
        </p:nvSpPr>
        <p:spPr bwMode="auto">
          <a:xfrm>
            <a:off x="3971925" y="0"/>
            <a:ext cx="3038475" cy="463550"/>
          </a:xfrm>
          <a:prstGeom prst="rect">
            <a:avLst/>
          </a:prstGeom>
          <a:noFill/>
          <a:ln>
            <a:noFill/>
          </a:ln>
        </p:spPr>
        <p:txBody>
          <a:bodyPr vert="horz" wrap="square" lIns="91527" tIns="45764" rIns="91527" bIns="45764" numCol="1" anchor="t" anchorCtr="0" compatLnSpc="1">
            <a:prstTxWarp prst="textNoShape">
              <a:avLst/>
            </a:prstTxWarp>
          </a:bodyPr>
          <a:lstStyle>
            <a:lvl1pPr algn="r" defTabSz="914530" eaLnBrk="0" hangingPunct="0">
              <a:defRPr sz="1200" b="0">
                <a:latin typeface="Arial" charset="0"/>
                <a:cs typeface="Arial" charset="0"/>
              </a:defRPr>
            </a:lvl1pPr>
          </a:lstStyle>
          <a:p>
            <a:pPr>
              <a:defRPr/>
            </a:pPr>
            <a:endParaRPr lang="en-US" altLang="en-US"/>
          </a:p>
        </p:txBody>
      </p:sp>
      <p:sp>
        <p:nvSpPr>
          <p:cNvPr id="5124" name="Rectangle 4"/>
          <p:cNvSpPr>
            <a:spLocks noGrp="1" noRot="1" noChangeAspect="1" noChangeArrowheads="1" noTextEdit="1"/>
          </p:cNvSpPr>
          <p:nvPr>
            <p:ph type="sldImg" idx="2"/>
          </p:nvPr>
        </p:nvSpPr>
        <p:spPr bwMode="auto">
          <a:xfrm>
            <a:off x="1179513" y="696913"/>
            <a:ext cx="4652962"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p:cNvSpPr>
            <a:spLocks noGrp="1" noChangeArrowheads="1"/>
          </p:cNvSpPr>
          <p:nvPr>
            <p:ph type="body" sz="quarter" idx="3"/>
          </p:nvPr>
        </p:nvSpPr>
        <p:spPr bwMode="auto">
          <a:xfrm>
            <a:off x="935038" y="4414838"/>
            <a:ext cx="5140325" cy="4184650"/>
          </a:xfrm>
          <a:prstGeom prst="rect">
            <a:avLst/>
          </a:prstGeom>
          <a:noFill/>
          <a:ln>
            <a:noFill/>
          </a:ln>
        </p:spPr>
        <p:txBody>
          <a:bodyPr vert="horz" wrap="square" lIns="91527" tIns="45764" rIns="91527" bIns="45764" numCol="1" anchor="t" anchorCtr="0" compatLnSpc="1">
            <a:prstTxWarp prst="textNoShape">
              <a:avLst/>
            </a:prstTxWarp>
          </a:bodyPr>
          <a:lstStyle/>
          <a:p>
            <a:pPr lvl="0"/>
            <a:endParaRPr lang="en-US" noProof="0" dirty="0"/>
          </a:p>
          <a:p>
            <a:pPr lvl="0"/>
            <a:r>
              <a:rPr lang="en-US" noProof="0" dirty="0"/>
              <a:t>Click to edit Master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26" name="Rectangle 6"/>
          <p:cNvSpPr>
            <a:spLocks noGrp="1" noChangeArrowheads="1"/>
          </p:cNvSpPr>
          <p:nvPr>
            <p:ph type="ftr" sz="quarter" idx="4"/>
          </p:nvPr>
        </p:nvSpPr>
        <p:spPr bwMode="auto">
          <a:xfrm>
            <a:off x="0"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defTabSz="914530" eaLnBrk="0" hangingPunct="0">
              <a:defRPr sz="1200" b="0">
                <a:latin typeface="Arial" charset="0"/>
                <a:cs typeface="Arial" charset="0"/>
              </a:defRPr>
            </a:lvl1pPr>
          </a:lstStyle>
          <a:p>
            <a:pPr>
              <a:defRPr/>
            </a:pPr>
            <a:endParaRPr lang="en-US" altLang="en-US"/>
          </a:p>
        </p:txBody>
      </p:sp>
      <p:sp>
        <p:nvSpPr>
          <p:cNvPr id="30727" name="Rectangle 7"/>
          <p:cNvSpPr>
            <a:spLocks noGrp="1" noChangeArrowheads="1"/>
          </p:cNvSpPr>
          <p:nvPr>
            <p:ph type="sldNum" sz="quarter" idx="5"/>
          </p:nvPr>
        </p:nvSpPr>
        <p:spPr bwMode="auto">
          <a:xfrm>
            <a:off x="3971925" y="8832850"/>
            <a:ext cx="3038475" cy="463550"/>
          </a:xfrm>
          <a:prstGeom prst="rect">
            <a:avLst/>
          </a:prstGeom>
          <a:noFill/>
          <a:ln>
            <a:noFill/>
          </a:ln>
        </p:spPr>
        <p:txBody>
          <a:bodyPr vert="horz" wrap="square" lIns="91527" tIns="45764" rIns="91527" bIns="45764" numCol="1" anchor="b" anchorCtr="0" compatLnSpc="1">
            <a:prstTxWarp prst="textNoShape">
              <a:avLst/>
            </a:prstTxWarp>
          </a:bodyPr>
          <a:lstStyle>
            <a:lvl1pPr algn="r" eaLnBrk="0" hangingPunct="0">
              <a:defRPr sz="1200" b="0"/>
            </a:lvl1pPr>
          </a:lstStyle>
          <a:p>
            <a:pPr>
              <a:defRPr/>
            </a:pPr>
            <a:fld id="{AD1BA7B2-FB61-4B44-B086-B8B2CDB0587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xfrm>
            <a:off x="731838" y="4421188"/>
            <a:ext cx="5792787"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US" altLang="en-US" sz="1400"/>
          </a:p>
          <a:p>
            <a:endParaRPr lang="en-US" altLang="en-US" sz="1400"/>
          </a:p>
        </p:txBody>
      </p:sp>
      <p:sp>
        <p:nvSpPr>
          <p:cNvPr id="122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2077B538-37DA-4B21-9CA3-76412EAEC0E9}" type="slidenum">
              <a:rPr lang="en-US" altLang="en-US" smtClean="0">
                <a:latin typeface="Arial" panose="020B0604020202020204" pitchFamily="34" charset="0"/>
              </a:rPr>
              <a:pPr>
                <a:spcBef>
                  <a:spcPct val="0"/>
                </a:spcBef>
                <a:buFontTx/>
                <a:buNone/>
              </a:pPr>
              <a:t>1</a:t>
            </a:fld>
            <a:endParaRPr lang="en-US" altLang="en-US">
              <a:latin typeface="Arial" panose="020B0604020202020204" pitchFamily="34" charset="0"/>
            </a:endParaRPr>
          </a:p>
        </p:txBody>
      </p:sp>
      <p:sp>
        <p:nvSpPr>
          <p:cNvPr id="12293" name="Rectangle 1"/>
          <p:cNvSpPr>
            <a:spLocks noChangeArrowheads="1"/>
          </p:cNvSpPr>
          <p:nvPr/>
        </p:nvSpPr>
        <p:spPr bwMode="auto">
          <a:xfrm>
            <a:off x="593725" y="4505325"/>
            <a:ext cx="58610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spAutoFit/>
          </a:bodyPr>
          <a:lstStyle>
            <a:lvl1pPr marL="171450" indent="-171450">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sz="1300" b="0"/>
          </a:p>
          <a:p>
            <a:endParaRPr lang="en-US" altLang="en-US" sz="13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598613" indent="-228600">
              <a:spcBef>
                <a:spcPct val="30000"/>
              </a:spcBef>
              <a:buChar char="•"/>
              <a:defRPr sz="1200">
                <a:solidFill>
                  <a:schemeClr val="tx1"/>
                </a:solidFill>
                <a:latin typeface="Times New Roman" panose="02020603050405020304" pitchFamily="18" charset="0"/>
              </a:defRPr>
            </a:lvl4pPr>
            <a:lvl5pPr marL="2055813" indent="-227013">
              <a:spcBef>
                <a:spcPct val="30000"/>
              </a:spcBef>
              <a:buChar char="•"/>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C852E87F-B308-461D-AB21-20392FC2297A}" type="slidenum">
              <a:rPr lang="en-US" altLang="en-US" smtClean="0">
                <a:latin typeface="Arial" panose="020B0604020202020204" pitchFamily="34" charset="0"/>
              </a:rPr>
              <a:pPr>
                <a:spcBef>
                  <a:spcPct val="0"/>
                </a:spcBef>
                <a:buFontTx/>
                <a:buNone/>
              </a:pPr>
              <a:t>2</a:t>
            </a:fld>
            <a:endParaRPr lang="en-US" altLang="en-US">
              <a:latin typeface="Arial" panose="020B0604020202020204" pitchFamily="34" charset="0"/>
            </a:endParaRPr>
          </a:p>
        </p:txBody>
      </p:sp>
      <p:sp>
        <p:nvSpPr>
          <p:cNvPr id="8196"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D448545C-176A-41D1-A5DB-13C3D00FB3B6}" type="slidenum">
              <a:rPr lang="en-US" altLang="en-US" smtClean="0">
                <a:latin typeface="Arial" panose="020B0604020202020204" pitchFamily="34" charset="0"/>
              </a:rPr>
              <a:pPr>
                <a:spcBef>
                  <a:spcPct val="0"/>
                </a:spcBef>
                <a:buFontTx/>
                <a:buNone/>
              </a:pPr>
              <a:t>3</a:t>
            </a:fld>
            <a:endParaRPr lang="en-US" altLang="en-US">
              <a:latin typeface="Arial" panose="020B0604020202020204" pitchFamily="34" charset="0"/>
            </a:endParaRPr>
          </a:p>
        </p:txBody>
      </p:sp>
      <p:sp>
        <p:nvSpPr>
          <p:cNvPr id="14340"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D448545C-176A-41D1-A5DB-13C3D00FB3B6}" type="slidenum">
              <a:rPr lang="en-US" altLang="en-US" smtClean="0">
                <a:latin typeface="Arial" panose="020B0604020202020204" pitchFamily="34" charset="0"/>
              </a:rPr>
              <a:pPr>
                <a:spcBef>
                  <a:spcPct val="0"/>
                </a:spcBef>
                <a:buFontTx/>
                <a:buNone/>
              </a:pPr>
              <a:t>4</a:t>
            </a:fld>
            <a:endParaRPr lang="en-US" altLang="en-US">
              <a:latin typeface="Arial" panose="020B0604020202020204" pitchFamily="34" charset="0"/>
            </a:endParaRPr>
          </a:p>
        </p:txBody>
      </p:sp>
      <p:sp>
        <p:nvSpPr>
          <p:cNvPr id="14340"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extLst>
      <p:ext uri="{BB962C8B-B14F-4D97-AF65-F5344CB8AC3E}">
        <p14:creationId xmlns:p14="http://schemas.microsoft.com/office/powerpoint/2010/main" val="368351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791AC896-D073-415F-9C57-031EDBE3BB8A}" type="slidenum">
              <a:rPr lang="en-US" altLang="en-US" smtClean="0">
                <a:latin typeface="Arial" panose="020B0604020202020204" pitchFamily="34" charset="0"/>
              </a:rPr>
              <a:pPr>
                <a:spcBef>
                  <a:spcPct val="0"/>
                </a:spcBef>
                <a:buFontTx/>
                <a:buNone/>
              </a:pPr>
              <a:t>5</a:t>
            </a:fld>
            <a:endParaRPr lang="en-US" altLang="en-US">
              <a:latin typeface="Arial" panose="020B0604020202020204" pitchFamily="34" charset="0"/>
            </a:endParaRPr>
          </a:p>
        </p:txBody>
      </p:sp>
      <p:sp>
        <p:nvSpPr>
          <p:cNvPr id="65540"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DE19592B-3D05-47FD-9507-E5B6A7D44B93}" type="slidenum">
              <a:rPr lang="en-US" altLang="en-US" smtClean="0">
                <a:latin typeface="Arial" panose="020B0604020202020204" pitchFamily="34" charset="0"/>
              </a:rPr>
              <a:pPr>
                <a:spcBef>
                  <a:spcPct val="0"/>
                </a:spcBef>
                <a:buFontTx/>
                <a:buNone/>
              </a:pPr>
              <a:t>6</a:t>
            </a:fld>
            <a:endParaRPr lang="en-US" altLang="en-US">
              <a:latin typeface="Arial" panose="020B0604020202020204" pitchFamily="34" charset="0"/>
            </a:endParaRPr>
          </a:p>
        </p:txBody>
      </p:sp>
      <p:sp>
        <p:nvSpPr>
          <p:cNvPr id="28676"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6FAF884-59FC-4571-AD25-EF4871F4DF3E}"/>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E06534EA-C9E5-47CB-B710-0B962865094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Here are the program elements depicted as a pie chart showing how the TTP dollar is allocated by tribes in Alaska Region.</a:t>
            </a:r>
          </a:p>
          <a:p>
            <a:r>
              <a:rPr lang="en-US" altLang="en-US" sz="1400" dirty="0"/>
              <a:t>If you compare the past 11 years FY2010 to FY2023 (circle on left) with FY2024 (circle on right), the following is evident.</a:t>
            </a:r>
          </a:p>
          <a:p>
            <a:pPr lvl="1"/>
            <a:r>
              <a:rPr lang="en-US" altLang="en-US" sz="1400" dirty="0"/>
              <a:t>42% going to planning and maintenance for the 11 years vs 46% for FY23, a 4% increase</a:t>
            </a:r>
          </a:p>
          <a:p>
            <a:pPr lvl="1"/>
            <a:r>
              <a:rPr lang="en-US" altLang="en-US" sz="1400" dirty="0"/>
              <a:t>Increasing amounts for design, 6% to 10% and </a:t>
            </a:r>
          </a:p>
          <a:p>
            <a:pPr lvl="1"/>
            <a:r>
              <a:rPr lang="en-US" altLang="en-US" sz="1400" dirty="0"/>
              <a:t>Decreasing amounts for construction, 42% to 14%</a:t>
            </a:r>
          </a:p>
          <a:p>
            <a:pPr lvl="1">
              <a:buNone/>
            </a:pPr>
            <a:r>
              <a:rPr lang="en-US" altLang="en-US" sz="1400" dirty="0"/>
              <a:t>Under the FAST-Act and BIL the upper limit for maintenance was $500K or 25% of tribal shares, whichever is greater.   Under SAFETEA-LU the maintenance upper limit was 25% of tribal shares, period.</a:t>
            </a:r>
          </a:p>
          <a:p>
            <a:r>
              <a:rPr lang="en-US" altLang="en-US" sz="1400" dirty="0"/>
              <a:t>Our database allows us to analyze each tribes program in the same way which allows us to provide advice on where future resourcing should go and how you might plan to employ that next TTP dollar.  </a:t>
            </a:r>
          </a:p>
          <a:p>
            <a:pPr lvl="1"/>
            <a:endParaRPr lang="en-US" altLang="en-US" dirty="0"/>
          </a:p>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extLst>
      <p:ext uri="{BB962C8B-B14F-4D97-AF65-F5344CB8AC3E}">
        <p14:creationId xmlns:p14="http://schemas.microsoft.com/office/powerpoint/2010/main" val="1785451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extLst>
      <p:ext uri="{BB962C8B-B14F-4D97-AF65-F5344CB8AC3E}">
        <p14:creationId xmlns:p14="http://schemas.microsoft.com/office/powerpoint/2010/main" val="2515264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spcBef>
                <a:spcPct val="0"/>
              </a:spcBef>
              <a:buFontTx/>
              <a:buNone/>
            </a:pPr>
            <a:fld id="{D8ACCD33-A052-45A4-BBBF-1BFA34E1EFB3}" type="slidenum">
              <a:rPr lang="en-US" altLang="en-US" smtClean="0">
                <a:latin typeface="Arial" panose="020B0604020202020204" pitchFamily="34" charset="0"/>
              </a:rPr>
              <a:pPr>
                <a:spcBef>
                  <a:spcPct val="0"/>
                </a:spcBef>
                <a:buFontTx/>
                <a:buNone/>
              </a:pPr>
              <a:t>10</a:t>
            </a:fld>
            <a:endParaRPr lang="en-US" altLang="en-US">
              <a:latin typeface="Arial" panose="020B0604020202020204" pitchFamily="34" charset="0"/>
            </a:endParaRPr>
          </a:p>
        </p:txBody>
      </p:sp>
      <p:sp>
        <p:nvSpPr>
          <p:cNvPr id="63492" name="Notes Placeholder 1"/>
          <p:cNvSpPr>
            <a:spLocks noGrp="1"/>
          </p:cNvSpPr>
          <p:nvPr/>
        </p:nvSpPr>
        <p:spPr bwMode="auto">
          <a:xfrm>
            <a:off x="935038" y="4414838"/>
            <a:ext cx="51403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endParaRPr lang="en-US" altLang="en-US" b="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7" tIns="45764" rIns="91527" bIns="45764" anchor="b"/>
          <a:lstStyle>
            <a:lvl1pPr>
              <a:spcBef>
                <a:spcPct val="30000"/>
              </a:spcBef>
              <a:buChar char="•"/>
              <a:defRPr sz="1200">
                <a:solidFill>
                  <a:schemeClr val="tx1"/>
                </a:solidFill>
                <a:latin typeface="Times New Roman" panose="02020603050405020304" pitchFamily="18" charset="0"/>
              </a:defRPr>
            </a:lvl1pPr>
            <a:lvl2pPr marL="742950" indent="-285750">
              <a:spcBef>
                <a:spcPct val="30000"/>
              </a:spcBef>
              <a:buChar char="•"/>
              <a:defRPr sz="1200">
                <a:solidFill>
                  <a:schemeClr val="tx1"/>
                </a:solidFill>
                <a:latin typeface="Times New Roman" panose="02020603050405020304" pitchFamily="18" charset="0"/>
              </a:defRPr>
            </a:lvl2pPr>
            <a:lvl3pPr marL="1143000" indent="-228600">
              <a:spcBef>
                <a:spcPct val="30000"/>
              </a:spcBef>
              <a:buChar char="•"/>
              <a:defRPr sz="1200">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Times New Roman" panose="02020603050405020304" pitchFamily="18" charset="0"/>
              </a:defRPr>
            </a:lvl4pPr>
            <a:lvl5pPr marL="2057400" indent="-228600">
              <a:spcBef>
                <a:spcPct val="30000"/>
              </a:spcBef>
              <a:buChar char="•"/>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buChar char="•"/>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buChar char="•"/>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buChar char="•"/>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buChar char="•"/>
              <a:defRPr sz="1200">
                <a:solidFill>
                  <a:schemeClr val="tx1"/>
                </a:solidFill>
                <a:latin typeface="Times New Roman" panose="02020603050405020304" pitchFamily="18" charset="0"/>
              </a:defRPr>
            </a:lvl9pPr>
          </a:lstStyle>
          <a:p>
            <a:pPr algn="r">
              <a:spcBef>
                <a:spcPct val="0"/>
              </a:spcBef>
              <a:buFontTx/>
              <a:buNone/>
            </a:pPr>
            <a:fld id="{34889CE0-A88E-470C-8C6E-2A167AB31DFB}" type="slidenum">
              <a:rPr lang="en-US" altLang="en-US" b="0">
                <a:latin typeface="Arial" panose="020B0604020202020204" pitchFamily="34" charset="0"/>
              </a:rPr>
              <a:pPr algn="r">
                <a:spcBef>
                  <a:spcPct val="0"/>
                </a:spcBef>
                <a:buFontTx/>
                <a:buNone/>
              </a:pPr>
              <a:t>11</a:t>
            </a:fld>
            <a:endParaRPr lang="en-US" altLang="en-US" b="0">
              <a:latin typeface="Arial" panose="020B0604020202020204" pitchFamily="34" charset="0"/>
            </a:endParaRPr>
          </a:p>
        </p:txBody>
      </p:sp>
      <p:sp>
        <p:nvSpPr>
          <p:cNvPr id="67587"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ln/>
        </p:spPr>
        <p:txBody>
          <a:bodyPr/>
          <a:lstStyle/>
          <a:p>
            <a:pPr marL="280435" indent="-280435">
              <a:defRPr/>
            </a:pPr>
            <a:endParaRPr lang="en-US" dirty="0"/>
          </a:p>
          <a:p>
            <a:pPr>
              <a:defRPr/>
            </a:pPr>
            <a:endParaRPr lang="en-US" dirty="0"/>
          </a:p>
          <a:p>
            <a:pPr>
              <a:defRPr/>
            </a:pPr>
            <a:endParaRPr lang="en-US" dirty="0"/>
          </a:p>
          <a:p>
            <a:pPr>
              <a:defRPr/>
            </a:pPr>
            <a:endParaRPr lang="en-US" dirty="0"/>
          </a:p>
          <a:p>
            <a:pPr>
              <a:buFontTx/>
              <a:buNone/>
              <a:defRPr/>
            </a:pPr>
            <a:endParaRPr lang="en-US" dirty="0"/>
          </a:p>
          <a:p>
            <a:pPr>
              <a:buFontTx/>
              <a:buNone/>
              <a:defRPr/>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Text Box 27"/>
          <p:cNvSpPr txBox="1">
            <a:spLocks noChangeArrowheads="1"/>
          </p:cNvSpPr>
          <p:nvPr/>
        </p:nvSpPr>
        <p:spPr bwMode="auto">
          <a:xfrm>
            <a:off x="582613" y="393700"/>
            <a:ext cx="7969250" cy="646113"/>
          </a:xfrm>
          <a:prstGeom prst="rect">
            <a:avLst/>
          </a:prstGeom>
          <a:noFill/>
          <a:ln>
            <a:noFill/>
          </a:ln>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a:defRPr/>
            </a:pPr>
            <a:r>
              <a:rPr lang="en-US" sz="3200" i="1"/>
              <a:t>Bureau of Indian Affairs, Alaska Region</a:t>
            </a:r>
            <a:r>
              <a:rPr lang="en-US" sz="3600" i="1"/>
              <a:t> </a:t>
            </a:r>
          </a:p>
        </p:txBody>
      </p:sp>
      <p:sp>
        <p:nvSpPr>
          <p:cNvPr id="6" name="Line 28"/>
          <p:cNvSpPr>
            <a:spLocks noChangeShapeType="1"/>
          </p:cNvSpPr>
          <p:nvPr/>
        </p:nvSpPr>
        <p:spPr bwMode="auto">
          <a:xfrm>
            <a:off x="381000" y="12319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Text Box 36"/>
          <p:cNvSpPr txBox="1">
            <a:spLocks noChangeArrowheads="1"/>
          </p:cNvSpPr>
          <p:nvPr userDrawn="1"/>
        </p:nvSpPr>
        <p:spPr bwMode="auto">
          <a:xfrm>
            <a:off x="1363663" y="6521450"/>
            <a:ext cx="6553200" cy="338138"/>
          </a:xfrm>
          <a:prstGeom prst="rect">
            <a:avLst/>
          </a:prstGeom>
          <a:noFill/>
          <a:ln>
            <a:noFill/>
          </a:ln>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a:spcBef>
                <a:spcPct val="50000"/>
              </a:spcBef>
              <a:defRPr/>
            </a:pPr>
            <a:r>
              <a:rPr lang="en-US" sz="1600" i="1" dirty="0">
                <a:solidFill>
                  <a:srgbClr val="006600"/>
                </a:solidFill>
                <a:latin typeface="Century Schoolbook" pitchFamily="18" charset="0"/>
              </a:rPr>
              <a:t>2017 Providers Conference – Embracing Change</a:t>
            </a:r>
          </a:p>
        </p:txBody>
      </p:sp>
      <p:sp>
        <p:nvSpPr>
          <p:cNvPr id="33826" name="Rectangle 34"/>
          <p:cNvSpPr>
            <a:spLocks noGrp="1" noChangeArrowheads="1"/>
          </p:cNvSpPr>
          <p:nvPr>
            <p:ph type="subTitle" idx="1"/>
          </p:nvPr>
        </p:nvSpPr>
        <p:spPr>
          <a:xfrm>
            <a:off x="5419725" y="5006975"/>
            <a:ext cx="4495800" cy="1047750"/>
          </a:xfrm>
        </p:spPr>
        <p:txBody>
          <a:bodyPr anchorCtr="0"/>
          <a:lstStyle>
            <a:lvl1pPr marL="0" indent="0">
              <a:buFont typeface="Wingdings" pitchFamily="2" charset="2"/>
              <a:buNone/>
              <a:defRPr sz="1600"/>
            </a:lvl1pPr>
          </a:lstStyle>
          <a:p>
            <a:r>
              <a:rPr lang="en-US"/>
              <a:t>Stuart D. Hartford, P.E.</a:t>
            </a:r>
          </a:p>
          <a:p>
            <a:r>
              <a:rPr lang="en-US"/>
              <a:t>Regional Road Engineer</a:t>
            </a:r>
          </a:p>
        </p:txBody>
      </p:sp>
      <p:sp>
        <p:nvSpPr>
          <p:cNvPr id="33827" name="Rectangle 35"/>
          <p:cNvSpPr>
            <a:spLocks noGrp="1" noChangeArrowheads="1"/>
          </p:cNvSpPr>
          <p:nvPr>
            <p:ph type="ctrTitle"/>
          </p:nvPr>
        </p:nvSpPr>
        <p:spPr>
          <a:xfrm>
            <a:off x="2109789" y="1558925"/>
            <a:ext cx="5143500" cy="1600200"/>
          </a:xfrm>
        </p:spPr>
        <p:txBody>
          <a:bodyPr/>
          <a:lstStyle>
            <a:lvl1pPr>
              <a:defRPr/>
            </a:lvl1pPr>
          </a:lstStyle>
          <a:p>
            <a:r>
              <a:rPr lang="en-US" dirty="0"/>
              <a:t>IRR </a:t>
            </a:r>
            <a:r>
              <a:rPr lang="en-US" dirty="0" err="1"/>
              <a:t>Progam</a:t>
            </a:r>
            <a:r>
              <a:rPr lang="en-US" dirty="0"/>
              <a:t> Update</a:t>
            </a:r>
          </a:p>
        </p:txBody>
      </p:sp>
      <p:sp>
        <p:nvSpPr>
          <p:cNvPr id="8" name="Rectangle 29"/>
          <p:cNvSpPr>
            <a:spLocks noGrp="1" noChangeArrowheads="1"/>
          </p:cNvSpPr>
          <p:nvPr>
            <p:ph type="dt" sz="half" idx="10"/>
          </p:nvPr>
        </p:nvSpPr>
        <p:spPr bwMode="auto">
          <a:xfrm>
            <a:off x="0" y="6629400"/>
            <a:ext cx="1219200" cy="3048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000" b="0">
                <a:solidFill>
                  <a:srgbClr val="969696"/>
                </a:solidFill>
                <a:latin typeface="Arial" charset="0"/>
                <a:cs typeface="+mn-cs"/>
              </a:defRPr>
            </a:lvl1pPr>
          </a:lstStyle>
          <a:p>
            <a:pPr>
              <a:defRPr/>
            </a:pPr>
            <a:r>
              <a:rPr lang="en-US"/>
              <a:t>As of:</a:t>
            </a:r>
          </a:p>
        </p:txBody>
      </p:sp>
      <p:sp>
        <p:nvSpPr>
          <p:cNvPr id="9" name="Rectangle 30"/>
          <p:cNvSpPr>
            <a:spLocks noGrp="1" noChangeArrowheads="1"/>
          </p:cNvSpPr>
          <p:nvPr>
            <p:ph type="sldNum" sz="quarter" idx="11"/>
          </p:nvPr>
        </p:nvSpPr>
        <p:spPr/>
        <p:txBody>
          <a:bodyPr/>
          <a:lstStyle>
            <a:lvl1pPr>
              <a:defRPr/>
            </a:lvl1pPr>
          </a:lstStyle>
          <a:p>
            <a:pPr>
              <a:defRPr/>
            </a:pPr>
            <a:fld id="{5B77A670-B522-4DE7-97E2-BE45BDF75776}"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56604420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a:buFont typeface="Wingdings" pitchFamily="2" charset="2"/>
              <a:buChar char="Ø"/>
              <a:defRPr/>
            </a:lvl2pPr>
            <a:lvl3pPr algn="l">
              <a:buFont typeface="Wingdings" pitchFamily="2" charset="2"/>
              <a:buChar char="ü"/>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p:txBody>
          <a:bodyPr/>
          <a:lstStyle>
            <a:lvl1pPr>
              <a:defRPr/>
            </a:lvl1pPr>
          </a:lstStyle>
          <a:p>
            <a:pPr>
              <a:defRPr/>
            </a:pPr>
            <a:fld id="{FF887E75-FC6E-4244-9BA8-D35D1741D3E7}"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857613980"/>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61F4B949-8F96-4EAF-9692-028C55C4103F}"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7432561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00025" y="1404939"/>
            <a:ext cx="4267200" cy="4891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9625" y="1404939"/>
            <a:ext cx="4267200" cy="4891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7B7643D-C3D0-43AC-BF2D-A7E1570C17CD}"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45815842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F2574837-A503-478A-A7E3-A1B9EEC90BC3}"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4162481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8C746477-D8DE-46FD-91CD-E3B89BD2540A}"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11174084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4F00275C-22FE-44DD-A50F-AC49EB9B187C}"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49551690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DFDCD59-5A11-4827-BF55-FC71EBFB10F5}"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9203262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957641E-2F27-4C10-8874-70464B330AF2}"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1437262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28A2096-F2A2-4A02-BCEC-67AC3FA69286}"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9560520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F011B65-D1CC-4E9C-AD18-629E2092B4F0}"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2764294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5126" y="261939"/>
            <a:ext cx="2171700" cy="6034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0026" y="261939"/>
            <a:ext cx="6362700" cy="6034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DC7B15D3-0CEF-4701-88F9-FD6891A55A4F}"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83050264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200025" y="1404939"/>
            <a:ext cx="4267200" cy="4891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4619625" y="1404939"/>
            <a:ext cx="4267200" cy="4891087"/>
          </a:xfrm>
        </p:spPr>
        <p:txBody>
          <a:bodyPr/>
          <a:lstStyle/>
          <a:p>
            <a:pPr lvl="0"/>
            <a:endParaRPr lang="en-US" noProof="0"/>
          </a:p>
        </p:txBody>
      </p:sp>
      <p:sp>
        <p:nvSpPr>
          <p:cNvPr id="7" name="Title 6"/>
          <p:cNvSpPr>
            <a:spLocks noGrp="1"/>
          </p:cNvSpPr>
          <p:nvPr>
            <p:ph type="title"/>
          </p:nvPr>
        </p:nvSpPr>
        <p:spPr/>
        <p:txBody>
          <a:body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41AD6E57-8332-410C-8A45-30CCB3B13BBF}"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93511169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Chart Placeholder 2"/>
          <p:cNvSpPr>
            <a:spLocks noGrp="1"/>
          </p:cNvSpPr>
          <p:nvPr>
            <p:ph type="chart" idx="1"/>
          </p:nvPr>
        </p:nvSpPr>
        <p:spPr>
          <a:xfrm>
            <a:off x="200025" y="1404939"/>
            <a:ext cx="8686800" cy="4891087"/>
          </a:xfrm>
        </p:spPr>
        <p:txBody>
          <a:bodyPr/>
          <a:lstStyle/>
          <a:p>
            <a:pPr lvl="0"/>
            <a:endParaRPr lang="en-US" noProof="0"/>
          </a:p>
        </p:txBody>
      </p:sp>
      <p:sp>
        <p:nvSpPr>
          <p:cNvPr id="4" name="Rectangle 6"/>
          <p:cNvSpPr>
            <a:spLocks noGrp="1" noChangeArrowheads="1"/>
          </p:cNvSpPr>
          <p:nvPr>
            <p:ph type="sldNum" sz="quarter" idx="10"/>
          </p:nvPr>
        </p:nvSpPr>
        <p:spPr>
          <a:ln/>
        </p:spPr>
        <p:txBody>
          <a:bodyPr/>
          <a:lstStyle>
            <a:lvl1pPr>
              <a:defRPr/>
            </a:lvl1pPr>
          </a:lstStyle>
          <a:p>
            <a:pPr>
              <a:defRPr/>
            </a:pPr>
            <a:fld id="{3FE0BF66-F627-4D1D-97E1-B00CC65D309B}"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34317021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06514" y="261938"/>
            <a:ext cx="6337300" cy="658812"/>
          </a:xfrm>
        </p:spPr>
        <p:txBody>
          <a:bodyPr/>
          <a:lstStyle/>
          <a:p>
            <a:r>
              <a:rPr lang="en-US" dirty="0"/>
              <a:t>Click to edit Master title style</a:t>
            </a:r>
          </a:p>
        </p:txBody>
      </p:sp>
      <p:sp>
        <p:nvSpPr>
          <p:cNvPr id="3" name="Content Placeholder 2"/>
          <p:cNvSpPr>
            <a:spLocks noGrp="1"/>
          </p:cNvSpPr>
          <p:nvPr>
            <p:ph sz="quarter" idx="1"/>
          </p:nvPr>
        </p:nvSpPr>
        <p:spPr>
          <a:xfrm>
            <a:off x="2000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2000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A0004A8F-3EE3-47CB-8769-D25785E4457A}"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37316771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SmartArt Placeholder 2"/>
          <p:cNvSpPr>
            <a:spLocks noGrp="1"/>
          </p:cNvSpPr>
          <p:nvPr>
            <p:ph type="dgm" idx="1"/>
          </p:nvPr>
        </p:nvSpPr>
        <p:spPr>
          <a:xfrm>
            <a:off x="200025" y="1404939"/>
            <a:ext cx="8686800" cy="4891087"/>
          </a:xfrm>
        </p:spPr>
        <p:txBody>
          <a:bodyPr/>
          <a:lstStyle/>
          <a:p>
            <a:pPr lvl="0"/>
            <a:endParaRPr lang="en-US" noProof="0"/>
          </a:p>
        </p:txBody>
      </p:sp>
      <p:sp>
        <p:nvSpPr>
          <p:cNvPr id="4" name="Rectangle 6"/>
          <p:cNvSpPr>
            <a:spLocks noGrp="1" noChangeArrowheads="1"/>
          </p:cNvSpPr>
          <p:nvPr>
            <p:ph type="sldNum" sz="quarter" idx="10"/>
          </p:nvPr>
        </p:nvSpPr>
        <p:spPr>
          <a:ln/>
        </p:spPr>
        <p:txBody>
          <a:bodyPr/>
          <a:lstStyle>
            <a:lvl1pPr>
              <a:defRPr/>
            </a:lvl1pPr>
          </a:lstStyle>
          <a:p>
            <a:pPr>
              <a:defRPr/>
            </a:pPr>
            <a:fld id="{829C08D1-333D-4948-879E-E5A6F066D098}"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39083878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dirty="0"/>
              <a:t>Click to edit Master title style</a:t>
            </a:r>
          </a:p>
        </p:txBody>
      </p:sp>
      <p:sp>
        <p:nvSpPr>
          <p:cNvPr id="3" name="Content Placeholder 2"/>
          <p:cNvSpPr>
            <a:spLocks noGrp="1"/>
          </p:cNvSpPr>
          <p:nvPr>
            <p:ph sz="quarter" idx="1"/>
          </p:nvPr>
        </p:nvSpPr>
        <p:spPr>
          <a:xfrm>
            <a:off x="2000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200025" y="3925889"/>
            <a:ext cx="86868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9AD819AB-C4CD-433A-ACB5-DAA75BF7D380}"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93439194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Text Placeholder 2"/>
          <p:cNvSpPr>
            <a:spLocks noGrp="1"/>
          </p:cNvSpPr>
          <p:nvPr>
            <p:ph type="body" sz="half" idx="1"/>
          </p:nvPr>
        </p:nvSpPr>
        <p:spPr>
          <a:xfrm>
            <a:off x="200025" y="1404939"/>
            <a:ext cx="4267200" cy="4891087"/>
          </a:xfrm>
        </p:spPr>
        <p:txBody>
          <a:bodyPr/>
          <a:lstStyle>
            <a:lvl2pPr>
              <a:buFont typeface="Wingdings" pitchFamily="2" charset="2"/>
              <a:buChar char="Ø"/>
              <a:defRPr/>
            </a:lvl2pPr>
            <a:lvl3pPr>
              <a:buFont typeface="Wingdings" pitchFamily="2" charset="2"/>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C13B658C-E01B-4357-A3B8-C7F00DDF0441}"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81861481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Content Placeholder 2"/>
          <p:cNvSpPr>
            <a:spLocks noGrp="1"/>
          </p:cNvSpPr>
          <p:nvPr>
            <p:ph sz="half" idx="1"/>
          </p:nvPr>
        </p:nvSpPr>
        <p:spPr>
          <a:xfrm>
            <a:off x="200025" y="1404939"/>
            <a:ext cx="42672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19625" y="1404939"/>
            <a:ext cx="4267200" cy="2368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19625" y="3925889"/>
            <a:ext cx="4267200" cy="2370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5C77F31F-DBD0-4DBC-9DE4-551AC92C2C12}"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63656950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00025" y="261939"/>
            <a:ext cx="8686800" cy="6034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B8A10EEB-A29B-4775-9D08-B605C4BE29C2}"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189246257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306514" y="261938"/>
            <a:ext cx="6337300" cy="658812"/>
          </a:xfrm>
        </p:spPr>
        <p:txBody>
          <a:bodyPr/>
          <a:lstStyle/>
          <a:p>
            <a:r>
              <a:rPr lang="en-US"/>
              <a:t>Click to edit Master title style</a:t>
            </a:r>
          </a:p>
        </p:txBody>
      </p:sp>
      <p:sp>
        <p:nvSpPr>
          <p:cNvPr id="3" name="Text Placeholder 2"/>
          <p:cNvSpPr>
            <a:spLocks noGrp="1"/>
          </p:cNvSpPr>
          <p:nvPr>
            <p:ph type="body" sz="half" idx="1"/>
          </p:nvPr>
        </p:nvSpPr>
        <p:spPr>
          <a:xfrm>
            <a:off x="200025" y="1404939"/>
            <a:ext cx="42672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19625" y="1404939"/>
            <a:ext cx="4267200" cy="4891087"/>
          </a:xfrm>
        </p:spPr>
        <p:txBody>
          <a:bodyPr/>
          <a:lstStyle/>
          <a:p>
            <a:pPr lvl="0"/>
            <a:endParaRPr lang="en-US" noProof="0"/>
          </a:p>
        </p:txBody>
      </p:sp>
      <p:sp>
        <p:nvSpPr>
          <p:cNvPr id="5" name="Rectangle 6"/>
          <p:cNvSpPr>
            <a:spLocks noGrp="1" noChangeArrowheads="1"/>
          </p:cNvSpPr>
          <p:nvPr>
            <p:ph type="sldNum" sz="quarter" idx="10"/>
          </p:nvPr>
        </p:nvSpPr>
        <p:spPr>
          <a:ln/>
        </p:spPr>
        <p:txBody>
          <a:bodyPr/>
          <a:lstStyle>
            <a:lvl1pPr>
              <a:defRPr/>
            </a:lvl1pPr>
          </a:lstStyle>
          <a:p>
            <a:pPr>
              <a:defRPr/>
            </a:pPr>
            <a:fld id="{91600B89-FB89-483F-969A-BAA7D5F353B9}"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350768641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6513" y="261938"/>
            <a:ext cx="6337300" cy="658812"/>
          </a:xfrm>
        </p:spPr>
        <p:txBody>
          <a:bodyPr/>
          <a:lstStyle/>
          <a:p>
            <a:r>
              <a:rPr lang="en-US"/>
              <a:t>Click to edit Master title style</a:t>
            </a:r>
          </a:p>
        </p:txBody>
      </p:sp>
      <p:sp>
        <p:nvSpPr>
          <p:cNvPr id="3" name="Content Placeholder 2"/>
          <p:cNvSpPr>
            <a:spLocks noGrp="1"/>
          </p:cNvSpPr>
          <p:nvPr>
            <p:ph idx="1"/>
          </p:nvPr>
        </p:nvSpPr>
        <p:spPr>
          <a:xfrm>
            <a:off x="219075" y="1376363"/>
            <a:ext cx="868680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C76E404-6C92-4792-B65B-6D7B0AF69023}" type="slidenum">
              <a:rPr lang="en-US" altLang="en-US"/>
              <a:pPr>
                <a:defRPr/>
              </a:pPr>
              <a:t>‹#›</a:t>
            </a:fld>
            <a:endParaRPr lang="en-US" altLang="en-US">
              <a:solidFill>
                <a:schemeClr val="bg2"/>
              </a:solidFill>
            </a:endParaRPr>
          </a:p>
        </p:txBody>
      </p:sp>
    </p:spTree>
    <p:extLst>
      <p:ext uri="{BB962C8B-B14F-4D97-AF65-F5344CB8AC3E}">
        <p14:creationId xmlns:p14="http://schemas.microsoft.com/office/powerpoint/2010/main" val="264908037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173932B-5EBD-40C6-AAC6-BA274C6FD233}" type="datetimeFigureOut">
              <a:rPr lang="en-US"/>
              <a:pPr>
                <a:defRPr/>
              </a:pPr>
              <a:t>12/4/2024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154AF3-2C36-4541-A7E3-285442C054B8}" type="slidenum">
              <a:rPr lang="en-US" altLang="en-US"/>
              <a:pPr>
                <a:defRPr/>
              </a:pPr>
              <a:t>‹#›</a:t>
            </a:fld>
            <a:endParaRPr lang="en-US" altLang="en-US"/>
          </a:p>
        </p:txBody>
      </p:sp>
    </p:spTree>
    <p:extLst>
      <p:ext uri="{BB962C8B-B14F-4D97-AF65-F5344CB8AC3E}">
        <p14:creationId xmlns:p14="http://schemas.microsoft.com/office/powerpoint/2010/main" val="3465834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DFBC56B-4C63-4245-8A64-45F4F8C61A3F}" type="datetimeFigureOut">
              <a:rPr lang="en-US"/>
              <a:pPr>
                <a:defRPr/>
              </a:pPr>
              <a:t>12/4/2024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8D24BA-44A7-4099-AEEB-EBD0D9606909}" type="slidenum">
              <a:rPr lang="en-US" altLang="en-US"/>
              <a:pPr>
                <a:defRPr/>
              </a:pPr>
              <a:t>‹#›</a:t>
            </a:fld>
            <a:endParaRPr lang="en-US" altLang="en-US"/>
          </a:p>
        </p:txBody>
      </p:sp>
    </p:spTree>
    <p:extLst>
      <p:ext uri="{BB962C8B-B14F-4D97-AF65-F5344CB8AC3E}">
        <p14:creationId xmlns:p14="http://schemas.microsoft.com/office/powerpoint/2010/main" val="3091543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B7C0B80-AAA1-4104-8290-1BC7CD12A8DE}" type="datetimeFigureOut">
              <a:rPr lang="en-US"/>
              <a:pPr>
                <a:defRPr/>
              </a:pPr>
              <a:t>12/4/2024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1E936C-6211-42CC-BA17-E4067AD22CF2}" type="slidenum">
              <a:rPr lang="en-US" altLang="en-US"/>
              <a:pPr>
                <a:defRPr/>
              </a:pPr>
              <a:t>‹#›</a:t>
            </a:fld>
            <a:endParaRPr lang="en-US" altLang="en-US"/>
          </a:p>
        </p:txBody>
      </p:sp>
    </p:spTree>
    <p:extLst>
      <p:ext uri="{BB962C8B-B14F-4D97-AF65-F5344CB8AC3E}">
        <p14:creationId xmlns:p14="http://schemas.microsoft.com/office/powerpoint/2010/main" val="4224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B589A70-B5E3-4B14-8681-F159C6388737}" type="datetimeFigureOut">
              <a:rPr lang="en-US"/>
              <a:pPr>
                <a:defRPr/>
              </a:pPr>
              <a:t>12/4/2024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25B32D-7202-4C2F-902C-EF47EAD6FC80}" type="slidenum">
              <a:rPr lang="en-US" altLang="en-US"/>
              <a:pPr>
                <a:defRPr/>
              </a:pPr>
              <a:t>‹#›</a:t>
            </a:fld>
            <a:endParaRPr lang="en-US" altLang="en-US"/>
          </a:p>
        </p:txBody>
      </p:sp>
    </p:spTree>
    <p:extLst>
      <p:ext uri="{BB962C8B-B14F-4D97-AF65-F5344CB8AC3E}">
        <p14:creationId xmlns:p14="http://schemas.microsoft.com/office/powerpoint/2010/main" val="3714614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95F51A0-D629-46A2-9FED-B2EC3106DF95}" type="datetimeFigureOut">
              <a:rPr lang="en-US"/>
              <a:pPr>
                <a:defRPr/>
              </a:pPr>
              <a:t>12/4/2024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6276F8A-1545-4335-A130-CEB3863D8CEE}" type="slidenum">
              <a:rPr lang="en-US" altLang="en-US"/>
              <a:pPr>
                <a:defRPr/>
              </a:pPr>
              <a:t>‹#›</a:t>
            </a:fld>
            <a:endParaRPr lang="en-US" altLang="en-US"/>
          </a:p>
        </p:txBody>
      </p:sp>
    </p:spTree>
    <p:extLst>
      <p:ext uri="{BB962C8B-B14F-4D97-AF65-F5344CB8AC3E}">
        <p14:creationId xmlns:p14="http://schemas.microsoft.com/office/powerpoint/2010/main" val="2401956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B05D997-DA94-47E0-A18B-96A5BF5CCF20}" type="datetimeFigureOut">
              <a:rPr lang="en-US"/>
              <a:pPr>
                <a:defRPr/>
              </a:pPr>
              <a:t>12/4/2024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B13E78F-1B39-4051-BDD7-1F347ADAE54A}" type="slidenum">
              <a:rPr lang="en-US" altLang="en-US"/>
              <a:pPr>
                <a:defRPr/>
              </a:pPr>
              <a:t>‹#›</a:t>
            </a:fld>
            <a:endParaRPr lang="en-US" altLang="en-US"/>
          </a:p>
        </p:txBody>
      </p:sp>
    </p:spTree>
    <p:extLst>
      <p:ext uri="{BB962C8B-B14F-4D97-AF65-F5344CB8AC3E}">
        <p14:creationId xmlns:p14="http://schemas.microsoft.com/office/powerpoint/2010/main" val="33338029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12705E-E493-4988-B376-D7DE7575C728}" type="datetimeFigureOut">
              <a:rPr lang="en-US"/>
              <a:pPr>
                <a:defRPr/>
              </a:pPr>
              <a:t>12/4/2024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10A2B23-738D-4F19-9A20-7B93A2B739D5}" type="slidenum">
              <a:rPr lang="en-US" altLang="en-US"/>
              <a:pPr>
                <a:defRPr/>
              </a:pPr>
              <a:t>‹#›</a:t>
            </a:fld>
            <a:endParaRPr lang="en-US" altLang="en-US"/>
          </a:p>
        </p:txBody>
      </p:sp>
    </p:spTree>
    <p:extLst>
      <p:ext uri="{BB962C8B-B14F-4D97-AF65-F5344CB8AC3E}">
        <p14:creationId xmlns:p14="http://schemas.microsoft.com/office/powerpoint/2010/main" val="20855887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A4249CC-0367-472F-98FE-D34D78A453E1}" type="datetimeFigureOut">
              <a:rPr lang="en-US"/>
              <a:pPr>
                <a:defRPr/>
              </a:pPr>
              <a:t>12/4/2024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541911-DF34-4D02-8271-4082D2EE8F6F}" type="slidenum">
              <a:rPr lang="en-US" altLang="en-US"/>
              <a:pPr>
                <a:defRPr/>
              </a:pPr>
              <a:t>‹#›</a:t>
            </a:fld>
            <a:endParaRPr lang="en-US" altLang="en-US"/>
          </a:p>
        </p:txBody>
      </p:sp>
    </p:spTree>
    <p:extLst>
      <p:ext uri="{BB962C8B-B14F-4D97-AF65-F5344CB8AC3E}">
        <p14:creationId xmlns:p14="http://schemas.microsoft.com/office/powerpoint/2010/main" val="2350892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C8EDD06-ED9D-4A22-9E12-7BC8DD46BAB3}" type="datetimeFigureOut">
              <a:rPr lang="en-US"/>
              <a:pPr>
                <a:defRPr/>
              </a:pPr>
              <a:t>12/4/2024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38EF705-CDDF-4A6D-9B39-B76E8566E708}" type="slidenum">
              <a:rPr lang="en-US" altLang="en-US"/>
              <a:pPr>
                <a:defRPr/>
              </a:pPr>
              <a:t>‹#›</a:t>
            </a:fld>
            <a:endParaRPr lang="en-US" altLang="en-US"/>
          </a:p>
        </p:txBody>
      </p:sp>
    </p:spTree>
    <p:extLst>
      <p:ext uri="{BB962C8B-B14F-4D97-AF65-F5344CB8AC3E}">
        <p14:creationId xmlns:p14="http://schemas.microsoft.com/office/powerpoint/2010/main" val="4134336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BE51A2-F6BA-438B-94F3-C5D7F6EA36E2}" type="datetimeFigureOut">
              <a:rPr lang="en-US"/>
              <a:pPr>
                <a:defRPr/>
              </a:pPr>
              <a:t>12/4/2024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9DF3B4-B07E-41B3-B9C4-7989134E81BA}" type="slidenum">
              <a:rPr lang="en-US" altLang="en-US"/>
              <a:pPr>
                <a:defRPr/>
              </a:pPr>
              <a:t>‹#›</a:t>
            </a:fld>
            <a:endParaRPr lang="en-US" altLang="en-US"/>
          </a:p>
        </p:txBody>
      </p:sp>
    </p:spTree>
    <p:extLst>
      <p:ext uri="{BB962C8B-B14F-4D97-AF65-F5344CB8AC3E}">
        <p14:creationId xmlns:p14="http://schemas.microsoft.com/office/powerpoint/2010/main" val="3339683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F6BCB27-8B9B-4BFA-BEA6-D54301ADF4F7}" type="datetimeFigureOut">
              <a:rPr lang="en-US"/>
              <a:pPr>
                <a:defRPr/>
              </a:pPr>
              <a:t>12/4/2024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24DA4D-DFD0-451E-A5B9-A249CC7E90C6}" type="slidenum">
              <a:rPr lang="en-US" altLang="en-US"/>
              <a:pPr>
                <a:defRPr/>
              </a:pPr>
              <a:t>‹#›</a:t>
            </a:fld>
            <a:endParaRPr lang="en-US" altLang="en-US"/>
          </a:p>
        </p:txBody>
      </p:sp>
    </p:spTree>
    <p:extLst>
      <p:ext uri="{BB962C8B-B14F-4D97-AF65-F5344CB8AC3E}">
        <p14:creationId xmlns:p14="http://schemas.microsoft.com/office/powerpoint/2010/main" val="3849155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alphaModFix amt="82000"/>
            <a:lum/>
          </a:blip>
          <a:srcRect/>
          <a:tile tx="0" ty="0" sx="100000" sy="100000" flip="none" algn="tl"/>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19075" y="1368425"/>
            <a:ext cx="8686800" cy="489108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1"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2"/>
            <a:endParaRPr lang="en-US" altLang="en-US"/>
          </a:p>
          <a:p>
            <a:pPr lvl="2"/>
            <a:endParaRPr lang="en-US" altLang="en-US"/>
          </a:p>
        </p:txBody>
      </p:sp>
      <p:sp>
        <p:nvSpPr>
          <p:cNvPr id="1030" name="Rectangle 6"/>
          <p:cNvSpPr>
            <a:spLocks noGrp="1" noChangeArrowheads="1"/>
          </p:cNvSpPr>
          <p:nvPr>
            <p:ph type="sldNum" sz="quarter" idx="4"/>
          </p:nvPr>
        </p:nvSpPr>
        <p:spPr bwMode="auto">
          <a:xfrm>
            <a:off x="7988300" y="6629400"/>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0">
                <a:solidFill>
                  <a:srgbClr val="969696"/>
                </a:solidFill>
              </a:defRPr>
            </a:lvl1pPr>
          </a:lstStyle>
          <a:p>
            <a:pPr>
              <a:defRPr/>
            </a:pPr>
            <a:fld id="{5A340360-0D6D-409A-A19B-4ADDC42B55AB}" type="slidenum">
              <a:rPr lang="en-US" altLang="en-US"/>
              <a:pPr>
                <a:defRPr/>
              </a:pPr>
              <a:t>‹#›</a:t>
            </a:fld>
            <a:endParaRPr lang="en-US" altLang="en-US">
              <a:solidFill>
                <a:schemeClr val="bg2"/>
              </a:solidFill>
            </a:endParaRPr>
          </a:p>
        </p:txBody>
      </p:sp>
      <p:sp>
        <p:nvSpPr>
          <p:cNvPr id="1028" name="Rectangle 2"/>
          <p:cNvSpPr>
            <a:spLocks noGrp="1" noChangeArrowheads="1"/>
          </p:cNvSpPr>
          <p:nvPr>
            <p:ph type="title"/>
          </p:nvPr>
        </p:nvSpPr>
        <p:spPr bwMode="auto">
          <a:xfrm>
            <a:off x="1306513" y="261938"/>
            <a:ext cx="633730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OF SLIDE</a:t>
            </a:r>
          </a:p>
        </p:txBody>
      </p:sp>
      <p:sp>
        <p:nvSpPr>
          <p:cNvPr id="1029" name="Line 15"/>
          <p:cNvSpPr>
            <a:spLocks noChangeShapeType="1"/>
          </p:cNvSpPr>
          <p:nvPr/>
        </p:nvSpPr>
        <p:spPr bwMode="auto">
          <a:xfrm>
            <a:off x="381000" y="64516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Line 17"/>
          <p:cNvSpPr>
            <a:spLocks noChangeShapeType="1"/>
          </p:cNvSpPr>
          <p:nvPr/>
        </p:nvSpPr>
        <p:spPr bwMode="auto">
          <a:xfrm>
            <a:off x="381000" y="1231900"/>
            <a:ext cx="83820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31" name="Picture 52" descr="Bureau of Indian Affairs Logo"/>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8600" y="142875"/>
            <a:ext cx="9794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0"/>
          <p:cNvPicPr>
            <a:picLocks noChangeAspect="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a:off x="7848600" y="190500"/>
            <a:ext cx="92233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9"/>
          <p:cNvSpPr txBox="1">
            <a:spLocks noChangeArrowheads="1"/>
          </p:cNvSpPr>
          <p:nvPr/>
        </p:nvSpPr>
        <p:spPr bwMode="auto">
          <a:xfrm>
            <a:off x="2217738" y="6499225"/>
            <a:ext cx="4906962" cy="307975"/>
          </a:xfrm>
          <a:prstGeom prst="rect">
            <a:avLst/>
          </a:prstGeom>
          <a:noFill/>
          <a:ln>
            <a:noFill/>
          </a:ln>
        </p:spPr>
        <p:txBody>
          <a:bodyPr>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a:spcBef>
                <a:spcPct val="50000"/>
              </a:spcBef>
              <a:defRPr/>
            </a:pPr>
            <a:r>
              <a:rPr lang="en-US" i="1" dirty="0">
                <a:solidFill>
                  <a:srgbClr val="006600"/>
                </a:solidFill>
                <a:latin typeface="Century Schoolbook" pitchFamily="18" charset="0"/>
              </a:rPr>
              <a:t>Moving Together Toward Tomorrow</a:t>
            </a:r>
          </a:p>
        </p:txBody>
      </p:sp>
    </p:spTree>
  </p:cSld>
  <p:clrMap bg1="lt1" tx1="dk1" bg2="lt2" tx2="dk2" accent1="accent1" accent2="accent2" accent3="accent3" accent4="accent4" accent5="accent5" accent6="accent6" hlink="hlink" folHlink="folHlink"/>
  <p:sldLayoutIdLst>
    <p:sldLayoutId id="2147488925" r:id="rId1"/>
    <p:sldLayoutId id="2147488926" r:id="rId2"/>
    <p:sldLayoutId id="2147488894" r:id="rId3"/>
    <p:sldLayoutId id="2147488895" r:id="rId4"/>
    <p:sldLayoutId id="2147488896" r:id="rId5"/>
    <p:sldLayoutId id="2147488897" r:id="rId6"/>
    <p:sldLayoutId id="2147488898" r:id="rId7"/>
    <p:sldLayoutId id="2147488899" r:id="rId8"/>
    <p:sldLayoutId id="2147488900" r:id="rId9"/>
    <p:sldLayoutId id="2147488901" r:id="rId10"/>
    <p:sldLayoutId id="2147488902" r:id="rId11"/>
    <p:sldLayoutId id="2147488903" r:id="rId12"/>
    <p:sldLayoutId id="2147488904" r:id="rId13"/>
    <p:sldLayoutId id="2147488905" r:id="rId14"/>
    <p:sldLayoutId id="2147488906" r:id="rId15"/>
    <p:sldLayoutId id="2147488907" r:id="rId16"/>
    <p:sldLayoutId id="2147488908" r:id="rId17"/>
    <p:sldLayoutId id="2147488909" r:id="rId18"/>
    <p:sldLayoutId id="2147488910" r:id="rId19"/>
    <p:sldLayoutId id="2147488911" r:id="rId20"/>
    <p:sldLayoutId id="2147488912" r:id="rId21"/>
    <p:sldLayoutId id="2147488913" r:id="rId22"/>
  </p:sldLayoutIdLst>
  <p:transition/>
  <p:hf hdr="0" ftr="0" dt="0"/>
  <p:txStyles>
    <p:titleStyle>
      <a:lvl1pPr algn="ctr" rtl="0" eaLnBrk="0" fontAlgn="base" hangingPunct="0">
        <a:spcBef>
          <a:spcPct val="0"/>
        </a:spcBef>
        <a:spcAft>
          <a:spcPct val="0"/>
        </a:spcAft>
        <a:defRPr sz="3200" b="1">
          <a:solidFill>
            <a:srgbClr val="0033CC"/>
          </a:solidFill>
          <a:latin typeface="+mj-lt"/>
          <a:ea typeface="+mj-ea"/>
          <a:cs typeface="+mj-cs"/>
        </a:defRPr>
      </a:lvl1pPr>
      <a:lvl2pPr algn="ctr" rtl="0" eaLnBrk="0" fontAlgn="base" hangingPunct="0">
        <a:spcBef>
          <a:spcPct val="0"/>
        </a:spcBef>
        <a:spcAft>
          <a:spcPct val="0"/>
        </a:spcAft>
        <a:defRPr sz="3200" b="1">
          <a:solidFill>
            <a:srgbClr val="0033CC"/>
          </a:solidFill>
          <a:latin typeface="Arial" charset="0"/>
        </a:defRPr>
      </a:lvl2pPr>
      <a:lvl3pPr algn="ctr" rtl="0" eaLnBrk="0" fontAlgn="base" hangingPunct="0">
        <a:spcBef>
          <a:spcPct val="0"/>
        </a:spcBef>
        <a:spcAft>
          <a:spcPct val="0"/>
        </a:spcAft>
        <a:defRPr sz="3200" b="1">
          <a:solidFill>
            <a:srgbClr val="0033CC"/>
          </a:solidFill>
          <a:latin typeface="Arial" charset="0"/>
        </a:defRPr>
      </a:lvl3pPr>
      <a:lvl4pPr algn="ctr" rtl="0" eaLnBrk="0" fontAlgn="base" hangingPunct="0">
        <a:spcBef>
          <a:spcPct val="0"/>
        </a:spcBef>
        <a:spcAft>
          <a:spcPct val="0"/>
        </a:spcAft>
        <a:defRPr sz="3200" b="1">
          <a:solidFill>
            <a:srgbClr val="0033CC"/>
          </a:solidFill>
          <a:latin typeface="Arial" charset="0"/>
        </a:defRPr>
      </a:lvl4pPr>
      <a:lvl5pPr algn="ctr" rtl="0" eaLnBrk="0" fontAlgn="base" hangingPunct="0">
        <a:spcBef>
          <a:spcPct val="0"/>
        </a:spcBef>
        <a:spcAft>
          <a:spcPct val="0"/>
        </a:spcAft>
        <a:defRPr sz="3200" b="1">
          <a:solidFill>
            <a:srgbClr val="0033CC"/>
          </a:solidFill>
          <a:latin typeface="Arial" charset="0"/>
        </a:defRPr>
      </a:lvl5pPr>
      <a:lvl6pPr marL="457200" algn="ctr" rtl="0" eaLnBrk="0" fontAlgn="base" hangingPunct="0">
        <a:spcBef>
          <a:spcPct val="0"/>
        </a:spcBef>
        <a:spcAft>
          <a:spcPct val="0"/>
        </a:spcAft>
        <a:defRPr sz="3200" b="1">
          <a:solidFill>
            <a:srgbClr val="006600"/>
          </a:solidFill>
          <a:latin typeface="Arial" charset="0"/>
        </a:defRPr>
      </a:lvl6pPr>
      <a:lvl7pPr marL="914400" algn="ctr" rtl="0" eaLnBrk="0" fontAlgn="base" hangingPunct="0">
        <a:spcBef>
          <a:spcPct val="0"/>
        </a:spcBef>
        <a:spcAft>
          <a:spcPct val="0"/>
        </a:spcAft>
        <a:defRPr sz="3200" b="1">
          <a:solidFill>
            <a:srgbClr val="006600"/>
          </a:solidFill>
          <a:latin typeface="Arial" charset="0"/>
        </a:defRPr>
      </a:lvl7pPr>
      <a:lvl8pPr marL="1371600" algn="ctr" rtl="0" eaLnBrk="0" fontAlgn="base" hangingPunct="0">
        <a:spcBef>
          <a:spcPct val="0"/>
        </a:spcBef>
        <a:spcAft>
          <a:spcPct val="0"/>
        </a:spcAft>
        <a:defRPr sz="3200" b="1">
          <a:solidFill>
            <a:srgbClr val="006600"/>
          </a:solidFill>
          <a:latin typeface="Arial" charset="0"/>
        </a:defRPr>
      </a:lvl8pPr>
      <a:lvl9pPr marL="1828800" algn="ctr" rtl="0" eaLnBrk="0" fontAlgn="base" hangingPunct="0">
        <a:spcBef>
          <a:spcPct val="0"/>
        </a:spcBef>
        <a:spcAft>
          <a:spcPct val="0"/>
        </a:spcAft>
        <a:defRPr sz="3200" b="1">
          <a:solidFill>
            <a:srgbClr val="006600"/>
          </a:solidFill>
          <a:latin typeface="Arial" charset="0"/>
        </a:defRPr>
      </a:lvl9pPr>
    </p:titleStyle>
    <p:bodyStyle>
      <a:lvl1pPr marL="285750" indent="-285750" algn="l" rtl="0" eaLnBrk="0" fontAlgn="base" hangingPunct="0">
        <a:lnSpc>
          <a:spcPct val="85000"/>
        </a:lnSpc>
        <a:spcBef>
          <a:spcPct val="20000"/>
        </a:spcBef>
        <a:spcAft>
          <a:spcPct val="0"/>
        </a:spcAft>
        <a:buClr>
          <a:schemeClr val="tx1"/>
        </a:buClr>
        <a:buSzPct val="80000"/>
        <a:buFont typeface="Wingdings" panose="05000000000000000000" pitchFamily="2" charset="2"/>
        <a:buChar char="n"/>
        <a:defRPr sz="2800" b="1">
          <a:solidFill>
            <a:srgbClr val="006600"/>
          </a:solidFill>
          <a:latin typeface="+mn-lt"/>
          <a:ea typeface="+mn-ea"/>
          <a:cs typeface="+mn-cs"/>
        </a:defRPr>
      </a:lvl1pPr>
      <a:lvl2pPr marL="688975" indent="-282575" algn="l" rtl="0" eaLnBrk="0" fontAlgn="base" hangingPunct="0">
        <a:lnSpc>
          <a:spcPct val="85000"/>
        </a:lnSpc>
        <a:spcBef>
          <a:spcPct val="20000"/>
        </a:spcBef>
        <a:spcAft>
          <a:spcPct val="0"/>
        </a:spcAft>
        <a:buClr>
          <a:schemeClr val="tx1"/>
        </a:buClr>
        <a:buSzPct val="80000"/>
        <a:buFont typeface="Wingdings" panose="05000000000000000000" pitchFamily="2" charset="2"/>
        <a:buChar char="Ø"/>
        <a:defRPr sz="2400" b="1">
          <a:solidFill>
            <a:srgbClr val="0033CC"/>
          </a:solidFill>
          <a:latin typeface="+mn-lt"/>
        </a:defRPr>
      </a:lvl2pPr>
      <a:lvl3pPr marL="1027113" indent="-223838" algn="l" rtl="0" eaLnBrk="0" fontAlgn="base" hangingPunct="0">
        <a:lnSpc>
          <a:spcPct val="85000"/>
        </a:lnSpc>
        <a:spcBef>
          <a:spcPct val="20000"/>
        </a:spcBef>
        <a:spcAft>
          <a:spcPct val="0"/>
        </a:spcAft>
        <a:buClr>
          <a:schemeClr val="tx1"/>
        </a:buClr>
        <a:buSzPct val="80000"/>
        <a:buFont typeface="Wingdings" panose="05000000000000000000" pitchFamily="2" charset="2"/>
        <a:buChar char="§"/>
        <a:defRPr sz="2000" b="1">
          <a:solidFill>
            <a:schemeClr val="tx1"/>
          </a:solidFill>
          <a:latin typeface="+mn-lt"/>
        </a:defRPr>
      </a:lvl3pPr>
      <a:lvl4pPr marL="16002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82000"/>
            <a:lum/>
          </a:blip>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b="0">
                <a:solidFill>
                  <a:schemeClr val="tx1">
                    <a:tint val="75000"/>
                  </a:schemeClr>
                </a:solidFill>
                <a:latin typeface="Arial" charset="0"/>
                <a:cs typeface="Arial" charset="0"/>
              </a:defRPr>
            </a:lvl1pPr>
          </a:lstStyle>
          <a:p>
            <a:pPr>
              <a:defRPr/>
            </a:pPr>
            <a:fld id="{8F4DCBAE-F558-43E1-9915-84B38111B807}" type="datetimeFigureOut">
              <a:rPr lang="en-US"/>
              <a:pPr>
                <a:defRPr/>
              </a:pPr>
              <a:t>12/4/2024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b="0">
                <a:solidFill>
                  <a:schemeClr val="tx1">
                    <a:tint val="75000"/>
                  </a:schemeClr>
                </a:solidFill>
                <a:latin typeface="Arial"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rgbClr val="898989"/>
                </a:solidFill>
              </a:defRPr>
            </a:lvl1pPr>
          </a:lstStyle>
          <a:p>
            <a:pPr>
              <a:defRPr/>
            </a:pPr>
            <a:fld id="{0AD0E630-22BE-41BE-BE57-E5F0DD0FED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8914" r:id="rId1"/>
    <p:sldLayoutId id="2147488915" r:id="rId2"/>
    <p:sldLayoutId id="2147488916" r:id="rId3"/>
    <p:sldLayoutId id="2147488917" r:id="rId4"/>
    <p:sldLayoutId id="2147488918" r:id="rId5"/>
    <p:sldLayoutId id="2147488919" r:id="rId6"/>
    <p:sldLayoutId id="2147488920" r:id="rId7"/>
    <p:sldLayoutId id="2147488921" r:id="rId8"/>
    <p:sldLayoutId id="2147488922" r:id="rId9"/>
    <p:sldLayoutId id="2147488923" r:id="rId10"/>
    <p:sldLayoutId id="214748892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1.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392468" y="552703"/>
            <a:ext cx="6337300" cy="557212"/>
          </a:xfrm>
        </p:spPr>
        <p:txBody>
          <a:bodyPr/>
          <a:lstStyle/>
          <a:p>
            <a:r>
              <a:rPr lang="en-US" altLang="en-US" sz="2400" i="1" dirty="0">
                <a:solidFill>
                  <a:schemeClr val="tx1"/>
                </a:solidFill>
              </a:rPr>
              <a:t>Bureau of Indian Affairs, Alaska Region </a:t>
            </a:r>
            <a:br>
              <a:rPr lang="en-US" altLang="en-US" sz="2400" i="1" dirty="0"/>
            </a:br>
            <a:endParaRPr lang="en-US" altLang="en-US" sz="2400" dirty="0"/>
          </a:p>
        </p:txBody>
      </p:sp>
      <p:sp>
        <p:nvSpPr>
          <p:cNvPr id="1126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D24BD598-81F4-4569-85EA-03D3F53B4BD9}" type="slidenum">
              <a:rPr lang="en-US" altLang="en-US" sz="1000" b="0" smtClean="0">
                <a:solidFill>
                  <a:srgbClr val="969696"/>
                </a:solidFill>
              </a:rPr>
              <a:pPr>
                <a:lnSpc>
                  <a:spcPct val="100000"/>
                </a:lnSpc>
                <a:spcBef>
                  <a:spcPct val="0"/>
                </a:spcBef>
                <a:buClrTx/>
                <a:buSzTx/>
                <a:buFontTx/>
                <a:buNone/>
              </a:pPr>
              <a:t>1</a:t>
            </a:fld>
            <a:endParaRPr lang="en-US" altLang="en-US" sz="1000" b="0">
              <a:solidFill>
                <a:schemeClr val="bg2"/>
              </a:solidFill>
            </a:endParaRPr>
          </a:p>
        </p:txBody>
      </p:sp>
      <p:sp>
        <p:nvSpPr>
          <p:cNvPr id="4" name="Rectangle 2"/>
          <p:cNvSpPr txBox="1">
            <a:spLocks noChangeArrowheads="1"/>
          </p:cNvSpPr>
          <p:nvPr/>
        </p:nvSpPr>
        <p:spPr bwMode="auto">
          <a:xfrm>
            <a:off x="523875" y="1206500"/>
            <a:ext cx="7820025" cy="1289050"/>
          </a:xfrm>
          <a:prstGeom prst="rect">
            <a:avLst/>
          </a:prstGeom>
          <a:noFill/>
          <a:ln w="9525">
            <a:noFill/>
            <a:miter lim="800000"/>
            <a:headEnd/>
            <a:tailEnd/>
          </a:ln>
        </p:spPr>
        <p:txBody>
          <a:bodyPr anchor="ctr"/>
          <a:lstStyle/>
          <a:p>
            <a:pPr algn="ctr">
              <a:defRPr/>
            </a:pPr>
            <a:r>
              <a:rPr lang="en-US" sz="3200" kern="0" dirty="0">
                <a:solidFill>
                  <a:srgbClr val="0033CC"/>
                </a:solidFill>
              </a:rPr>
              <a:t>2024 Tribal Transportation Program</a:t>
            </a:r>
          </a:p>
          <a:p>
            <a:pPr algn="ctr">
              <a:defRPr/>
            </a:pPr>
            <a:r>
              <a:rPr lang="en-US" sz="3200" kern="0" dirty="0">
                <a:solidFill>
                  <a:srgbClr val="0033CC"/>
                </a:solidFill>
              </a:rPr>
              <a:t>TTPA 101 Overview</a:t>
            </a:r>
          </a:p>
          <a:p>
            <a:pPr algn="ctr">
              <a:defRPr/>
            </a:pPr>
            <a:r>
              <a:rPr lang="en-US" sz="1800" kern="0" dirty="0">
                <a:solidFill>
                  <a:srgbClr val="0033CC"/>
                </a:solidFill>
              </a:rPr>
              <a:t>Anchorage, AK  04 Dec 2024</a:t>
            </a:r>
          </a:p>
        </p:txBody>
      </p:sp>
      <p:pic>
        <p:nvPicPr>
          <p:cNvPr id="7" name="Picture 8"/>
          <p:cNvPicPr>
            <a:picLocks noChangeAspect="1" noChangeArrowheads="1"/>
          </p:cNvPicPr>
          <p:nvPr/>
        </p:nvPicPr>
        <p:blipFill>
          <a:blip r:embed="rId3"/>
          <a:srcRect/>
          <a:stretch>
            <a:fillRect/>
          </a:stretch>
        </p:blipFill>
        <p:spPr bwMode="auto">
          <a:xfrm>
            <a:off x="562436" y="4074607"/>
            <a:ext cx="7997364" cy="2042536"/>
          </a:xfrm>
          <a:prstGeom prst="rect">
            <a:avLst/>
          </a:prstGeom>
          <a:ln>
            <a:noFill/>
          </a:ln>
          <a:effectLst>
            <a:softEdge rad="112500"/>
          </a:effectLst>
        </p:spPr>
      </p:pic>
      <p:sp>
        <p:nvSpPr>
          <p:cNvPr id="8" name="Rectangle 5"/>
          <p:cNvSpPr>
            <a:spLocks noChangeArrowheads="1"/>
          </p:cNvSpPr>
          <p:nvPr/>
        </p:nvSpPr>
        <p:spPr bwMode="auto">
          <a:xfrm>
            <a:off x="2198687" y="2592134"/>
            <a:ext cx="44704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eaLnBrk="0" hangingPunct="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eaLnBrk="0" hangingPunct="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eaLnBrk="0" hangingPunct="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eaLnBrk="0" hangingPunct="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buFont typeface="Wingdings" panose="05000000000000000000" pitchFamily="2" charset="2"/>
              <a:buNone/>
            </a:pPr>
            <a:r>
              <a:rPr lang="en-US" altLang="en-US" sz="1200" dirty="0">
                <a:solidFill>
                  <a:srgbClr val="0033CC"/>
                </a:solidFill>
              </a:rPr>
              <a:t>MARLENE D. WATSON, M.S., M.A., </a:t>
            </a:r>
            <a:r>
              <a:rPr lang="en-US" altLang="en-US" sz="1200" dirty="0" err="1">
                <a:solidFill>
                  <a:srgbClr val="0033CC"/>
                </a:solidFill>
              </a:rPr>
              <a:t>Mdiv</a:t>
            </a:r>
            <a:r>
              <a:rPr lang="en-US" altLang="en-US" sz="1200" dirty="0">
                <a:solidFill>
                  <a:srgbClr val="0033CC"/>
                </a:solidFill>
              </a:rPr>
              <a:t>.</a:t>
            </a:r>
          </a:p>
          <a:p>
            <a:pPr algn="ctr">
              <a:lnSpc>
                <a:spcPct val="100000"/>
              </a:lnSpc>
              <a:buFont typeface="Wingdings" panose="05000000000000000000" pitchFamily="2" charset="2"/>
              <a:buNone/>
            </a:pPr>
            <a:r>
              <a:rPr lang="en-US" altLang="en-US" sz="1200" dirty="0">
                <a:solidFill>
                  <a:srgbClr val="0033CC"/>
                </a:solidFill>
              </a:rPr>
              <a:t>Civil Engineer - TTP</a:t>
            </a:r>
          </a:p>
          <a:p>
            <a:pPr algn="ctr">
              <a:lnSpc>
                <a:spcPct val="100000"/>
              </a:lnSpc>
              <a:buFont typeface="Wingdings" panose="05000000000000000000" pitchFamily="2" charset="2"/>
              <a:buNone/>
            </a:pPr>
            <a:r>
              <a:rPr lang="en-US" altLang="en-US" sz="1200" dirty="0">
                <a:solidFill>
                  <a:srgbClr val="0033CC"/>
                </a:solidFill>
              </a:rPr>
              <a:t>3601 C Street, Suite 1278</a:t>
            </a:r>
          </a:p>
          <a:p>
            <a:pPr algn="ctr">
              <a:lnSpc>
                <a:spcPct val="100000"/>
              </a:lnSpc>
              <a:buFont typeface="Wingdings" panose="05000000000000000000" pitchFamily="2" charset="2"/>
              <a:buNone/>
            </a:pPr>
            <a:r>
              <a:rPr lang="en-US" altLang="en-US" sz="1200" dirty="0">
                <a:solidFill>
                  <a:srgbClr val="0033CC"/>
                </a:solidFill>
              </a:rPr>
              <a:t>Anchorage, AK  99503</a:t>
            </a:r>
          </a:p>
          <a:p>
            <a:pPr algn="ctr">
              <a:lnSpc>
                <a:spcPct val="100000"/>
              </a:lnSpc>
              <a:buFont typeface="Wingdings" panose="05000000000000000000" pitchFamily="2" charset="2"/>
              <a:buNone/>
            </a:pPr>
            <a:r>
              <a:rPr lang="en-US" altLang="en-US" sz="1200" dirty="0">
                <a:solidFill>
                  <a:srgbClr val="0033CC"/>
                </a:solidFill>
              </a:rPr>
              <a:t>(907) 271-2286</a:t>
            </a:r>
          </a:p>
          <a:p>
            <a:pPr algn="ctr">
              <a:lnSpc>
                <a:spcPct val="100000"/>
              </a:lnSpc>
              <a:buFont typeface="Wingdings" panose="05000000000000000000" pitchFamily="2" charset="2"/>
              <a:buNone/>
            </a:pPr>
            <a:r>
              <a:rPr lang="en-US" altLang="en-US" sz="1200" dirty="0">
                <a:solidFill>
                  <a:srgbClr val="0033CC"/>
                </a:solidFill>
              </a:rPr>
              <a:t>Marlene.Watson@bia.gov</a:t>
            </a:r>
          </a:p>
          <a:p>
            <a:pPr>
              <a:lnSpc>
                <a:spcPct val="100000"/>
              </a:lnSpc>
              <a:buFont typeface="Wingdings" panose="05000000000000000000" pitchFamily="2" charset="2"/>
              <a:buNone/>
            </a:pPr>
            <a:endParaRPr lang="en-US" altLang="en-US" sz="1200" dirty="0"/>
          </a:p>
          <a:p>
            <a:pPr>
              <a:lnSpc>
                <a:spcPct val="100000"/>
              </a:lnSpc>
              <a:buFont typeface="Wingdings" panose="05000000000000000000" pitchFamily="2" charset="2"/>
              <a:buNone/>
            </a:pPr>
            <a:endParaRPr lang="en-US" altLang="en-US" sz="1200" dirty="0"/>
          </a:p>
        </p:txBody>
      </p:sp>
      <p:sp>
        <p:nvSpPr>
          <p:cNvPr id="9" name="TextBox 8"/>
          <p:cNvSpPr txBox="1"/>
          <p:nvPr/>
        </p:nvSpPr>
        <p:spPr>
          <a:xfrm>
            <a:off x="3106057" y="6524171"/>
            <a:ext cx="3084286" cy="307777"/>
          </a:xfrm>
          <a:prstGeom prst="rect">
            <a:avLst/>
          </a:prstGeom>
          <a:blipFill dpi="0" rotWithShape="1">
            <a:blip r:embed="rId4"/>
            <a:srcRect/>
            <a:tile tx="0" ty="0" sx="100000" sy="100000" flip="none" algn="tl"/>
          </a:blipFill>
        </p:spPr>
        <p:txBody>
          <a:bodyPr wrap="square" rtlCol="0">
            <a:spAutoFit/>
          </a:bodyPr>
          <a:lstStyle/>
          <a:p>
            <a:endParaRPr lang="en-US" dirty="0"/>
          </a:p>
        </p:txBody>
      </p:sp>
      <p:sp>
        <p:nvSpPr>
          <p:cNvPr id="10" name="TextBox 9"/>
          <p:cNvSpPr txBox="1"/>
          <p:nvPr/>
        </p:nvSpPr>
        <p:spPr>
          <a:xfrm>
            <a:off x="0" y="6524171"/>
            <a:ext cx="9131300" cy="333829"/>
          </a:xfrm>
          <a:prstGeom prst="rect">
            <a:avLst/>
          </a:prstGeom>
          <a:blipFill dpi="0" rotWithShape="1">
            <a:blip r:embed="rId4"/>
            <a:srcRect/>
            <a:tile tx="0" ty="0" sx="100000" sy="100000" flip="none" algn="tl"/>
          </a:blipFill>
        </p:spPr>
        <p:txBody>
          <a:bodyPr wrap="square" rtlCol="0">
            <a:spAutoFit/>
          </a:bodyPr>
          <a:lstStyle/>
          <a:p>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1430338" y="398463"/>
            <a:ext cx="6337300" cy="557212"/>
          </a:xfrm>
        </p:spPr>
        <p:txBody>
          <a:bodyPr/>
          <a:lstStyle/>
          <a:p>
            <a:br>
              <a:rPr lang="en-US" altLang="en-US" sz="2400" i="1"/>
            </a:br>
            <a:endParaRPr lang="en-US" altLang="en-US" sz="2400"/>
          </a:p>
        </p:txBody>
      </p:sp>
      <p:sp>
        <p:nvSpPr>
          <p:cNvPr id="717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61C18608-8286-4509-A094-BD171FDDCEAF}" type="slidenum">
              <a:rPr lang="en-US" altLang="en-US" sz="1000" b="0" smtClean="0">
                <a:solidFill>
                  <a:srgbClr val="969696"/>
                </a:solidFill>
              </a:rPr>
              <a:pPr>
                <a:lnSpc>
                  <a:spcPct val="100000"/>
                </a:lnSpc>
                <a:spcBef>
                  <a:spcPct val="0"/>
                </a:spcBef>
                <a:buClrTx/>
                <a:buSzTx/>
                <a:buFontTx/>
                <a:buNone/>
              </a:pPr>
              <a:t>2</a:t>
            </a:fld>
            <a:endParaRPr lang="en-US" altLang="en-US" sz="1000" b="0" dirty="0">
              <a:solidFill>
                <a:schemeClr val="bg2"/>
              </a:solidFill>
            </a:endParaRPr>
          </a:p>
        </p:txBody>
      </p:sp>
      <p:sp>
        <p:nvSpPr>
          <p:cNvPr id="4" name="Rectangle 2"/>
          <p:cNvSpPr txBox="1">
            <a:spLocks noChangeArrowheads="1"/>
          </p:cNvSpPr>
          <p:nvPr/>
        </p:nvSpPr>
        <p:spPr bwMode="auto">
          <a:xfrm>
            <a:off x="1125224" y="174305"/>
            <a:ext cx="6218392" cy="1016315"/>
          </a:xfrm>
          <a:prstGeom prst="rect">
            <a:avLst/>
          </a:prstGeom>
          <a:noFill/>
          <a:ln w="9525">
            <a:noFill/>
            <a:miter lim="800000"/>
            <a:headEnd/>
            <a:tailEnd/>
          </a:ln>
        </p:spPr>
        <p:txBody>
          <a:bodyPr anchor="ctr"/>
          <a:lstStyle/>
          <a:p>
            <a:pPr algn="ctr">
              <a:defRPr/>
            </a:pPr>
            <a:r>
              <a:rPr lang="en-US" sz="2800" kern="0" dirty="0">
                <a:solidFill>
                  <a:srgbClr val="0033CC"/>
                </a:solidFill>
                <a:latin typeface="+mj-lt"/>
                <a:ea typeface="+mj-ea"/>
                <a:cs typeface="+mj-cs"/>
              </a:rPr>
              <a:t>Speaker – Marlene D. Watson</a:t>
            </a:r>
          </a:p>
        </p:txBody>
      </p:sp>
      <p:pic>
        <p:nvPicPr>
          <p:cNvPr id="3" name="Picture 2"/>
          <p:cNvPicPr>
            <a:picLocks noChangeAspect="1"/>
          </p:cNvPicPr>
          <p:nvPr/>
        </p:nvPicPr>
        <p:blipFill>
          <a:blip r:embed="rId3"/>
          <a:stretch>
            <a:fillRect/>
          </a:stretch>
        </p:blipFill>
        <p:spPr>
          <a:xfrm>
            <a:off x="5217736" y="1843078"/>
            <a:ext cx="3313119" cy="2205464"/>
          </a:xfrm>
          <a:prstGeom prst="rect">
            <a:avLst/>
          </a:prstGeom>
          <a:effectLst>
            <a:softEdge rad="63500"/>
          </a:effectLst>
        </p:spPr>
      </p:pic>
      <p:pic>
        <p:nvPicPr>
          <p:cNvPr id="16" name="Picture 15" descr="A horse standing in a field&#10;&#10;Description automatically generated">
            <a:extLst>
              <a:ext uri="{FF2B5EF4-FFF2-40B4-BE49-F238E27FC236}">
                <a16:creationId xmlns:a16="http://schemas.microsoft.com/office/drawing/2014/main" id="{4D514401-0A75-4951-9765-E68C2A8970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4503" y="4498108"/>
            <a:ext cx="3150793" cy="1811823"/>
          </a:xfrm>
          <a:prstGeom prst="rect">
            <a:avLst/>
          </a:prstGeom>
          <a:effectLst>
            <a:softEdge rad="88900"/>
          </a:effectLst>
        </p:spPr>
      </p:pic>
      <p:sp>
        <p:nvSpPr>
          <p:cNvPr id="6" name="TextBox 5"/>
          <p:cNvSpPr txBox="1"/>
          <p:nvPr/>
        </p:nvSpPr>
        <p:spPr>
          <a:xfrm>
            <a:off x="6829424" y="3644135"/>
            <a:ext cx="1615706" cy="307777"/>
          </a:xfrm>
          <a:prstGeom prst="rect">
            <a:avLst/>
          </a:prstGeom>
          <a:solidFill>
            <a:srgbClr val="92D050"/>
          </a:solidFill>
          <a:ln>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solidFill>
                  <a:schemeClr val="bg1"/>
                </a:solidFill>
              </a:rPr>
              <a:t>ANGEL ROCK</a:t>
            </a:r>
          </a:p>
        </p:txBody>
      </p:sp>
      <p:grpSp>
        <p:nvGrpSpPr>
          <p:cNvPr id="26" name="Group 25">
            <a:extLst>
              <a:ext uri="{FF2B5EF4-FFF2-40B4-BE49-F238E27FC236}">
                <a16:creationId xmlns:a16="http://schemas.microsoft.com/office/drawing/2014/main" id="{670A50FD-098C-4C8A-A5E6-B6CD3815EDBC}"/>
              </a:ext>
            </a:extLst>
          </p:cNvPr>
          <p:cNvGrpSpPr/>
          <p:nvPr/>
        </p:nvGrpSpPr>
        <p:grpSpPr>
          <a:xfrm>
            <a:off x="3000375" y="1425566"/>
            <a:ext cx="1967661" cy="2923551"/>
            <a:chOff x="5955230" y="2473142"/>
            <a:chExt cx="2550671" cy="3056303"/>
          </a:xfrm>
        </p:grpSpPr>
        <p:sp>
          <p:nvSpPr>
            <p:cNvPr id="31" name="Freeform: Shape 17">
              <a:extLst>
                <a:ext uri="{FF2B5EF4-FFF2-40B4-BE49-F238E27FC236}">
                  <a16:creationId xmlns:a16="http://schemas.microsoft.com/office/drawing/2014/main" id="{7C906834-329C-4CF0-A068-74017AFE2D2E}"/>
                </a:ext>
              </a:extLst>
            </p:cNvPr>
            <p:cNvSpPr/>
            <p:nvPr/>
          </p:nvSpPr>
          <p:spPr>
            <a:xfrm>
              <a:off x="5955230" y="2473142"/>
              <a:ext cx="2550671" cy="575872"/>
            </a:xfrm>
            <a:custGeom>
              <a:avLst/>
              <a:gdLst>
                <a:gd name="connsiteX0" fmla="*/ 0 w 2550671"/>
                <a:gd name="connsiteY0" fmla="*/ 0 h 765201"/>
                <a:gd name="connsiteX1" fmla="*/ 2550671 w 2550671"/>
                <a:gd name="connsiteY1" fmla="*/ 0 h 765201"/>
                <a:gd name="connsiteX2" fmla="*/ 2550671 w 2550671"/>
                <a:gd name="connsiteY2" fmla="*/ 765201 h 765201"/>
                <a:gd name="connsiteX3" fmla="*/ 0 w 2550671"/>
                <a:gd name="connsiteY3" fmla="*/ 765201 h 765201"/>
                <a:gd name="connsiteX4" fmla="*/ 0 w 2550671"/>
                <a:gd name="connsiteY4" fmla="*/ 0 h 765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765201">
                  <a:moveTo>
                    <a:pt x="0" y="0"/>
                  </a:moveTo>
                  <a:lnTo>
                    <a:pt x="2550671" y="0"/>
                  </a:lnTo>
                  <a:lnTo>
                    <a:pt x="2550671" y="765201"/>
                  </a:lnTo>
                  <a:lnTo>
                    <a:pt x="0" y="765201"/>
                  </a:lnTo>
                  <a:lnTo>
                    <a:pt x="0" y="0"/>
                  </a:lnTo>
                  <a:close/>
                </a:path>
              </a:pathLst>
            </a:custGeom>
            <a:gradFill rotWithShape="1">
              <a:gsLst>
                <a:gs pos="0">
                  <a:srgbClr val="D8B662">
                    <a:hueOff val="0"/>
                    <a:satOff val="0"/>
                    <a:lumOff val="0"/>
                    <a:alphaOff val="0"/>
                    <a:shade val="51000"/>
                    <a:satMod val="130000"/>
                  </a:srgbClr>
                </a:gs>
                <a:gs pos="80000">
                  <a:srgbClr val="D8B662">
                    <a:hueOff val="0"/>
                    <a:satOff val="0"/>
                    <a:lumOff val="0"/>
                    <a:alphaOff val="0"/>
                    <a:shade val="93000"/>
                    <a:satMod val="130000"/>
                  </a:srgbClr>
                </a:gs>
                <a:gs pos="100000">
                  <a:srgbClr val="D8B662">
                    <a:hueOff val="0"/>
                    <a:satOff val="0"/>
                    <a:lumOff val="0"/>
                    <a:alphaOff val="0"/>
                    <a:shade val="94000"/>
                    <a:satMod val="135000"/>
                  </a:srgbClr>
                </a:gs>
              </a:gsLst>
              <a:lin ang="16200000" scaled="0"/>
            </a:gradFill>
            <a:ln w="9525" cap="flat" cmpd="sng" algn="ctr">
              <a:solidFill>
                <a:srgbClr val="D8B662">
                  <a:hueOff val="0"/>
                  <a:satOff val="0"/>
                  <a:lumOff val="0"/>
                  <a:alphaOff val="0"/>
                  <a:shade val="95000"/>
                  <a:satMod val="105000"/>
                </a:srgbClr>
              </a:solidFill>
              <a:prstDash val="solid"/>
            </a:ln>
            <a:effectLst/>
            <a:scene3d>
              <a:camera prst="orthographicFront">
                <a:rot lat="0" lon="0" rev="0"/>
              </a:camera>
              <a:lightRig rig="threePt" dir="t">
                <a:rot lat="0" lon="0" rev="1200000"/>
              </a:lightRig>
            </a:scene3d>
            <a:sp3d/>
          </p:spPr>
          <p:txBody>
            <a:bodyPr spcFirstLastPara="0" vert="horz" wrap="square" lIns="201560" tIns="201560" rIns="201560" bIns="201560" numCol="1" spcCol="1270" anchor="ctr" anchorCtr="0">
              <a:noAutofit/>
            </a:bodyPr>
            <a:lstStyle/>
            <a:p>
              <a:pPr marL="0" marR="0" lvl="0" indent="0" algn="ctr" defTabSz="977900" eaLnBrk="1" fontAlgn="auto" latinLnBrk="0" hangingPunct="1">
                <a:lnSpc>
                  <a:spcPct val="90000"/>
                </a:lnSpc>
                <a:spcBef>
                  <a:spcPts val="0"/>
                </a:spcBef>
                <a:spcAft>
                  <a:spcPct val="35000"/>
                </a:spcAft>
                <a:buClrTx/>
                <a:buSzTx/>
                <a:buFontTx/>
                <a:buNone/>
                <a:tabLst/>
                <a:defRPr/>
              </a:pPr>
              <a:r>
                <a:rPr lang="en-US" sz="2200" b="0" kern="0" noProof="0" dirty="0">
                  <a:solidFill>
                    <a:prstClr val="white"/>
                  </a:solidFill>
                  <a:latin typeface="Arial"/>
                  <a:cs typeface="+mn-cs"/>
                </a:rPr>
                <a:t>Education</a:t>
              </a:r>
              <a:endParaRPr kumimoji="0" lang="en-US" sz="2200" b="0" i="0" u="none" strike="noStrike" kern="0" cap="none" spc="0" normalizeH="0" baseline="0" noProof="0" dirty="0">
                <a:ln>
                  <a:noFill/>
                </a:ln>
                <a:solidFill>
                  <a:prstClr val="white"/>
                </a:solidFill>
                <a:effectLst/>
                <a:uLnTx/>
                <a:uFillTx/>
                <a:latin typeface="Arial"/>
                <a:ea typeface="+mn-ea"/>
                <a:cs typeface="+mn-cs"/>
              </a:endParaRPr>
            </a:p>
          </p:txBody>
        </p:sp>
        <p:sp>
          <p:nvSpPr>
            <p:cNvPr id="32" name="Freeform: Shape 18">
              <a:extLst>
                <a:ext uri="{FF2B5EF4-FFF2-40B4-BE49-F238E27FC236}">
                  <a16:creationId xmlns:a16="http://schemas.microsoft.com/office/drawing/2014/main" id="{0FDEE713-C572-4AF8-8D08-284EBEDAFFCF}"/>
                </a:ext>
              </a:extLst>
            </p:cNvPr>
            <p:cNvSpPr/>
            <p:nvPr/>
          </p:nvSpPr>
          <p:spPr>
            <a:xfrm>
              <a:off x="5955230" y="3049014"/>
              <a:ext cx="2550671" cy="2480431"/>
            </a:xfrm>
            <a:custGeom>
              <a:avLst/>
              <a:gdLst>
                <a:gd name="connsiteX0" fmla="*/ 0 w 2550671"/>
                <a:gd name="connsiteY0" fmla="*/ 0 h 2291101"/>
                <a:gd name="connsiteX1" fmla="*/ 2550671 w 2550671"/>
                <a:gd name="connsiteY1" fmla="*/ 0 h 2291101"/>
                <a:gd name="connsiteX2" fmla="*/ 2550671 w 2550671"/>
                <a:gd name="connsiteY2" fmla="*/ 2291101 h 2291101"/>
                <a:gd name="connsiteX3" fmla="*/ 0 w 2550671"/>
                <a:gd name="connsiteY3" fmla="*/ 2291101 h 2291101"/>
                <a:gd name="connsiteX4" fmla="*/ 0 w 2550671"/>
                <a:gd name="connsiteY4" fmla="*/ 0 h 2291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2291101">
                  <a:moveTo>
                    <a:pt x="0" y="0"/>
                  </a:moveTo>
                  <a:lnTo>
                    <a:pt x="2550671" y="0"/>
                  </a:lnTo>
                  <a:lnTo>
                    <a:pt x="2550671" y="2291101"/>
                  </a:lnTo>
                  <a:lnTo>
                    <a:pt x="0" y="2291101"/>
                  </a:lnTo>
                  <a:lnTo>
                    <a:pt x="0" y="0"/>
                  </a:lnTo>
                  <a:close/>
                </a:path>
              </a:pathLst>
            </a:custGeom>
            <a:solidFill>
              <a:srgbClr val="D8B662">
                <a:alpha val="90000"/>
                <a:tint val="40000"/>
                <a:hueOff val="0"/>
                <a:satOff val="0"/>
                <a:lumOff val="0"/>
                <a:alphaOff val="0"/>
              </a:srgbClr>
            </a:solidFill>
            <a:ln w="9525" cap="flat" cmpd="sng" algn="ctr">
              <a:solidFill>
                <a:srgbClr val="D8B662">
                  <a:alpha val="90000"/>
                  <a:tint val="40000"/>
                  <a:hueOff val="0"/>
                  <a:satOff val="0"/>
                  <a:lumOff val="0"/>
                  <a:alphaOff val="0"/>
                  <a:shade val="95000"/>
                  <a:satMod val="105000"/>
                </a:srgbClr>
              </a:solidFill>
              <a:prstDash val="solid"/>
            </a:ln>
            <a:effectLst>
              <a:outerShdw blurRad="40000" dist="23000" dir="5400000" rotWithShape="0">
                <a:srgbClr val="000000">
                  <a:alpha val="35000"/>
                </a:srgbClr>
              </a:outerShdw>
            </a:effectLst>
          </p:spPr>
          <p:txBody>
            <a:bodyPr spcFirstLastPara="0" vert="horz" wrap="square" lIns="251950" tIns="251950" rIns="251950" bIns="251950" numCol="1" spcCol="1270" anchor="t" anchorCtr="0">
              <a:noAutofit/>
            </a:bodyPr>
            <a:lstStyle/>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rPr>
                <a:t>Masters of Civil Engineering</a:t>
              </a:r>
            </a:p>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rPr>
                <a:t>Masters of Architecture</a:t>
              </a:r>
            </a:p>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rPr>
                <a:t>University of California, Berkeley</a:t>
              </a:r>
            </a:p>
          </p:txBody>
        </p:sp>
      </p:grpSp>
      <p:grpSp>
        <p:nvGrpSpPr>
          <p:cNvPr id="33" name="Group 32">
            <a:extLst>
              <a:ext uri="{FF2B5EF4-FFF2-40B4-BE49-F238E27FC236}">
                <a16:creationId xmlns:a16="http://schemas.microsoft.com/office/drawing/2014/main" id="{670A50FD-098C-4C8A-A5E6-B6CD3815EDBC}"/>
              </a:ext>
            </a:extLst>
          </p:cNvPr>
          <p:cNvGrpSpPr/>
          <p:nvPr/>
        </p:nvGrpSpPr>
        <p:grpSpPr>
          <a:xfrm>
            <a:off x="6242102" y="4269719"/>
            <a:ext cx="2203028" cy="1974059"/>
            <a:chOff x="5955230" y="2510052"/>
            <a:chExt cx="2550671" cy="3019392"/>
          </a:xfrm>
        </p:grpSpPr>
        <p:sp>
          <p:nvSpPr>
            <p:cNvPr id="34" name="Freeform: Shape 17">
              <a:extLst>
                <a:ext uri="{FF2B5EF4-FFF2-40B4-BE49-F238E27FC236}">
                  <a16:creationId xmlns:a16="http://schemas.microsoft.com/office/drawing/2014/main" id="{7C906834-329C-4CF0-A068-74017AFE2D2E}"/>
                </a:ext>
              </a:extLst>
            </p:cNvPr>
            <p:cNvSpPr/>
            <p:nvPr/>
          </p:nvSpPr>
          <p:spPr>
            <a:xfrm>
              <a:off x="5955230" y="2510052"/>
              <a:ext cx="2550671" cy="765201"/>
            </a:xfrm>
            <a:custGeom>
              <a:avLst/>
              <a:gdLst>
                <a:gd name="connsiteX0" fmla="*/ 0 w 2550671"/>
                <a:gd name="connsiteY0" fmla="*/ 0 h 765201"/>
                <a:gd name="connsiteX1" fmla="*/ 2550671 w 2550671"/>
                <a:gd name="connsiteY1" fmla="*/ 0 h 765201"/>
                <a:gd name="connsiteX2" fmla="*/ 2550671 w 2550671"/>
                <a:gd name="connsiteY2" fmla="*/ 765201 h 765201"/>
                <a:gd name="connsiteX3" fmla="*/ 0 w 2550671"/>
                <a:gd name="connsiteY3" fmla="*/ 765201 h 765201"/>
                <a:gd name="connsiteX4" fmla="*/ 0 w 2550671"/>
                <a:gd name="connsiteY4" fmla="*/ 0 h 765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765201">
                  <a:moveTo>
                    <a:pt x="0" y="0"/>
                  </a:moveTo>
                  <a:lnTo>
                    <a:pt x="2550671" y="0"/>
                  </a:lnTo>
                  <a:lnTo>
                    <a:pt x="2550671" y="765201"/>
                  </a:lnTo>
                  <a:lnTo>
                    <a:pt x="0" y="765201"/>
                  </a:lnTo>
                  <a:lnTo>
                    <a:pt x="0" y="0"/>
                  </a:lnTo>
                  <a:close/>
                </a:path>
              </a:pathLst>
            </a:custGeom>
            <a:gradFill>
              <a:gsLst>
                <a:gs pos="40000">
                  <a:srgbClr val="C8A243"/>
                </a:gs>
                <a:gs pos="0">
                  <a:srgbClr val="D8B662">
                    <a:hueOff val="0"/>
                    <a:satOff val="0"/>
                    <a:lumOff val="0"/>
                    <a:alphaOff val="0"/>
                    <a:shade val="51000"/>
                    <a:satMod val="130000"/>
                  </a:srgbClr>
                </a:gs>
                <a:gs pos="80000">
                  <a:srgbClr val="D8B662">
                    <a:hueOff val="0"/>
                    <a:satOff val="0"/>
                    <a:lumOff val="0"/>
                    <a:alphaOff val="0"/>
                    <a:shade val="93000"/>
                    <a:satMod val="130000"/>
                  </a:srgbClr>
                </a:gs>
                <a:gs pos="100000">
                  <a:srgbClr val="D8B662">
                    <a:hueOff val="0"/>
                    <a:satOff val="0"/>
                    <a:lumOff val="0"/>
                    <a:alphaOff val="0"/>
                    <a:shade val="94000"/>
                    <a:satMod val="135000"/>
                  </a:srgbClr>
                </a:gs>
              </a:gsLst>
              <a:lin ang="16200000" scaled="0"/>
            </a:gradFill>
            <a:ln w="9525" cap="flat" cmpd="sng" algn="ctr">
              <a:solidFill>
                <a:srgbClr val="D8B662">
                  <a:hueOff val="0"/>
                  <a:satOff val="0"/>
                  <a:lumOff val="0"/>
                  <a:alphaOff val="0"/>
                  <a:shade val="95000"/>
                  <a:satMod val="105000"/>
                </a:srgbClr>
              </a:solidFill>
              <a:prstDash val="solid"/>
            </a:ln>
            <a:effectLst/>
            <a:scene3d>
              <a:camera prst="orthographicFront">
                <a:rot lat="0" lon="0" rev="0"/>
              </a:camera>
              <a:lightRig rig="threePt" dir="t">
                <a:rot lat="0" lon="0" rev="1200000"/>
              </a:lightRig>
            </a:scene3d>
            <a:sp3d/>
          </p:spPr>
          <p:txBody>
            <a:bodyPr spcFirstLastPara="0" vert="horz" wrap="square" lIns="201560" tIns="201560" rIns="201560" bIns="201560" numCol="1" spcCol="1270" anchor="ctr" anchorCtr="0">
              <a:noAutofit/>
            </a:bodyPr>
            <a:lstStyle/>
            <a:p>
              <a:pPr marL="0" marR="0" lvl="0" indent="0" algn="ctr" defTabSz="977900" eaLnBrk="1" fontAlgn="auto" latinLnBrk="0" hangingPunct="1">
                <a:lnSpc>
                  <a:spcPct val="90000"/>
                </a:lnSpc>
                <a:spcBef>
                  <a:spcPts val="0"/>
                </a:spcBef>
                <a:spcAft>
                  <a:spcPct val="35000"/>
                </a:spcAft>
                <a:buClrTx/>
                <a:buSzTx/>
                <a:buFontTx/>
                <a:buNone/>
                <a:tabLst/>
                <a:defRPr/>
              </a:pPr>
              <a:r>
                <a:rPr lang="en-US" sz="2200" b="0" kern="0" dirty="0">
                  <a:solidFill>
                    <a:prstClr val="white"/>
                  </a:solidFill>
                  <a:latin typeface="Arial"/>
                  <a:cs typeface="+mn-cs"/>
                </a:rPr>
                <a:t>Enjoy</a:t>
              </a:r>
              <a:endParaRPr kumimoji="0" lang="en-US" sz="2200" b="0" i="0" u="none" strike="noStrike" kern="0" cap="none" spc="0" normalizeH="0" baseline="0" noProof="0" dirty="0">
                <a:ln>
                  <a:noFill/>
                </a:ln>
                <a:solidFill>
                  <a:prstClr val="white"/>
                </a:solidFill>
                <a:effectLst/>
                <a:uLnTx/>
                <a:uFillTx/>
                <a:latin typeface="Arial"/>
                <a:ea typeface="+mn-ea"/>
                <a:cs typeface="+mn-cs"/>
              </a:endParaRPr>
            </a:p>
          </p:txBody>
        </p:sp>
        <p:sp>
          <p:nvSpPr>
            <p:cNvPr id="35" name="Freeform: Shape 18">
              <a:extLst>
                <a:ext uri="{FF2B5EF4-FFF2-40B4-BE49-F238E27FC236}">
                  <a16:creationId xmlns:a16="http://schemas.microsoft.com/office/drawing/2014/main" id="{0FDEE713-C572-4AF8-8D08-284EBEDAFFCF}"/>
                </a:ext>
              </a:extLst>
            </p:cNvPr>
            <p:cNvSpPr/>
            <p:nvPr/>
          </p:nvSpPr>
          <p:spPr>
            <a:xfrm>
              <a:off x="5955230" y="3238343"/>
              <a:ext cx="2550671" cy="2291101"/>
            </a:xfrm>
            <a:custGeom>
              <a:avLst/>
              <a:gdLst>
                <a:gd name="connsiteX0" fmla="*/ 0 w 2550671"/>
                <a:gd name="connsiteY0" fmla="*/ 0 h 2291101"/>
                <a:gd name="connsiteX1" fmla="*/ 2550671 w 2550671"/>
                <a:gd name="connsiteY1" fmla="*/ 0 h 2291101"/>
                <a:gd name="connsiteX2" fmla="*/ 2550671 w 2550671"/>
                <a:gd name="connsiteY2" fmla="*/ 2291101 h 2291101"/>
                <a:gd name="connsiteX3" fmla="*/ 0 w 2550671"/>
                <a:gd name="connsiteY3" fmla="*/ 2291101 h 2291101"/>
                <a:gd name="connsiteX4" fmla="*/ 0 w 2550671"/>
                <a:gd name="connsiteY4" fmla="*/ 0 h 2291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2291101">
                  <a:moveTo>
                    <a:pt x="0" y="0"/>
                  </a:moveTo>
                  <a:lnTo>
                    <a:pt x="2550671" y="0"/>
                  </a:lnTo>
                  <a:lnTo>
                    <a:pt x="2550671" y="2291101"/>
                  </a:lnTo>
                  <a:lnTo>
                    <a:pt x="0" y="2291101"/>
                  </a:lnTo>
                  <a:lnTo>
                    <a:pt x="0" y="0"/>
                  </a:lnTo>
                  <a:close/>
                </a:path>
              </a:pathLst>
            </a:custGeom>
            <a:solidFill>
              <a:srgbClr val="D8B662">
                <a:alpha val="90000"/>
                <a:tint val="40000"/>
                <a:hueOff val="0"/>
                <a:satOff val="0"/>
                <a:lumOff val="0"/>
                <a:alphaOff val="0"/>
              </a:srgbClr>
            </a:solidFill>
            <a:ln w="9525" cap="flat" cmpd="sng" algn="ctr">
              <a:solidFill>
                <a:srgbClr val="D8B662">
                  <a:alpha val="90000"/>
                  <a:tint val="40000"/>
                  <a:hueOff val="0"/>
                  <a:satOff val="0"/>
                  <a:lumOff val="0"/>
                  <a:alphaOff val="0"/>
                  <a:shade val="95000"/>
                  <a:satMod val="105000"/>
                </a:srgbClr>
              </a:solidFill>
              <a:prstDash val="solid"/>
            </a:ln>
            <a:effectLst>
              <a:outerShdw blurRad="40000" dist="23000" dir="5400000" rotWithShape="0">
                <a:srgbClr val="000000">
                  <a:alpha val="35000"/>
                </a:srgbClr>
              </a:outerShdw>
            </a:effectLst>
          </p:spPr>
          <p:txBody>
            <a:bodyPr spcFirstLastPara="0" vert="horz" wrap="square" lIns="251950" tIns="251950" rIns="251950" bIns="251950" numCol="1" spcCol="1270" anchor="t" anchorCtr="0">
              <a:noAutofit/>
            </a:bodyPr>
            <a:lstStyle/>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rPr>
                <a:t>Hiked to top of Angel Rock</a:t>
              </a:r>
            </a:p>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rPr>
                <a:t>Photo moment with moose and calves</a:t>
              </a:r>
            </a:p>
          </p:txBody>
        </p:sp>
      </p:grpSp>
      <p:grpSp>
        <p:nvGrpSpPr>
          <p:cNvPr id="36" name="Group 35">
            <a:extLst>
              <a:ext uri="{FF2B5EF4-FFF2-40B4-BE49-F238E27FC236}">
                <a16:creationId xmlns:a16="http://schemas.microsoft.com/office/drawing/2014/main" id="{670A50FD-098C-4C8A-A5E6-B6CD3815EDBC}"/>
              </a:ext>
            </a:extLst>
          </p:cNvPr>
          <p:cNvGrpSpPr/>
          <p:nvPr/>
        </p:nvGrpSpPr>
        <p:grpSpPr>
          <a:xfrm>
            <a:off x="378531" y="4361489"/>
            <a:ext cx="2530276" cy="1948442"/>
            <a:chOff x="5955230" y="2510052"/>
            <a:chExt cx="2550671" cy="3019392"/>
          </a:xfrm>
        </p:grpSpPr>
        <p:sp>
          <p:nvSpPr>
            <p:cNvPr id="37" name="Freeform: Shape 17">
              <a:extLst>
                <a:ext uri="{FF2B5EF4-FFF2-40B4-BE49-F238E27FC236}">
                  <a16:creationId xmlns:a16="http://schemas.microsoft.com/office/drawing/2014/main" id="{7C906834-329C-4CF0-A068-74017AFE2D2E}"/>
                </a:ext>
              </a:extLst>
            </p:cNvPr>
            <p:cNvSpPr/>
            <p:nvPr/>
          </p:nvSpPr>
          <p:spPr>
            <a:xfrm>
              <a:off x="5955230" y="2510052"/>
              <a:ext cx="2550671" cy="765201"/>
            </a:xfrm>
            <a:custGeom>
              <a:avLst/>
              <a:gdLst>
                <a:gd name="connsiteX0" fmla="*/ 0 w 2550671"/>
                <a:gd name="connsiteY0" fmla="*/ 0 h 765201"/>
                <a:gd name="connsiteX1" fmla="*/ 2550671 w 2550671"/>
                <a:gd name="connsiteY1" fmla="*/ 0 h 765201"/>
                <a:gd name="connsiteX2" fmla="*/ 2550671 w 2550671"/>
                <a:gd name="connsiteY2" fmla="*/ 765201 h 765201"/>
                <a:gd name="connsiteX3" fmla="*/ 0 w 2550671"/>
                <a:gd name="connsiteY3" fmla="*/ 765201 h 765201"/>
                <a:gd name="connsiteX4" fmla="*/ 0 w 2550671"/>
                <a:gd name="connsiteY4" fmla="*/ 0 h 765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765201">
                  <a:moveTo>
                    <a:pt x="0" y="0"/>
                  </a:moveTo>
                  <a:lnTo>
                    <a:pt x="2550671" y="0"/>
                  </a:lnTo>
                  <a:lnTo>
                    <a:pt x="2550671" y="765201"/>
                  </a:lnTo>
                  <a:lnTo>
                    <a:pt x="0" y="765201"/>
                  </a:lnTo>
                  <a:lnTo>
                    <a:pt x="0" y="0"/>
                  </a:lnTo>
                  <a:close/>
                </a:path>
              </a:pathLst>
            </a:custGeom>
            <a:gradFill rotWithShape="1">
              <a:gsLst>
                <a:gs pos="0">
                  <a:srgbClr val="D8B662">
                    <a:hueOff val="0"/>
                    <a:satOff val="0"/>
                    <a:lumOff val="0"/>
                    <a:alphaOff val="0"/>
                    <a:shade val="51000"/>
                    <a:satMod val="130000"/>
                  </a:srgbClr>
                </a:gs>
                <a:gs pos="80000">
                  <a:srgbClr val="D8B662">
                    <a:hueOff val="0"/>
                    <a:satOff val="0"/>
                    <a:lumOff val="0"/>
                    <a:alphaOff val="0"/>
                    <a:shade val="93000"/>
                    <a:satMod val="130000"/>
                  </a:srgbClr>
                </a:gs>
                <a:gs pos="100000">
                  <a:srgbClr val="D8B662">
                    <a:hueOff val="0"/>
                    <a:satOff val="0"/>
                    <a:lumOff val="0"/>
                    <a:alphaOff val="0"/>
                    <a:shade val="94000"/>
                    <a:satMod val="135000"/>
                  </a:srgbClr>
                </a:gs>
              </a:gsLst>
              <a:lin ang="16200000" scaled="0"/>
            </a:gradFill>
            <a:ln w="9525" cap="flat" cmpd="sng" algn="ctr">
              <a:solidFill>
                <a:srgbClr val="D8B662">
                  <a:hueOff val="0"/>
                  <a:satOff val="0"/>
                  <a:lumOff val="0"/>
                  <a:alphaOff val="0"/>
                  <a:shade val="95000"/>
                  <a:satMod val="105000"/>
                </a:srgbClr>
              </a:solidFill>
              <a:prstDash val="solid"/>
            </a:ln>
            <a:effectLst/>
            <a:scene3d>
              <a:camera prst="orthographicFront">
                <a:rot lat="0" lon="0" rev="0"/>
              </a:camera>
              <a:lightRig rig="threePt" dir="t">
                <a:rot lat="0" lon="0" rev="1200000"/>
              </a:lightRig>
            </a:scene3d>
            <a:sp3d/>
          </p:spPr>
          <p:txBody>
            <a:bodyPr spcFirstLastPara="0" vert="horz" wrap="square" lIns="201560" tIns="201560" rIns="201560" bIns="201560" numCol="1" spcCol="1270" anchor="ctr" anchorCtr="0">
              <a:noAutofit/>
            </a:bodyPr>
            <a:lstStyle/>
            <a:p>
              <a:pPr marL="0" marR="0" lvl="0" indent="0" algn="ctr" defTabSz="977900" eaLnBrk="1" fontAlgn="auto" latinLnBrk="0" hangingPunct="1">
                <a:lnSpc>
                  <a:spcPct val="90000"/>
                </a:lnSpc>
                <a:spcBef>
                  <a:spcPts val="0"/>
                </a:spcBef>
                <a:spcAft>
                  <a:spcPct val="35000"/>
                </a:spcAft>
                <a:buClrTx/>
                <a:buSzTx/>
                <a:buFontTx/>
                <a:buNone/>
                <a:tabLst/>
                <a:defRPr/>
              </a:pPr>
              <a:r>
                <a:rPr lang="en-US" sz="2200" b="0" kern="0" dirty="0">
                  <a:solidFill>
                    <a:prstClr val="white"/>
                  </a:solidFill>
                  <a:latin typeface="Arial"/>
                  <a:cs typeface="+mn-cs"/>
                </a:rPr>
                <a:t>BIA - TTP</a:t>
              </a:r>
              <a:endParaRPr kumimoji="0" lang="en-US" sz="2200" b="0" i="0" u="none" strike="noStrike" kern="0" cap="none" spc="0" normalizeH="0" baseline="0" noProof="0" dirty="0">
                <a:ln>
                  <a:noFill/>
                </a:ln>
                <a:solidFill>
                  <a:prstClr val="white"/>
                </a:solidFill>
                <a:effectLst/>
                <a:uLnTx/>
                <a:uFillTx/>
                <a:latin typeface="Arial"/>
                <a:ea typeface="+mn-ea"/>
                <a:cs typeface="+mn-cs"/>
              </a:endParaRPr>
            </a:p>
          </p:txBody>
        </p:sp>
        <p:sp>
          <p:nvSpPr>
            <p:cNvPr id="38" name="Freeform: Shape 18">
              <a:extLst>
                <a:ext uri="{FF2B5EF4-FFF2-40B4-BE49-F238E27FC236}">
                  <a16:creationId xmlns:a16="http://schemas.microsoft.com/office/drawing/2014/main" id="{0FDEE713-C572-4AF8-8D08-284EBEDAFFCF}"/>
                </a:ext>
              </a:extLst>
            </p:cNvPr>
            <p:cNvSpPr/>
            <p:nvPr/>
          </p:nvSpPr>
          <p:spPr>
            <a:xfrm>
              <a:off x="5955230" y="3238343"/>
              <a:ext cx="2550671" cy="2291101"/>
            </a:xfrm>
            <a:custGeom>
              <a:avLst/>
              <a:gdLst>
                <a:gd name="connsiteX0" fmla="*/ 0 w 2550671"/>
                <a:gd name="connsiteY0" fmla="*/ 0 h 2291101"/>
                <a:gd name="connsiteX1" fmla="*/ 2550671 w 2550671"/>
                <a:gd name="connsiteY1" fmla="*/ 0 h 2291101"/>
                <a:gd name="connsiteX2" fmla="*/ 2550671 w 2550671"/>
                <a:gd name="connsiteY2" fmla="*/ 2291101 h 2291101"/>
                <a:gd name="connsiteX3" fmla="*/ 0 w 2550671"/>
                <a:gd name="connsiteY3" fmla="*/ 2291101 h 2291101"/>
                <a:gd name="connsiteX4" fmla="*/ 0 w 2550671"/>
                <a:gd name="connsiteY4" fmla="*/ 0 h 2291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671" h="2291101">
                  <a:moveTo>
                    <a:pt x="0" y="0"/>
                  </a:moveTo>
                  <a:lnTo>
                    <a:pt x="2550671" y="0"/>
                  </a:lnTo>
                  <a:lnTo>
                    <a:pt x="2550671" y="2291101"/>
                  </a:lnTo>
                  <a:lnTo>
                    <a:pt x="0" y="2291101"/>
                  </a:lnTo>
                  <a:lnTo>
                    <a:pt x="0" y="0"/>
                  </a:lnTo>
                  <a:close/>
                </a:path>
              </a:pathLst>
            </a:custGeom>
            <a:solidFill>
              <a:srgbClr val="D8B662">
                <a:alpha val="90000"/>
                <a:tint val="40000"/>
                <a:hueOff val="0"/>
                <a:satOff val="0"/>
                <a:lumOff val="0"/>
                <a:alphaOff val="0"/>
              </a:srgbClr>
            </a:solidFill>
            <a:ln w="9525" cap="flat" cmpd="sng" algn="ctr">
              <a:solidFill>
                <a:srgbClr val="D8B662">
                  <a:alpha val="90000"/>
                  <a:tint val="40000"/>
                  <a:hueOff val="0"/>
                  <a:satOff val="0"/>
                  <a:lumOff val="0"/>
                  <a:alphaOff val="0"/>
                  <a:shade val="95000"/>
                  <a:satMod val="105000"/>
                </a:srgbClr>
              </a:solidFill>
              <a:prstDash val="solid"/>
            </a:ln>
            <a:effectLst>
              <a:outerShdw blurRad="40000" dist="23000" dir="5400000" rotWithShape="0">
                <a:srgbClr val="000000">
                  <a:alpha val="35000"/>
                </a:srgbClr>
              </a:outerShdw>
            </a:effectLst>
          </p:spPr>
          <p:txBody>
            <a:bodyPr spcFirstLastPara="0" vert="horz" wrap="square" lIns="251950" tIns="251950" rIns="251950" bIns="251950" numCol="1" spcCol="1270" anchor="t" anchorCtr="0">
              <a:noAutofit/>
            </a:bodyPr>
            <a:lstStyle/>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lang="en-US" sz="1700" b="0" kern="0" dirty="0">
                  <a:solidFill>
                    <a:prstClr val="black">
                      <a:hueOff val="0"/>
                      <a:satOff val="0"/>
                      <a:lumOff val="0"/>
                      <a:alphaOff val="0"/>
                    </a:prstClr>
                  </a:solidFill>
                  <a:latin typeface="Arial"/>
                </a:rPr>
                <a:t>Joined April 2019</a:t>
              </a:r>
            </a:p>
            <a:p>
              <a:pPr marL="115888" marR="0" lvl="0" indent="-114300" defTabSz="755650" eaLnBrk="1" fontAlgn="auto" latinLnBrk="0" hangingPunct="1">
                <a:lnSpc>
                  <a:spcPct val="90000"/>
                </a:lnSpc>
                <a:spcBef>
                  <a:spcPts val="0"/>
                </a:spcBef>
                <a:spcAft>
                  <a:spcPct val="35000"/>
                </a:spcAft>
                <a:buClrTx/>
                <a:buSzTx/>
                <a:buFont typeface="Arial" panose="020B0604020202020204" pitchFamily="34" charset="0"/>
                <a:buChar char="•"/>
                <a:tabLst/>
                <a:defRPr/>
              </a:pPr>
              <a:r>
                <a:rPr lang="en-US" sz="1700" b="0" kern="0" dirty="0">
                  <a:solidFill>
                    <a:prstClr val="black">
                      <a:hueOff val="0"/>
                      <a:satOff val="0"/>
                      <a:lumOff val="0"/>
                      <a:alphaOff val="0"/>
                    </a:prstClr>
                  </a:solidFill>
                  <a:latin typeface="Arial"/>
                </a:rPr>
                <a:t>Awarding Official Technical Representative (AOTR)</a:t>
              </a:r>
            </a:p>
          </p:txBody>
        </p:sp>
      </p:grpSp>
      <p:sp>
        <p:nvSpPr>
          <p:cNvPr id="19" name="TextBox 18"/>
          <p:cNvSpPr txBox="1"/>
          <p:nvPr/>
        </p:nvSpPr>
        <p:spPr>
          <a:xfrm>
            <a:off x="3106057" y="6524171"/>
            <a:ext cx="3084286" cy="307777"/>
          </a:xfrm>
          <a:prstGeom prst="rect">
            <a:avLst/>
          </a:prstGeom>
          <a:blipFill dpi="0" rotWithShape="1">
            <a:blip r:embed="rId5"/>
            <a:srcRect/>
            <a:tile tx="0" ty="0" sx="100000" sy="100000" flip="none" algn="tl"/>
          </a:blipFill>
        </p:spPr>
        <p:txBody>
          <a:bodyPr wrap="square" rtlCol="0">
            <a:spAutoFit/>
          </a:bodyPr>
          <a:lstStyle/>
          <a:p>
            <a:endParaRPr lang="en-US" dirty="0"/>
          </a:p>
        </p:txBody>
      </p:sp>
      <p:pic>
        <p:nvPicPr>
          <p:cNvPr id="20" name="Picture 19" descr="A group of people posing for the camera&#10;&#10;Description automatically generated">
            <a:extLst>
              <a:ext uri="{FF2B5EF4-FFF2-40B4-BE49-F238E27FC236}">
                <a16:creationId xmlns:a16="http://schemas.microsoft.com/office/drawing/2014/main" id="{0AC9F8C1-455C-4963-8B51-990597BD20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531" y="1859778"/>
            <a:ext cx="2372144" cy="2372144"/>
          </a:xfrm>
          <a:prstGeom prst="rect">
            <a:avLst/>
          </a:prstGeom>
        </p:spPr>
      </p:pic>
      <p:sp>
        <p:nvSpPr>
          <p:cNvPr id="21" name="TextBox 20"/>
          <p:cNvSpPr txBox="1"/>
          <p:nvPr/>
        </p:nvSpPr>
        <p:spPr>
          <a:xfrm>
            <a:off x="0" y="6524171"/>
            <a:ext cx="9131300" cy="333829"/>
          </a:xfrm>
          <a:prstGeom prst="rect">
            <a:avLst/>
          </a:prstGeom>
          <a:blipFill dpi="0" rotWithShape="1">
            <a:blip r:embed="rId5"/>
            <a:srcRect/>
            <a:tile tx="0" ty="0" sx="100000" sy="100000" flip="none" algn="tl"/>
          </a:blipFill>
        </p:spPr>
        <p:txBody>
          <a:bodyPr wrap="square" rtlCol="0">
            <a:spAutoFit/>
          </a:bodyPr>
          <a:lstStyle/>
          <a:p>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1396999" y="330402"/>
            <a:ext cx="6337300" cy="658812"/>
          </a:xfrm>
        </p:spPr>
        <p:txBody>
          <a:bodyPr/>
          <a:lstStyle/>
          <a:p>
            <a:r>
              <a:rPr lang="en-US" altLang="en-US" sz="2800" dirty="0"/>
              <a:t>Talking Points</a:t>
            </a:r>
            <a:endParaRPr lang="en-US" altLang="en-US" sz="2400" dirty="0"/>
          </a:p>
        </p:txBody>
      </p:sp>
      <p:sp>
        <p:nvSpPr>
          <p:cNvPr id="13317" name="Slide Number Placeholder 5"/>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95EBE61-0B5F-40CD-A577-D6583B1A23A6}" type="slidenum">
              <a:rPr lang="en-US" altLang="en-US" sz="800" b="0" smtClean="0">
                <a:solidFill>
                  <a:srgbClr val="969696"/>
                </a:solidFill>
              </a:rPr>
              <a:pPr>
                <a:lnSpc>
                  <a:spcPct val="100000"/>
                </a:lnSpc>
                <a:spcBef>
                  <a:spcPct val="0"/>
                </a:spcBef>
                <a:buClrTx/>
                <a:buSzTx/>
                <a:buFontTx/>
                <a:buNone/>
              </a:pPr>
              <a:t>3</a:t>
            </a:fld>
            <a:endParaRPr lang="en-US" altLang="en-US" sz="800" b="0">
              <a:solidFill>
                <a:schemeClr val="bg2"/>
              </a:solidFill>
            </a:endParaRPr>
          </a:p>
        </p:txBody>
      </p:sp>
      <p:sp>
        <p:nvSpPr>
          <p:cNvPr id="4" name="Rectangle 3"/>
          <p:cNvSpPr/>
          <p:nvPr/>
        </p:nvSpPr>
        <p:spPr>
          <a:xfrm>
            <a:off x="4062413" y="4322763"/>
            <a:ext cx="4572000" cy="431800"/>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txBody>
          <a:bodyPr>
            <a:spAutoFit/>
          </a:bodyPr>
          <a:lstStyle/>
          <a:p>
            <a:pPr marL="1027113" lvl="2" indent="-223838">
              <a:lnSpc>
                <a:spcPct val="65000"/>
              </a:lnSpc>
              <a:spcBef>
                <a:spcPct val="20000"/>
              </a:spcBef>
              <a:spcAft>
                <a:spcPts val="600"/>
              </a:spcAft>
              <a:buClr>
                <a:schemeClr val="tx1"/>
              </a:buClr>
              <a:buSzPct val="80000"/>
              <a:buFont typeface="Wingdings" pitchFamily="2" charset="2"/>
              <a:buChar char="§"/>
              <a:defRPr/>
            </a:pPr>
            <a:endParaRPr lang="en-US" altLang="en-US" sz="1050" dirty="0">
              <a:latin typeface="+mn-lt"/>
              <a:cs typeface="Arial" charset="0"/>
            </a:endParaRPr>
          </a:p>
          <a:p>
            <a:pPr marL="688975" lvl="1" indent="-282575">
              <a:lnSpc>
                <a:spcPct val="65000"/>
              </a:lnSpc>
              <a:spcBef>
                <a:spcPct val="20000"/>
              </a:spcBef>
              <a:spcAft>
                <a:spcPts val="600"/>
              </a:spcAft>
              <a:buClr>
                <a:schemeClr val="tx1"/>
              </a:buClr>
              <a:buSzPct val="80000"/>
              <a:buFont typeface="Wingdings" pitchFamily="2" charset="2"/>
              <a:buChar char="Ø"/>
              <a:defRPr/>
            </a:pPr>
            <a:endParaRPr lang="en-US" altLang="en-US" sz="1200" dirty="0">
              <a:solidFill>
                <a:srgbClr val="0033CC"/>
              </a:solidFill>
              <a:latin typeface="+mn-lt"/>
              <a:cs typeface="Arial" charset="0"/>
            </a:endParaRPr>
          </a:p>
        </p:txBody>
      </p:sp>
      <p:sp>
        <p:nvSpPr>
          <p:cNvPr id="10" name="TextBox 9"/>
          <p:cNvSpPr txBox="1"/>
          <p:nvPr/>
        </p:nvSpPr>
        <p:spPr>
          <a:xfrm>
            <a:off x="3106057" y="6524171"/>
            <a:ext cx="3084286" cy="307777"/>
          </a:xfrm>
          <a:prstGeom prst="rect">
            <a:avLst/>
          </a:prstGeom>
          <a:blipFill dpi="0" rotWithShape="1">
            <a:blip r:embed="rId3"/>
            <a:srcRect/>
            <a:tile tx="0" ty="0" sx="100000" sy="100000" flip="none" algn="tl"/>
          </a:blipFill>
        </p:spPr>
        <p:txBody>
          <a:bodyPr wrap="square" rtlCol="0">
            <a:spAutoFit/>
          </a:bodyPr>
          <a:lstStyle/>
          <a:p>
            <a:endParaRPr lang="en-US" dirty="0"/>
          </a:p>
        </p:txBody>
      </p:sp>
      <p:sp>
        <p:nvSpPr>
          <p:cNvPr id="13" name="TextBox 12"/>
          <p:cNvSpPr txBox="1"/>
          <p:nvPr/>
        </p:nvSpPr>
        <p:spPr>
          <a:xfrm>
            <a:off x="0" y="6524171"/>
            <a:ext cx="9131300" cy="333829"/>
          </a:xfrm>
          <a:prstGeom prst="rect">
            <a:avLst/>
          </a:prstGeom>
          <a:blipFill dpi="0" rotWithShape="1">
            <a:blip r:embed="rId3"/>
            <a:srcRect/>
            <a:tile tx="0" ty="0" sx="100000" sy="100000" flip="none" algn="tl"/>
          </a:blipFill>
        </p:spPr>
        <p:txBody>
          <a:bodyPr wrap="square" rtlCol="0">
            <a:spAutoFit/>
          </a:bodyPr>
          <a:lstStyle/>
          <a:p>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5565" y="1855091"/>
            <a:ext cx="4480898" cy="3360673"/>
          </a:xfrm>
          <a:prstGeom prst="rect">
            <a:avLst/>
          </a:prstGeom>
          <a:effectLst>
            <a:outerShdw blurRad="50800" dist="38100" dir="2700000" algn="tl" rotWithShape="0">
              <a:prstClr val="black">
                <a:alpha val="40000"/>
              </a:prstClr>
            </a:outerShdw>
            <a:softEdge rad="114300"/>
          </a:effectLst>
        </p:spPr>
      </p:pic>
      <p:sp>
        <p:nvSpPr>
          <p:cNvPr id="3" name="TextBox 2"/>
          <p:cNvSpPr txBox="1"/>
          <p:nvPr/>
        </p:nvSpPr>
        <p:spPr>
          <a:xfrm>
            <a:off x="471761" y="1435829"/>
            <a:ext cx="8264545" cy="400110"/>
          </a:xfrm>
          <a:prstGeom prst="rect">
            <a:avLst/>
          </a:prstGeom>
          <a:noFill/>
        </p:spPr>
        <p:txBody>
          <a:bodyPr wrap="square" rtlCol="0">
            <a:spAutoFit/>
          </a:bodyPr>
          <a:lstStyle/>
          <a:p>
            <a:r>
              <a:rPr lang="en-US" sz="2000" dirty="0">
                <a:solidFill>
                  <a:srgbClr val="0033CC"/>
                </a:solidFill>
                <a:latin typeface="+mj-lt"/>
              </a:rPr>
              <a:t>BIA TTPA Agreements: How to Open a New One to Close-Out</a:t>
            </a:r>
          </a:p>
        </p:txBody>
      </p:sp>
      <p:sp>
        <p:nvSpPr>
          <p:cNvPr id="13316" name="Text Placeholder 2"/>
          <p:cNvSpPr>
            <a:spLocks noGrp="1"/>
          </p:cNvSpPr>
          <p:nvPr>
            <p:ph type="body" sz="half" idx="1"/>
          </p:nvPr>
        </p:nvSpPr>
        <p:spPr>
          <a:xfrm>
            <a:off x="419575" y="1948098"/>
            <a:ext cx="3895990" cy="3921869"/>
          </a:xfrm>
          <a:solidFill>
            <a:srgbClr val="3399FF">
              <a:alpha val="18000"/>
            </a:srgbClr>
          </a:solidFill>
          <a:ln cap="rnd">
            <a:noFill/>
          </a:ln>
        </p:spPr>
        <p:txBody>
          <a:bodyPr/>
          <a:lstStyle/>
          <a:p>
            <a:pPr marL="285750" lvl="1" indent="-285750">
              <a:lnSpc>
                <a:spcPct val="100000"/>
              </a:lnSpc>
              <a:spcAft>
                <a:spcPts val="600"/>
              </a:spcAft>
              <a:buFont typeface="Wingdings" pitchFamily="2" charset="2"/>
              <a:buChar char="n"/>
            </a:pPr>
            <a:r>
              <a:rPr lang="en-US" altLang="en-US" sz="1600" b="0" dirty="0"/>
              <a:t>TTPA Historical Agreement</a:t>
            </a:r>
          </a:p>
          <a:p>
            <a:pPr marL="285750" lvl="1" indent="-285750">
              <a:lnSpc>
                <a:spcPct val="100000"/>
              </a:lnSpc>
              <a:spcAft>
                <a:spcPts val="600"/>
              </a:spcAft>
              <a:buFont typeface="Wingdings" pitchFamily="2" charset="2"/>
              <a:buChar char="n"/>
            </a:pPr>
            <a:r>
              <a:rPr lang="en-US" altLang="en-US" sz="1600" b="0" dirty="0"/>
              <a:t>2025 Fiscal Year Funding and Program Agreement Timelines</a:t>
            </a:r>
          </a:p>
          <a:p>
            <a:pPr marL="285750" lvl="1" indent="-285750">
              <a:lnSpc>
                <a:spcPct val="100000"/>
              </a:lnSpc>
              <a:spcAft>
                <a:spcPts val="600"/>
              </a:spcAft>
              <a:buFont typeface="Wingdings" pitchFamily="2" charset="2"/>
              <a:buChar char="n"/>
            </a:pPr>
            <a:r>
              <a:rPr lang="en-US" altLang="en-US" sz="1600" b="0" dirty="0"/>
              <a:t>Notice of Funds Availability (NOFA)</a:t>
            </a:r>
          </a:p>
          <a:p>
            <a:pPr marL="285750" lvl="1" indent="-285750">
              <a:lnSpc>
                <a:spcPct val="100000"/>
              </a:lnSpc>
              <a:spcAft>
                <a:spcPts val="600"/>
              </a:spcAft>
              <a:buFont typeface="Wingdings" pitchFamily="2" charset="2"/>
              <a:buChar char="n"/>
            </a:pPr>
            <a:r>
              <a:rPr lang="en-US" altLang="en-US" sz="1600" b="0" dirty="0"/>
              <a:t>TTPA TTP Funds Under One Roof</a:t>
            </a:r>
          </a:p>
          <a:p>
            <a:pPr marL="285750" lvl="1" indent="-285750">
              <a:lnSpc>
                <a:spcPct val="100000"/>
              </a:lnSpc>
              <a:spcAft>
                <a:spcPts val="600"/>
              </a:spcAft>
              <a:buFont typeface="Wingdings" pitchFamily="2" charset="2"/>
              <a:buChar char="n"/>
            </a:pPr>
            <a:r>
              <a:rPr lang="en-US" altLang="en-US" sz="1600" b="0" dirty="0"/>
              <a:t>Program Agreement (PA)</a:t>
            </a:r>
          </a:p>
          <a:p>
            <a:pPr marL="285750" lvl="1" indent="-285750">
              <a:lnSpc>
                <a:spcPct val="100000"/>
              </a:lnSpc>
              <a:spcAft>
                <a:spcPts val="600"/>
              </a:spcAft>
              <a:buFont typeface="Wingdings" pitchFamily="2" charset="2"/>
              <a:buChar char="n"/>
            </a:pPr>
            <a:r>
              <a:rPr lang="en-US" altLang="en-US" sz="1600" b="0" dirty="0"/>
              <a:t>Reference Funding Agreement (RFA)</a:t>
            </a:r>
          </a:p>
          <a:p>
            <a:pPr marL="285750" lvl="1" indent="-285750">
              <a:lnSpc>
                <a:spcPct val="100000"/>
              </a:lnSpc>
              <a:spcAft>
                <a:spcPts val="600"/>
              </a:spcAft>
              <a:buFont typeface="Wingdings" pitchFamily="2" charset="2"/>
              <a:buChar char="n"/>
            </a:pPr>
            <a:r>
              <a:rPr lang="en-US" altLang="en-US" sz="1600" b="0" dirty="0"/>
              <a:t>Federal Financial Reports (FFR)</a:t>
            </a:r>
          </a:p>
          <a:p>
            <a:pPr marL="285750" lvl="1" indent="-285750">
              <a:lnSpc>
                <a:spcPct val="100000"/>
              </a:lnSpc>
              <a:spcAft>
                <a:spcPts val="600"/>
              </a:spcAft>
              <a:buFont typeface="Wingdings" pitchFamily="2" charset="2"/>
              <a:buChar char="n"/>
            </a:pPr>
            <a:r>
              <a:rPr lang="en-US" altLang="en-US" sz="1600" b="0" dirty="0"/>
              <a:t>Program Agreement Close-Out</a:t>
            </a:r>
          </a:p>
          <a:p>
            <a:pPr marL="285750" lvl="1" indent="-285750">
              <a:lnSpc>
                <a:spcPct val="100000"/>
              </a:lnSpc>
              <a:spcAft>
                <a:spcPts val="600"/>
              </a:spcAft>
              <a:buFont typeface="Wingdings" pitchFamily="2" charset="2"/>
              <a:buChar char="n"/>
            </a:pPr>
            <a:r>
              <a:rPr lang="en-US" altLang="en-US" sz="1600" b="0" dirty="0"/>
              <a:t>Questions?</a:t>
            </a:r>
          </a:p>
          <a:p>
            <a:pPr marL="285750" lvl="1" indent="-285750">
              <a:lnSpc>
                <a:spcPct val="65000"/>
              </a:lnSpc>
              <a:spcAft>
                <a:spcPts val="600"/>
              </a:spcAft>
              <a:buFont typeface="Wingdings" pitchFamily="2" charset="2"/>
              <a:buChar char="n"/>
            </a:pPr>
            <a:endParaRPr lang="en-US" altLang="en-US" sz="1400" dirty="0">
              <a:solidFill>
                <a:srgbClr val="006600"/>
              </a:solidFill>
            </a:endParaRPr>
          </a:p>
          <a:p>
            <a:pPr marL="285750" lvl="1" indent="-285750">
              <a:lnSpc>
                <a:spcPct val="65000"/>
              </a:lnSpc>
              <a:buFont typeface="Wingdings" pitchFamily="2" charset="2"/>
              <a:buNone/>
            </a:pPr>
            <a:endParaRPr lang="en-US" altLang="en-US" sz="1000" dirty="0"/>
          </a:p>
          <a:p>
            <a:pPr marL="285750" lvl="1" indent="-285750">
              <a:lnSpc>
                <a:spcPct val="65000"/>
              </a:lnSpc>
            </a:pPr>
            <a:endParaRPr lang="en-US" altLang="en-US" sz="1600" dirty="0"/>
          </a:p>
          <a:p>
            <a:pPr marL="285750" lvl="1" indent="-285750">
              <a:lnSpc>
                <a:spcPct val="65000"/>
              </a:lnSpc>
            </a:pPr>
            <a:endParaRPr lang="en-US" altLang="en-US" sz="1600" dirty="0"/>
          </a:p>
          <a:p>
            <a:pPr>
              <a:lnSpc>
                <a:spcPct val="65000"/>
              </a:lnSpc>
            </a:pPr>
            <a:endParaRPr lang="en-US" altLang="en-US" sz="360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1544666" y="324372"/>
            <a:ext cx="6337300" cy="658812"/>
          </a:xfrm>
        </p:spPr>
        <p:txBody>
          <a:bodyPr/>
          <a:lstStyle/>
          <a:p>
            <a:r>
              <a:rPr lang="en-US" sz="2800" dirty="0">
                <a:solidFill>
                  <a:srgbClr val="0033CC"/>
                </a:solidFill>
                <a:latin typeface="+mj-lt"/>
              </a:rPr>
              <a:t>BIA TTPA Agreements</a:t>
            </a:r>
            <a:endParaRPr lang="en-US" altLang="en-US" sz="2400" dirty="0"/>
          </a:p>
        </p:txBody>
      </p:sp>
      <p:sp>
        <p:nvSpPr>
          <p:cNvPr id="13317" name="Slide Number Placeholder 5"/>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95EBE61-0B5F-40CD-A577-D6583B1A23A6}" type="slidenum">
              <a:rPr lang="en-US" altLang="en-US" sz="800" b="0" smtClean="0">
                <a:solidFill>
                  <a:srgbClr val="969696"/>
                </a:solidFill>
              </a:rPr>
              <a:pPr>
                <a:lnSpc>
                  <a:spcPct val="100000"/>
                </a:lnSpc>
                <a:spcBef>
                  <a:spcPct val="0"/>
                </a:spcBef>
                <a:buClrTx/>
                <a:buSzTx/>
                <a:buFontTx/>
                <a:buNone/>
              </a:pPr>
              <a:t>4</a:t>
            </a:fld>
            <a:endParaRPr lang="en-US" altLang="en-US" sz="800" b="0">
              <a:solidFill>
                <a:schemeClr val="bg2"/>
              </a:solidFill>
            </a:endParaRPr>
          </a:p>
        </p:txBody>
      </p:sp>
      <p:sp>
        <p:nvSpPr>
          <p:cNvPr id="4" name="Rectangle 3"/>
          <p:cNvSpPr/>
          <p:nvPr/>
        </p:nvSpPr>
        <p:spPr>
          <a:xfrm>
            <a:off x="4062413" y="4322763"/>
            <a:ext cx="4572000" cy="431800"/>
          </a:xfrm>
          <a:prstGeom prst="rect">
            <a:avLst/>
          </a:prstGeom>
          <a:noFill/>
          <a:ln w="9525">
            <a:no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txBody>
          <a:bodyPr>
            <a:spAutoFit/>
          </a:bodyPr>
          <a:lstStyle/>
          <a:p>
            <a:pPr marL="1027113" lvl="2" indent="-223838">
              <a:lnSpc>
                <a:spcPct val="65000"/>
              </a:lnSpc>
              <a:spcBef>
                <a:spcPct val="20000"/>
              </a:spcBef>
              <a:spcAft>
                <a:spcPts val="600"/>
              </a:spcAft>
              <a:buClr>
                <a:schemeClr val="tx1"/>
              </a:buClr>
              <a:buSzPct val="80000"/>
              <a:buFont typeface="Wingdings" pitchFamily="2" charset="2"/>
              <a:buChar char="§"/>
              <a:defRPr/>
            </a:pPr>
            <a:endParaRPr lang="en-US" altLang="en-US" sz="1050" dirty="0">
              <a:latin typeface="+mn-lt"/>
              <a:cs typeface="Arial" charset="0"/>
            </a:endParaRPr>
          </a:p>
          <a:p>
            <a:pPr marL="688975" lvl="1" indent="-282575">
              <a:lnSpc>
                <a:spcPct val="65000"/>
              </a:lnSpc>
              <a:spcBef>
                <a:spcPct val="20000"/>
              </a:spcBef>
              <a:spcAft>
                <a:spcPts val="600"/>
              </a:spcAft>
              <a:buClr>
                <a:schemeClr val="tx1"/>
              </a:buClr>
              <a:buSzPct val="80000"/>
              <a:buFont typeface="Wingdings" pitchFamily="2" charset="2"/>
              <a:buChar char="Ø"/>
              <a:defRPr/>
            </a:pPr>
            <a:endParaRPr lang="en-US" altLang="en-US" sz="1200" dirty="0">
              <a:solidFill>
                <a:srgbClr val="0033CC"/>
              </a:solidFill>
              <a:latin typeface="+mn-lt"/>
              <a:cs typeface="Arial" charset="0"/>
            </a:endParaRPr>
          </a:p>
        </p:txBody>
      </p:sp>
      <p:sp>
        <p:nvSpPr>
          <p:cNvPr id="10" name="TextBox 9"/>
          <p:cNvSpPr txBox="1"/>
          <p:nvPr/>
        </p:nvSpPr>
        <p:spPr>
          <a:xfrm>
            <a:off x="3106057" y="6524171"/>
            <a:ext cx="3084286" cy="307777"/>
          </a:xfrm>
          <a:prstGeom prst="rect">
            <a:avLst/>
          </a:prstGeom>
          <a:blipFill dpi="0" rotWithShape="1">
            <a:blip r:embed="rId3"/>
            <a:srcRect/>
            <a:tile tx="0" ty="0" sx="100000" sy="100000" flip="none" algn="tl"/>
          </a:blipFill>
        </p:spPr>
        <p:txBody>
          <a:bodyPr wrap="square" rtlCol="0">
            <a:spAutoFit/>
          </a:bodyPr>
          <a:lstStyle/>
          <a:p>
            <a:endParaRPr lang="en-US" dirty="0"/>
          </a:p>
        </p:txBody>
      </p:sp>
      <p:sp>
        <p:nvSpPr>
          <p:cNvPr id="13" name="TextBox 12"/>
          <p:cNvSpPr txBox="1"/>
          <p:nvPr/>
        </p:nvSpPr>
        <p:spPr>
          <a:xfrm>
            <a:off x="0" y="6524171"/>
            <a:ext cx="9131300" cy="333829"/>
          </a:xfrm>
          <a:prstGeom prst="rect">
            <a:avLst/>
          </a:prstGeom>
          <a:blipFill dpi="0" rotWithShape="1">
            <a:blip r:embed="rId3"/>
            <a:srcRect/>
            <a:tile tx="0" ty="0" sx="100000" sy="100000" flip="none" algn="tl"/>
          </a:blipFill>
        </p:spPr>
        <p:txBody>
          <a:bodyPr wrap="square" rtlCol="0">
            <a:spAutoFit/>
          </a:bodyPr>
          <a:lstStyle/>
          <a:p>
            <a:endParaRPr lang="en-US" dirty="0"/>
          </a:p>
        </p:txBody>
      </p:sp>
      <p:sp>
        <p:nvSpPr>
          <p:cNvPr id="3" name="TextBox 2"/>
          <p:cNvSpPr txBox="1"/>
          <p:nvPr/>
        </p:nvSpPr>
        <p:spPr>
          <a:xfrm>
            <a:off x="2145011" y="1332029"/>
            <a:ext cx="5136609" cy="461665"/>
          </a:xfrm>
          <a:prstGeom prst="rect">
            <a:avLst/>
          </a:prstGeom>
          <a:noFill/>
        </p:spPr>
        <p:txBody>
          <a:bodyPr wrap="square" rtlCol="0">
            <a:spAutoFit/>
          </a:bodyPr>
          <a:lstStyle/>
          <a:p>
            <a:r>
              <a:rPr lang="en-US" sz="2400" dirty="0">
                <a:solidFill>
                  <a:srgbClr val="0033CC"/>
                </a:solidFill>
                <a:latin typeface="+mj-lt"/>
              </a:rPr>
              <a:t>Historical Agreement Took Place</a:t>
            </a:r>
          </a:p>
        </p:txBody>
      </p:sp>
      <p:sp>
        <p:nvSpPr>
          <p:cNvPr id="13316" name="Text Placeholder 2"/>
          <p:cNvSpPr>
            <a:spLocks noGrp="1"/>
          </p:cNvSpPr>
          <p:nvPr>
            <p:ph type="body" sz="half" idx="1"/>
          </p:nvPr>
        </p:nvSpPr>
        <p:spPr>
          <a:xfrm>
            <a:off x="419575" y="1948099"/>
            <a:ext cx="3895990" cy="3935866"/>
          </a:xfrm>
          <a:solidFill>
            <a:srgbClr val="00B050">
              <a:alpha val="18000"/>
            </a:srgbClr>
          </a:solidFill>
          <a:ln cap="rnd">
            <a:noFill/>
          </a:ln>
        </p:spPr>
        <p:txBody>
          <a:bodyPr/>
          <a:lstStyle/>
          <a:p>
            <a:pPr marL="285750" lvl="1" indent="-285750">
              <a:lnSpc>
                <a:spcPct val="65000"/>
              </a:lnSpc>
              <a:spcAft>
                <a:spcPts val="600"/>
              </a:spcAft>
              <a:buFont typeface="Wingdings" pitchFamily="2" charset="2"/>
              <a:buChar char="n"/>
            </a:pPr>
            <a:endParaRPr lang="en-US" altLang="en-US" sz="1400" dirty="0">
              <a:solidFill>
                <a:srgbClr val="006600"/>
              </a:solidFill>
            </a:endParaRPr>
          </a:p>
          <a:p>
            <a:pPr marL="285750" lvl="1" indent="-285750">
              <a:lnSpc>
                <a:spcPct val="65000"/>
              </a:lnSpc>
              <a:buFont typeface="Wingdings" pitchFamily="2" charset="2"/>
              <a:buNone/>
            </a:pPr>
            <a:r>
              <a:rPr lang="en-US" altLang="en-US" sz="1400" dirty="0"/>
              <a:t>For Immediate Release: December 15, 2002</a:t>
            </a:r>
          </a:p>
          <a:p>
            <a:pPr marL="285750" lvl="1" indent="-285750">
              <a:lnSpc>
                <a:spcPct val="65000"/>
              </a:lnSpc>
              <a:buFont typeface="Wingdings" pitchFamily="2" charset="2"/>
              <a:buNone/>
            </a:pPr>
            <a:endParaRPr lang="en-US" altLang="en-US" sz="1400" dirty="0"/>
          </a:p>
          <a:p>
            <a:pPr marL="285750" lvl="1" indent="-285750">
              <a:lnSpc>
                <a:spcPct val="150000"/>
              </a:lnSpc>
              <a:spcBef>
                <a:spcPts val="0"/>
              </a:spcBef>
              <a:buFont typeface="Wingdings" pitchFamily="2" charset="2"/>
              <a:buNone/>
            </a:pPr>
            <a:r>
              <a:rPr lang="en-US" altLang="en-US" sz="1400" dirty="0"/>
              <a:t>     On a chilly, overcast day, leaders from twenty-nine tribal nations stood next to Bureau of Indian Affairs officials, a pen was put to paper and a historic agreement establishing the first government-to-government consultation policy between the BIA and the tribal nations was signed on December 13, 2000 in Seattle, Washington.</a:t>
            </a:r>
          </a:p>
          <a:p>
            <a:pPr marL="285750" lvl="1" indent="-285750">
              <a:lnSpc>
                <a:spcPct val="65000"/>
              </a:lnSpc>
              <a:buFont typeface="Wingdings" pitchFamily="2" charset="2"/>
              <a:buNone/>
            </a:pPr>
            <a:endParaRPr lang="en-US" altLang="en-US" sz="1000" dirty="0"/>
          </a:p>
          <a:p>
            <a:pPr marL="285750" lvl="1" indent="-285750">
              <a:lnSpc>
                <a:spcPct val="65000"/>
              </a:lnSpc>
            </a:pPr>
            <a:endParaRPr lang="en-US" altLang="en-US" sz="1600" dirty="0"/>
          </a:p>
          <a:p>
            <a:pPr marL="285750" lvl="1" indent="-285750">
              <a:lnSpc>
                <a:spcPct val="65000"/>
              </a:lnSpc>
            </a:pPr>
            <a:endParaRPr lang="en-US" altLang="en-US" sz="1600" dirty="0"/>
          </a:p>
          <a:p>
            <a:pPr>
              <a:lnSpc>
                <a:spcPct val="65000"/>
              </a:lnSpc>
            </a:pPr>
            <a:endParaRPr lang="en-US" altLang="en-US" sz="3600" dirty="0"/>
          </a:p>
        </p:txBody>
      </p:sp>
      <p:pic>
        <p:nvPicPr>
          <p:cNvPr id="6" name="Picture 5">
            <a:extLst>
              <a:ext uri="{FF2B5EF4-FFF2-40B4-BE49-F238E27FC236}">
                <a16:creationId xmlns:a16="http://schemas.microsoft.com/office/drawing/2014/main" id="{4B127B15-717F-789F-7662-F05780845D4B}"/>
              </a:ext>
            </a:extLst>
          </p:cNvPr>
          <p:cNvPicPr>
            <a:picLocks noChangeAspect="1"/>
          </p:cNvPicPr>
          <p:nvPr/>
        </p:nvPicPr>
        <p:blipFill>
          <a:blip r:embed="rId4"/>
          <a:stretch>
            <a:fillRect/>
          </a:stretch>
        </p:blipFill>
        <p:spPr>
          <a:xfrm>
            <a:off x="4471305" y="2080058"/>
            <a:ext cx="4267200" cy="2242705"/>
          </a:xfrm>
          <a:prstGeom prst="rect">
            <a:avLst/>
          </a:prstGeom>
        </p:spPr>
      </p:pic>
      <p:pic>
        <p:nvPicPr>
          <p:cNvPr id="7" name="Picture 6">
            <a:extLst>
              <a:ext uri="{FF2B5EF4-FFF2-40B4-BE49-F238E27FC236}">
                <a16:creationId xmlns:a16="http://schemas.microsoft.com/office/drawing/2014/main" id="{24AB68F8-99FD-B5B6-67A2-E0ACA600921A}"/>
              </a:ext>
            </a:extLst>
          </p:cNvPr>
          <p:cNvPicPr>
            <a:picLocks noChangeAspect="1"/>
          </p:cNvPicPr>
          <p:nvPr/>
        </p:nvPicPr>
        <p:blipFill>
          <a:blip r:embed="rId5"/>
          <a:stretch>
            <a:fillRect/>
          </a:stretch>
        </p:blipFill>
        <p:spPr>
          <a:xfrm>
            <a:off x="5928191" y="4677855"/>
            <a:ext cx="1353429" cy="1353429"/>
          </a:xfrm>
          <a:prstGeom prst="rect">
            <a:avLst/>
          </a:prstGeom>
        </p:spPr>
      </p:pic>
    </p:spTree>
    <p:extLst>
      <p:ext uri="{BB962C8B-B14F-4D97-AF65-F5344CB8AC3E}">
        <p14:creationId xmlns:p14="http://schemas.microsoft.com/office/powerpoint/2010/main" val="86935325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Title 1"/>
          <p:cNvSpPr>
            <a:spLocks noGrp="1"/>
          </p:cNvSpPr>
          <p:nvPr>
            <p:ph type="title"/>
          </p:nvPr>
        </p:nvSpPr>
        <p:spPr>
          <a:xfrm>
            <a:off x="1335088" y="276225"/>
            <a:ext cx="6337300" cy="658813"/>
          </a:xfrm>
        </p:spPr>
        <p:txBody>
          <a:bodyPr/>
          <a:lstStyle/>
          <a:p>
            <a:r>
              <a:rPr lang="en-US" altLang="en-US" sz="2400" dirty="0"/>
              <a:t>2025 Fiscal Year (Oct. 1, 2024)</a:t>
            </a:r>
            <a:br>
              <a:rPr lang="en-US" altLang="en-US" sz="2400" dirty="0"/>
            </a:br>
            <a:r>
              <a:rPr lang="en-US" altLang="en-US" sz="2400" dirty="0"/>
              <a:t> Funding and Program Agreement Timelines</a:t>
            </a:r>
          </a:p>
        </p:txBody>
      </p:sp>
      <p:sp>
        <p:nvSpPr>
          <p:cNvPr id="6451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10DFEEB5-82C6-46FD-BC1E-2B27FEF855D9}" type="slidenum">
              <a:rPr lang="en-US" altLang="en-US" sz="1000" b="0" smtClean="0">
                <a:solidFill>
                  <a:srgbClr val="969696"/>
                </a:solidFill>
              </a:rPr>
              <a:pPr>
                <a:lnSpc>
                  <a:spcPct val="100000"/>
                </a:lnSpc>
                <a:spcBef>
                  <a:spcPct val="0"/>
                </a:spcBef>
                <a:buClrTx/>
                <a:buSzTx/>
                <a:buFontTx/>
                <a:buNone/>
              </a:pPr>
              <a:t>5</a:t>
            </a:fld>
            <a:endParaRPr lang="en-US" altLang="en-US" sz="1000" b="0">
              <a:solidFill>
                <a:schemeClr val="bg2"/>
              </a:solidFill>
            </a:endParaRPr>
          </a:p>
        </p:txBody>
      </p:sp>
      <p:graphicFrame>
        <p:nvGraphicFramePr>
          <p:cNvPr id="39999" name="Group 63"/>
          <p:cNvGraphicFramePr>
            <a:graphicFrameLocks noGrp="1"/>
          </p:cNvGraphicFramePr>
          <p:nvPr>
            <p:extLst>
              <p:ext uri="{D42A27DB-BD31-4B8C-83A1-F6EECF244321}">
                <p14:modId xmlns:p14="http://schemas.microsoft.com/office/powerpoint/2010/main" val="2410263335"/>
              </p:ext>
            </p:extLst>
          </p:nvPr>
        </p:nvGraphicFramePr>
        <p:xfrm>
          <a:off x="524080" y="1341130"/>
          <a:ext cx="8093075" cy="4973182"/>
        </p:xfrm>
        <a:graphic>
          <a:graphicData uri="http://schemas.openxmlformats.org/drawingml/2006/table">
            <a:tbl>
              <a:tblPr/>
              <a:tblGrid>
                <a:gridCol w="1759008">
                  <a:extLst>
                    <a:ext uri="{9D8B030D-6E8A-4147-A177-3AD203B41FA5}">
                      <a16:colId xmlns:a16="http://schemas.microsoft.com/office/drawing/2014/main" val="20000"/>
                    </a:ext>
                  </a:extLst>
                </a:gridCol>
                <a:gridCol w="6334067">
                  <a:extLst>
                    <a:ext uri="{9D8B030D-6E8A-4147-A177-3AD203B41FA5}">
                      <a16:colId xmlns:a16="http://schemas.microsoft.com/office/drawing/2014/main" val="20001"/>
                    </a:ext>
                  </a:extLst>
                </a:gridCol>
              </a:tblGrid>
              <a:tr h="293207">
                <a:tc>
                  <a:txBody>
                    <a:bodyPr/>
                    <a:lstStyle>
                      <a:lvl1pPr eaLnBrk="0" hangingPunct="0">
                        <a:lnSpc>
                          <a:spcPct val="85000"/>
                        </a:lnSpc>
                        <a:spcBef>
                          <a:spcPct val="20000"/>
                        </a:spcBef>
                        <a:buClr>
                          <a:schemeClr val="tx1"/>
                        </a:buClr>
                        <a:buSzPct val="80000"/>
                        <a:buFont typeface="Wingdings" pitchFamily="2" charset="2"/>
                        <a:defRPr sz="24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defRPr sz="20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defRPr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defRPr>
                          <a:solidFill>
                            <a:schemeClr val="tx1"/>
                          </a:solidFill>
                          <a:latin typeface="Arial" charset="0"/>
                        </a:defRPr>
                      </a:lvl4pPr>
                      <a:lvl5pPr marL="2057400" indent="-228600" eaLnBrk="0" hangingPunct="0">
                        <a:spcBef>
                          <a:spcPct val="20000"/>
                        </a:spcBef>
                        <a:buClr>
                          <a:srgbClr val="003399"/>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pPr>
                      <a:r>
                        <a:rPr kumimoji="0" lang="en-US" altLang="en-US" sz="1400" b="1" i="0" u="sng" strike="noStrike" cap="none" normalizeH="0" baseline="0" dirty="0">
                          <a:ln>
                            <a:noFill/>
                          </a:ln>
                          <a:solidFill>
                            <a:schemeClr val="accent2">
                              <a:lumMod val="75000"/>
                            </a:schemeClr>
                          </a:solidFill>
                          <a:effectLst/>
                          <a:latin typeface="Arial" charset="0"/>
                          <a:cs typeface="Arial" charset="0"/>
                        </a:rPr>
                        <a:t>Date </a:t>
                      </a:r>
                    </a:p>
                  </a:txBody>
                  <a:tcPr marL="91439" marR="91439" marT="45687" marB="456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85000"/>
                        </a:lnSpc>
                        <a:spcBef>
                          <a:spcPct val="20000"/>
                        </a:spcBef>
                        <a:buClr>
                          <a:schemeClr val="tx1"/>
                        </a:buClr>
                        <a:buSzPct val="80000"/>
                        <a:buFont typeface="Wingdings" pitchFamily="2" charset="2"/>
                        <a:defRPr sz="2400" b="1">
                          <a:solidFill>
                            <a:srgbClr val="006600"/>
                          </a:solidFill>
                          <a:latin typeface="Arial" charset="0"/>
                        </a:defRPr>
                      </a:lvl1pPr>
                      <a:lvl2pPr marL="742950" indent="-285750" eaLnBrk="0" hangingPunct="0">
                        <a:lnSpc>
                          <a:spcPct val="85000"/>
                        </a:lnSpc>
                        <a:spcBef>
                          <a:spcPct val="20000"/>
                        </a:spcBef>
                        <a:buClr>
                          <a:schemeClr val="tx1"/>
                        </a:buClr>
                        <a:buSzPct val="80000"/>
                        <a:buFont typeface="Wingdings" pitchFamily="2" charset="2"/>
                        <a:defRPr sz="2000" b="1">
                          <a:solidFill>
                            <a:srgbClr val="0033CC"/>
                          </a:solidFill>
                          <a:latin typeface="Arial" charset="0"/>
                        </a:defRPr>
                      </a:lvl2pPr>
                      <a:lvl3pPr marL="1143000" indent="-228600" eaLnBrk="0" hangingPunct="0">
                        <a:lnSpc>
                          <a:spcPct val="85000"/>
                        </a:lnSpc>
                        <a:spcBef>
                          <a:spcPct val="20000"/>
                        </a:spcBef>
                        <a:buClr>
                          <a:schemeClr val="tx1"/>
                        </a:buClr>
                        <a:buSzPct val="80000"/>
                        <a:buFont typeface="Wingdings" pitchFamily="2" charset="2"/>
                        <a:defRPr b="1">
                          <a:solidFill>
                            <a:schemeClr val="tx1"/>
                          </a:solidFill>
                          <a:latin typeface="Arial" charset="0"/>
                        </a:defRPr>
                      </a:lvl3pPr>
                      <a:lvl4pPr marL="1600200" indent="-228600" eaLnBrk="0" hangingPunct="0">
                        <a:spcBef>
                          <a:spcPct val="20000"/>
                        </a:spcBef>
                        <a:buClr>
                          <a:srgbClr val="003399"/>
                        </a:buClr>
                        <a:buSzPct val="80000"/>
                        <a:buFont typeface="Wingdings" pitchFamily="2" charset="2"/>
                        <a:defRPr>
                          <a:solidFill>
                            <a:schemeClr val="tx1"/>
                          </a:solidFill>
                          <a:latin typeface="Arial" charset="0"/>
                        </a:defRPr>
                      </a:lvl4pPr>
                      <a:lvl5pPr marL="2057400" indent="-228600" eaLnBrk="0" hangingPunct="0">
                        <a:spcBef>
                          <a:spcPct val="20000"/>
                        </a:spcBef>
                        <a:buClr>
                          <a:srgbClr val="003399"/>
                        </a:buClr>
                        <a:buSzPct val="80000"/>
                        <a:buFont typeface="Wingdings" pitchFamily="2" charset="2"/>
                        <a:defRPr>
                          <a:solidFill>
                            <a:schemeClr val="tx1"/>
                          </a:solidFill>
                          <a:latin typeface="Arial" charset="0"/>
                        </a:defRPr>
                      </a:lvl5pPr>
                      <a:lvl6pPr marL="25146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6pPr>
                      <a:lvl7pPr marL="29718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7pPr>
                      <a:lvl8pPr marL="34290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8pPr>
                      <a:lvl9pPr marL="3886200" indent="-228600" eaLnBrk="0" fontAlgn="base" hangingPunct="0">
                        <a:spcBef>
                          <a:spcPct val="20000"/>
                        </a:spcBef>
                        <a:spcAft>
                          <a:spcPct val="0"/>
                        </a:spcAft>
                        <a:buClr>
                          <a:srgbClr val="003399"/>
                        </a:buClr>
                        <a:buSzPct val="80000"/>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pPr>
                      <a:endParaRPr kumimoji="0" lang="en-US" altLang="en-US" sz="1400" b="1" i="0" u="sng" strike="noStrike" cap="none" normalizeH="0" baseline="0" dirty="0">
                        <a:ln>
                          <a:noFill/>
                        </a:ln>
                        <a:solidFill>
                          <a:schemeClr val="accent2">
                            <a:lumMod val="75000"/>
                          </a:schemeClr>
                        </a:solidFill>
                        <a:effectLst/>
                        <a:latin typeface="Arial" charset="0"/>
                        <a:cs typeface="Arial" charset="0"/>
                      </a:endParaRPr>
                    </a:p>
                  </a:txBody>
                  <a:tcPr marL="91439" marR="91439" marT="45687" marB="456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12/xx/2024</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NOFA, FY2025 TTP </a:t>
                      </a:r>
                      <a:r>
                        <a:rPr kumimoji="0" lang="en-US" altLang="en-US" sz="1200" b="1" i="0" u="none" strike="noStrike" kern="1200" cap="none" normalizeH="0" baseline="0" dirty="0">
                          <a:ln>
                            <a:noFill/>
                          </a:ln>
                          <a:solidFill>
                            <a:srgbClr val="FF0000"/>
                          </a:solidFill>
                          <a:effectLst/>
                          <a:latin typeface="Arial" charset="0"/>
                          <a:ea typeface="+mn-ea"/>
                          <a:cs typeface="Arial" charset="0"/>
                        </a:rPr>
                        <a:t>xx-Day</a:t>
                      </a:r>
                      <a:r>
                        <a:rPr kumimoji="0" lang="en-US" altLang="en-US" sz="1200" b="1" i="0" u="none" strike="noStrike" kern="1200" cap="none" normalizeH="0" baseline="0" dirty="0">
                          <a:ln>
                            <a:noFill/>
                          </a:ln>
                          <a:solidFill>
                            <a:srgbClr val="800000"/>
                          </a:solidFill>
                          <a:effectLst/>
                          <a:latin typeface="Arial" charset="0"/>
                          <a:ea typeface="+mn-ea"/>
                          <a:cs typeface="Arial" charset="0"/>
                        </a:rPr>
                        <a:t> Tribal Shares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endPar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endParaRP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     - NOFA Letter and Tribal Shares List.</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5661659"/>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12/xx/2024</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NOFA, FY2025 TTP </a:t>
                      </a:r>
                      <a:r>
                        <a:rPr kumimoji="0" lang="en-US" altLang="en-US" sz="1200" b="1" i="0" u="none" strike="noStrike" kern="1200" cap="none" normalizeH="0" baseline="0" dirty="0">
                          <a:ln>
                            <a:noFill/>
                          </a:ln>
                          <a:solidFill>
                            <a:srgbClr val="FF0000"/>
                          </a:solidFill>
                          <a:effectLst/>
                          <a:latin typeface="Arial" charset="0"/>
                          <a:ea typeface="+mn-ea"/>
                          <a:cs typeface="Arial" charset="0"/>
                        </a:rPr>
                        <a:t>Final</a:t>
                      </a:r>
                      <a:r>
                        <a:rPr kumimoji="0" lang="en-US" altLang="en-US" sz="1200" b="1" i="0" u="none" strike="noStrike" kern="1200" cap="none" normalizeH="0" baseline="0" dirty="0">
                          <a:ln>
                            <a:noFill/>
                          </a:ln>
                          <a:solidFill>
                            <a:srgbClr val="800000"/>
                          </a:solidFill>
                          <a:effectLst/>
                          <a:latin typeface="Arial" charset="0"/>
                          <a:ea typeface="+mn-ea"/>
                          <a:cs typeface="Arial" charset="0"/>
                        </a:rPr>
                        <a:t> Tribal Shares List.</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endPar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endParaRP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     - NOFA Letter and Tribal Shares.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endPar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endParaRP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FF0000"/>
                          </a:solidFill>
                          <a:effectLst/>
                          <a:latin typeface="Arial" charset="0"/>
                          <a:ea typeface="+mn-ea"/>
                          <a:cs typeface="Arial" charset="0"/>
                        </a:rPr>
                        <a:t>No </a:t>
                      </a:r>
                      <a:r>
                        <a:rPr kumimoji="0" lang="en-US" altLang="en-US" sz="1200" b="1" i="0" u="none" strike="noStrike" kern="1200" cap="none" normalizeH="0" baseline="0" dirty="0">
                          <a:ln>
                            <a:noFill/>
                          </a:ln>
                          <a:solidFill>
                            <a:srgbClr val="800000"/>
                          </a:solidFill>
                          <a:effectLst/>
                          <a:latin typeface="Arial" charset="0"/>
                          <a:ea typeface="+mn-ea"/>
                          <a:cs typeface="Arial" charset="0"/>
                        </a:rPr>
                        <a:t>93-638 Contract Proposal, </a:t>
                      </a:r>
                      <a:r>
                        <a:rPr kumimoji="0" lang="en-US" altLang="en-US" sz="1200" b="1" i="0" u="none" strike="noStrike" kern="1200" cap="none" normalizeH="0" baseline="0" dirty="0">
                          <a:ln>
                            <a:noFill/>
                          </a:ln>
                          <a:solidFill>
                            <a:srgbClr val="FF0000"/>
                          </a:solidFill>
                          <a:effectLst/>
                          <a:latin typeface="Arial" charset="0"/>
                          <a:ea typeface="+mn-ea"/>
                          <a:cs typeface="Arial" charset="0"/>
                        </a:rPr>
                        <a:t>No</a:t>
                      </a:r>
                      <a:r>
                        <a:rPr kumimoji="0" lang="en-US" altLang="en-US" sz="1200" b="1" i="0" u="none" strike="noStrike" kern="1200" cap="none" normalizeH="0" baseline="0" dirty="0">
                          <a:ln>
                            <a:noFill/>
                          </a:ln>
                          <a:solidFill>
                            <a:srgbClr val="800000"/>
                          </a:solidFill>
                          <a:effectLst/>
                          <a:latin typeface="Arial" charset="0"/>
                          <a:ea typeface="+mn-ea"/>
                          <a:cs typeface="Arial" charset="0"/>
                        </a:rPr>
                        <a:t> 2-day,15-day Comment or contract approval letters.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Begin 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BIADOT </a:t>
                      </a:r>
                      <a:r>
                        <a:rPr kumimoji="0" lang="en-US" altLang="en-US" sz="1200" b="1" i="0" u="none" strike="noStrike" kern="1200" cap="none" normalizeH="0" baseline="0" dirty="0">
                          <a:ln>
                            <a:noFill/>
                          </a:ln>
                          <a:solidFill>
                            <a:srgbClr val="FF0000"/>
                          </a:solidFill>
                          <a:effectLst/>
                          <a:latin typeface="Arial" charset="0"/>
                          <a:ea typeface="+mn-ea"/>
                          <a:cs typeface="Arial" charset="0"/>
                        </a:rPr>
                        <a:t>Creates</a:t>
                      </a:r>
                      <a:r>
                        <a:rPr kumimoji="0" lang="en-US" altLang="en-US" sz="1200" b="1" i="0" u="none" strike="noStrike" kern="1200" cap="none" normalizeH="0" baseline="0" dirty="0">
                          <a:ln>
                            <a:noFill/>
                          </a:ln>
                          <a:solidFill>
                            <a:srgbClr val="800000"/>
                          </a:solidFill>
                          <a:effectLst/>
                          <a:latin typeface="Arial" charset="0"/>
                          <a:ea typeface="+mn-ea"/>
                          <a:cs typeface="Arial" charset="0"/>
                        </a:rPr>
                        <a:t> a New TTP Program Agreement, RFAs (Annually), &amp; RFA Amendment Templates.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79524523"/>
                  </a:ext>
                </a:extLst>
              </a:tr>
              <a:tr h="35353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Tribe </a:t>
                      </a:r>
                      <a:r>
                        <a:rPr kumimoji="0" lang="en-US" altLang="en-US" sz="1200" b="1" i="0" u="none" strike="noStrike" kern="1200" cap="none" normalizeH="0" baseline="0" dirty="0">
                          <a:ln>
                            <a:noFill/>
                          </a:ln>
                          <a:solidFill>
                            <a:srgbClr val="FF0000"/>
                          </a:solidFill>
                          <a:effectLst/>
                          <a:latin typeface="Arial" charset="0"/>
                          <a:ea typeface="+mn-ea"/>
                          <a:cs typeface="Arial" charset="0"/>
                        </a:rPr>
                        <a:t>Submits</a:t>
                      </a:r>
                      <a:r>
                        <a:rPr kumimoji="0" lang="en-US" altLang="en-US" sz="1200" b="1" i="0" u="none" strike="noStrike" kern="1200" cap="none" normalizeH="0" baseline="0" dirty="0">
                          <a:ln>
                            <a:noFill/>
                          </a:ln>
                          <a:solidFill>
                            <a:srgbClr val="800000"/>
                          </a:solidFill>
                          <a:effectLst/>
                          <a:latin typeface="Arial" charset="0"/>
                          <a:ea typeface="+mn-ea"/>
                          <a:cs typeface="Arial" charset="0"/>
                        </a:rPr>
                        <a:t> TTIPs/Certs/Tribal Resolution/ 3Yrs Single Audit Cert (SACs) or SARs.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91338996"/>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 TTP </a:t>
                      </a:r>
                      <a:r>
                        <a:rPr kumimoji="0" lang="en-US" altLang="en-US" sz="1200" b="1" i="0" u="none" strike="noStrike" kern="1200" cap="none" normalizeH="0" baseline="0" dirty="0">
                          <a:ln>
                            <a:noFill/>
                          </a:ln>
                          <a:solidFill>
                            <a:srgbClr val="FF0000"/>
                          </a:solidFill>
                          <a:effectLst/>
                          <a:latin typeface="Arial" charset="0"/>
                          <a:ea typeface="+mn-ea"/>
                          <a:cs typeface="Arial" charset="0"/>
                        </a:rPr>
                        <a:t>Prepares</a:t>
                      </a:r>
                      <a:r>
                        <a:rPr kumimoji="0" lang="en-US" altLang="en-US" sz="1200" b="1" i="0" u="none" strike="noStrike" kern="1200" cap="none" normalizeH="0" baseline="0" dirty="0">
                          <a:ln>
                            <a:noFill/>
                          </a:ln>
                          <a:solidFill>
                            <a:srgbClr val="800000"/>
                          </a:solidFill>
                          <a:effectLst/>
                          <a:latin typeface="Arial" charset="0"/>
                          <a:ea typeface="+mn-ea"/>
                          <a:cs typeface="Arial" charset="0"/>
                        </a:rPr>
                        <a:t> Risk Assessment (RA)/FHWA TIPs.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 TTP </a:t>
                      </a:r>
                      <a:r>
                        <a:rPr kumimoji="0" lang="en-US" altLang="en-US" sz="1200" b="1" i="0" u="none" strike="noStrike" kern="1200" cap="none" normalizeH="0" baseline="0" dirty="0">
                          <a:ln>
                            <a:noFill/>
                          </a:ln>
                          <a:solidFill>
                            <a:srgbClr val="FF0000"/>
                          </a:solidFill>
                          <a:effectLst/>
                          <a:latin typeface="Arial" charset="0"/>
                          <a:ea typeface="+mn-ea"/>
                          <a:cs typeface="Arial" charset="0"/>
                        </a:rPr>
                        <a:t>Sends</a:t>
                      </a:r>
                      <a:r>
                        <a:rPr kumimoji="0" lang="en-US" altLang="en-US" sz="1200" b="1" i="0" u="none" strike="noStrike" kern="1200" cap="none" normalizeH="0" baseline="0" dirty="0">
                          <a:ln>
                            <a:noFill/>
                          </a:ln>
                          <a:solidFill>
                            <a:srgbClr val="800000"/>
                          </a:solidFill>
                          <a:effectLst/>
                          <a:latin typeface="Arial" charset="0"/>
                          <a:ea typeface="+mn-ea"/>
                          <a:cs typeface="Arial" charset="0"/>
                        </a:rPr>
                        <a:t> a Program Agreement and FY2025 RFA Tribe to sign.</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1" indent="0" algn="l" defTabSz="914400" rtl="0" eaLnBrk="0" fontAlgn="base" latinLnBrk="0" hangingPunct="0">
                        <a:lnSpc>
                          <a:spcPct val="85000"/>
                        </a:lnSpc>
                        <a:spcBef>
                          <a:spcPct val="20000"/>
                        </a:spcBef>
                        <a:spcAft>
                          <a:spcPct val="0"/>
                        </a:spcAft>
                        <a:buClr>
                          <a:prstClr val="black"/>
                        </a:buClr>
                        <a:buSzPct val="80000"/>
                        <a:buFont typeface="Wingdings" panose="05000000000000000000"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 TTP </a:t>
                      </a:r>
                      <a:r>
                        <a:rPr kumimoji="0" lang="en-US" altLang="en-US" sz="1200" b="1" i="0" u="none" strike="noStrike" kern="1200" cap="none" normalizeH="0" baseline="0" dirty="0">
                          <a:ln>
                            <a:noFill/>
                          </a:ln>
                          <a:solidFill>
                            <a:srgbClr val="FF0000"/>
                          </a:solidFill>
                          <a:effectLst/>
                          <a:latin typeface="Arial" charset="0"/>
                          <a:ea typeface="+mn-ea"/>
                          <a:cs typeface="Arial" charset="0"/>
                        </a:rPr>
                        <a:t>Creates </a:t>
                      </a:r>
                      <a:r>
                        <a:rPr kumimoji="0" lang="en-US" altLang="en-US" sz="1200" b="1" i="0" u="none" strike="noStrike" kern="1200" cap="none" normalizeH="0" baseline="0" dirty="0">
                          <a:ln>
                            <a:noFill/>
                          </a:ln>
                          <a:solidFill>
                            <a:srgbClr val="800000"/>
                          </a:solidFill>
                          <a:effectLst/>
                          <a:latin typeface="Arial" charset="0"/>
                          <a:ea typeface="+mn-ea"/>
                          <a:cs typeface="Arial" charset="0"/>
                        </a:rPr>
                        <a:t>a PR and </a:t>
                      </a:r>
                      <a:r>
                        <a:rPr kumimoji="0" lang="en-US" altLang="en-US" sz="1200" b="1" i="0" u="none" strike="noStrike" kern="1200" cap="none" normalizeH="0" baseline="0" dirty="0">
                          <a:ln>
                            <a:noFill/>
                          </a:ln>
                          <a:solidFill>
                            <a:srgbClr val="FF0000"/>
                          </a:solidFill>
                          <a:effectLst/>
                          <a:latin typeface="Arial" charset="0"/>
                          <a:ea typeface="+mn-ea"/>
                          <a:cs typeface="Arial" charset="0"/>
                        </a:rPr>
                        <a:t>Assembles</a:t>
                      </a:r>
                      <a:r>
                        <a:rPr kumimoji="0" lang="en-US" altLang="en-US" sz="1200" b="1" i="0" u="none" strike="noStrike" kern="1200" cap="none" normalizeH="0" baseline="0" dirty="0">
                          <a:ln>
                            <a:noFill/>
                          </a:ln>
                          <a:solidFill>
                            <a:srgbClr val="800000"/>
                          </a:solidFill>
                          <a:effectLst/>
                          <a:latin typeface="Arial" charset="0"/>
                          <a:ea typeface="+mn-ea"/>
                          <a:cs typeface="Arial" charset="0"/>
                        </a:rPr>
                        <a:t> a Program Agreement/FY25 RFA/Items above.</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024611"/>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 TTP </a:t>
                      </a:r>
                      <a:r>
                        <a:rPr kumimoji="0" lang="en-US" altLang="en-US" sz="1200" b="1" i="0" u="none" strike="noStrike" kern="1200" cap="none" normalizeH="0" baseline="0" dirty="0">
                          <a:ln>
                            <a:noFill/>
                          </a:ln>
                          <a:solidFill>
                            <a:srgbClr val="FF0000"/>
                          </a:solidFill>
                          <a:effectLst/>
                          <a:latin typeface="Arial" charset="0"/>
                          <a:ea typeface="+mn-ea"/>
                          <a:cs typeface="Arial" charset="0"/>
                        </a:rPr>
                        <a:t>Submits </a:t>
                      </a:r>
                      <a:r>
                        <a:rPr kumimoji="0" lang="en-US" altLang="en-US" sz="1200" b="1" i="0" u="none" strike="noStrike" kern="1200" cap="none" normalizeH="0" baseline="0" dirty="0">
                          <a:ln>
                            <a:noFill/>
                          </a:ln>
                          <a:solidFill>
                            <a:srgbClr val="800000"/>
                          </a:solidFill>
                          <a:effectLst/>
                          <a:latin typeface="Arial" charset="0"/>
                          <a:ea typeface="+mn-ea"/>
                          <a:cs typeface="Arial" charset="0"/>
                        </a:rPr>
                        <a:t>PR/PA/RFA/SACs/Tribal Resolution/RA/FHWA TIP &amp; Certs.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68845">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End FY2025</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BIADOT </a:t>
                      </a:r>
                      <a:r>
                        <a:rPr kumimoji="0" lang="en-US" altLang="en-US" sz="1200" b="1" i="0" u="none" strike="noStrike" kern="1200" cap="none" normalizeH="0" baseline="0" dirty="0">
                          <a:ln>
                            <a:noFill/>
                          </a:ln>
                          <a:solidFill>
                            <a:srgbClr val="FF0000"/>
                          </a:solidFill>
                          <a:effectLst/>
                          <a:latin typeface="Arial" charset="0"/>
                          <a:ea typeface="+mn-ea"/>
                          <a:cs typeface="Arial" charset="0"/>
                        </a:rPr>
                        <a:t>Signs </a:t>
                      </a:r>
                      <a:r>
                        <a:rPr kumimoji="0" lang="en-US" altLang="en-US" sz="1200" b="1" i="0" u="none" strike="noStrike" kern="1200" cap="none" normalizeH="0" baseline="0" dirty="0">
                          <a:ln>
                            <a:noFill/>
                          </a:ln>
                          <a:solidFill>
                            <a:srgbClr val="800000"/>
                          </a:solidFill>
                          <a:effectLst/>
                          <a:latin typeface="Arial" charset="0"/>
                          <a:ea typeface="+mn-ea"/>
                          <a:cs typeface="Arial" charset="0"/>
                        </a:rPr>
                        <a:t>and </a:t>
                      </a:r>
                      <a:r>
                        <a:rPr kumimoji="0" lang="en-US" altLang="en-US" sz="1200" b="1" i="0" u="none" strike="noStrike" kern="1200" cap="none" normalizeH="0" baseline="0" dirty="0">
                          <a:ln>
                            <a:noFill/>
                          </a:ln>
                          <a:solidFill>
                            <a:srgbClr val="FF0000"/>
                          </a:solidFill>
                          <a:effectLst/>
                          <a:latin typeface="Arial" charset="0"/>
                          <a:ea typeface="+mn-ea"/>
                          <a:cs typeface="Arial" charset="0"/>
                        </a:rPr>
                        <a:t>Approves</a:t>
                      </a:r>
                      <a:r>
                        <a:rPr kumimoji="0" lang="en-US" altLang="en-US" sz="1200" b="1" i="0" u="none" strike="noStrike" kern="1200" cap="none" normalizeH="0" baseline="0" dirty="0">
                          <a:ln>
                            <a:noFill/>
                          </a:ln>
                          <a:solidFill>
                            <a:srgbClr val="800000"/>
                          </a:solidFill>
                          <a:effectLst/>
                          <a:latin typeface="Arial" charset="0"/>
                          <a:ea typeface="+mn-ea"/>
                          <a:cs typeface="Arial" charset="0"/>
                        </a:rPr>
                        <a:t> a New TTP PA, RFAs or RFA Amendment w/ submittal.</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31413774"/>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TBD</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Tribe </a:t>
                      </a:r>
                      <a:r>
                        <a:rPr kumimoji="0" lang="en-US" altLang="en-US" sz="1200" b="1" i="0" u="none" strike="noStrike" kern="1200" cap="none" normalizeH="0" baseline="0" dirty="0">
                          <a:ln>
                            <a:noFill/>
                          </a:ln>
                          <a:solidFill>
                            <a:srgbClr val="FF0000"/>
                          </a:solidFill>
                          <a:effectLst/>
                          <a:latin typeface="Arial" charset="0"/>
                          <a:ea typeface="+mn-ea"/>
                          <a:cs typeface="Arial" charset="0"/>
                        </a:rPr>
                        <a:t>withdrawals</a:t>
                      </a:r>
                      <a:r>
                        <a:rPr kumimoji="0" lang="en-US" altLang="en-US" sz="1200" b="1" i="0" u="none" strike="noStrike" kern="1200" cap="none" normalizeH="0" baseline="0" dirty="0">
                          <a:ln>
                            <a:noFill/>
                          </a:ln>
                          <a:solidFill>
                            <a:srgbClr val="800000"/>
                          </a:solidFill>
                          <a:effectLst/>
                          <a:latin typeface="Arial" charset="0"/>
                          <a:ea typeface="+mn-ea"/>
                          <a:cs typeface="Arial" charset="0"/>
                        </a:rPr>
                        <a:t> TTP funds in its entirety or as needed.</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2283934"/>
                  </a:ext>
                </a:extLst>
              </a:tr>
              <a:tr h="0">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TBD</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FF0000"/>
                          </a:solidFill>
                          <a:effectLst/>
                          <a:latin typeface="Arial" charset="0"/>
                          <a:ea typeface="+mn-ea"/>
                          <a:cs typeface="Arial" charset="0"/>
                        </a:rPr>
                        <a:t>No</a:t>
                      </a:r>
                      <a:r>
                        <a:rPr kumimoji="0" lang="en-US" altLang="en-US" sz="1200" b="1" i="0" u="none" strike="noStrike" kern="1200" cap="none" normalizeH="0" baseline="0" dirty="0">
                          <a:ln>
                            <a:noFill/>
                          </a:ln>
                          <a:solidFill>
                            <a:srgbClr val="800000"/>
                          </a:solidFill>
                          <a:effectLst/>
                          <a:latin typeface="Arial" charset="0"/>
                          <a:ea typeface="+mn-ea"/>
                          <a:cs typeface="Arial" charset="0"/>
                        </a:rPr>
                        <a:t> Drawdown Request Letter or Supporting Documents Required</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4062914"/>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TBD</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Tribe </a:t>
                      </a:r>
                      <a:r>
                        <a:rPr kumimoji="0" lang="en-US" altLang="en-US" sz="1200" b="1" i="0" u="none" strike="noStrike" kern="1200" cap="none" normalizeH="0" baseline="0" dirty="0">
                          <a:ln>
                            <a:noFill/>
                          </a:ln>
                          <a:solidFill>
                            <a:srgbClr val="FF0000"/>
                          </a:solidFill>
                          <a:effectLst/>
                          <a:latin typeface="Arial" charset="0"/>
                          <a:ea typeface="+mn-ea"/>
                          <a:cs typeface="Arial" charset="0"/>
                        </a:rPr>
                        <a:t>Receives</a:t>
                      </a:r>
                      <a:r>
                        <a:rPr kumimoji="0" lang="en-US" altLang="en-US" sz="1200" b="1" i="0" u="none" strike="noStrike" kern="1200" cap="none" normalizeH="0" baseline="0" dirty="0">
                          <a:ln>
                            <a:noFill/>
                          </a:ln>
                          <a:solidFill>
                            <a:srgbClr val="800000"/>
                          </a:solidFill>
                          <a:effectLst/>
                          <a:latin typeface="Arial" charset="0"/>
                          <a:ea typeface="+mn-ea"/>
                          <a:cs typeface="Arial" charset="0"/>
                        </a:rPr>
                        <a:t> Funds, </a:t>
                      </a:r>
                      <a:r>
                        <a:rPr kumimoji="0" lang="en-US" altLang="en-US" sz="1200" b="1" i="0" u="none" strike="noStrike" kern="1200" cap="none" normalizeH="0" baseline="0" dirty="0">
                          <a:ln>
                            <a:noFill/>
                          </a:ln>
                          <a:solidFill>
                            <a:srgbClr val="FF0000"/>
                          </a:solidFill>
                          <a:effectLst/>
                          <a:latin typeface="Arial" charset="0"/>
                          <a:ea typeface="+mn-ea"/>
                          <a:cs typeface="Arial" charset="0"/>
                        </a:rPr>
                        <a:t>Expends</a:t>
                      </a:r>
                      <a:r>
                        <a:rPr kumimoji="0" lang="en-US" altLang="en-US" sz="1200" b="1" i="0" u="none" strike="noStrike" kern="1200" cap="none" normalizeH="0" baseline="0" dirty="0">
                          <a:ln>
                            <a:noFill/>
                          </a:ln>
                          <a:solidFill>
                            <a:srgbClr val="800000"/>
                          </a:solidFill>
                          <a:effectLst/>
                          <a:latin typeface="Arial" charset="0"/>
                          <a:ea typeface="+mn-ea"/>
                          <a:cs typeface="Arial" charset="0"/>
                        </a:rPr>
                        <a:t> Entire TTP Program Agreement and Submits Deliverables</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39443229"/>
                  </a:ext>
                </a:extLst>
              </a:tr>
              <a:tr h="273294">
                <a:tc>
                  <a:txBody>
                    <a:bodyPr/>
                    <a:lstStyle/>
                    <a:p>
                      <a:pPr marL="0" marR="0" lvl="0" indent="0" algn="ctr"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chemeClr val="accent2">
                              <a:lumMod val="75000"/>
                            </a:schemeClr>
                          </a:solidFill>
                          <a:effectLst/>
                          <a:latin typeface="Arial" charset="0"/>
                          <a:ea typeface="+mn-ea"/>
                          <a:cs typeface="Arial" charset="0"/>
                        </a:rPr>
                        <a:t>TBD</a:t>
                      </a:r>
                    </a:p>
                  </a:txBody>
                  <a:tcPr marL="91439" marR="91439"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
                          <a:schemeClr val="tx1"/>
                        </a:buClr>
                        <a:buSzPct val="80000"/>
                        <a:buFont typeface="Wingdings" pitchFamily="2" charset="2"/>
                        <a:buNone/>
                        <a:tabLst/>
                        <a:defRPr/>
                      </a:pPr>
                      <a:r>
                        <a:rPr kumimoji="0" lang="en-US" altLang="en-US" sz="1200" b="1" i="0" u="none" strike="noStrike" kern="1200" cap="none" normalizeH="0" baseline="0" dirty="0">
                          <a:ln>
                            <a:noFill/>
                          </a:ln>
                          <a:solidFill>
                            <a:srgbClr val="800000"/>
                          </a:solidFill>
                          <a:effectLst/>
                          <a:latin typeface="Arial" charset="0"/>
                          <a:ea typeface="+mn-ea"/>
                          <a:cs typeface="Arial" charset="0"/>
                        </a:rPr>
                        <a:t>BIA and Tribe </a:t>
                      </a:r>
                      <a:r>
                        <a:rPr kumimoji="0" lang="en-US" altLang="en-US" sz="1200" b="1" i="0" u="none" strike="noStrike" kern="1200" cap="none" normalizeH="0" baseline="0" dirty="0">
                          <a:ln>
                            <a:noFill/>
                          </a:ln>
                          <a:solidFill>
                            <a:srgbClr val="FF0000"/>
                          </a:solidFill>
                          <a:effectLst/>
                          <a:latin typeface="Arial" charset="0"/>
                          <a:ea typeface="+mn-ea"/>
                          <a:cs typeface="Arial" charset="0"/>
                        </a:rPr>
                        <a:t>Close-Out</a:t>
                      </a:r>
                      <a:r>
                        <a:rPr kumimoji="0" lang="en-US" altLang="en-US" sz="1200" b="1" i="0" u="none" strike="noStrike" kern="1200" cap="none" normalizeH="0" baseline="0" dirty="0">
                          <a:ln>
                            <a:noFill/>
                          </a:ln>
                          <a:solidFill>
                            <a:srgbClr val="800000"/>
                          </a:solidFill>
                          <a:effectLst/>
                          <a:latin typeface="Arial" charset="0"/>
                          <a:ea typeface="+mn-ea"/>
                          <a:cs typeface="Arial" charset="0"/>
                        </a:rPr>
                        <a:t> TTP Program Agreement</a:t>
                      </a:r>
                    </a:p>
                  </a:txBody>
                  <a:tcPr marL="91439" marR="91439"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55812126"/>
                  </a:ext>
                </a:extLst>
              </a:tr>
            </a:tbl>
          </a:graphicData>
        </a:graphic>
      </p:graphicFrame>
      <p:sp>
        <p:nvSpPr>
          <p:cNvPr id="13" name="TextBox 12"/>
          <p:cNvSpPr txBox="1"/>
          <p:nvPr/>
        </p:nvSpPr>
        <p:spPr>
          <a:xfrm>
            <a:off x="3106057" y="6524171"/>
            <a:ext cx="3084286" cy="307777"/>
          </a:xfrm>
          <a:prstGeom prst="rect">
            <a:avLst/>
          </a:prstGeom>
          <a:blipFill dpi="0" rotWithShape="1">
            <a:blip r:embed="rId3"/>
            <a:srcRect/>
            <a:tile tx="0" ty="0" sx="100000" sy="100000" flip="none" algn="tl"/>
          </a:blipFill>
        </p:spPr>
        <p:txBody>
          <a:bodyPr wrap="square" rtlCol="0">
            <a:spAutoFit/>
          </a:bodyPr>
          <a:lstStyle/>
          <a:p>
            <a:endParaRPr lang="en-US" dirty="0"/>
          </a:p>
        </p:txBody>
      </p:sp>
      <p:sp>
        <p:nvSpPr>
          <p:cNvPr id="3" name="TextBox 2"/>
          <p:cNvSpPr txBox="1"/>
          <p:nvPr/>
        </p:nvSpPr>
        <p:spPr>
          <a:xfrm>
            <a:off x="4275702" y="1341130"/>
            <a:ext cx="966857" cy="523220"/>
          </a:xfrm>
          <a:prstGeom prst="rect">
            <a:avLst/>
          </a:prstGeom>
          <a:noFill/>
        </p:spPr>
        <p:txBody>
          <a:bodyPr wrap="square" rtlCol="0">
            <a:spAutoFit/>
          </a:bodyPr>
          <a:lstStyle/>
          <a:p>
            <a:r>
              <a:rPr lang="en-US" altLang="en-US" u="sng" dirty="0">
                <a:solidFill>
                  <a:schemeClr val="accent2">
                    <a:lumMod val="75000"/>
                  </a:schemeClr>
                </a:solidFill>
                <a:latin typeface="Arial" charset="0"/>
                <a:cs typeface="Arial" charset="0"/>
              </a:rPr>
              <a:t>Subject</a:t>
            </a:r>
          </a:p>
          <a:p>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Placeholder 1"/>
          <p:cNvSpPr>
            <a:spLocks noGrp="1"/>
          </p:cNvSpPr>
          <p:nvPr>
            <p:ph type="body" sz="half" idx="1"/>
          </p:nvPr>
        </p:nvSpPr>
        <p:spPr>
          <a:xfrm>
            <a:off x="268524" y="1811832"/>
            <a:ext cx="4606820" cy="4100840"/>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nSpc>
                <a:spcPct val="75000"/>
              </a:lnSpc>
            </a:pPr>
            <a:r>
              <a:rPr lang="en-US" altLang="en-US" sz="1600" dirty="0"/>
              <a:t>BIA TTP Notifies the following to Tribes</a:t>
            </a:r>
          </a:p>
          <a:p>
            <a:pPr lvl="1">
              <a:lnSpc>
                <a:spcPct val="75000"/>
              </a:lnSpc>
            </a:pPr>
            <a:r>
              <a:rPr lang="en-US" altLang="en-US" sz="1200" b="0" dirty="0"/>
              <a:t>Identifies available funding amounts</a:t>
            </a:r>
          </a:p>
          <a:p>
            <a:pPr lvl="1">
              <a:lnSpc>
                <a:spcPct val="75000"/>
              </a:lnSpc>
            </a:pPr>
            <a:r>
              <a:rPr lang="en-US" altLang="en-US" sz="1200" b="0" dirty="0">
                <a:solidFill>
                  <a:srgbClr val="FF0000"/>
                </a:solidFill>
              </a:rPr>
              <a:t>Estimates </a:t>
            </a:r>
            <a:r>
              <a:rPr lang="en-US" altLang="en-US" sz="1200" b="0" dirty="0"/>
              <a:t>Final Tribal Share amounts</a:t>
            </a:r>
          </a:p>
          <a:p>
            <a:pPr lvl="1">
              <a:lnSpc>
                <a:spcPct val="75000"/>
              </a:lnSpc>
            </a:pPr>
            <a:r>
              <a:rPr lang="en-US" altLang="en-US" sz="1200" b="0" dirty="0"/>
              <a:t>Identifies BIA POC by Tribe</a:t>
            </a:r>
          </a:p>
          <a:p>
            <a:pPr lvl="1">
              <a:lnSpc>
                <a:spcPct val="75000"/>
              </a:lnSpc>
            </a:pPr>
            <a:r>
              <a:rPr lang="en-US" altLang="en-US" sz="1200" b="0" dirty="0"/>
              <a:t>NOFA Letter includes response instructions </a:t>
            </a:r>
          </a:p>
          <a:p>
            <a:pPr>
              <a:lnSpc>
                <a:spcPct val="75000"/>
              </a:lnSpc>
              <a:buFont typeface="Wingdings" panose="05000000000000000000" pitchFamily="2" charset="2"/>
              <a:buNone/>
            </a:pPr>
            <a:endParaRPr lang="en-US" altLang="en-US" sz="1600" dirty="0"/>
          </a:p>
          <a:p>
            <a:pPr>
              <a:lnSpc>
                <a:spcPct val="75000"/>
              </a:lnSpc>
            </a:pPr>
            <a:r>
              <a:rPr lang="en-US" altLang="en-US" sz="1600" dirty="0"/>
              <a:t>Tribes Respond</a:t>
            </a:r>
          </a:p>
          <a:p>
            <a:pPr lvl="1">
              <a:lnSpc>
                <a:spcPct val="75000"/>
              </a:lnSpc>
            </a:pPr>
            <a:r>
              <a:rPr lang="en-US" altLang="en-US" sz="1200" b="0" dirty="0"/>
              <a:t>Signed Resolution to enter into Program Agreement</a:t>
            </a:r>
          </a:p>
          <a:p>
            <a:pPr lvl="1">
              <a:lnSpc>
                <a:spcPct val="75000"/>
              </a:lnSpc>
            </a:pPr>
            <a:r>
              <a:rPr lang="en-US" altLang="en-US" sz="1200" b="0" dirty="0"/>
              <a:t>Tribal Transportation Improvement Program (TTIP)</a:t>
            </a:r>
          </a:p>
          <a:p>
            <a:pPr lvl="1">
              <a:lnSpc>
                <a:spcPct val="75000"/>
              </a:lnSpc>
            </a:pPr>
            <a:r>
              <a:rPr lang="en-US" altLang="en-US" sz="1200" b="0" dirty="0"/>
              <a:t>TTIP Certification</a:t>
            </a:r>
          </a:p>
          <a:p>
            <a:pPr lvl="1">
              <a:lnSpc>
                <a:spcPct val="75000"/>
              </a:lnSpc>
            </a:pPr>
            <a:r>
              <a:rPr lang="en-US" altLang="en-US" sz="1200" b="0" dirty="0"/>
              <a:t>Prior Year TIP Certification (or </a:t>
            </a:r>
            <a:r>
              <a:rPr lang="en-US" altLang="en-US" sz="1200" b="0" dirty="0" err="1"/>
              <a:t>eMail</a:t>
            </a:r>
            <a:r>
              <a:rPr lang="en-US" altLang="en-US" sz="1200" b="0" dirty="0"/>
              <a:t> from Tribe)</a:t>
            </a:r>
          </a:p>
          <a:p>
            <a:pPr lvl="1">
              <a:lnSpc>
                <a:spcPct val="75000"/>
              </a:lnSpc>
            </a:pPr>
            <a:r>
              <a:rPr lang="en-US" altLang="en-US" sz="1200" b="0" dirty="0"/>
              <a:t>Single Audit Certification (SAC) </a:t>
            </a:r>
            <a:r>
              <a:rPr lang="en-US" altLang="en-US" sz="1200" b="0" dirty="0">
                <a:solidFill>
                  <a:srgbClr val="FF0000"/>
                </a:solidFill>
              </a:rPr>
              <a:t>OR</a:t>
            </a:r>
            <a:r>
              <a:rPr lang="en-US" altLang="en-US" sz="1200" b="0" dirty="0"/>
              <a:t> Report (SAR)</a:t>
            </a:r>
          </a:p>
          <a:p>
            <a:pPr lvl="1">
              <a:lnSpc>
                <a:spcPct val="75000"/>
              </a:lnSpc>
            </a:pPr>
            <a:r>
              <a:rPr lang="en-US" altLang="en-US" sz="1200" b="0" dirty="0"/>
              <a:t>Signed Program Agreement (PA) &amp; Referenced Funding Agreement (RFA)</a:t>
            </a:r>
          </a:p>
          <a:p>
            <a:pPr lvl="1">
              <a:lnSpc>
                <a:spcPct val="75000"/>
              </a:lnSpc>
            </a:pPr>
            <a:endParaRPr lang="en-US" altLang="en-US" sz="1200" dirty="0"/>
          </a:p>
          <a:p>
            <a:pPr>
              <a:lnSpc>
                <a:spcPct val="75000"/>
              </a:lnSpc>
            </a:pPr>
            <a:r>
              <a:rPr lang="en-US" altLang="en-US" sz="1600" dirty="0"/>
              <a:t>Templates</a:t>
            </a:r>
          </a:p>
          <a:p>
            <a:pPr lvl="1">
              <a:lnSpc>
                <a:spcPct val="75000"/>
              </a:lnSpc>
            </a:pPr>
            <a:r>
              <a:rPr lang="en-US" altLang="en-US" sz="1200" b="0" dirty="0"/>
              <a:t>TTIP Template(s)</a:t>
            </a:r>
          </a:p>
          <a:p>
            <a:pPr lvl="1">
              <a:lnSpc>
                <a:spcPct val="75000"/>
              </a:lnSpc>
            </a:pPr>
            <a:r>
              <a:rPr lang="en-US" altLang="en-US" sz="1200" b="0" dirty="0"/>
              <a:t>Certification Template(s)</a:t>
            </a:r>
          </a:p>
          <a:p>
            <a:pPr lvl="1">
              <a:lnSpc>
                <a:spcPct val="75000"/>
              </a:lnSpc>
            </a:pPr>
            <a:r>
              <a:rPr lang="en-US" altLang="en-US" sz="1200" b="0" dirty="0"/>
              <a:t>TTPA Tribal Resolution Template</a:t>
            </a:r>
          </a:p>
          <a:p>
            <a:pPr lvl="1">
              <a:lnSpc>
                <a:spcPct val="75000"/>
              </a:lnSpc>
            </a:pPr>
            <a:r>
              <a:rPr lang="en-US" altLang="en-US" sz="1200" b="0" dirty="0"/>
              <a:t>Single Year Audit Certification Template(s)</a:t>
            </a:r>
          </a:p>
          <a:p>
            <a:pPr lvl="1">
              <a:lnSpc>
                <a:spcPct val="75000"/>
              </a:lnSpc>
            </a:pPr>
            <a:r>
              <a:rPr lang="en-US" altLang="en-US" sz="1200" b="0" dirty="0"/>
              <a:t>Program Agreement, RFA, &amp; RFA Amendment Templates.</a:t>
            </a:r>
            <a:endParaRPr lang="en-US" altLang="en-US" sz="1200" dirty="0"/>
          </a:p>
          <a:p>
            <a:pPr marL="0" indent="0">
              <a:lnSpc>
                <a:spcPct val="75000"/>
              </a:lnSpc>
              <a:buNone/>
            </a:pPr>
            <a:endParaRPr lang="en-US" altLang="en-US" sz="1800" dirty="0"/>
          </a:p>
        </p:txBody>
      </p:sp>
      <p:sp>
        <p:nvSpPr>
          <p:cNvPr id="27651" name="Title 3"/>
          <p:cNvSpPr>
            <a:spLocks noGrp="1"/>
          </p:cNvSpPr>
          <p:nvPr>
            <p:ph type="title"/>
          </p:nvPr>
        </p:nvSpPr>
        <p:spPr/>
        <p:txBody>
          <a:bodyPr/>
          <a:lstStyle/>
          <a:p>
            <a:r>
              <a:rPr lang="en-US" altLang="en-US" sz="2800" dirty="0"/>
              <a:t>Notice of Funds Availability (NOFA)</a:t>
            </a:r>
          </a:p>
        </p:txBody>
      </p:sp>
      <p:sp>
        <p:nvSpPr>
          <p:cNvPr id="2765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D8BC81D2-BDA2-4A48-A368-2A1559AA6370}" type="slidenum">
              <a:rPr lang="en-US" altLang="en-US" sz="1000" b="0" smtClean="0">
                <a:solidFill>
                  <a:srgbClr val="969696"/>
                </a:solidFill>
              </a:rPr>
              <a:pPr>
                <a:lnSpc>
                  <a:spcPct val="100000"/>
                </a:lnSpc>
                <a:spcBef>
                  <a:spcPct val="0"/>
                </a:spcBef>
                <a:buClrTx/>
                <a:buSzTx/>
                <a:buFontTx/>
                <a:buNone/>
              </a:pPr>
              <a:t>6</a:t>
            </a:fld>
            <a:endParaRPr lang="en-US" altLang="en-US" sz="1000" b="0">
              <a:solidFill>
                <a:schemeClr val="bg2"/>
              </a:solidFill>
            </a:endParaRPr>
          </a:p>
        </p:txBody>
      </p:sp>
      <p:sp>
        <p:nvSpPr>
          <p:cNvPr id="8" name="TextBox 7"/>
          <p:cNvSpPr txBox="1"/>
          <p:nvPr/>
        </p:nvSpPr>
        <p:spPr>
          <a:xfrm>
            <a:off x="3106057" y="6524171"/>
            <a:ext cx="3084286" cy="307777"/>
          </a:xfrm>
          <a:prstGeom prst="rect">
            <a:avLst/>
          </a:prstGeom>
          <a:blipFill dpi="0" rotWithShape="1">
            <a:blip r:embed="rId3"/>
            <a:srcRect/>
            <a:tile tx="0" ty="0" sx="100000" sy="100000" flip="none" algn="tl"/>
          </a:blipFill>
        </p:spPr>
        <p:txBody>
          <a:bodyPr wrap="square" rtlCol="0">
            <a:spAutoFit/>
          </a:bodyPr>
          <a:lstStyle/>
          <a:p>
            <a:endParaRPr lang="en-US" dirty="0"/>
          </a:p>
        </p:txBody>
      </p:sp>
      <p:sp>
        <p:nvSpPr>
          <p:cNvPr id="9" name="TextBox 8"/>
          <p:cNvSpPr txBox="1"/>
          <p:nvPr/>
        </p:nvSpPr>
        <p:spPr>
          <a:xfrm>
            <a:off x="0" y="6524171"/>
            <a:ext cx="9131300" cy="333829"/>
          </a:xfrm>
          <a:prstGeom prst="rect">
            <a:avLst/>
          </a:prstGeom>
          <a:blipFill dpi="0" rotWithShape="1">
            <a:blip r:embed="rId3"/>
            <a:srcRect/>
            <a:tile tx="0" ty="0" sx="100000" sy="100000" flip="none" algn="tl"/>
          </a:blipFill>
        </p:spPr>
        <p:txBody>
          <a:bodyPr wrap="square" rtlCol="0">
            <a:spAutoFit/>
          </a:bodyPr>
          <a:lstStyle/>
          <a:p>
            <a:endParaRPr lang="en-US" dirty="0"/>
          </a:p>
        </p:txBody>
      </p:sp>
      <p:pic>
        <p:nvPicPr>
          <p:cNvPr id="2" name="Picture 1"/>
          <p:cNvPicPr>
            <a:picLocks noChangeAspect="1"/>
          </p:cNvPicPr>
          <p:nvPr/>
        </p:nvPicPr>
        <p:blipFill>
          <a:blip r:embed="rId4"/>
          <a:stretch>
            <a:fillRect/>
          </a:stretch>
        </p:blipFill>
        <p:spPr>
          <a:xfrm>
            <a:off x="5335259" y="1391953"/>
            <a:ext cx="3420585" cy="2567420"/>
          </a:xfrm>
          <a:prstGeom prst="rect">
            <a:avLst/>
          </a:prstGeom>
          <a:effectLst>
            <a:outerShdw blurRad="50800" dist="38100" dir="2700000" algn="tl" rotWithShape="0">
              <a:prstClr val="black">
                <a:alpha val="40000"/>
              </a:prstClr>
            </a:outerShdw>
            <a:softEdge rad="50800"/>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2335" y="3684330"/>
            <a:ext cx="3236165" cy="2427124"/>
          </a:xfrm>
          <a:prstGeom prst="rect">
            <a:avLst/>
          </a:prstGeom>
          <a:effectLst>
            <a:outerShdw blurRad="50800" dist="38100" dir="2700000" algn="tl" rotWithShape="0">
              <a:prstClr val="black">
                <a:alpha val="40000"/>
              </a:prstClr>
            </a:outerShdw>
            <a:softEdge rad="63500"/>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9E51F8F8-1FCF-4B8A-AD8F-BAC7A0A81126}"/>
              </a:ext>
            </a:extLst>
          </p:cNvPr>
          <p:cNvSpPr>
            <a:spLocks noGrp="1"/>
          </p:cNvSpPr>
          <p:nvPr>
            <p:ph type="title"/>
          </p:nvPr>
        </p:nvSpPr>
        <p:spPr>
          <a:xfrm>
            <a:off x="457200" y="220663"/>
            <a:ext cx="8229600" cy="850900"/>
          </a:xfrm>
        </p:spPr>
        <p:txBody>
          <a:bodyPr/>
          <a:lstStyle/>
          <a:p>
            <a:r>
              <a:rPr lang="en-US" altLang="en-US" sz="2800" dirty="0"/>
              <a:t>How Do AK Tribes Spend TTP Funds?</a:t>
            </a:r>
          </a:p>
        </p:txBody>
      </p:sp>
      <p:sp>
        <p:nvSpPr>
          <p:cNvPr id="33795" name="Text Placeholder 2">
            <a:extLst>
              <a:ext uri="{FF2B5EF4-FFF2-40B4-BE49-F238E27FC236}">
                <a16:creationId xmlns:a16="http://schemas.microsoft.com/office/drawing/2014/main" id="{06D88CCF-00DF-4450-BD90-C0B518E7EE3F}"/>
              </a:ext>
            </a:extLst>
          </p:cNvPr>
          <p:cNvSpPr>
            <a:spLocks noGrp="1"/>
          </p:cNvSpPr>
          <p:nvPr>
            <p:ph type="body" idx="1"/>
          </p:nvPr>
        </p:nvSpPr>
        <p:spPr>
          <a:xfrm>
            <a:off x="158749" y="1318419"/>
            <a:ext cx="4040188" cy="460375"/>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gn="ctr"/>
            <a:r>
              <a:rPr lang="en-US" altLang="en-US" sz="1400" dirty="0"/>
              <a:t>How Tribes Spent TTP Funds</a:t>
            </a:r>
            <a:br>
              <a:rPr lang="en-US" altLang="en-US" sz="1400" dirty="0"/>
            </a:br>
            <a:r>
              <a:rPr lang="en-US" altLang="en-US" sz="1400" dirty="0"/>
              <a:t>FY2012 – FY2023 ($M)</a:t>
            </a:r>
          </a:p>
        </p:txBody>
      </p:sp>
      <p:sp>
        <p:nvSpPr>
          <p:cNvPr id="33796" name="Text Placeholder 4">
            <a:extLst>
              <a:ext uri="{FF2B5EF4-FFF2-40B4-BE49-F238E27FC236}">
                <a16:creationId xmlns:a16="http://schemas.microsoft.com/office/drawing/2014/main" id="{1F837C2D-2F79-4C27-8229-9C31865AB870}"/>
              </a:ext>
            </a:extLst>
          </p:cNvPr>
          <p:cNvSpPr>
            <a:spLocks noGrp="1"/>
          </p:cNvSpPr>
          <p:nvPr>
            <p:ph type="body" sz="quarter" idx="3"/>
          </p:nvPr>
        </p:nvSpPr>
        <p:spPr>
          <a:xfrm>
            <a:off x="4943476" y="1349986"/>
            <a:ext cx="4041775" cy="460375"/>
          </a:xfrm>
          <a:ln>
            <a:noFill/>
          </a:ln>
          <a:extLst>
            <a:ext uri="{91240B29-F687-4F45-9708-019B960494DF}">
              <a14:hiddenLine xmlns:a14="http://schemas.microsoft.com/office/drawing/2010/main" w="9525">
                <a:solidFill>
                  <a:schemeClr val="tx2"/>
                </a:solidFill>
                <a:miter lim="800000"/>
                <a:headEnd/>
                <a:tailEnd/>
              </a14:hiddenLine>
            </a:ext>
          </a:extLst>
        </p:spPr>
        <p:txBody>
          <a:bodyPr/>
          <a:lstStyle/>
          <a:p>
            <a:pPr algn="ctr"/>
            <a:r>
              <a:rPr lang="en-US" altLang="en-US" sz="1400" dirty="0"/>
              <a:t>How Tribes Spent TTP Funds</a:t>
            </a:r>
          </a:p>
          <a:p>
            <a:pPr algn="ctr"/>
            <a:r>
              <a:rPr lang="en-US" altLang="en-US" sz="1400" dirty="0"/>
              <a:t>FY2024 Only ($M)</a:t>
            </a:r>
          </a:p>
        </p:txBody>
      </p:sp>
      <p:sp>
        <p:nvSpPr>
          <p:cNvPr id="33797" name="Slide Number Placeholder 6">
            <a:extLst>
              <a:ext uri="{FF2B5EF4-FFF2-40B4-BE49-F238E27FC236}">
                <a16:creationId xmlns:a16="http://schemas.microsoft.com/office/drawing/2014/main" id="{BC171BDB-3474-4F6E-8523-E1C9CC394139}"/>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B7041751-6093-4704-95FF-DDD56B356762}" type="slidenum">
              <a:rPr lang="en-US" altLang="en-US" sz="1000" b="0">
                <a:solidFill>
                  <a:srgbClr val="969696"/>
                </a:solidFill>
              </a:rPr>
              <a:pPr>
                <a:lnSpc>
                  <a:spcPct val="100000"/>
                </a:lnSpc>
                <a:spcBef>
                  <a:spcPct val="0"/>
                </a:spcBef>
                <a:buClrTx/>
                <a:buSzTx/>
                <a:buFontTx/>
                <a:buNone/>
              </a:pPr>
              <a:t>7</a:t>
            </a:fld>
            <a:endParaRPr lang="en-US" altLang="en-US" sz="1000" b="0">
              <a:solidFill>
                <a:schemeClr val="bg2"/>
              </a:solidFill>
            </a:endParaRPr>
          </a:p>
        </p:txBody>
      </p:sp>
      <p:graphicFrame>
        <p:nvGraphicFramePr>
          <p:cNvPr id="2" name="Content Placeholder 6">
            <a:extLst>
              <a:ext uri="{FF2B5EF4-FFF2-40B4-BE49-F238E27FC236}">
                <a16:creationId xmlns:a16="http://schemas.microsoft.com/office/drawing/2014/main" id="{BFBB01C0-971B-4F42-9BA2-7F42CB41A515}"/>
              </a:ext>
            </a:extLst>
          </p:cNvPr>
          <p:cNvGraphicFramePr>
            <a:graphicFrameLocks noGrp="1"/>
          </p:cNvGraphicFramePr>
          <p:nvPr>
            <p:ph sz="half" idx="2"/>
          </p:nvPr>
        </p:nvGraphicFramePr>
        <p:xfrm>
          <a:off x="-334230" y="2025650"/>
          <a:ext cx="4932363" cy="37020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ontent Placeholder 6">
            <a:extLst>
              <a:ext uri="{FF2B5EF4-FFF2-40B4-BE49-F238E27FC236}">
                <a16:creationId xmlns:a16="http://schemas.microsoft.com/office/drawing/2014/main" id="{ADF75BED-DBFA-4106-8F1B-0943C16D2DE1}"/>
              </a:ext>
            </a:extLst>
          </p:cNvPr>
          <p:cNvGraphicFramePr>
            <a:graphicFrameLocks noGrp="1"/>
          </p:cNvGraphicFramePr>
          <p:nvPr>
            <p:ph sz="quarter" idx="4"/>
          </p:nvPr>
        </p:nvGraphicFramePr>
        <p:xfrm>
          <a:off x="4314825" y="2094889"/>
          <a:ext cx="4829175" cy="3795713"/>
        </p:xfrm>
        <a:graphic>
          <a:graphicData uri="http://schemas.openxmlformats.org/drawingml/2006/chart">
            <c:chart xmlns:c="http://schemas.openxmlformats.org/drawingml/2006/chart" xmlns:r="http://schemas.openxmlformats.org/officeDocument/2006/relationships" r:id="rId4"/>
          </a:graphicData>
        </a:graphic>
      </p:graphicFrame>
      <p:sp>
        <p:nvSpPr>
          <p:cNvPr id="9" name="Line 3">
            <a:extLst>
              <a:ext uri="{FF2B5EF4-FFF2-40B4-BE49-F238E27FC236}">
                <a16:creationId xmlns:a16="http://schemas.microsoft.com/office/drawing/2014/main" id="{E9FCA93F-6BC4-47BE-BAC1-DC9F7257CF6A}"/>
              </a:ext>
            </a:extLst>
          </p:cNvPr>
          <p:cNvSpPr>
            <a:spLocks noChangeShapeType="1"/>
          </p:cNvSpPr>
          <p:nvPr/>
        </p:nvSpPr>
        <p:spPr bwMode="auto">
          <a:xfrm>
            <a:off x="4645025" y="1212361"/>
            <a:ext cx="0" cy="5207000"/>
          </a:xfrm>
          <a:prstGeom prst="line">
            <a:avLst/>
          </a:prstGeom>
          <a:noFill/>
          <a:ln w="19050">
            <a:solidFill>
              <a:srgbClr val="00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03412" y="235871"/>
            <a:ext cx="8229600" cy="850900"/>
          </a:xfrm>
        </p:spPr>
        <p:txBody>
          <a:bodyPr/>
          <a:lstStyle/>
          <a:p>
            <a:r>
              <a:rPr lang="en-US" altLang="en-US" sz="2000" dirty="0"/>
              <a:t>BIA TTPA Program Agreement &amp; RFA</a:t>
            </a:r>
          </a:p>
        </p:txBody>
      </p:sp>
      <p:sp>
        <p:nvSpPr>
          <p:cNvPr id="33797"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8A00E116-EC96-42B4-92EE-0E496FD24332}" type="slidenum">
              <a:rPr lang="en-US" altLang="en-US" sz="1000" b="0" smtClean="0">
                <a:solidFill>
                  <a:srgbClr val="969696"/>
                </a:solidFill>
              </a:rPr>
              <a:pPr>
                <a:lnSpc>
                  <a:spcPct val="100000"/>
                </a:lnSpc>
                <a:spcBef>
                  <a:spcPct val="0"/>
                </a:spcBef>
                <a:buClrTx/>
                <a:buSzTx/>
                <a:buFontTx/>
                <a:buNone/>
              </a:pPr>
              <a:t>8</a:t>
            </a:fld>
            <a:endParaRPr lang="en-US" altLang="en-US" sz="1000" b="0">
              <a:solidFill>
                <a:schemeClr val="bg2"/>
              </a:solidFill>
            </a:endParaRPr>
          </a:p>
        </p:txBody>
      </p:sp>
      <p:sp>
        <p:nvSpPr>
          <p:cNvPr id="8" name="TextBox 7"/>
          <p:cNvSpPr txBox="1"/>
          <p:nvPr/>
        </p:nvSpPr>
        <p:spPr>
          <a:xfrm>
            <a:off x="0" y="6524171"/>
            <a:ext cx="9131300" cy="333829"/>
          </a:xfrm>
          <a:prstGeom prst="rect">
            <a:avLst/>
          </a:prstGeom>
          <a:blipFill dpi="0" rotWithShape="1">
            <a:blip r:embed="rId3"/>
            <a:srcRect/>
            <a:tile tx="0" ty="0" sx="100000" sy="100000" flip="none" algn="tl"/>
          </a:blipFill>
        </p:spPr>
        <p:txBody>
          <a:bodyPr wrap="square" rtlCol="0">
            <a:spAutoFit/>
          </a:bodyPr>
          <a:lstStyle/>
          <a:p>
            <a:endParaRPr lang="en-US" dirty="0"/>
          </a:p>
        </p:txBody>
      </p:sp>
      <p:pic>
        <p:nvPicPr>
          <p:cNvPr id="3" name="Picture 2">
            <a:extLst>
              <a:ext uri="{FF2B5EF4-FFF2-40B4-BE49-F238E27FC236}">
                <a16:creationId xmlns:a16="http://schemas.microsoft.com/office/drawing/2014/main" id="{2FEEA631-39D4-2580-D4AB-E017D5EBB8FE}"/>
              </a:ext>
            </a:extLst>
          </p:cNvPr>
          <p:cNvPicPr>
            <a:picLocks noChangeAspect="1"/>
          </p:cNvPicPr>
          <p:nvPr/>
        </p:nvPicPr>
        <p:blipFill>
          <a:blip r:embed="rId4"/>
          <a:stretch>
            <a:fillRect/>
          </a:stretch>
        </p:blipFill>
        <p:spPr>
          <a:xfrm>
            <a:off x="480253" y="2503165"/>
            <a:ext cx="3644473" cy="2317137"/>
          </a:xfrm>
          <a:prstGeom prst="rect">
            <a:avLst/>
          </a:prstGeom>
        </p:spPr>
      </p:pic>
      <p:pic>
        <p:nvPicPr>
          <p:cNvPr id="5" name="Picture 4">
            <a:extLst>
              <a:ext uri="{FF2B5EF4-FFF2-40B4-BE49-F238E27FC236}">
                <a16:creationId xmlns:a16="http://schemas.microsoft.com/office/drawing/2014/main" id="{330C2230-F5EC-1273-7CC5-90A036DF98BA}"/>
              </a:ext>
            </a:extLst>
          </p:cNvPr>
          <p:cNvPicPr>
            <a:picLocks noChangeAspect="1"/>
          </p:cNvPicPr>
          <p:nvPr/>
        </p:nvPicPr>
        <p:blipFill>
          <a:blip r:embed="rId5"/>
          <a:stretch>
            <a:fillRect/>
          </a:stretch>
        </p:blipFill>
        <p:spPr>
          <a:xfrm>
            <a:off x="4124726" y="1270017"/>
            <a:ext cx="4220135" cy="1517895"/>
          </a:xfrm>
          <a:prstGeom prst="rect">
            <a:avLst/>
          </a:prstGeom>
        </p:spPr>
      </p:pic>
      <p:pic>
        <p:nvPicPr>
          <p:cNvPr id="7" name="Picture 6">
            <a:extLst>
              <a:ext uri="{FF2B5EF4-FFF2-40B4-BE49-F238E27FC236}">
                <a16:creationId xmlns:a16="http://schemas.microsoft.com/office/drawing/2014/main" id="{5CEDF856-6BB1-5C5F-2773-EDC18EE2D138}"/>
              </a:ext>
            </a:extLst>
          </p:cNvPr>
          <p:cNvPicPr>
            <a:picLocks noChangeAspect="1"/>
          </p:cNvPicPr>
          <p:nvPr/>
        </p:nvPicPr>
        <p:blipFill>
          <a:blip r:embed="rId6"/>
          <a:stretch>
            <a:fillRect/>
          </a:stretch>
        </p:blipFill>
        <p:spPr>
          <a:xfrm>
            <a:off x="4559728" y="2823608"/>
            <a:ext cx="3387400" cy="3558142"/>
          </a:xfrm>
          <a:prstGeom prst="rect">
            <a:avLst/>
          </a:prstGeom>
        </p:spPr>
      </p:pic>
      <p:sp>
        <p:nvSpPr>
          <p:cNvPr id="2" name="TextBox 1">
            <a:extLst>
              <a:ext uri="{FF2B5EF4-FFF2-40B4-BE49-F238E27FC236}">
                <a16:creationId xmlns:a16="http://schemas.microsoft.com/office/drawing/2014/main" id="{08BDFC54-E536-EDCB-E51E-0776DA2C8684}"/>
              </a:ext>
            </a:extLst>
          </p:cNvPr>
          <p:cNvSpPr txBox="1"/>
          <p:nvPr/>
        </p:nvSpPr>
        <p:spPr>
          <a:xfrm>
            <a:off x="7532370" y="3315352"/>
            <a:ext cx="381000" cy="3009900"/>
          </a:xfrm>
          <a:prstGeom prst="rect">
            <a:avLst/>
          </a:prstGeom>
          <a:solidFill>
            <a:schemeClr val="bg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E84D8028-00D9-18E3-0D94-5BCAD453CF18}"/>
              </a:ext>
            </a:extLst>
          </p:cNvPr>
          <p:cNvSpPr txBox="1"/>
          <p:nvPr/>
        </p:nvSpPr>
        <p:spPr>
          <a:xfrm>
            <a:off x="4878830" y="2707424"/>
            <a:ext cx="325786" cy="79968"/>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8AFC8A44-F537-88E7-FC0F-E8471762E757}"/>
              </a:ext>
            </a:extLst>
          </p:cNvPr>
          <p:cNvSpPr txBox="1"/>
          <p:nvPr/>
        </p:nvSpPr>
        <p:spPr>
          <a:xfrm>
            <a:off x="6652361" y="1957474"/>
            <a:ext cx="622424" cy="144128"/>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C3046A1E-F1D7-6245-6AE8-D03F8479287F}"/>
              </a:ext>
            </a:extLst>
          </p:cNvPr>
          <p:cNvSpPr txBox="1"/>
          <p:nvPr/>
        </p:nvSpPr>
        <p:spPr>
          <a:xfrm>
            <a:off x="2525965" y="3243288"/>
            <a:ext cx="622424" cy="144128"/>
          </a:xfrm>
          <a:prstGeom prst="rect">
            <a:avLst/>
          </a:prstGeom>
          <a:solidFill>
            <a:schemeClr val="bg1"/>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48477D52-9BC1-80B3-E354-FE6EEBE2E29D}"/>
              </a:ext>
            </a:extLst>
          </p:cNvPr>
          <p:cNvSpPr txBox="1"/>
          <p:nvPr/>
        </p:nvSpPr>
        <p:spPr>
          <a:xfrm>
            <a:off x="3259580" y="4536090"/>
            <a:ext cx="320296" cy="12049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06828895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220663"/>
            <a:ext cx="8229600" cy="850900"/>
          </a:xfrm>
        </p:spPr>
        <p:txBody>
          <a:bodyPr/>
          <a:lstStyle/>
          <a:p>
            <a:r>
              <a:rPr lang="en-US" altLang="en-US" sz="2000" dirty="0"/>
              <a:t>Federal Financial Reporting Calendar</a:t>
            </a:r>
          </a:p>
        </p:txBody>
      </p:sp>
      <p:sp>
        <p:nvSpPr>
          <p:cNvPr id="33797"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8A00E116-EC96-42B4-92EE-0E496FD24332}" type="slidenum">
              <a:rPr lang="en-US" altLang="en-US" sz="1000" b="0" smtClean="0">
                <a:solidFill>
                  <a:srgbClr val="969696"/>
                </a:solidFill>
              </a:rPr>
              <a:pPr>
                <a:lnSpc>
                  <a:spcPct val="100000"/>
                </a:lnSpc>
                <a:spcBef>
                  <a:spcPct val="0"/>
                </a:spcBef>
                <a:buClrTx/>
                <a:buSzTx/>
                <a:buFontTx/>
                <a:buNone/>
              </a:pPr>
              <a:t>9</a:t>
            </a:fld>
            <a:endParaRPr lang="en-US" altLang="en-US" sz="1000" b="0">
              <a:solidFill>
                <a:schemeClr val="bg2"/>
              </a:solidFill>
            </a:endParaRPr>
          </a:p>
        </p:txBody>
      </p:sp>
      <p:sp>
        <p:nvSpPr>
          <p:cNvPr id="8" name="TextBox 7"/>
          <p:cNvSpPr txBox="1"/>
          <p:nvPr/>
        </p:nvSpPr>
        <p:spPr>
          <a:xfrm>
            <a:off x="0" y="6524171"/>
            <a:ext cx="9131300" cy="333829"/>
          </a:xfrm>
          <a:prstGeom prst="rect">
            <a:avLst/>
          </a:prstGeom>
          <a:blipFill dpi="0" rotWithShape="1">
            <a:blip r:embed="rId3"/>
            <a:srcRect/>
            <a:tile tx="0" ty="0" sx="100000" sy="100000" flip="none" algn="tl"/>
          </a:blipFill>
        </p:spPr>
        <p:txBody>
          <a:bodyPr wrap="square" rtlCol="0">
            <a:spAutoFit/>
          </a:bodyPr>
          <a:lstStyle/>
          <a:p>
            <a:endParaRPr lang="en-US" dirty="0"/>
          </a:p>
        </p:txBody>
      </p:sp>
      <p:pic>
        <p:nvPicPr>
          <p:cNvPr id="7" name="Picture 6">
            <a:extLst>
              <a:ext uri="{FF2B5EF4-FFF2-40B4-BE49-F238E27FC236}">
                <a16:creationId xmlns:a16="http://schemas.microsoft.com/office/drawing/2014/main" id="{7E2C32B3-2285-63A9-F86B-683755AEA93B}"/>
              </a:ext>
            </a:extLst>
          </p:cNvPr>
          <p:cNvPicPr>
            <a:picLocks noChangeAspect="1"/>
          </p:cNvPicPr>
          <p:nvPr/>
        </p:nvPicPr>
        <p:blipFill>
          <a:blip r:embed="rId4"/>
          <a:stretch>
            <a:fillRect/>
          </a:stretch>
        </p:blipFill>
        <p:spPr>
          <a:xfrm>
            <a:off x="2959533" y="1337655"/>
            <a:ext cx="3318211" cy="5036908"/>
          </a:xfrm>
          <a:prstGeom prst="rect">
            <a:avLst/>
          </a:prstGeom>
        </p:spPr>
      </p:pic>
    </p:spTree>
    <p:extLst>
      <p:ext uri="{BB962C8B-B14F-4D97-AF65-F5344CB8AC3E}">
        <p14:creationId xmlns:p14="http://schemas.microsoft.com/office/powerpoint/2010/main" val="18998476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15329" y="1228215"/>
            <a:ext cx="3975014" cy="2834640"/>
          </a:xfrm>
          <a:prstGeom prst="rect">
            <a:avLst/>
          </a:prstGeom>
          <a:solidFill>
            <a:srgbClr val="8297F2">
              <a:alpha val="17000"/>
            </a:srgbClr>
          </a:solidFill>
        </p:spPr>
        <p:txBody>
          <a:bodyPr wrap="square" rtlCol="0">
            <a:spAutoFit/>
          </a:bodyPr>
          <a:lstStyle/>
          <a:p>
            <a:endParaRPr lang="en-US" dirty="0"/>
          </a:p>
        </p:txBody>
      </p:sp>
      <p:sp>
        <p:nvSpPr>
          <p:cNvPr id="62466" name="Title 1"/>
          <p:cNvSpPr>
            <a:spLocks noGrp="1"/>
          </p:cNvSpPr>
          <p:nvPr>
            <p:ph type="title"/>
          </p:nvPr>
        </p:nvSpPr>
        <p:spPr>
          <a:xfrm>
            <a:off x="1117587" y="419084"/>
            <a:ext cx="6337300" cy="658812"/>
          </a:xfrm>
        </p:spPr>
        <p:txBody>
          <a:bodyPr/>
          <a:lstStyle/>
          <a:p>
            <a:br>
              <a:rPr lang="en-US" altLang="en-US" dirty="0"/>
            </a:br>
            <a:br>
              <a:rPr lang="en-US" altLang="en-US" dirty="0"/>
            </a:br>
            <a:r>
              <a:rPr lang="en-US" altLang="en-US" sz="2800" dirty="0"/>
              <a:t>Program Agreement Close-Out</a:t>
            </a:r>
            <a:br>
              <a:rPr lang="en-US" altLang="en-US" dirty="0"/>
            </a:br>
            <a:br>
              <a:rPr lang="en-US" altLang="en-US" sz="4000" dirty="0"/>
            </a:br>
            <a:endParaRPr lang="en-US" altLang="en-US" sz="4000" dirty="0"/>
          </a:p>
        </p:txBody>
      </p:sp>
      <p:sp>
        <p:nvSpPr>
          <p:cNvPr id="62467" name="Slide Number Placeholder 5"/>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nSpc>
                <a:spcPct val="100000"/>
              </a:lnSpc>
              <a:spcBef>
                <a:spcPct val="0"/>
              </a:spcBef>
              <a:buClrTx/>
              <a:buSzTx/>
              <a:buFontTx/>
              <a:buNone/>
            </a:pPr>
            <a:fld id="{A03E7B4A-9FB8-4B6C-99F4-809CF2C44C51}" type="slidenum">
              <a:rPr lang="en-US" altLang="en-US" sz="1000" b="0" smtClean="0">
                <a:solidFill>
                  <a:srgbClr val="969696"/>
                </a:solidFill>
              </a:rPr>
              <a:pPr>
                <a:lnSpc>
                  <a:spcPct val="100000"/>
                </a:lnSpc>
                <a:spcBef>
                  <a:spcPct val="0"/>
                </a:spcBef>
                <a:buClrTx/>
                <a:buSzTx/>
                <a:buFontTx/>
                <a:buNone/>
              </a:pPr>
              <a:t>10</a:t>
            </a:fld>
            <a:endParaRPr lang="en-US" altLang="en-US" sz="1000" b="0">
              <a:solidFill>
                <a:schemeClr val="bg2"/>
              </a:solidFill>
            </a:endParaRPr>
          </a:p>
        </p:txBody>
      </p:sp>
      <p:pic>
        <p:nvPicPr>
          <p:cNvPr id="9" name="Picture 3" descr="H:\Transportation\BIA Equipment Donation List\New Folder\BIA EQUIPMENT 387.jpg"/>
          <p:cNvPicPr>
            <a:picLocks noChangeAspect="1" noChangeArrowheads="1"/>
          </p:cNvPicPr>
          <p:nvPr/>
        </p:nvPicPr>
        <p:blipFill>
          <a:blip r:embed="rId3" cstate="print">
            <a:alphaModFix amt="33000"/>
          </a:blip>
          <a:srcRect/>
          <a:stretch>
            <a:fillRect/>
          </a:stretch>
        </p:blipFill>
        <p:spPr bwMode="auto">
          <a:xfrm>
            <a:off x="908371" y="2003611"/>
            <a:ext cx="6945998" cy="4410273"/>
          </a:xfrm>
          <a:prstGeom prst="rect">
            <a:avLst/>
          </a:prstGeom>
          <a:ln>
            <a:noFill/>
          </a:ln>
          <a:effectLst>
            <a:softEdge rad="112500"/>
          </a:effectLst>
        </p:spPr>
      </p:pic>
      <p:sp>
        <p:nvSpPr>
          <p:cNvPr id="10" name="TextBox 9"/>
          <p:cNvSpPr txBox="1"/>
          <p:nvPr/>
        </p:nvSpPr>
        <p:spPr>
          <a:xfrm>
            <a:off x="2988732" y="6524172"/>
            <a:ext cx="3335867" cy="304800"/>
          </a:xfrm>
          <a:prstGeom prst="rect">
            <a:avLst/>
          </a:prstGeom>
          <a:blipFill dpi="0" rotWithShape="1">
            <a:blip r:embed="rId4"/>
            <a:srcRect/>
            <a:tile tx="0" ty="0" sx="100000" sy="100000" flip="none" algn="tl"/>
          </a:blipFill>
        </p:spPr>
        <p:txBody>
          <a:bodyPr wrap="square" rtlCol="0">
            <a:spAutoFit/>
          </a:bodyPr>
          <a:lstStyle/>
          <a:p>
            <a:endParaRPr lang="en-US" dirty="0"/>
          </a:p>
        </p:txBody>
      </p:sp>
      <p:sp>
        <p:nvSpPr>
          <p:cNvPr id="2" name="Content Placeholder 1"/>
          <p:cNvSpPr>
            <a:spLocks noGrp="1"/>
          </p:cNvSpPr>
          <p:nvPr>
            <p:ph sz="half" idx="1"/>
          </p:nvPr>
        </p:nvSpPr>
        <p:spPr>
          <a:xfrm>
            <a:off x="1868853" y="1450101"/>
            <a:ext cx="4059918" cy="365760"/>
          </a:xfrm>
          <a:ln>
            <a:noFill/>
          </a:ln>
        </p:spPr>
        <p:txBody>
          <a:bodyPr/>
          <a:lstStyle/>
          <a:p>
            <a:r>
              <a:rPr lang="en-US" sz="1800" dirty="0">
                <a:solidFill>
                  <a:srgbClr val="0033CC"/>
                </a:solidFill>
              </a:rPr>
              <a:t>Close-Out Packet</a:t>
            </a:r>
          </a:p>
          <a:p>
            <a:endParaRPr lang="en-US" sz="2000" dirty="0"/>
          </a:p>
          <a:p>
            <a:endParaRPr lang="en-US" sz="2000" dirty="0"/>
          </a:p>
        </p:txBody>
      </p:sp>
      <p:sp>
        <p:nvSpPr>
          <p:cNvPr id="3" name="Rectangle 2"/>
          <p:cNvSpPr/>
          <p:nvPr/>
        </p:nvSpPr>
        <p:spPr>
          <a:xfrm>
            <a:off x="2363583" y="1739451"/>
            <a:ext cx="3624710" cy="2206823"/>
          </a:xfrm>
          <a:prstGeom prst="rect">
            <a:avLst/>
          </a:prstGeom>
        </p:spPr>
        <p:txBody>
          <a:bodyPr wrap="none">
            <a:spAutoFit/>
          </a:bodyPr>
          <a:lstStyle/>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Close-out Letter</a:t>
            </a:r>
          </a:p>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Property Record</a:t>
            </a:r>
          </a:p>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Contract Certification Statement</a:t>
            </a:r>
          </a:p>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Release of Claims</a:t>
            </a:r>
          </a:p>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Final Financial Report, SF 425</a:t>
            </a:r>
          </a:p>
          <a:p>
            <a:pPr marL="688975" lvl="1" indent="-282575">
              <a:lnSpc>
                <a:spcPct val="150000"/>
              </a:lnSpc>
              <a:spcBef>
                <a:spcPct val="20000"/>
              </a:spcBef>
              <a:buClr>
                <a:prstClr val="black"/>
              </a:buClr>
              <a:buSzPct val="80000"/>
              <a:buFont typeface="Wingdings" panose="05000000000000000000" pitchFamily="2" charset="2"/>
              <a:buChar char="Ø"/>
              <a:defRPr/>
            </a:pPr>
            <a:r>
              <a:rPr lang="en-US" altLang="en-US" kern="0" dirty="0">
                <a:solidFill>
                  <a:srgbClr val="006600"/>
                </a:solidFill>
                <a:latin typeface="Arial"/>
              </a:rPr>
              <a:t>Final Narrative</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972724" y="3852267"/>
            <a:ext cx="2688569" cy="2011854"/>
          </a:xfrm>
          <a:prstGeom prst="rect">
            <a:avLst/>
          </a:prstGeom>
          <a:effectLst>
            <a:softEdge rad="6350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3232" y="1807353"/>
            <a:ext cx="2637281" cy="1977961"/>
          </a:xfrm>
          <a:prstGeom prst="rect">
            <a:avLst/>
          </a:prstGeom>
          <a:effectLst>
            <a:outerShdw blurRad="50800" dist="38100" dir="18900000" algn="bl" rotWithShape="0">
              <a:prstClr val="black">
                <a:alpha val="40000"/>
              </a:prstClr>
            </a:outerShdw>
            <a:softEdge rad="38100"/>
          </a:effectLst>
        </p:spPr>
      </p:pic>
      <p:sp>
        <p:nvSpPr>
          <p:cNvPr id="66562" name="Slide Number Placeholder 1"/>
          <p:cNvSpPr txBox="1">
            <a:spLocks noGrp="1"/>
          </p:cNvSpPr>
          <p:nvPr/>
        </p:nvSpPr>
        <p:spPr bwMode="auto">
          <a:xfrm>
            <a:off x="7988300" y="6629400"/>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r">
              <a:lnSpc>
                <a:spcPct val="100000"/>
              </a:lnSpc>
              <a:spcBef>
                <a:spcPct val="0"/>
              </a:spcBef>
              <a:buClrTx/>
              <a:buSzTx/>
              <a:buFontTx/>
              <a:buNone/>
            </a:pPr>
            <a:fld id="{16F6FBB6-1E58-4A3A-9E32-F2904F2C7927}" type="slidenum">
              <a:rPr lang="en-US" altLang="en-US" sz="1000" b="0">
                <a:solidFill>
                  <a:srgbClr val="969696"/>
                </a:solidFill>
              </a:rPr>
              <a:pPr algn="r">
                <a:lnSpc>
                  <a:spcPct val="100000"/>
                </a:lnSpc>
                <a:spcBef>
                  <a:spcPct val="0"/>
                </a:spcBef>
                <a:buClrTx/>
                <a:buSzTx/>
                <a:buFontTx/>
                <a:buNone/>
              </a:pPr>
              <a:t>11</a:t>
            </a:fld>
            <a:endParaRPr lang="en-US" altLang="en-US" sz="1000" b="0">
              <a:solidFill>
                <a:schemeClr val="bg2"/>
              </a:solidFill>
            </a:endParaRPr>
          </a:p>
        </p:txBody>
      </p:sp>
      <p:sp>
        <p:nvSpPr>
          <p:cNvPr id="66563" name="Rectangle 4"/>
          <p:cNvSpPr>
            <a:spLocks noChangeArrowheads="1"/>
          </p:cNvSpPr>
          <p:nvPr/>
        </p:nvSpPr>
        <p:spPr bwMode="auto">
          <a:xfrm>
            <a:off x="1729247" y="320045"/>
            <a:ext cx="5194835" cy="72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buFont typeface="Wingdings" panose="05000000000000000000" pitchFamily="2" charset="2"/>
              <a:buNone/>
            </a:pPr>
            <a:r>
              <a:rPr lang="en-US" altLang="en-US" dirty="0">
                <a:solidFill>
                  <a:srgbClr val="0033CC"/>
                </a:solidFill>
                <a:latin typeface="Comic Sans MS" panose="030F0702030302020204" pitchFamily="66" charset="0"/>
              </a:rPr>
              <a:t>Questions?</a:t>
            </a:r>
          </a:p>
        </p:txBody>
      </p:sp>
      <p:sp>
        <p:nvSpPr>
          <p:cNvPr id="66564" name="TextBox 3"/>
          <p:cNvSpPr txBox="1">
            <a:spLocks noChangeArrowheads="1"/>
          </p:cNvSpPr>
          <p:nvPr/>
        </p:nvSpPr>
        <p:spPr bwMode="auto">
          <a:xfrm>
            <a:off x="130572" y="3483874"/>
            <a:ext cx="45815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ct val="20000"/>
              </a:spcBef>
              <a:buClr>
                <a:schemeClr val="tx1"/>
              </a:buClr>
              <a:buSzPct val="80000"/>
              <a:buFont typeface="Wingdings" panose="05000000000000000000" pitchFamily="2" charset="2"/>
              <a:buChar char="n"/>
              <a:defRPr sz="2800" b="1">
                <a:solidFill>
                  <a:srgbClr val="006600"/>
                </a:solidFill>
                <a:latin typeface="Arial" panose="020B0604020202020204" pitchFamily="34" charset="0"/>
              </a:defRPr>
            </a:lvl1pPr>
            <a:lvl2pPr marL="742950" indent="-285750">
              <a:lnSpc>
                <a:spcPct val="85000"/>
              </a:lnSpc>
              <a:spcBef>
                <a:spcPct val="20000"/>
              </a:spcBef>
              <a:buClr>
                <a:schemeClr val="tx1"/>
              </a:buClr>
              <a:buSzPct val="80000"/>
              <a:buFont typeface="Wingdings" panose="05000000000000000000" pitchFamily="2" charset="2"/>
              <a:buChar char="Ø"/>
              <a:defRPr sz="2400" b="1">
                <a:solidFill>
                  <a:srgbClr val="0033CC"/>
                </a:solidFill>
                <a:latin typeface="Arial" panose="020B0604020202020204" pitchFamily="34" charset="0"/>
              </a:defRPr>
            </a:lvl2pPr>
            <a:lvl3pPr marL="1143000" indent="-228600">
              <a:lnSpc>
                <a:spcPct val="85000"/>
              </a:lnSpc>
              <a:spcBef>
                <a:spcPct val="20000"/>
              </a:spcBef>
              <a:buClr>
                <a:schemeClr val="tx1"/>
              </a:buClr>
              <a:buSzPct val="80000"/>
              <a:buFont typeface="Wingdings" panose="05000000000000000000" pitchFamily="2" charset="2"/>
              <a:buChar char="§"/>
              <a:defRPr sz="2000" b="1">
                <a:solidFill>
                  <a:schemeClr val="tx1"/>
                </a:solidFill>
                <a:latin typeface="Arial" panose="020B0604020202020204" pitchFamily="34" charset="0"/>
              </a:defRPr>
            </a:lvl3pPr>
            <a:lvl4pPr marL="16002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003399"/>
              </a:buClr>
              <a:buSzPct val="8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00000"/>
              </a:lnSpc>
              <a:buNone/>
            </a:pPr>
            <a:r>
              <a:rPr lang="en-US" altLang="en-US" sz="1500" spc="-100" dirty="0">
                <a:solidFill>
                  <a:srgbClr val="0033CC"/>
                </a:solidFill>
                <a:latin typeface="Comic Sans MS" panose="030F0702030302020204" pitchFamily="66" charset="0"/>
              </a:rPr>
              <a:t>MARLENE D. WATSON, M.S., M.A., </a:t>
            </a:r>
            <a:r>
              <a:rPr lang="en-US" altLang="en-US" sz="1500" dirty="0" err="1">
                <a:solidFill>
                  <a:srgbClr val="0033CC"/>
                </a:solidFill>
                <a:latin typeface="Comic Sans MS" panose="030F0702030302020204" pitchFamily="66" charset="0"/>
              </a:rPr>
              <a:t>Mdiv</a:t>
            </a:r>
            <a:r>
              <a:rPr lang="en-US" altLang="en-US" sz="1500" dirty="0">
                <a:solidFill>
                  <a:srgbClr val="0033CC"/>
                </a:solidFill>
                <a:latin typeface="Comic Sans MS" panose="030F0702030302020204" pitchFamily="66" charset="0"/>
              </a:rPr>
              <a:t>.</a:t>
            </a:r>
          </a:p>
          <a:p>
            <a:pPr algn="ctr">
              <a:lnSpc>
                <a:spcPct val="100000"/>
              </a:lnSpc>
              <a:buNone/>
            </a:pPr>
            <a:r>
              <a:rPr lang="en-US" altLang="en-US" sz="1500" dirty="0">
                <a:solidFill>
                  <a:srgbClr val="0033CC"/>
                </a:solidFill>
                <a:latin typeface="Comic Sans MS" panose="030F0702030302020204" pitchFamily="66" charset="0"/>
              </a:rPr>
              <a:t>Civil Engineer - TTP</a:t>
            </a:r>
          </a:p>
          <a:p>
            <a:pPr algn="ctr">
              <a:lnSpc>
                <a:spcPct val="100000"/>
              </a:lnSpc>
              <a:buNone/>
            </a:pPr>
            <a:r>
              <a:rPr lang="en-US" altLang="en-US" sz="1500" dirty="0">
                <a:solidFill>
                  <a:srgbClr val="0033CC"/>
                </a:solidFill>
                <a:latin typeface="Comic Sans MS" panose="030F0702030302020204" pitchFamily="66" charset="0"/>
              </a:rPr>
              <a:t>3601 C. Street, Suite 1278</a:t>
            </a:r>
          </a:p>
          <a:p>
            <a:pPr algn="ctr">
              <a:lnSpc>
                <a:spcPct val="100000"/>
              </a:lnSpc>
              <a:buNone/>
            </a:pPr>
            <a:r>
              <a:rPr lang="en-US" altLang="en-US" sz="1500" dirty="0">
                <a:solidFill>
                  <a:srgbClr val="0033CC"/>
                </a:solidFill>
                <a:latin typeface="Comic Sans MS" panose="030F0702030302020204" pitchFamily="66" charset="0"/>
              </a:rPr>
              <a:t>Anchorage, AK  99503</a:t>
            </a:r>
          </a:p>
          <a:p>
            <a:pPr algn="ctr">
              <a:lnSpc>
                <a:spcPct val="100000"/>
              </a:lnSpc>
              <a:buNone/>
            </a:pPr>
            <a:r>
              <a:rPr lang="en-US" altLang="en-US" sz="1500" dirty="0">
                <a:solidFill>
                  <a:srgbClr val="0033CC"/>
                </a:solidFill>
                <a:latin typeface="Comic Sans MS" panose="030F0702030302020204" pitchFamily="66" charset="0"/>
              </a:rPr>
              <a:t>(907) 271-2286</a:t>
            </a:r>
          </a:p>
          <a:p>
            <a:pPr algn="ctr">
              <a:lnSpc>
                <a:spcPct val="100000"/>
              </a:lnSpc>
              <a:buNone/>
            </a:pPr>
            <a:r>
              <a:rPr lang="en-US" altLang="en-US" sz="1500" dirty="0">
                <a:solidFill>
                  <a:srgbClr val="0033CC"/>
                </a:solidFill>
                <a:latin typeface="Comic Sans MS" panose="030F0702030302020204" pitchFamily="66" charset="0"/>
              </a:rPr>
              <a:t>Marlene.Watson@bia.gov</a:t>
            </a:r>
          </a:p>
          <a:p>
            <a:pPr algn="ctr" eaLnBrk="1" hangingPunct="1">
              <a:lnSpc>
                <a:spcPct val="100000"/>
              </a:lnSpc>
              <a:spcBef>
                <a:spcPct val="0"/>
              </a:spcBef>
              <a:buClrTx/>
              <a:buSzTx/>
              <a:buFontTx/>
              <a:buNone/>
            </a:pPr>
            <a:r>
              <a:rPr lang="en-US" altLang="en-US" sz="1500" dirty="0">
                <a:solidFill>
                  <a:srgbClr val="0033CC"/>
                </a:solidFill>
                <a:latin typeface="Comic Sans MS" panose="030F0702030302020204" pitchFamily="66" charset="0"/>
              </a:rPr>
              <a:t>FAX: (907) 271-6163</a:t>
            </a:r>
          </a:p>
        </p:txBody>
      </p:sp>
      <p:sp>
        <p:nvSpPr>
          <p:cNvPr id="6" name="TextBox 5"/>
          <p:cNvSpPr txBox="1"/>
          <p:nvPr/>
        </p:nvSpPr>
        <p:spPr>
          <a:xfrm>
            <a:off x="3106057" y="6524171"/>
            <a:ext cx="3084286" cy="307777"/>
          </a:xfrm>
          <a:prstGeom prst="rect">
            <a:avLst/>
          </a:prstGeom>
          <a:blipFill dpi="0" rotWithShape="1">
            <a:blip r:embed="rId5"/>
            <a:srcRect/>
            <a:tile tx="0" ty="0" sx="100000" sy="100000" flip="none" algn="tl"/>
          </a:blipFill>
        </p:spPr>
        <p:txBody>
          <a:bodyPr wrap="square" rtlCol="0">
            <a:spAutoFit/>
          </a:bodyPr>
          <a:lstStyle/>
          <a:p>
            <a:endParaRPr lang="en-US" dirty="0"/>
          </a:p>
        </p:txBody>
      </p:sp>
      <p:sp>
        <p:nvSpPr>
          <p:cNvPr id="5" name="TextBox 4"/>
          <p:cNvSpPr txBox="1"/>
          <p:nvPr/>
        </p:nvSpPr>
        <p:spPr>
          <a:xfrm>
            <a:off x="966020" y="1958108"/>
            <a:ext cx="2426109" cy="954107"/>
          </a:xfrm>
          <a:prstGeom prst="rect">
            <a:avLst/>
          </a:prstGeom>
          <a:noFill/>
        </p:spPr>
        <p:txBody>
          <a:bodyPr wrap="square" rtlCol="0">
            <a:spAutoFit/>
          </a:bodyPr>
          <a:lstStyle/>
          <a:p>
            <a:pPr algn="ctr"/>
            <a:r>
              <a:rPr lang="en-US" sz="2800" dirty="0">
                <a:solidFill>
                  <a:srgbClr val="0033CC"/>
                </a:solidFill>
                <a:latin typeface="Comic Sans MS" panose="030F0702030302020204" pitchFamily="66" charset="0"/>
                <a:cs typeface="Aldhabi" panose="020B0604020202020204" pitchFamily="2" charset="-78"/>
              </a:rPr>
              <a:t>BIA Alaska Region</a:t>
            </a:r>
            <a:endParaRPr lang="en-US" sz="2800" dirty="0">
              <a:solidFill>
                <a:srgbClr val="0033CC"/>
              </a:solidFill>
            </a:endParaRPr>
          </a:p>
        </p:txBody>
      </p:sp>
      <p:sp>
        <p:nvSpPr>
          <p:cNvPr id="10" name="TextBox 9"/>
          <p:cNvSpPr txBox="1"/>
          <p:nvPr/>
        </p:nvSpPr>
        <p:spPr>
          <a:xfrm>
            <a:off x="0" y="6524171"/>
            <a:ext cx="9131300" cy="333829"/>
          </a:xfrm>
          <a:prstGeom prst="rect">
            <a:avLst/>
          </a:prstGeom>
          <a:blipFill dpi="0" rotWithShape="1">
            <a:blip r:embed="rId5"/>
            <a:srcRect/>
            <a:tile tx="0" ty="0" sx="100000" sy="100000" flip="none" algn="tl"/>
          </a:blipFill>
        </p:spPr>
        <p:txBody>
          <a:bodyPr wrap="square" rtlCol="0">
            <a:spAutoFit/>
          </a:bodyPr>
          <a:lstStyle/>
          <a:p>
            <a:endParaRPr lang="en-US" dirty="0"/>
          </a:p>
        </p:txBody>
      </p:sp>
    </p:spTree>
  </p:cSld>
  <p:clrMapOvr>
    <a:masterClrMapping/>
  </p:clrMapOvr>
  <p:transition/>
</p:sld>
</file>

<file path=ppt/theme/theme1.xml><?xml version="1.0" encoding="utf-8"?>
<a:theme xmlns:a="http://schemas.openxmlformats.org/drawingml/2006/main" name="Default Desig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Default Design">
      <a:majorFont>
        <a:latin typeface="Arial"/>
        <a:ea typeface=""/>
        <a:cs typeface=""/>
      </a:majorFont>
      <a:minorFont>
        <a:latin typeface="Arial"/>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111321</TotalTime>
  <Words>919</Words>
  <Application>Microsoft Office PowerPoint</Application>
  <PresentationFormat>On-screen Show (4:3)</PresentationFormat>
  <Paragraphs>155</Paragraphs>
  <Slides>11</Slides>
  <Notes>11</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Calibri</vt:lpstr>
      <vt:lpstr>Century Schoolbook</vt:lpstr>
      <vt:lpstr>Comic Sans MS</vt:lpstr>
      <vt:lpstr>Times New Roman</vt:lpstr>
      <vt:lpstr>Wingdings</vt:lpstr>
      <vt:lpstr>Default Design</vt:lpstr>
      <vt:lpstr>Custom Design</vt:lpstr>
      <vt:lpstr>Bureau of Indian Affairs, Alaska Region  </vt:lpstr>
      <vt:lpstr> </vt:lpstr>
      <vt:lpstr>Talking Points</vt:lpstr>
      <vt:lpstr>BIA TTPA Agreements</vt:lpstr>
      <vt:lpstr>2025 Fiscal Year (Oct. 1, 2024)  Funding and Program Agreement Timelines</vt:lpstr>
      <vt:lpstr>Notice of Funds Availability (NOFA)</vt:lpstr>
      <vt:lpstr>How Do AK Tribes Spend TTP Funds?</vt:lpstr>
      <vt:lpstr>BIA TTPA Program Agreement &amp; RFA</vt:lpstr>
      <vt:lpstr>Federal Financial Reporting Calendar</vt:lpstr>
      <vt:lpstr>  Program Agreement Close-Out  </vt:lpstr>
      <vt:lpstr>PowerPoint Presentation</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Eleventh Air Force Slide Master</dc:title>
  <dc:creator>11 AF/CCX</dc:creator>
  <cp:lastModifiedBy>Watson, Marlene D</cp:lastModifiedBy>
  <cp:revision>3357</cp:revision>
  <cp:lastPrinted>2019-11-27T23:16:13Z</cp:lastPrinted>
  <dcterms:created xsi:type="dcterms:W3CDTF">2000-11-08T19:46:05Z</dcterms:created>
  <dcterms:modified xsi:type="dcterms:W3CDTF">2024-12-04T19:28:19Z</dcterms:modified>
</cp:coreProperties>
</file>