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8"/>
  </p:notesMasterIdLst>
  <p:sldIdLst>
    <p:sldId id="270" r:id="rId2"/>
    <p:sldId id="257" r:id="rId3"/>
    <p:sldId id="261" r:id="rId4"/>
    <p:sldId id="274" r:id="rId5"/>
    <p:sldId id="275" r:id="rId6"/>
    <p:sldId id="276" r:id="rId7"/>
    <p:sldId id="277" r:id="rId8"/>
    <p:sldId id="278" r:id="rId9"/>
    <p:sldId id="279" r:id="rId10"/>
    <p:sldId id="280" r:id="rId11"/>
    <p:sldId id="258" r:id="rId12"/>
    <p:sldId id="281" r:id="rId13"/>
    <p:sldId id="282" r:id="rId14"/>
    <p:sldId id="283" r:id="rId15"/>
    <p:sldId id="260" r:id="rId16"/>
    <p:sldId id="262" r:id="rId17"/>
    <p:sldId id="263" r:id="rId18"/>
    <p:sldId id="265" r:id="rId19"/>
    <p:sldId id="266" r:id="rId20"/>
    <p:sldId id="268" r:id="rId21"/>
    <p:sldId id="269" r:id="rId22"/>
    <p:sldId id="264" r:id="rId23"/>
    <p:sldId id="271" r:id="rId24"/>
    <p:sldId id="272" r:id="rId25"/>
    <p:sldId id="273" r:id="rId26"/>
    <p:sldId id="26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88" autoAdjust="0"/>
    <p:restoredTop sz="94794" autoAdjust="0"/>
  </p:normalViewPr>
  <p:slideViewPr>
    <p:cSldViewPr snapToGrid="0">
      <p:cViewPr varScale="1">
        <p:scale>
          <a:sx n="101" d="100"/>
          <a:sy n="101" d="100"/>
        </p:scale>
        <p:origin x="68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46C6F0-6B94-4499-A6C0-ACC06D181CE1}"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9AE7C278-2C4C-40B9-B4B6-CDAB2764EFD8}">
      <dgm:prSet/>
      <dgm:spPr/>
      <dgm:t>
        <a:bodyPr/>
        <a:lstStyle/>
        <a:p>
          <a:r>
            <a:rPr lang="en-US" dirty="0"/>
            <a:t>Chest Freezer space</a:t>
          </a:r>
        </a:p>
      </dgm:t>
    </dgm:pt>
    <dgm:pt modelId="{94411159-0E4A-4C0A-9C7A-AC5F752CBF32}" type="parTrans" cxnId="{C6A5AAB6-001A-4F8A-916E-A918A0B14EDA}">
      <dgm:prSet/>
      <dgm:spPr/>
      <dgm:t>
        <a:bodyPr/>
        <a:lstStyle/>
        <a:p>
          <a:endParaRPr lang="en-US"/>
        </a:p>
      </dgm:t>
    </dgm:pt>
    <dgm:pt modelId="{FD8B9048-8191-4ADC-A780-4EF12ED635C3}" type="sibTrans" cxnId="{C6A5AAB6-001A-4F8A-916E-A918A0B14EDA}">
      <dgm:prSet/>
      <dgm:spPr/>
      <dgm:t>
        <a:bodyPr/>
        <a:lstStyle/>
        <a:p>
          <a:endParaRPr lang="en-US"/>
        </a:p>
      </dgm:t>
    </dgm:pt>
    <dgm:pt modelId="{5E0AD8CD-9A68-44B2-AAE2-B0BA6DC9D525}">
      <dgm:prSet/>
      <dgm:spPr/>
      <dgm:t>
        <a:bodyPr/>
        <a:lstStyle/>
        <a:p>
          <a:r>
            <a:rPr lang="en-US" dirty="0"/>
            <a:t>Arctic Entries</a:t>
          </a:r>
        </a:p>
      </dgm:t>
    </dgm:pt>
    <dgm:pt modelId="{C0258EDD-5B76-440C-B795-45A5849C6CE5}" type="parTrans" cxnId="{D9A3A576-654A-418C-9E4D-212DB6116F69}">
      <dgm:prSet/>
      <dgm:spPr/>
      <dgm:t>
        <a:bodyPr/>
        <a:lstStyle/>
        <a:p>
          <a:endParaRPr lang="en-US"/>
        </a:p>
      </dgm:t>
    </dgm:pt>
    <dgm:pt modelId="{D41A9857-F2D9-4183-95CD-929823E4902C}" type="sibTrans" cxnId="{D9A3A576-654A-418C-9E4D-212DB6116F69}">
      <dgm:prSet/>
      <dgm:spPr/>
      <dgm:t>
        <a:bodyPr/>
        <a:lstStyle/>
        <a:p>
          <a:endParaRPr lang="en-US"/>
        </a:p>
      </dgm:t>
    </dgm:pt>
    <dgm:pt modelId="{0B18A203-7A00-4484-9F01-DC80F5DD7B0C}">
      <dgm:prSet/>
      <dgm:spPr/>
      <dgm:t>
        <a:bodyPr/>
        <a:lstStyle/>
        <a:p>
          <a:r>
            <a:rPr lang="en-US" dirty="0"/>
            <a:t>Space for Washer (NIC)</a:t>
          </a:r>
        </a:p>
      </dgm:t>
    </dgm:pt>
    <dgm:pt modelId="{DA713D73-D7EE-4819-A8E2-36AF15DBE50E}" type="parTrans" cxnId="{F78E0C42-C273-4CFA-95B6-556FCFA417AC}">
      <dgm:prSet/>
      <dgm:spPr/>
      <dgm:t>
        <a:bodyPr/>
        <a:lstStyle/>
        <a:p>
          <a:endParaRPr lang="en-US"/>
        </a:p>
      </dgm:t>
    </dgm:pt>
    <dgm:pt modelId="{5FB37498-C1C0-4FA1-A12B-DCE108A0E0A7}" type="sibTrans" cxnId="{F78E0C42-C273-4CFA-95B6-556FCFA417AC}">
      <dgm:prSet/>
      <dgm:spPr/>
      <dgm:t>
        <a:bodyPr/>
        <a:lstStyle/>
        <a:p>
          <a:endParaRPr lang="en-US"/>
        </a:p>
      </dgm:t>
    </dgm:pt>
    <dgm:pt modelId="{E80285C1-2B87-43AF-A441-65BA1D0D7E70}">
      <dgm:prSet/>
      <dgm:spPr/>
      <dgm:t>
        <a:bodyPr/>
        <a:lstStyle/>
        <a:p>
          <a:r>
            <a:rPr lang="en-US" dirty="0"/>
            <a:t>Ranges included with homes</a:t>
          </a:r>
        </a:p>
      </dgm:t>
    </dgm:pt>
    <dgm:pt modelId="{BF3EBF2D-6D46-45A0-A562-6EFE30DFD710}" type="parTrans" cxnId="{5C84D708-F638-4EDA-BA25-CA2BD4950F79}">
      <dgm:prSet/>
      <dgm:spPr/>
      <dgm:t>
        <a:bodyPr/>
        <a:lstStyle/>
        <a:p>
          <a:endParaRPr lang="en-US"/>
        </a:p>
      </dgm:t>
    </dgm:pt>
    <dgm:pt modelId="{CDF76A1D-76A3-4387-9CCD-36CB1F61712B}" type="sibTrans" cxnId="{5C84D708-F638-4EDA-BA25-CA2BD4950F79}">
      <dgm:prSet/>
      <dgm:spPr/>
      <dgm:t>
        <a:bodyPr/>
        <a:lstStyle/>
        <a:p>
          <a:endParaRPr lang="en-US"/>
        </a:p>
      </dgm:t>
    </dgm:pt>
    <dgm:pt modelId="{D4829D61-3788-4910-B2A9-D378F04156F1}">
      <dgm:prSet/>
      <dgm:spPr/>
      <dgm:t>
        <a:bodyPr/>
        <a:lstStyle/>
        <a:p>
          <a:r>
            <a:rPr lang="en-US" dirty="0"/>
            <a:t>Space for Refrigerators (NIC)</a:t>
          </a:r>
        </a:p>
      </dgm:t>
    </dgm:pt>
    <dgm:pt modelId="{EF74D532-C65B-4637-811C-2CBB98C0C605}" type="parTrans" cxnId="{D6484B02-95AB-4D4E-AE23-A2FC2B7AC2C6}">
      <dgm:prSet/>
      <dgm:spPr/>
      <dgm:t>
        <a:bodyPr/>
        <a:lstStyle/>
        <a:p>
          <a:endParaRPr lang="en-US"/>
        </a:p>
      </dgm:t>
    </dgm:pt>
    <dgm:pt modelId="{3CA1D71A-33CA-431A-B0A4-C1615F122F43}" type="sibTrans" cxnId="{D6484B02-95AB-4D4E-AE23-A2FC2B7AC2C6}">
      <dgm:prSet/>
      <dgm:spPr/>
      <dgm:t>
        <a:bodyPr/>
        <a:lstStyle/>
        <a:p>
          <a:endParaRPr lang="en-US"/>
        </a:p>
      </dgm:t>
    </dgm:pt>
    <dgm:pt modelId="{4B6F8DFD-5739-452E-B3CE-B9313F5849F2}">
      <dgm:prSet/>
      <dgm:spPr/>
      <dgm:t>
        <a:bodyPr/>
        <a:lstStyle/>
        <a:p>
          <a:r>
            <a:rPr lang="en-US" dirty="0"/>
            <a:t>Bedroom space for two queens</a:t>
          </a:r>
        </a:p>
      </dgm:t>
    </dgm:pt>
    <dgm:pt modelId="{19A08B78-ACF0-47AF-AB96-928F2CDA1A71}" type="parTrans" cxnId="{93F20B32-8FC5-47B3-8420-5A63338F7758}">
      <dgm:prSet/>
      <dgm:spPr/>
      <dgm:t>
        <a:bodyPr/>
        <a:lstStyle/>
        <a:p>
          <a:endParaRPr lang="en-US"/>
        </a:p>
      </dgm:t>
    </dgm:pt>
    <dgm:pt modelId="{F46B878F-D376-4F66-BFF2-911A8F72E9C3}" type="sibTrans" cxnId="{93F20B32-8FC5-47B3-8420-5A63338F7758}">
      <dgm:prSet/>
      <dgm:spPr/>
      <dgm:t>
        <a:bodyPr/>
        <a:lstStyle/>
        <a:p>
          <a:endParaRPr lang="en-US"/>
        </a:p>
      </dgm:t>
    </dgm:pt>
    <dgm:pt modelId="{D61FA13A-F839-4317-927C-36296E686777}">
      <dgm:prSet/>
      <dgm:spPr/>
      <dgm:t>
        <a:bodyPr/>
        <a:lstStyle/>
        <a:p>
          <a:r>
            <a:rPr lang="en-US" dirty="0"/>
            <a:t>Storage space</a:t>
          </a:r>
        </a:p>
      </dgm:t>
    </dgm:pt>
    <dgm:pt modelId="{61691E0F-0E20-4C54-88F2-526571D8F10C}" type="parTrans" cxnId="{5F621C24-7E07-4B9F-A7D6-5B2DC6B53DC8}">
      <dgm:prSet/>
      <dgm:spPr/>
      <dgm:t>
        <a:bodyPr/>
        <a:lstStyle/>
        <a:p>
          <a:endParaRPr lang="en-US"/>
        </a:p>
      </dgm:t>
    </dgm:pt>
    <dgm:pt modelId="{55437F76-E366-4CF7-A6E0-3C371254B1C5}" type="sibTrans" cxnId="{5F621C24-7E07-4B9F-A7D6-5B2DC6B53DC8}">
      <dgm:prSet/>
      <dgm:spPr/>
      <dgm:t>
        <a:bodyPr/>
        <a:lstStyle/>
        <a:p>
          <a:endParaRPr lang="en-US"/>
        </a:p>
      </dgm:t>
    </dgm:pt>
    <dgm:pt modelId="{5AD1A6E4-D3E9-42DD-9813-3C69502C585A}">
      <dgm:prSet/>
      <dgm:spPr/>
      <dgm:t>
        <a:bodyPr/>
        <a:lstStyle/>
        <a:p>
          <a:r>
            <a:rPr lang="en-US" dirty="0"/>
            <a:t>Toyo Stove for Heating</a:t>
          </a:r>
        </a:p>
      </dgm:t>
    </dgm:pt>
    <dgm:pt modelId="{6D741FE5-40CD-4270-BB4C-55DF56E2505F}" type="parTrans" cxnId="{AD76B8C1-6F72-4C5B-B2DF-988F7FA2B5AF}">
      <dgm:prSet/>
      <dgm:spPr/>
      <dgm:t>
        <a:bodyPr/>
        <a:lstStyle/>
        <a:p>
          <a:endParaRPr lang="en-US"/>
        </a:p>
      </dgm:t>
    </dgm:pt>
    <dgm:pt modelId="{3EA20615-E53F-4CEC-92BC-6215BAF03655}" type="sibTrans" cxnId="{AD76B8C1-6F72-4C5B-B2DF-988F7FA2B5AF}">
      <dgm:prSet/>
      <dgm:spPr/>
      <dgm:t>
        <a:bodyPr/>
        <a:lstStyle/>
        <a:p>
          <a:endParaRPr lang="en-US"/>
        </a:p>
      </dgm:t>
    </dgm:pt>
    <dgm:pt modelId="{29A06277-A63E-4370-9898-522F023252F5}">
      <dgm:prSet/>
      <dgm:spPr/>
      <dgm:t>
        <a:bodyPr/>
        <a:lstStyle/>
        <a:p>
          <a:r>
            <a:rPr lang="en-US" dirty="0"/>
            <a:t>Wood Stove consideration (NIC) </a:t>
          </a:r>
        </a:p>
      </dgm:t>
    </dgm:pt>
    <dgm:pt modelId="{6AAD9682-6DB2-477E-B044-325C126A1EEA}" type="parTrans" cxnId="{3E09B39E-11A9-4EFA-B313-02D8B2040565}">
      <dgm:prSet/>
      <dgm:spPr/>
      <dgm:t>
        <a:bodyPr/>
        <a:lstStyle/>
        <a:p>
          <a:endParaRPr lang="en-US"/>
        </a:p>
      </dgm:t>
    </dgm:pt>
    <dgm:pt modelId="{CA7EFA8A-3606-4363-B8ED-82CCBEE08137}" type="sibTrans" cxnId="{3E09B39E-11A9-4EFA-B313-02D8B2040565}">
      <dgm:prSet/>
      <dgm:spPr/>
      <dgm:t>
        <a:bodyPr/>
        <a:lstStyle/>
        <a:p>
          <a:endParaRPr lang="en-US"/>
        </a:p>
      </dgm:t>
    </dgm:pt>
    <dgm:pt modelId="{507A1ACC-7184-45E8-9D51-7FBB00DD6B9A}">
      <dgm:prSet/>
      <dgm:spPr/>
      <dgm:t>
        <a:bodyPr/>
        <a:lstStyle/>
        <a:p>
          <a:r>
            <a:rPr lang="en-US" dirty="0"/>
            <a:t>Portable generator provided</a:t>
          </a:r>
        </a:p>
      </dgm:t>
    </dgm:pt>
    <dgm:pt modelId="{F35F925F-A85A-4D8A-8422-EE0E9C459E8E}" type="parTrans" cxnId="{48BBF2A1-6F8F-41FF-839D-B122FCFE1B18}">
      <dgm:prSet/>
      <dgm:spPr/>
      <dgm:t>
        <a:bodyPr/>
        <a:lstStyle/>
        <a:p>
          <a:endParaRPr lang="en-US"/>
        </a:p>
      </dgm:t>
    </dgm:pt>
    <dgm:pt modelId="{ABF86116-6FF8-42C1-AE43-E11E67636C9D}" type="sibTrans" cxnId="{48BBF2A1-6F8F-41FF-839D-B122FCFE1B18}">
      <dgm:prSet/>
      <dgm:spPr/>
      <dgm:t>
        <a:bodyPr/>
        <a:lstStyle/>
        <a:p>
          <a:endParaRPr lang="en-US"/>
        </a:p>
      </dgm:t>
    </dgm:pt>
    <dgm:pt modelId="{30BEE094-2D02-437E-B1E1-E784679377C6}">
      <dgm:prSet/>
      <dgm:spPr/>
      <dgm:t>
        <a:bodyPr/>
        <a:lstStyle/>
        <a:p>
          <a:r>
            <a:rPr lang="en-US" dirty="0"/>
            <a:t>Large family consideration</a:t>
          </a:r>
        </a:p>
      </dgm:t>
    </dgm:pt>
    <dgm:pt modelId="{C03CB94C-961C-452C-866C-0E1274450600}" type="parTrans" cxnId="{DFA6CC3C-10E0-4041-9FEB-DE238ACC0456}">
      <dgm:prSet/>
      <dgm:spPr/>
      <dgm:t>
        <a:bodyPr/>
        <a:lstStyle/>
        <a:p>
          <a:endParaRPr lang="en-US"/>
        </a:p>
      </dgm:t>
    </dgm:pt>
    <dgm:pt modelId="{62A4D27A-F688-4422-8F97-A6F420BB1D59}" type="sibTrans" cxnId="{DFA6CC3C-10E0-4041-9FEB-DE238ACC0456}">
      <dgm:prSet/>
      <dgm:spPr/>
      <dgm:t>
        <a:bodyPr/>
        <a:lstStyle/>
        <a:p>
          <a:endParaRPr lang="en-US"/>
        </a:p>
      </dgm:t>
    </dgm:pt>
    <dgm:pt modelId="{AB541C0E-3F61-4A6B-A912-A36A17405A57}">
      <dgm:prSet/>
      <dgm:spPr/>
      <dgm:t>
        <a:bodyPr/>
        <a:lstStyle/>
        <a:p>
          <a:r>
            <a:rPr lang="en-US" dirty="0"/>
            <a:t>Minimum R-value</a:t>
          </a:r>
        </a:p>
      </dgm:t>
    </dgm:pt>
    <dgm:pt modelId="{CCC04475-8C43-4743-84F4-97223E286842}" type="parTrans" cxnId="{3A71B2CF-B882-4BE5-9DD0-FBFE127089F2}">
      <dgm:prSet/>
      <dgm:spPr/>
      <dgm:t>
        <a:bodyPr/>
        <a:lstStyle/>
        <a:p>
          <a:endParaRPr lang="en-US"/>
        </a:p>
      </dgm:t>
    </dgm:pt>
    <dgm:pt modelId="{CB117462-4682-4FEE-91E9-6698BF4194A0}" type="sibTrans" cxnId="{3A71B2CF-B882-4BE5-9DD0-FBFE127089F2}">
      <dgm:prSet/>
      <dgm:spPr/>
      <dgm:t>
        <a:bodyPr/>
        <a:lstStyle/>
        <a:p>
          <a:endParaRPr lang="en-US"/>
        </a:p>
      </dgm:t>
    </dgm:pt>
    <dgm:pt modelId="{C7121EE2-6DC6-4F52-988C-D9037AA2CA73}">
      <dgm:prSet/>
      <dgm:spPr/>
      <dgm:t>
        <a:bodyPr/>
        <a:lstStyle/>
        <a:p>
          <a:r>
            <a:rPr lang="en-US" dirty="0"/>
            <a:t>Water tank – gravity fed</a:t>
          </a:r>
        </a:p>
      </dgm:t>
    </dgm:pt>
    <dgm:pt modelId="{E93F99D2-5F7F-4F74-A76C-0F73E004F647}" type="parTrans" cxnId="{FA9431D5-B366-4243-A493-F4162CE162EA}">
      <dgm:prSet/>
      <dgm:spPr/>
      <dgm:t>
        <a:bodyPr/>
        <a:lstStyle/>
        <a:p>
          <a:endParaRPr lang="en-US"/>
        </a:p>
      </dgm:t>
    </dgm:pt>
    <dgm:pt modelId="{2BE10A83-E54A-496C-B6E3-8242F530806B}" type="sibTrans" cxnId="{FA9431D5-B366-4243-A493-F4162CE162EA}">
      <dgm:prSet/>
      <dgm:spPr/>
      <dgm:t>
        <a:bodyPr/>
        <a:lstStyle/>
        <a:p>
          <a:endParaRPr lang="en-US"/>
        </a:p>
      </dgm:t>
    </dgm:pt>
    <dgm:pt modelId="{9C18F8DD-AFB5-4CBC-A53C-3C545403BC67}">
      <dgm:prSet/>
      <dgm:spPr/>
      <dgm:t>
        <a:bodyPr/>
        <a:lstStyle/>
        <a:p>
          <a:r>
            <a:rPr lang="en-US" dirty="0"/>
            <a:t>Community power hookup with</a:t>
          </a:r>
        </a:p>
      </dgm:t>
    </dgm:pt>
    <dgm:pt modelId="{75858451-649C-43D2-A5ED-99810D86A33E}" type="parTrans" cxnId="{1121C957-8E8B-4ED4-83B8-6EBD89CDCB57}">
      <dgm:prSet/>
      <dgm:spPr/>
      <dgm:t>
        <a:bodyPr/>
        <a:lstStyle/>
        <a:p>
          <a:endParaRPr lang="en-US"/>
        </a:p>
      </dgm:t>
    </dgm:pt>
    <dgm:pt modelId="{FAB15357-134D-4A15-9FDE-E59BDDA0DD27}" type="sibTrans" cxnId="{1121C957-8E8B-4ED4-83B8-6EBD89CDCB57}">
      <dgm:prSet/>
      <dgm:spPr/>
      <dgm:t>
        <a:bodyPr/>
        <a:lstStyle/>
        <a:p>
          <a:endParaRPr lang="en-US"/>
        </a:p>
      </dgm:t>
    </dgm:pt>
    <dgm:pt modelId="{25082895-E08F-46FE-A893-0C9B9F104A9E}">
      <dgm:prSet/>
      <dgm:spPr/>
      <dgm:t>
        <a:bodyPr/>
        <a:lstStyle/>
        <a:p>
          <a:r>
            <a:rPr lang="en-US" dirty="0"/>
            <a:t>power switch</a:t>
          </a:r>
        </a:p>
      </dgm:t>
    </dgm:pt>
    <dgm:pt modelId="{FA8BADA1-0F98-463A-A64C-980BCD0805D6}" type="parTrans" cxnId="{15903998-29E3-46A4-A954-8D0553567EE3}">
      <dgm:prSet/>
      <dgm:spPr/>
      <dgm:t>
        <a:bodyPr/>
        <a:lstStyle/>
        <a:p>
          <a:endParaRPr lang="en-US"/>
        </a:p>
      </dgm:t>
    </dgm:pt>
    <dgm:pt modelId="{6071AEAB-D8FF-48EE-8D18-63D795B67268}" type="sibTrans" cxnId="{15903998-29E3-46A4-A954-8D0553567EE3}">
      <dgm:prSet/>
      <dgm:spPr/>
      <dgm:t>
        <a:bodyPr/>
        <a:lstStyle/>
        <a:p>
          <a:endParaRPr lang="en-US"/>
        </a:p>
      </dgm:t>
    </dgm:pt>
    <dgm:pt modelId="{3533E4BF-EDF9-4B38-AB00-D8F7D408CE1C}" type="pres">
      <dgm:prSet presAssocID="{9346C6F0-6B94-4499-A6C0-ACC06D181CE1}" presName="diagram" presStyleCnt="0">
        <dgm:presLayoutVars>
          <dgm:dir/>
          <dgm:resizeHandles val="exact"/>
        </dgm:presLayoutVars>
      </dgm:prSet>
      <dgm:spPr/>
    </dgm:pt>
    <dgm:pt modelId="{DDA0ABD5-C680-4533-998C-831FA1A19582}" type="pres">
      <dgm:prSet presAssocID="{9AE7C278-2C4C-40B9-B4B6-CDAB2764EFD8}" presName="node" presStyleLbl="node1" presStyleIdx="0" presStyleCnt="15">
        <dgm:presLayoutVars>
          <dgm:bulletEnabled val="1"/>
        </dgm:presLayoutVars>
      </dgm:prSet>
      <dgm:spPr/>
    </dgm:pt>
    <dgm:pt modelId="{9882DFFC-6B51-4949-B178-27D6E94C18CC}" type="pres">
      <dgm:prSet presAssocID="{FD8B9048-8191-4ADC-A780-4EF12ED635C3}" presName="sibTrans" presStyleCnt="0"/>
      <dgm:spPr/>
    </dgm:pt>
    <dgm:pt modelId="{388838CB-B2F1-45EE-BEC2-590AA93AC11B}" type="pres">
      <dgm:prSet presAssocID="{5E0AD8CD-9A68-44B2-AAE2-B0BA6DC9D525}" presName="node" presStyleLbl="node1" presStyleIdx="1" presStyleCnt="15">
        <dgm:presLayoutVars>
          <dgm:bulletEnabled val="1"/>
        </dgm:presLayoutVars>
      </dgm:prSet>
      <dgm:spPr/>
    </dgm:pt>
    <dgm:pt modelId="{3024BEE7-9325-428D-A2FB-B2E3487A7DA5}" type="pres">
      <dgm:prSet presAssocID="{D41A9857-F2D9-4183-95CD-929823E4902C}" presName="sibTrans" presStyleCnt="0"/>
      <dgm:spPr/>
    </dgm:pt>
    <dgm:pt modelId="{252D6C3E-6707-483F-86AF-6F1F5DADAC08}" type="pres">
      <dgm:prSet presAssocID="{0B18A203-7A00-4484-9F01-DC80F5DD7B0C}" presName="node" presStyleLbl="node1" presStyleIdx="2" presStyleCnt="15">
        <dgm:presLayoutVars>
          <dgm:bulletEnabled val="1"/>
        </dgm:presLayoutVars>
      </dgm:prSet>
      <dgm:spPr/>
    </dgm:pt>
    <dgm:pt modelId="{82AB2187-5994-4E7C-9802-A2988495A5A5}" type="pres">
      <dgm:prSet presAssocID="{5FB37498-C1C0-4FA1-A12B-DCE108A0E0A7}" presName="sibTrans" presStyleCnt="0"/>
      <dgm:spPr/>
    </dgm:pt>
    <dgm:pt modelId="{D0390171-3F99-447D-8AA2-D1C5034FC690}" type="pres">
      <dgm:prSet presAssocID="{E80285C1-2B87-43AF-A441-65BA1D0D7E70}" presName="node" presStyleLbl="node1" presStyleIdx="3" presStyleCnt="15">
        <dgm:presLayoutVars>
          <dgm:bulletEnabled val="1"/>
        </dgm:presLayoutVars>
      </dgm:prSet>
      <dgm:spPr/>
    </dgm:pt>
    <dgm:pt modelId="{3EA872ED-81EA-4F5D-A235-2070D8615536}" type="pres">
      <dgm:prSet presAssocID="{CDF76A1D-76A3-4387-9CCD-36CB1F61712B}" presName="sibTrans" presStyleCnt="0"/>
      <dgm:spPr/>
    </dgm:pt>
    <dgm:pt modelId="{0B48D287-5C5A-4743-909B-5B98E5D666CB}" type="pres">
      <dgm:prSet presAssocID="{D4829D61-3788-4910-B2A9-D378F04156F1}" presName="node" presStyleLbl="node1" presStyleIdx="4" presStyleCnt="15">
        <dgm:presLayoutVars>
          <dgm:bulletEnabled val="1"/>
        </dgm:presLayoutVars>
      </dgm:prSet>
      <dgm:spPr/>
    </dgm:pt>
    <dgm:pt modelId="{C4362375-B06E-4029-91CD-D94734D6D48E}" type="pres">
      <dgm:prSet presAssocID="{3CA1D71A-33CA-431A-B0A4-C1615F122F43}" presName="sibTrans" presStyleCnt="0"/>
      <dgm:spPr/>
    </dgm:pt>
    <dgm:pt modelId="{FFEBD780-E4E0-4316-A5B4-1DCA289D5D72}" type="pres">
      <dgm:prSet presAssocID="{4B6F8DFD-5739-452E-B3CE-B9313F5849F2}" presName="node" presStyleLbl="node1" presStyleIdx="5" presStyleCnt="15">
        <dgm:presLayoutVars>
          <dgm:bulletEnabled val="1"/>
        </dgm:presLayoutVars>
      </dgm:prSet>
      <dgm:spPr/>
    </dgm:pt>
    <dgm:pt modelId="{5EBC36D5-8F76-4750-9391-94B6AA657AAE}" type="pres">
      <dgm:prSet presAssocID="{F46B878F-D376-4F66-BFF2-911A8F72E9C3}" presName="sibTrans" presStyleCnt="0"/>
      <dgm:spPr/>
    </dgm:pt>
    <dgm:pt modelId="{60073D5E-8165-4E2B-AE7A-26D34E9C91FC}" type="pres">
      <dgm:prSet presAssocID="{D61FA13A-F839-4317-927C-36296E686777}" presName="node" presStyleLbl="node1" presStyleIdx="6" presStyleCnt="15">
        <dgm:presLayoutVars>
          <dgm:bulletEnabled val="1"/>
        </dgm:presLayoutVars>
      </dgm:prSet>
      <dgm:spPr/>
    </dgm:pt>
    <dgm:pt modelId="{B1407190-D5AE-4A20-BF9E-30F24C42A34F}" type="pres">
      <dgm:prSet presAssocID="{55437F76-E366-4CF7-A6E0-3C371254B1C5}" presName="sibTrans" presStyleCnt="0"/>
      <dgm:spPr/>
    </dgm:pt>
    <dgm:pt modelId="{58378BB6-15B7-4A85-9C67-36D0F6958F6E}" type="pres">
      <dgm:prSet presAssocID="{5AD1A6E4-D3E9-42DD-9813-3C69502C585A}" presName="node" presStyleLbl="node1" presStyleIdx="7" presStyleCnt="15">
        <dgm:presLayoutVars>
          <dgm:bulletEnabled val="1"/>
        </dgm:presLayoutVars>
      </dgm:prSet>
      <dgm:spPr/>
    </dgm:pt>
    <dgm:pt modelId="{89DC3528-DD15-4F9E-B7DC-C7A5B8267DBE}" type="pres">
      <dgm:prSet presAssocID="{3EA20615-E53F-4CEC-92BC-6215BAF03655}" presName="sibTrans" presStyleCnt="0"/>
      <dgm:spPr/>
    </dgm:pt>
    <dgm:pt modelId="{D3F7976E-C2AA-4834-8FAB-2EF3A3B3F8CD}" type="pres">
      <dgm:prSet presAssocID="{29A06277-A63E-4370-9898-522F023252F5}" presName="node" presStyleLbl="node1" presStyleIdx="8" presStyleCnt="15">
        <dgm:presLayoutVars>
          <dgm:bulletEnabled val="1"/>
        </dgm:presLayoutVars>
      </dgm:prSet>
      <dgm:spPr/>
    </dgm:pt>
    <dgm:pt modelId="{464694FB-B6A0-4300-97C4-26C1C885BB74}" type="pres">
      <dgm:prSet presAssocID="{CA7EFA8A-3606-4363-B8ED-82CCBEE08137}" presName="sibTrans" presStyleCnt="0"/>
      <dgm:spPr/>
    </dgm:pt>
    <dgm:pt modelId="{55349B87-68E7-48C0-9B7B-8A332B664B03}" type="pres">
      <dgm:prSet presAssocID="{507A1ACC-7184-45E8-9D51-7FBB00DD6B9A}" presName="node" presStyleLbl="node1" presStyleIdx="9" presStyleCnt="15">
        <dgm:presLayoutVars>
          <dgm:bulletEnabled val="1"/>
        </dgm:presLayoutVars>
      </dgm:prSet>
      <dgm:spPr/>
    </dgm:pt>
    <dgm:pt modelId="{75D9C74F-77A9-4678-98C1-B20D0A54FCE1}" type="pres">
      <dgm:prSet presAssocID="{ABF86116-6FF8-42C1-AE43-E11E67636C9D}" presName="sibTrans" presStyleCnt="0"/>
      <dgm:spPr/>
    </dgm:pt>
    <dgm:pt modelId="{4991598D-E8ED-4C07-980E-4DF8064AEA94}" type="pres">
      <dgm:prSet presAssocID="{30BEE094-2D02-437E-B1E1-E784679377C6}" presName="node" presStyleLbl="node1" presStyleIdx="10" presStyleCnt="15">
        <dgm:presLayoutVars>
          <dgm:bulletEnabled val="1"/>
        </dgm:presLayoutVars>
      </dgm:prSet>
      <dgm:spPr/>
    </dgm:pt>
    <dgm:pt modelId="{F150112E-C690-4470-BEB8-42959BF4C039}" type="pres">
      <dgm:prSet presAssocID="{62A4D27A-F688-4422-8F97-A6F420BB1D59}" presName="sibTrans" presStyleCnt="0"/>
      <dgm:spPr/>
    </dgm:pt>
    <dgm:pt modelId="{C2C5C537-0B16-4814-9617-6F825B3489F7}" type="pres">
      <dgm:prSet presAssocID="{AB541C0E-3F61-4A6B-A912-A36A17405A57}" presName="node" presStyleLbl="node1" presStyleIdx="11" presStyleCnt="15">
        <dgm:presLayoutVars>
          <dgm:bulletEnabled val="1"/>
        </dgm:presLayoutVars>
      </dgm:prSet>
      <dgm:spPr/>
    </dgm:pt>
    <dgm:pt modelId="{1046370A-BEDB-43C2-9CBE-B58F728DBF1B}" type="pres">
      <dgm:prSet presAssocID="{CB117462-4682-4FEE-91E9-6698BF4194A0}" presName="sibTrans" presStyleCnt="0"/>
      <dgm:spPr/>
    </dgm:pt>
    <dgm:pt modelId="{4CDA1293-C590-4C30-8E4E-ED0EFA69C8A5}" type="pres">
      <dgm:prSet presAssocID="{C7121EE2-6DC6-4F52-988C-D9037AA2CA73}" presName="node" presStyleLbl="node1" presStyleIdx="12" presStyleCnt="15">
        <dgm:presLayoutVars>
          <dgm:bulletEnabled val="1"/>
        </dgm:presLayoutVars>
      </dgm:prSet>
      <dgm:spPr/>
    </dgm:pt>
    <dgm:pt modelId="{91670F11-4890-4514-B6A6-234E910A368E}" type="pres">
      <dgm:prSet presAssocID="{2BE10A83-E54A-496C-B6E3-8242F530806B}" presName="sibTrans" presStyleCnt="0"/>
      <dgm:spPr/>
    </dgm:pt>
    <dgm:pt modelId="{9EE7FD2E-1A5E-4F40-8D19-118865C9546C}" type="pres">
      <dgm:prSet presAssocID="{9C18F8DD-AFB5-4CBC-A53C-3C545403BC67}" presName="node" presStyleLbl="node1" presStyleIdx="13" presStyleCnt="15">
        <dgm:presLayoutVars>
          <dgm:bulletEnabled val="1"/>
        </dgm:presLayoutVars>
      </dgm:prSet>
      <dgm:spPr/>
    </dgm:pt>
    <dgm:pt modelId="{B3C6046E-AD67-4FE7-8F57-887390365135}" type="pres">
      <dgm:prSet presAssocID="{FAB15357-134D-4A15-9FDE-E59BDDA0DD27}" presName="sibTrans" presStyleCnt="0"/>
      <dgm:spPr/>
    </dgm:pt>
    <dgm:pt modelId="{FB656976-B80E-4EA0-8603-DB333AB75FCA}" type="pres">
      <dgm:prSet presAssocID="{25082895-E08F-46FE-A893-0C9B9F104A9E}" presName="node" presStyleLbl="node1" presStyleIdx="14" presStyleCnt="15">
        <dgm:presLayoutVars>
          <dgm:bulletEnabled val="1"/>
        </dgm:presLayoutVars>
      </dgm:prSet>
      <dgm:spPr/>
    </dgm:pt>
  </dgm:ptLst>
  <dgm:cxnLst>
    <dgm:cxn modelId="{D6484B02-95AB-4D4E-AE23-A2FC2B7AC2C6}" srcId="{9346C6F0-6B94-4499-A6C0-ACC06D181CE1}" destId="{D4829D61-3788-4910-B2A9-D378F04156F1}" srcOrd="4" destOrd="0" parTransId="{EF74D532-C65B-4637-811C-2CBB98C0C605}" sibTransId="{3CA1D71A-33CA-431A-B0A4-C1615F122F43}"/>
    <dgm:cxn modelId="{00B01603-44B0-4831-BFD6-4B623C41C7C5}" type="presOf" srcId="{D61FA13A-F839-4317-927C-36296E686777}" destId="{60073D5E-8165-4E2B-AE7A-26D34E9C91FC}" srcOrd="0" destOrd="0" presId="urn:microsoft.com/office/officeart/2005/8/layout/default"/>
    <dgm:cxn modelId="{5C84D708-F638-4EDA-BA25-CA2BD4950F79}" srcId="{9346C6F0-6B94-4499-A6C0-ACC06D181CE1}" destId="{E80285C1-2B87-43AF-A441-65BA1D0D7E70}" srcOrd="3" destOrd="0" parTransId="{BF3EBF2D-6D46-45A0-A562-6EFE30DFD710}" sibTransId="{CDF76A1D-76A3-4387-9CCD-36CB1F61712B}"/>
    <dgm:cxn modelId="{E8561114-0A4D-4BE0-8C29-864C167673A1}" type="presOf" srcId="{9AE7C278-2C4C-40B9-B4B6-CDAB2764EFD8}" destId="{DDA0ABD5-C680-4533-998C-831FA1A19582}" srcOrd="0" destOrd="0" presId="urn:microsoft.com/office/officeart/2005/8/layout/default"/>
    <dgm:cxn modelId="{B7683F16-73E6-4F6A-A118-C17826E00909}" type="presOf" srcId="{AB541C0E-3F61-4A6B-A912-A36A17405A57}" destId="{C2C5C537-0B16-4814-9617-6F825B3489F7}" srcOrd="0" destOrd="0" presId="urn:microsoft.com/office/officeart/2005/8/layout/default"/>
    <dgm:cxn modelId="{1BEC3219-7F1F-49DE-AC57-543D478EB950}" type="presOf" srcId="{30BEE094-2D02-437E-B1E1-E784679377C6}" destId="{4991598D-E8ED-4C07-980E-4DF8064AEA94}" srcOrd="0" destOrd="0" presId="urn:microsoft.com/office/officeart/2005/8/layout/default"/>
    <dgm:cxn modelId="{5F621C24-7E07-4B9F-A7D6-5B2DC6B53DC8}" srcId="{9346C6F0-6B94-4499-A6C0-ACC06D181CE1}" destId="{D61FA13A-F839-4317-927C-36296E686777}" srcOrd="6" destOrd="0" parTransId="{61691E0F-0E20-4C54-88F2-526571D8F10C}" sibTransId="{55437F76-E366-4CF7-A6E0-3C371254B1C5}"/>
    <dgm:cxn modelId="{7FE7D92A-1B42-42A8-AB47-900C7B2D6C0F}" type="presOf" srcId="{C7121EE2-6DC6-4F52-988C-D9037AA2CA73}" destId="{4CDA1293-C590-4C30-8E4E-ED0EFA69C8A5}" srcOrd="0" destOrd="0" presId="urn:microsoft.com/office/officeart/2005/8/layout/default"/>
    <dgm:cxn modelId="{93F20B32-8FC5-47B3-8420-5A63338F7758}" srcId="{9346C6F0-6B94-4499-A6C0-ACC06D181CE1}" destId="{4B6F8DFD-5739-452E-B3CE-B9313F5849F2}" srcOrd="5" destOrd="0" parTransId="{19A08B78-ACF0-47AF-AB96-928F2CDA1A71}" sibTransId="{F46B878F-D376-4F66-BFF2-911A8F72E9C3}"/>
    <dgm:cxn modelId="{DFA6CC3C-10E0-4041-9FEB-DE238ACC0456}" srcId="{9346C6F0-6B94-4499-A6C0-ACC06D181CE1}" destId="{30BEE094-2D02-437E-B1E1-E784679377C6}" srcOrd="10" destOrd="0" parTransId="{C03CB94C-961C-452C-866C-0E1274450600}" sibTransId="{62A4D27A-F688-4422-8F97-A6F420BB1D59}"/>
    <dgm:cxn modelId="{F78E0C42-C273-4CFA-95B6-556FCFA417AC}" srcId="{9346C6F0-6B94-4499-A6C0-ACC06D181CE1}" destId="{0B18A203-7A00-4484-9F01-DC80F5DD7B0C}" srcOrd="2" destOrd="0" parTransId="{DA713D73-D7EE-4819-A8E2-36AF15DBE50E}" sibTransId="{5FB37498-C1C0-4FA1-A12B-DCE108A0E0A7}"/>
    <dgm:cxn modelId="{E6F4216D-7171-422F-8DDF-14CB65907B7B}" type="presOf" srcId="{507A1ACC-7184-45E8-9D51-7FBB00DD6B9A}" destId="{55349B87-68E7-48C0-9B7B-8A332B664B03}" srcOrd="0" destOrd="0" presId="urn:microsoft.com/office/officeart/2005/8/layout/default"/>
    <dgm:cxn modelId="{D9A3A576-654A-418C-9E4D-212DB6116F69}" srcId="{9346C6F0-6B94-4499-A6C0-ACC06D181CE1}" destId="{5E0AD8CD-9A68-44B2-AAE2-B0BA6DC9D525}" srcOrd="1" destOrd="0" parTransId="{C0258EDD-5B76-440C-B795-45A5849C6CE5}" sibTransId="{D41A9857-F2D9-4183-95CD-929823E4902C}"/>
    <dgm:cxn modelId="{1121C957-8E8B-4ED4-83B8-6EBD89CDCB57}" srcId="{9346C6F0-6B94-4499-A6C0-ACC06D181CE1}" destId="{9C18F8DD-AFB5-4CBC-A53C-3C545403BC67}" srcOrd="13" destOrd="0" parTransId="{75858451-649C-43D2-A5ED-99810D86A33E}" sibTransId="{FAB15357-134D-4A15-9FDE-E59BDDA0DD27}"/>
    <dgm:cxn modelId="{B64D0C7D-82F7-4C58-83C0-57425C3F5A7F}" type="presOf" srcId="{25082895-E08F-46FE-A893-0C9B9F104A9E}" destId="{FB656976-B80E-4EA0-8603-DB333AB75FCA}" srcOrd="0" destOrd="0" presId="urn:microsoft.com/office/officeart/2005/8/layout/default"/>
    <dgm:cxn modelId="{EB342980-BFE6-4B3C-A7BE-2BB40589EF66}" type="presOf" srcId="{5AD1A6E4-D3E9-42DD-9813-3C69502C585A}" destId="{58378BB6-15B7-4A85-9C67-36D0F6958F6E}" srcOrd="0" destOrd="0" presId="urn:microsoft.com/office/officeart/2005/8/layout/default"/>
    <dgm:cxn modelId="{071D2B83-270B-4708-B160-2A2F9F4E891A}" type="presOf" srcId="{5E0AD8CD-9A68-44B2-AAE2-B0BA6DC9D525}" destId="{388838CB-B2F1-45EE-BEC2-590AA93AC11B}" srcOrd="0" destOrd="0" presId="urn:microsoft.com/office/officeart/2005/8/layout/default"/>
    <dgm:cxn modelId="{15903998-29E3-46A4-A954-8D0553567EE3}" srcId="{9346C6F0-6B94-4499-A6C0-ACC06D181CE1}" destId="{25082895-E08F-46FE-A893-0C9B9F104A9E}" srcOrd="14" destOrd="0" parTransId="{FA8BADA1-0F98-463A-A64C-980BCD0805D6}" sibTransId="{6071AEAB-D8FF-48EE-8D18-63D795B67268}"/>
    <dgm:cxn modelId="{2909B79B-7D07-4345-97A6-E7CBF466BCAD}" type="presOf" srcId="{4B6F8DFD-5739-452E-B3CE-B9313F5849F2}" destId="{FFEBD780-E4E0-4316-A5B4-1DCA289D5D72}" srcOrd="0" destOrd="0" presId="urn:microsoft.com/office/officeart/2005/8/layout/default"/>
    <dgm:cxn modelId="{3E09B39E-11A9-4EFA-B313-02D8B2040565}" srcId="{9346C6F0-6B94-4499-A6C0-ACC06D181CE1}" destId="{29A06277-A63E-4370-9898-522F023252F5}" srcOrd="8" destOrd="0" parTransId="{6AAD9682-6DB2-477E-B044-325C126A1EEA}" sibTransId="{CA7EFA8A-3606-4363-B8ED-82CCBEE08137}"/>
    <dgm:cxn modelId="{48BBF2A1-6F8F-41FF-839D-B122FCFE1B18}" srcId="{9346C6F0-6B94-4499-A6C0-ACC06D181CE1}" destId="{507A1ACC-7184-45E8-9D51-7FBB00DD6B9A}" srcOrd="9" destOrd="0" parTransId="{F35F925F-A85A-4D8A-8422-EE0E9C459E8E}" sibTransId="{ABF86116-6FF8-42C1-AE43-E11E67636C9D}"/>
    <dgm:cxn modelId="{C6A5AAB6-001A-4F8A-916E-A918A0B14EDA}" srcId="{9346C6F0-6B94-4499-A6C0-ACC06D181CE1}" destId="{9AE7C278-2C4C-40B9-B4B6-CDAB2764EFD8}" srcOrd="0" destOrd="0" parTransId="{94411159-0E4A-4C0A-9C7A-AC5F752CBF32}" sibTransId="{FD8B9048-8191-4ADC-A780-4EF12ED635C3}"/>
    <dgm:cxn modelId="{E33365BC-3A5E-4060-BAAA-2FF1D386E7B0}" type="presOf" srcId="{9C18F8DD-AFB5-4CBC-A53C-3C545403BC67}" destId="{9EE7FD2E-1A5E-4F40-8D19-118865C9546C}" srcOrd="0" destOrd="0" presId="urn:microsoft.com/office/officeart/2005/8/layout/default"/>
    <dgm:cxn modelId="{AD76B8C1-6F72-4C5B-B2DF-988F7FA2B5AF}" srcId="{9346C6F0-6B94-4499-A6C0-ACC06D181CE1}" destId="{5AD1A6E4-D3E9-42DD-9813-3C69502C585A}" srcOrd="7" destOrd="0" parTransId="{6D741FE5-40CD-4270-BB4C-55DF56E2505F}" sibTransId="{3EA20615-E53F-4CEC-92BC-6215BAF03655}"/>
    <dgm:cxn modelId="{63BF56C3-40DD-4C77-938B-5ADA83275DDB}" type="presOf" srcId="{9346C6F0-6B94-4499-A6C0-ACC06D181CE1}" destId="{3533E4BF-EDF9-4B38-AB00-D8F7D408CE1C}" srcOrd="0" destOrd="0" presId="urn:microsoft.com/office/officeart/2005/8/layout/default"/>
    <dgm:cxn modelId="{AC05F8C7-6D49-463A-B20B-FF14D1B2963F}" type="presOf" srcId="{E80285C1-2B87-43AF-A441-65BA1D0D7E70}" destId="{D0390171-3F99-447D-8AA2-D1C5034FC690}" srcOrd="0" destOrd="0" presId="urn:microsoft.com/office/officeart/2005/8/layout/default"/>
    <dgm:cxn modelId="{3A71B2CF-B882-4BE5-9DD0-FBFE127089F2}" srcId="{9346C6F0-6B94-4499-A6C0-ACC06D181CE1}" destId="{AB541C0E-3F61-4A6B-A912-A36A17405A57}" srcOrd="11" destOrd="0" parTransId="{CCC04475-8C43-4743-84F4-97223E286842}" sibTransId="{CB117462-4682-4FEE-91E9-6698BF4194A0}"/>
    <dgm:cxn modelId="{2A5972D0-4CFB-42A7-80DF-21D48BBB8E0D}" type="presOf" srcId="{D4829D61-3788-4910-B2A9-D378F04156F1}" destId="{0B48D287-5C5A-4743-909B-5B98E5D666CB}" srcOrd="0" destOrd="0" presId="urn:microsoft.com/office/officeart/2005/8/layout/default"/>
    <dgm:cxn modelId="{FA9431D5-B366-4243-A493-F4162CE162EA}" srcId="{9346C6F0-6B94-4499-A6C0-ACC06D181CE1}" destId="{C7121EE2-6DC6-4F52-988C-D9037AA2CA73}" srcOrd="12" destOrd="0" parTransId="{E93F99D2-5F7F-4F74-A76C-0F73E004F647}" sibTransId="{2BE10A83-E54A-496C-B6E3-8242F530806B}"/>
    <dgm:cxn modelId="{F3D3D2DA-D746-4205-B7A4-7A87BD5AAC30}" type="presOf" srcId="{0B18A203-7A00-4484-9F01-DC80F5DD7B0C}" destId="{252D6C3E-6707-483F-86AF-6F1F5DADAC08}" srcOrd="0" destOrd="0" presId="urn:microsoft.com/office/officeart/2005/8/layout/default"/>
    <dgm:cxn modelId="{FD6A90DE-7AB6-473F-917A-E2A2733541AA}" type="presOf" srcId="{29A06277-A63E-4370-9898-522F023252F5}" destId="{D3F7976E-C2AA-4834-8FAB-2EF3A3B3F8CD}" srcOrd="0" destOrd="0" presId="urn:microsoft.com/office/officeart/2005/8/layout/default"/>
    <dgm:cxn modelId="{99B81D59-76DB-4BFA-A0CB-1CD912F82C48}" type="presParOf" srcId="{3533E4BF-EDF9-4B38-AB00-D8F7D408CE1C}" destId="{DDA0ABD5-C680-4533-998C-831FA1A19582}" srcOrd="0" destOrd="0" presId="urn:microsoft.com/office/officeart/2005/8/layout/default"/>
    <dgm:cxn modelId="{337671D2-444F-43FD-B0DA-511155F2EE09}" type="presParOf" srcId="{3533E4BF-EDF9-4B38-AB00-D8F7D408CE1C}" destId="{9882DFFC-6B51-4949-B178-27D6E94C18CC}" srcOrd="1" destOrd="0" presId="urn:microsoft.com/office/officeart/2005/8/layout/default"/>
    <dgm:cxn modelId="{7872374F-A198-4935-9998-C68C471ABC15}" type="presParOf" srcId="{3533E4BF-EDF9-4B38-AB00-D8F7D408CE1C}" destId="{388838CB-B2F1-45EE-BEC2-590AA93AC11B}" srcOrd="2" destOrd="0" presId="urn:microsoft.com/office/officeart/2005/8/layout/default"/>
    <dgm:cxn modelId="{12055B85-5EAC-4593-85CA-7CEFF2CC3401}" type="presParOf" srcId="{3533E4BF-EDF9-4B38-AB00-D8F7D408CE1C}" destId="{3024BEE7-9325-428D-A2FB-B2E3487A7DA5}" srcOrd="3" destOrd="0" presId="urn:microsoft.com/office/officeart/2005/8/layout/default"/>
    <dgm:cxn modelId="{65C0B913-1E59-4158-9F2D-3FF88E4C095F}" type="presParOf" srcId="{3533E4BF-EDF9-4B38-AB00-D8F7D408CE1C}" destId="{252D6C3E-6707-483F-86AF-6F1F5DADAC08}" srcOrd="4" destOrd="0" presId="urn:microsoft.com/office/officeart/2005/8/layout/default"/>
    <dgm:cxn modelId="{9299990B-8024-46D6-A3F7-493D690D12D3}" type="presParOf" srcId="{3533E4BF-EDF9-4B38-AB00-D8F7D408CE1C}" destId="{82AB2187-5994-4E7C-9802-A2988495A5A5}" srcOrd="5" destOrd="0" presId="urn:microsoft.com/office/officeart/2005/8/layout/default"/>
    <dgm:cxn modelId="{E0306BA9-6BD5-4113-826A-4986E7EEEE01}" type="presParOf" srcId="{3533E4BF-EDF9-4B38-AB00-D8F7D408CE1C}" destId="{D0390171-3F99-447D-8AA2-D1C5034FC690}" srcOrd="6" destOrd="0" presId="urn:microsoft.com/office/officeart/2005/8/layout/default"/>
    <dgm:cxn modelId="{33AB9F8C-8CD4-425D-B5D2-B7FF1BF3B498}" type="presParOf" srcId="{3533E4BF-EDF9-4B38-AB00-D8F7D408CE1C}" destId="{3EA872ED-81EA-4F5D-A235-2070D8615536}" srcOrd="7" destOrd="0" presId="urn:microsoft.com/office/officeart/2005/8/layout/default"/>
    <dgm:cxn modelId="{9EE0D722-18D1-4D28-AA34-5D2B862EF0E3}" type="presParOf" srcId="{3533E4BF-EDF9-4B38-AB00-D8F7D408CE1C}" destId="{0B48D287-5C5A-4743-909B-5B98E5D666CB}" srcOrd="8" destOrd="0" presId="urn:microsoft.com/office/officeart/2005/8/layout/default"/>
    <dgm:cxn modelId="{39224710-74CA-4979-A12A-0476F7217651}" type="presParOf" srcId="{3533E4BF-EDF9-4B38-AB00-D8F7D408CE1C}" destId="{C4362375-B06E-4029-91CD-D94734D6D48E}" srcOrd="9" destOrd="0" presId="urn:microsoft.com/office/officeart/2005/8/layout/default"/>
    <dgm:cxn modelId="{E69DB12C-D29A-408F-BC5D-BDC1222995A0}" type="presParOf" srcId="{3533E4BF-EDF9-4B38-AB00-D8F7D408CE1C}" destId="{FFEBD780-E4E0-4316-A5B4-1DCA289D5D72}" srcOrd="10" destOrd="0" presId="urn:microsoft.com/office/officeart/2005/8/layout/default"/>
    <dgm:cxn modelId="{B0EC332C-6242-415B-B899-54B02BC965BD}" type="presParOf" srcId="{3533E4BF-EDF9-4B38-AB00-D8F7D408CE1C}" destId="{5EBC36D5-8F76-4750-9391-94B6AA657AAE}" srcOrd="11" destOrd="0" presId="urn:microsoft.com/office/officeart/2005/8/layout/default"/>
    <dgm:cxn modelId="{EC9771CF-AC7D-475F-9820-E92D518179B8}" type="presParOf" srcId="{3533E4BF-EDF9-4B38-AB00-D8F7D408CE1C}" destId="{60073D5E-8165-4E2B-AE7A-26D34E9C91FC}" srcOrd="12" destOrd="0" presId="urn:microsoft.com/office/officeart/2005/8/layout/default"/>
    <dgm:cxn modelId="{9C28943E-CBEE-4436-AEEA-79D30B36D274}" type="presParOf" srcId="{3533E4BF-EDF9-4B38-AB00-D8F7D408CE1C}" destId="{B1407190-D5AE-4A20-BF9E-30F24C42A34F}" srcOrd="13" destOrd="0" presId="urn:microsoft.com/office/officeart/2005/8/layout/default"/>
    <dgm:cxn modelId="{10AB16B6-B8E7-4CB1-9532-E172C4F6F583}" type="presParOf" srcId="{3533E4BF-EDF9-4B38-AB00-D8F7D408CE1C}" destId="{58378BB6-15B7-4A85-9C67-36D0F6958F6E}" srcOrd="14" destOrd="0" presId="urn:microsoft.com/office/officeart/2005/8/layout/default"/>
    <dgm:cxn modelId="{FDD987D8-38F0-4A4F-B624-9FDDE3FF1D80}" type="presParOf" srcId="{3533E4BF-EDF9-4B38-AB00-D8F7D408CE1C}" destId="{89DC3528-DD15-4F9E-B7DC-C7A5B8267DBE}" srcOrd="15" destOrd="0" presId="urn:microsoft.com/office/officeart/2005/8/layout/default"/>
    <dgm:cxn modelId="{EF3AACDE-8769-4F2D-ABE1-3AA023457F62}" type="presParOf" srcId="{3533E4BF-EDF9-4B38-AB00-D8F7D408CE1C}" destId="{D3F7976E-C2AA-4834-8FAB-2EF3A3B3F8CD}" srcOrd="16" destOrd="0" presId="urn:microsoft.com/office/officeart/2005/8/layout/default"/>
    <dgm:cxn modelId="{DA9FAF67-DCB7-4210-9EE9-E89A1309AF8F}" type="presParOf" srcId="{3533E4BF-EDF9-4B38-AB00-D8F7D408CE1C}" destId="{464694FB-B6A0-4300-97C4-26C1C885BB74}" srcOrd="17" destOrd="0" presId="urn:microsoft.com/office/officeart/2005/8/layout/default"/>
    <dgm:cxn modelId="{1E632F86-C62E-46D0-A36D-5D6AE86A228F}" type="presParOf" srcId="{3533E4BF-EDF9-4B38-AB00-D8F7D408CE1C}" destId="{55349B87-68E7-48C0-9B7B-8A332B664B03}" srcOrd="18" destOrd="0" presId="urn:microsoft.com/office/officeart/2005/8/layout/default"/>
    <dgm:cxn modelId="{AFC2505D-A7A4-4206-8B93-2163C5171D5A}" type="presParOf" srcId="{3533E4BF-EDF9-4B38-AB00-D8F7D408CE1C}" destId="{75D9C74F-77A9-4678-98C1-B20D0A54FCE1}" srcOrd="19" destOrd="0" presId="urn:microsoft.com/office/officeart/2005/8/layout/default"/>
    <dgm:cxn modelId="{5748A69C-B807-4C0E-B4B4-DDF9874EA72F}" type="presParOf" srcId="{3533E4BF-EDF9-4B38-AB00-D8F7D408CE1C}" destId="{4991598D-E8ED-4C07-980E-4DF8064AEA94}" srcOrd="20" destOrd="0" presId="urn:microsoft.com/office/officeart/2005/8/layout/default"/>
    <dgm:cxn modelId="{A79A52DE-4856-45FB-ABEF-BD87EF71918C}" type="presParOf" srcId="{3533E4BF-EDF9-4B38-AB00-D8F7D408CE1C}" destId="{F150112E-C690-4470-BEB8-42959BF4C039}" srcOrd="21" destOrd="0" presId="urn:microsoft.com/office/officeart/2005/8/layout/default"/>
    <dgm:cxn modelId="{0BB28C15-6360-4B8C-8A8B-D3C7855FB128}" type="presParOf" srcId="{3533E4BF-EDF9-4B38-AB00-D8F7D408CE1C}" destId="{C2C5C537-0B16-4814-9617-6F825B3489F7}" srcOrd="22" destOrd="0" presId="urn:microsoft.com/office/officeart/2005/8/layout/default"/>
    <dgm:cxn modelId="{4932EA8B-657F-4151-BBF2-B1ECE5B662A8}" type="presParOf" srcId="{3533E4BF-EDF9-4B38-AB00-D8F7D408CE1C}" destId="{1046370A-BEDB-43C2-9CBE-B58F728DBF1B}" srcOrd="23" destOrd="0" presId="urn:microsoft.com/office/officeart/2005/8/layout/default"/>
    <dgm:cxn modelId="{317E51D6-DD1D-458F-B497-FBF0D2C4D4D9}" type="presParOf" srcId="{3533E4BF-EDF9-4B38-AB00-D8F7D408CE1C}" destId="{4CDA1293-C590-4C30-8E4E-ED0EFA69C8A5}" srcOrd="24" destOrd="0" presId="urn:microsoft.com/office/officeart/2005/8/layout/default"/>
    <dgm:cxn modelId="{85262D45-BCB3-48C4-9AFF-EDF7BC64A29D}" type="presParOf" srcId="{3533E4BF-EDF9-4B38-AB00-D8F7D408CE1C}" destId="{91670F11-4890-4514-B6A6-234E910A368E}" srcOrd="25" destOrd="0" presId="urn:microsoft.com/office/officeart/2005/8/layout/default"/>
    <dgm:cxn modelId="{C0FDE7F8-D00A-4845-A4FA-0897C81F463F}" type="presParOf" srcId="{3533E4BF-EDF9-4B38-AB00-D8F7D408CE1C}" destId="{9EE7FD2E-1A5E-4F40-8D19-118865C9546C}" srcOrd="26" destOrd="0" presId="urn:microsoft.com/office/officeart/2005/8/layout/default"/>
    <dgm:cxn modelId="{C98ED295-5895-46CC-8ABC-BF5B0F794680}" type="presParOf" srcId="{3533E4BF-EDF9-4B38-AB00-D8F7D408CE1C}" destId="{B3C6046E-AD67-4FE7-8F57-887390365135}" srcOrd="27" destOrd="0" presId="urn:microsoft.com/office/officeart/2005/8/layout/default"/>
    <dgm:cxn modelId="{BCD50614-4A4F-42DD-9BC1-0305C1ACC1C7}" type="presParOf" srcId="{3533E4BF-EDF9-4B38-AB00-D8F7D408CE1C}" destId="{FB656976-B80E-4EA0-8603-DB333AB75FCA}"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E0FD47-6275-4CA7-8FB6-E53C98B9A87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3875ECD-4ADE-467E-9397-85093B0E0CDC}">
      <dgm:prSet/>
      <dgm:spPr>
        <a:noFill/>
      </dgm:spPr>
      <dgm:t>
        <a:bodyPr/>
        <a:lstStyle/>
        <a:p>
          <a:r>
            <a:rPr lang="en-US" sz="2200" kern="1200" dirty="0">
              <a:solidFill>
                <a:schemeClr val="tx1"/>
              </a:solidFill>
            </a:rPr>
            <a:t>Regional, Non-Profit, and Other</a:t>
          </a:r>
        </a:p>
      </dgm:t>
    </dgm:pt>
    <dgm:pt modelId="{3D18B15F-C097-4612-990C-B768486725ED}" type="parTrans" cxnId="{1BB1253E-590F-4F79-8D58-49C24E4E7B07}">
      <dgm:prSet/>
      <dgm:spPr/>
      <dgm:t>
        <a:bodyPr/>
        <a:lstStyle/>
        <a:p>
          <a:endParaRPr lang="en-US"/>
        </a:p>
      </dgm:t>
    </dgm:pt>
    <dgm:pt modelId="{DC09DA5F-80F3-481A-BCA1-C0EAB88D5ECA}" type="sibTrans" cxnId="{1BB1253E-590F-4F79-8D58-49C24E4E7B07}">
      <dgm:prSet/>
      <dgm:spPr/>
      <dgm:t>
        <a:bodyPr/>
        <a:lstStyle/>
        <a:p>
          <a:endParaRPr lang="en-US"/>
        </a:p>
      </dgm:t>
    </dgm:pt>
    <dgm:pt modelId="{61C130BE-066C-48AF-9A32-94453B0EDCD3}">
      <dgm:prSet custT="1"/>
      <dgm:spPr>
        <a:noFill/>
      </dgm:spPr>
      <dgm:t>
        <a:bodyPr/>
        <a:lstStyle/>
        <a:p>
          <a:r>
            <a:rPr lang="en-US" sz="1300" kern="1200" dirty="0">
              <a:solidFill>
                <a:schemeClr val="tx1"/>
              </a:solidFill>
              <a:latin typeface="+mn-lt"/>
              <a:ea typeface="+mn-ea"/>
              <a:cs typeface="+mn-cs"/>
            </a:rPr>
            <a:t>Association of Village Council Presidents, Regional Housing Authority (AVCP-RHA) </a:t>
          </a:r>
        </a:p>
      </dgm:t>
    </dgm:pt>
    <dgm:pt modelId="{E66209B3-2E44-4990-84D3-7601FC7D7FB3}" type="parTrans" cxnId="{5D33188E-AFC9-41FA-8B86-8875A9500673}">
      <dgm:prSet/>
      <dgm:spPr/>
      <dgm:t>
        <a:bodyPr/>
        <a:lstStyle/>
        <a:p>
          <a:endParaRPr lang="en-US"/>
        </a:p>
      </dgm:t>
    </dgm:pt>
    <dgm:pt modelId="{CF066E01-C9BA-47AD-840E-4424B53823D9}" type="sibTrans" cxnId="{5D33188E-AFC9-41FA-8B86-8875A9500673}">
      <dgm:prSet/>
      <dgm:spPr/>
      <dgm:t>
        <a:bodyPr/>
        <a:lstStyle/>
        <a:p>
          <a:endParaRPr lang="en-US"/>
        </a:p>
      </dgm:t>
    </dgm:pt>
    <dgm:pt modelId="{8FD70CE3-22A9-459A-809C-934A5D47D69A}">
      <dgm:prSet custT="1"/>
      <dgm:spPr>
        <a:noFill/>
      </dgm:spPr>
      <dgm:t>
        <a:bodyPr/>
        <a:lstStyle/>
        <a:p>
          <a:r>
            <a:rPr lang="en-US" sz="1300" kern="1200" dirty="0">
              <a:solidFill>
                <a:schemeClr val="tx1"/>
              </a:solidFill>
              <a:latin typeface="+mn-lt"/>
              <a:ea typeface="+mn-ea"/>
              <a:cs typeface="+mn-cs"/>
            </a:rPr>
            <a:t>Alaska Tribal Health Consortium (ANTHC)</a:t>
          </a:r>
        </a:p>
      </dgm:t>
    </dgm:pt>
    <dgm:pt modelId="{44E0F9CE-4671-4895-98A0-EE929A15C954}" type="parTrans" cxnId="{28DA2EE5-3048-4830-AFD8-0C97F80476B4}">
      <dgm:prSet/>
      <dgm:spPr/>
      <dgm:t>
        <a:bodyPr/>
        <a:lstStyle/>
        <a:p>
          <a:endParaRPr lang="en-US"/>
        </a:p>
      </dgm:t>
    </dgm:pt>
    <dgm:pt modelId="{99B675C7-05E6-4EB4-9DF7-9308353000E2}" type="sibTrans" cxnId="{28DA2EE5-3048-4830-AFD8-0C97F80476B4}">
      <dgm:prSet/>
      <dgm:spPr/>
      <dgm:t>
        <a:bodyPr/>
        <a:lstStyle/>
        <a:p>
          <a:endParaRPr lang="en-US"/>
        </a:p>
      </dgm:t>
    </dgm:pt>
    <dgm:pt modelId="{8A3AAC2B-A566-4EA9-B11C-DFECB6766987}">
      <dgm:prSet custT="1"/>
      <dgm:spPr>
        <a:noFill/>
      </dgm:spPr>
      <dgm:t>
        <a:bodyPr/>
        <a:lstStyle/>
        <a:p>
          <a:r>
            <a:rPr lang="en-US" sz="1300" kern="1200" dirty="0">
              <a:solidFill>
                <a:schemeClr val="tx1"/>
              </a:solidFill>
              <a:latin typeface="+mn-lt"/>
              <a:ea typeface="+mn-ea"/>
              <a:cs typeface="+mn-cs"/>
            </a:rPr>
            <a:t>Cold Climate Housing Research Center</a:t>
          </a:r>
        </a:p>
      </dgm:t>
    </dgm:pt>
    <dgm:pt modelId="{C5312D99-9014-4A5E-8FD5-DF063B4E05CB}" type="parTrans" cxnId="{96925F5F-C0EE-404C-AA52-67149F1A6172}">
      <dgm:prSet/>
      <dgm:spPr/>
      <dgm:t>
        <a:bodyPr/>
        <a:lstStyle/>
        <a:p>
          <a:endParaRPr lang="en-US"/>
        </a:p>
      </dgm:t>
    </dgm:pt>
    <dgm:pt modelId="{8D73FF0E-1464-42B2-BE60-006AD03D090F}" type="sibTrans" cxnId="{96925F5F-C0EE-404C-AA52-67149F1A6172}">
      <dgm:prSet/>
      <dgm:spPr/>
      <dgm:t>
        <a:bodyPr/>
        <a:lstStyle/>
        <a:p>
          <a:endParaRPr lang="en-US"/>
        </a:p>
      </dgm:t>
    </dgm:pt>
    <dgm:pt modelId="{E0F0E51A-5B22-4341-8E9C-2E3183472BF5}">
      <dgm:prSet custT="1"/>
      <dgm:spPr>
        <a:noFill/>
      </dgm:spPr>
      <dgm:t>
        <a:bodyPr/>
        <a:lstStyle/>
        <a:p>
          <a:r>
            <a:rPr lang="en-US" sz="1300" kern="1200" dirty="0">
              <a:solidFill>
                <a:schemeClr val="tx1"/>
              </a:solidFill>
              <a:latin typeface="+mn-lt"/>
              <a:ea typeface="+mn-ea"/>
              <a:cs typeface="+mn-cs"/>
            </a:rPr>
            <a:t>Harvard law School</a:t>
          </a:r>
        </a:p>
      </dgm:t>
    </dgm:pt>
    <dgm:pt modelId="{B19CFC05-1484-44F5-B0D9-FEB4E44E14A5}" type="parTrans" cxnId="{8640DE6C-CD7B-4C80-A669-356FAAEA8FF9}">
      <dgm:prSet/>
      <dgm:spPr/>
      <dgm:t>
        <a:bodyPr/>
        <a:lstStyle/>
        <a:p>
          <a:endParaRPr lang="en-US"/>
        </a:p>
      </dgm:t>
    </dgm:pt>
    <dgm:pt modelId="{B108B0E5-9A18-465F-934F-F714984328A8}" type="sibTrans" cxnId="{8640DE6C-CD7B-4C80-A669-356FAAEA8FF9}">
      <dgm:prSet/>
      <dgm:spPr/>
      <dgm:t>
        <a:bodyPr/>
        <a:lstStyle/>
        <a:p>
          <a:endParaRPr lang="en-US"/>
        </a:p>
      </dgm:t>
    </dgm:pt>
    <dgm:pt modelId="{05881B5E-85B4-4DA3-AA7B-FDDE9D82EAD2}">
      <dgm:prSet custT="1"/>
      <dgm:spPr>
        <a:noFill/>
      </dgm:spPr>
      <dgm:t>
        <a:bodyPr/>
        <a:lstStyle/>
        <a:p>
          <a:r>
            <a:rPr lang="en-US" sz="1300" kern="1200" dirty="0">
              <a:solidFill>
                <a:schemeClr val="tx1"/>
              </a:solidFill>
              <a:latin typeface="+mn-lt"/>
              <a:ea typeface="+mn-ea"/>
              <a:cs typeface="+mn-cs"/>
            </a:rPr>
            <a:t>Rural Alaska Community Assistance Corporation</a:t>
          </a:r>
        </a:p>
      </dgm:t>
    </dgm:pt>
    <dgm:pt modelId="{6B54E466-AB40-4144-A5DA-C4A88924297F}" type="parTrans" cxnId="{39DA7CFD-3ED2-4BE3-A959-310AE266F37F}">
      <dgm:prSet/>
      <dgm:spPr/>
      <dgm:t>
        <a:bodyPr/>
        <a:lstStyle/>
        <a:p>
          <a:endParaRPr lang="en-US"/>
        </a:p>
      </dgm:t>
    </dgm:pt>
    <dgm:pt modelId="{CC8C5208-77FF-47B3-B8BD-FBA7CB7F3C6D}" type="sibTrans" cxnId="{39DA7CFD-3ED2-4BE3-A959-310AE266F37F}">
      <dgm:prSet/>
      <dgm:spPr/>
      <dgm:t>
        <a:bodyPr/>
        <a:lstStyle/>
        <a:p>
          <a:endParaRPr lang="en-US"/>
        </a:p>
      </dgm:t>
    </dgm:pt>
    <dgm:pt modelId="{72A9E730-F155-46AE-9722-9283E7FD80FF}">
      <dgm:prSet custT="1"/>
      <dgm:spPr>
        <a:noFill/>
      </dgm:spPr>
      <dgm:t>
        <a:bodyPr/>
        <a:lstStyle/>
        <a:p>
          <a:r>
            <a:rPr lang="en-US" sz="1300" kern="1200" dirty="0">
              <a:solidFill>
                <a:schemeClr val="tx1"/>
              </a:solidFill>
              <a:latin typeface="+mn-lt"/>
              <a:ea typeface="+mn-ea"/>
              <a:cs typeface="+mn-cs"/>
            </a:rPr>
            <a:t>RurAL CAP</a:t>
          </a:r>
        </a:p>
      </dgm:t>
    </dgm:pt>
    <dgm:pt modelId="{262D8C2B-8E27-4EAA-9C95-28915518BD69}" type="parTrans" cxnId="{3D54570D-D66F-4018-B020-B6E38AF073CB}">
      <dgm:prSet/>
      <dgm:spPr/>
      <dgm:t>
        <a:bodyPr/>
        <a:lstStyle/>
        <a:p>
          <a:endParaRPr lang="en-US"/>
        </a:p>
      </dgm:t>
    </dgm:pt>
    <dgm:pt modelId="{0B123BB5-9611-405F-B62E-CA8858932933}" type="sibTrans" cxnId="{3D54570D-D66F-4018-B020-B6E38AF073CB}">
      <dgm:prSet/>
      <dgm:spPr/>
      <dgm:t>
        <a:bodyPr/>
        <a:lstStyle/>
        <a:p>
          <a:endParaRPr lang="en-US"/>
        </a:p>
      </dgm:t>
    </dgm:pt>
    <dgm:pt modelId="{A2386A6B-A269-4C35-8FF2-D1B57C9585EE}">
      <dgm:prSet custT="1"/>
      <dgm:spPr>
        <a:noFill/>
      </dgm:spPr>
      <dgm:t>
        <a:bodyPr/>
        <a:lstStyle/>
        <a:p>
          <a:r>
            <a:rPr lang="en-US" sz="1300" kern="1200" dirty="0">
              <a:solidFill>
                <a:schemeClr val="tx1"/>
              </a:solidFill>
              <a:latin typeface="+mn-lt"/>
              <a:ea typeface="+mn-ea"/>
              <a:cs typeface="+mn-cs"/>
            </a:rPr>
            <a:t>Lower Kuskokwim School District</a:t>
          </a:r>
        </a:p>
      </dgm:t>
    </dgm:pt>
    <dgm:pt modelId="{6758837B-AF2F-46EB-B6F1-E09D9EE95CBB}" type="parTrans" cxnId="{768F70C8-79A4-4F8A-9E46-5FE2B223B423}">
      <dgm:prSet/>
      <dgm:spPr/>
      <dgm:t>
        <a:bodyPr/>
        <a:lstStyle/>
        <a:p>
          <a:endParaRPr lang="en-US"/>
        </a:p>
      </dgm:t>
    </dgm:pt>
    <dgm:pt modelId="{26E9FD13-B8FC-4369-B450-532E2F3B3831}" type="sibTrans" cxnId="{768F70C8-79A4-4F8A-9E46-5FE2B223B423}">
      <dgm:prSet/>
      <dgm:spPr/>
      <dgm:t>
        <a:bodyPr/>
        <a:lstStyle/>
        <a:p>
          <a:endParaRPr lang="en-US"/>
        </a:p>
      </dgm:t>
    </dgm:pt>
    <dgm:pt modelId="{923C042E-83FD-44F2-B49C-8FBB6616E31A}">
      <dgm:prSet custT="1"/>
      <dgm:spPr>
        <a:noFill/>
      </dgm:spPr>
      <dgm:t>
        <a:bodyPr/>
        <a:lstStyle/>
        <a:p>
          <a:r>
            <a:rPr lang="en-US" sz="1300" kern="1200" dirty="0">
              <a:solidFill>
                <a:schemeClr val="tx1"/>
              </a:solidFill>
              <a:latin typeface="+mn-lt"/>
              <a:ea typeface="+mn-ea"/>
              <a:cs typeface="+mn-cs"/>
            </a:rPr>
            <a:t>Yukon-Kuskokwim Health Corporation</a:t>
          </a:r>
        </a:p>
      </dgm:t>
    </dgm:pt>
    <dgm:pt modelId="{3E193347-5354-4B49-9D84-ED4A945E8883}" type="parTrans" cxnId="{3F4066CA-9E17-445B-928A-3DAC22458FA7}">
      <dgm:prSet/>
      <dgm:spPr/>
      <dgm:t>
        <a:bodyPr/>
        <a:lstStyle/>
        <a:p>
          <a:endParaRPr lang="en-US"/>
        </a:p>
      </dgm:t>
    </dgm:pt>
    <dgm:pt modelId="{913AD613-C0CC-4200-AB8D-A10018677D30}" type="sibTrans" cxnId="{3F4066CA-9E17-445B-928A-3DAC22458FA7}">
      <dgm:prSet/>
      <dgm:spPr/>
      <dgm:t>
        <a:bodyPr/>
        <a:lstStyle/>
        <a:p>
          <a:endParaRPr lang="en-US"/>
        </a:p>
      </dgm:t>
    </dgm:pt>
    <dgm:pt modelId="{5910785B-9017-4825-BD6F-469D48CB9D79}" type="pres">
      <dgm:prSet presAssocID="{FAE0FD47-6275-4CA7-8FB6-E53C98B9A871}" presName="diagram" presStyleCnt="0">
        <dgm:presLayoutVars>
          <dgm:dir/>
          <dgm:resizeHandles val="exact"/>
        </dgm:presLayoutVars>
      </dgm:prSet>
      <dgm:spPr/>
    </dgm:pt>
    <dgm:pt modelId="{FCD2628F-8018-4E00-956E-56AC695FF460}" type="pres">
      <dgm:prSet presAssocID="{63875ECD-4ADE-467E-9397-85093B0E0CDC}" presName="node" presStyleLbl="node1" presStyleIdx="0" presStyleCnt="1">
        <dgm:presLayoutVars>
          <dgm:bulletEnabled val="1"/>
        </dgm:presLayoutVars>
      </dgm:prSet>
      <dgm:spPr/>
    </dgm:pt>
  </dgm:ptLst>
  <dgm:cxnLst>
    <dgm:cxn modelId="{3D54570D-D66F-4018-B020-B6E38AF073CB}" srcId="{63875ECD-4ADE-467E-9397-85093B0E0CDC}" destId="{72A9E730-F155-46AE-9722-9283E7FD80FF}" srcOrd="5" destOrd="0" parTransId="{262D8C2B-8E27-4EAA-9C95-28915518BD69}" sibTransId="{0B123BB5-9611-405F-B62E-CA8858932933}"/>
    <dgm:cxn modelId="{F5ACAE0D-38E1-4148-82F7-C6AB41A6A584}" type="presOf" srcId="{923C042E-83FD-44F2-B49C-8FBB6616E31A}" destId="{FCD2628F-8018-4E00-956E-56AC695FF460}" srcOrd="0" destOrd="8" presId="urn:microsoft.com/office/officeart/2005/8/layout/default"/>
    <dgm:cxn modelId="{1BB1253E-590F-4F79-8D58-49C24E4E7B07}" srcId="{FAE0FD47-6275-4CA7-8FB6-E53C98B9A871}" destId="{63875ECD-4ADE-467E-9397-85093B0E0CDC}" srcOrd="0" destOrd="0" parTransId="{3D18B15F-C097-4612-990C-B768486725ED}" sibTransId="{DC09DA5F-80F3-481A-BCA1-C0EAB88D5ECA}"/>
    <dgm:cxn modelId="{642A465B-3FB1-4E45-901C-F5E9ACE77ED5}" type="presOf" srcId="{8A3AAC2B-A566-4EA9-B11C-DFECB6766987}" destId="{FCD2628F-8018-4E00-956E-56AC695FF460}" srcOrd="0" destOrd="3" presId="urn:microsoft.com/office/officeart/2005/8/layout/default"/>
    <dgm:cxn modelId="{96925F5F-C0EE-404C-AA52-67149F1A6172}" srcId="{63875ECD-4ADE-467E-9397-85093B0E0CDC}" destId="{8A3AAC2B-A566-4EA9-B11C-DFECB6766987}" srcOrd="2" destOrd="0" parTransId="{C5312D99-9014-4A5E-8FD5-DF063B4E05CB}" sibTransId="{8D73FF0E-1464-42B2-BE60-006AD03D090F}"/>
    <dgm:cxn modelId="{114DF767-A938-4EC3-AC5A-4B9EE997F5A5}" type="presOf" srcId="{63875ECD-4ADE-467E-9397-85093B0E0CDC}" destId="{FCD2628F-8018-4E00-956E-56AC695FF460}" srcOrd="0" destOrd="0" presId="urn:microsoft.com/office/officeart/2005/8/layout/default"/>
    <dgm:cxn modelId="{8640DE6C-CD7B-4C80-A669-356FAAEA8FF9}" srcId="{63875ECD-4ADE-467E-9397-85093B0E0CDC}" destId="{E0F0E51A-5B22-4341-8E9C-2E3183472BF5}" srcOrd="3" destOrd="0" parTransId="{B19CFC05-1484-44F5-B0D9-FEB4E44E14A5}" sibTransId="{B108B0E5-9A18-465F-934F-F714984328A8}"/>
    <dgm:cxn modelId="{504B7F51-0B9F-469E-8365-9BBD7A71CAB5}" type="presOf" srcId="{61C130BE-066C-48AF-9A32-94453B0EDCD3}" destId="{FCD2628F-8018-4E00-956E-56AC695FF460}" srcOrd="0" destOrd="1" presId="urn:microsoft.com/office/officeart/2005/8/layout/default"/>
    <dgm:cxn modelId="{CFAB5D79-28B0-4405-801F-25C73B5B8C79}" type="presOf" srcId="{72A9E730-F155-46AE-9722-9283E7FD80FF}" destId="{FCD2628F-8018-4E00-956E-56AC695FF460}" srcOrd="0" destOrd="6" presId="urn:microsoft.com/office/officeart/2005/8/layout/default"/>
    <dgm:cxn modelId="{5D33188E-AFC9-41FA-8B86-8875A9500673}" srcId="{63875ECD-4ADE-467E-9397-85093B0E0CDC}" destId="{61C130BE-066C-48AF-9A32-94453B0EDCD3}" srcOrd="0" destOrd="0" parTransId="{E66209B3-2E44-4990-84D3-7601FC7D7FB3}" sibTransId="{CF066E01-C9BA-47AD-840E-4424B53823D9}"/>
    <dgm:cxn modelId="{F5613EA0-F4C3-46A7-AF3B-AFC119B17201}" type="presOf" srcId="{E0F0E51A-5B22-4341-8E9C-2E3183472BF5}" destId="{FCD2628F-8018-4E00-956E-56AC695FF460}" srcOrd="0" destOrd="4" presId="urn:microsoft.com/office/officeart/2005/8/layout/default"/>
    <dgm:cxn modelId="{876AD2BC-34C1-49E2-A40D-0CC7C335AAD0}" type="presOf" srcId="{8FD70CE3-22A9-459A-809C-934A5D47D69A}" destId="{FCD2628F-8018-4E00-956E-56AC695FF460}" srcOrd="0" destOrd="2" presId="urn:microsoft.com/office/officeart/2005/8/layout/default"/>
    <dgm:cxn modelId="{768F70C8-79A4-4F8A-9E46-5FE2B223B423}" srcId="{63875ECD-4ADE-467E-9397-85093B0E0CDC}" destId="{A2386A6B-A269-4C35-8FF2-D1B57C9585EE}" srcOrd="6" destOrd="0" parTransId="{6758837B-AF2F-46EB-B6F1-E09D9EE95CBB}" sibTransId="{26E9FD13-B8FC-4369-B450-532E2F3B3831}"/>
    <dgm:cxn modelId="{3F4066CA-9E17-445B-928A-3DAC22458FA7}" srcId="{63875ECD-4ADE-467E-9397-85093B0E0CDC}" destId="{923C042E-83FD-44F2-B49C-8FBB6616E31A}" srcOrd="7" destOrd="0" parTransId="{3E193347-5354-4B49-9D84-ED4A945E8883}" sibTransId="{913AD613-C0CC-4200-AB8D-A10018677D30}"/>
    <dgm:cxn modelId="{28DA2EE5-3048-4830-AFD8-0C97F80476B4}" srcId="{63875ECD-4ADE-467E-9397-85093B0E0CDC}" destId="{8FD70CE3-22A9-459A-809C-934A5D47D69A}" srcOrd="1" destOrd="0" parTransId="{44E0F9CE-4671-4895-98A0-EE929A15C954}" sibTransId="{99B675C7-05E6-4EB4-9DF7-9308353000E2}"/>
    <dgm:cxn modelId="{F45684F9-2894-466D-9BC2-C899130D847A}" type="presOf" srcId="{FAE0FD47-6275-4CA7-8FB6-E53C98B9A871}" destId="{5910785B-9017-4825-BD6F-469D48CB9D79}" srcOrd="0" destOrd="0" presId="urn:microsoft.com/office/officeart/2005/8/layout/default"/>
    <dgm:cxn modelId="{8ACC32FC-EEBE-445C-BFED-76D2C0B1844A}" type="presOf" srcId="{A2386A6B-A269-4C35-8FF2-D1B57C9585EE}" destId="{FCD2628F-8018-4E00-956E-56AC695FF460}" srcOrd="0" destOrd="7" presId="urn:microsoft.com/office/officeart/2005/8/layout/default"/>
    <dgm:cxn modelId="{2DAFB9FC-92CD-4C62-98A7-8DD8A890EB15}" type="presOf" srcId="{05881B5E-85B4-4DA3-AA7B-FDDE9D82EAD2}" destId="{FCD2628F-8018-4E00-956E-56AC695FF460}" srcOrd="0" destOrd="5" presId="urn:microsoft.com/office/officeart/2005/8/layout/default"/>
    <dgm:cxn modelId="{39DA7CFD-3ED2-4BE3-A959-310AE266F37F}" srcId="{63875ECD-4ADE-467E-9397-85093B0E0CDC}" destId="{05881B5E-85B4-4DA3-AA7B-FDDE9D82EAD2}" srcOrd="4" destOrd="0" parTransId="{6B54E466-AB40-4144-A5DA-C4A88924297F}" sibTransId="{CC8C5208-77FF-47B3-B8BD-FBA7CB7F3C6D}"/>
    <dgm:cxn modelId="{5EBCFE9E-C8FE-4F8D-B022-5937C532E725}" type="presParOf" srcId="{5910785B-9017-4825-BD6F-469D48CB9D79}" destId="{FCD2628F-8018-4E00-956E-56AC695FF460}"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BD5444-5E2F-4292-ACDB-7306C5F66E8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FCDD4DC-7097-4EFD-8143-6906191A6067}">
      <dgm:prSet custT="1"/>
      <dgm:spPr>
        <a:noFill/>
      </dgm:spPr>
      <dgm:t>
        <a:bodyPr/>
        <a:lstStyle/>
        <a:p>
          <a:r>
            <a:rPr lang="en-US" sz="2200" kern="1200" dirty="0">
              <a:solidFill>
                <a:prstClr val="black"/>
              </a:solidFill>
              <a:latin typeface="Aptos" panose="02110004020202020204"/>
              <a:ea typeface="+mn-ea"/>
              <a:cs typeface="+mn-cs"/>
            </a:rPr>
            <a:t>Federal </a:t>
          </a:r>
        </a:p>
      </dgm:t>
    </dgm:pt>
    <dgm:pt modelId="{588C8C9B-ADD7-490A-81ED-70539C6244E9}" type="parTrans" cxnId="{2C24501E-EA42-4080-BBDD-1CEEEDE58DC3}">
      <dgm:prSet/>
      <dgm:spPr/>
      <dgm:t>
        <a:bodyPr/>
        <a:lstStyle/>
        <a:p>
          <a:endParaRPr lang="en-US"/>
        </a:p>
      </dgm:t>
    </dgm:pt>
    <dgm:pt modelId="{D090FB16-1A4E-4857-A331-D2152EEBADBC}" type="sibTrans" cxnId="{2C24501E-EA42-4080-BBDD-1CEEEDE58DC3}">
      <dgm:prSet/>
      <dgm:spPr/>
      <dgm:t>
        <a:bodyPr/>
        <a:lstStyle/>
        <a:p>
          <a:endParaRPr lang="en-US"/>
        </a:p>
      </dgm:t>
    </dgm:pt>
    <dgm:pt modelId="{581A9C10-598A-4007-91A8-046DD3A7284A}">
      <dgm:prSet/>
      <dgm:spPr/>
      <dgm:t>
        <a:bodyPr/>
        <a:lstStyle/>
        <a:p>
          <a:r>
            <a:rPr lang="en-US" dirty="0"/>
            <a:t>Congressional Delegations</a:t>
          </a:r>
        </a:p>
      </dgm:t>
    </dgm:pt>
    <dgm:pt modelId="{843CFE37-F77E-4A2C-977A-606A54A1739B}" type="parTrans" cxnId="{F41C653F-DA06-42DF-A485-4AD9A6E5A412}">
      <dgm:prSet/>
      <dgm:spPr/>
      <dgm:t>
        <a:bodyPr/>
        <a:lstStyle/>
        <a:p>
          <a:endParaRPr lang="en-US"/>
        </a:p>
      </dgm:t>
    </dgm:pt>
    <dgm:pt modelId="{CEBFCAEF-4B57-4583-82BB-9FCAB09BC6AF}" type="sibTrans" cxnId="{F41C653F-DA06-42DF-A485-4AD9A6E5A412}">
      <dgm:prSet/>
      <dgm:spPr/>
      <dgm:t>
        <a:bodyPr/>
        <a:lstStyle/>
        <a:p>
          <a:endParaRPr lang="en-US"/>
        </a:p>
      </dgm:t>
    </dgm:pt>
    <dgm:pt modelId="{98A7C6A5-E178-4D43-949D-F2CDB79A062A}">
      <dgm:prSet/>
      <dgm:spPr/>
      <dgm:t>
        <a:bodyPr/>
        <a:lstStyle/>
        <a:p>
          <a:r>
            <a:rPr lang="en-US" dirty="0"/>
            <a:t>Senator Lisa Murkowski Office</a:t>
          </a:r>
        </a:p>
      </dgm:t>
    </dgm:pt>
    <dgm:pt modelId="{1D80C095-16BF-43F1-A206-DFDC7B84A555}" type="parTrans" cxnId="{35A2F618-4C4C-4FC4-91F4-33945AB70C4B}">
      <dgm:prSet/>
      <dgm:spPr/>
      <dgm:t>
        <a:bodyPr/>
        <a:lstStyle/>
        <a:p>
          <a:endParaRPr lang="en-US"/>
        </a:p>
      </dgm:t>
    </dgm:pt>
    <dgm:pt modelId="{0BB828FE-EA79-4DDB-996F-FAB66FE947A1}" type="sibTrans" cxnId="{35A2F618-4C4C-4FC4-91F4-33945AB70C4B}">
      <dgm:prSet/>
      <dgm:spPr/>
      <dgm:t>
        <a:bodyPr/>
        <a:lstStyle/>
        <a:p>
          <a:endParaRPr lang="en-US"/>
        </a:p>
      </dgm:t>
    </dgm:pt>
    <dgm:pt modelId="{CF24B685-0436-4E29-BB17-413D539F92FF}">
      <dgm:prSet/>
      <dgm:spPr/>
      <dgm:t>
        <a:bodyPr/>
        <a:lstStyle/>
        <a:p>
          <a:r>
            <a:rPr lang="en-US" dirty="0"/>
            <a:t>Senator Dan Sullivan’s Office </a:t>
          </a:r>
        </a:p>
      </dgm:t>
    </dgm:pt>
    <dgm:pt modelId="{18F088BB-F732-45BC-91AA-F68DB937A105}" type="parTrans" cxnId="{236F7A90-BF28-4231-8108-C1FC986AAF2B}">
      <dgm:prSet/>
      <dgm:spPr/>
      <dgm:t>
        <a:bodyPr/>
        <a:lstStyle/>
        <a:p>
          <a:endParaRPr lang="en-US"/>
        </a:p>
      </dgm:t>
    </dgm:pt>
    <dgm:pt modelId="{C4D71256-7D71-412F-A6A4-962BCDCD6CE2}" type="sibTrans" cxnId="{236F7A90-BF28-4231-8108-C1FC986AAF2B}">
      <dgm:prSet/>
      <dgm:spPr/>
      <dgm:t>
        <a:bodyPr/>
        <a:lstStyle/>
        <a:p>
          <a:endParaRPr lang="en-US"/>
        </a:p>
      </dgm:t>
    </dgm:pt>
    <dgm:pt modelId="{865A7C3A-54EF-462B-8339-02A47E438611}">
      <dgm:prSet/>
      <dgm:spPr/>
      <dgm:t>
        <a:bodyPr/>
        <a:lstStyle/>
        <a:p>
          <a:r>
            <a:rPr lang="en-US" dirty="0"/>
            <a:t>Representative Don Young’s Office</a:t>
          </a:r>
        </a:p>
      </dgm:t>
    </dgm:pt>
    <dgm:pt modelId="{5D515169-30EE-4761-B162-76198B63418A}" type="parTrans" cxnId="{8D67AA03-7F77-4DB9-8CEB-EAA71F4A9453}">
      <dgm:prSet/>
      <dgm:spPr/>
      <dgm:t>
        <a:bodyPr/>
        <a:lstStyle/>
        <a:p>
          <a:endParaRPr lang="en-US"/>
        </a:p>
      </dgm:t>
    </dgm:pt>
    <dgm:pt modelId="{2E5B32BC-1B7A-4578-AC0C-432D5FBF3C22}" type="sibTrans" cxnId="{8D67AA03-7F77-4DB9-8CEB-EAA71F4A9453}">
      <dgm:prSet/>
      <dgm:spPr/>
      <dgm:t>
        <a:bodyPr/>
        <a:lstStyle/>
        <a:p>
          <a:endParaRPr lang="en-US"/>
        </a:p>
      </dgm:t>
    </dgm:pt>
    <dgm:pt modelId="{D4ED9B0E-BFCB-42C6-8E48-77EDBF37296B}">
      <dgm:prSet/>
      <dgm:spPr/>
      <dgm:t>
        <a:bodyPr/>
        <a:lstStyle/>
        <a:p>
          <a:r>
            <a:rPr lang="en-US" dirty="0"/>
            <a:t>Representative May Petola’s Office</a:t>
          </a:r>
        </a:p>
      </dgm:t>
    </dgm:pt>
    <dgm:pt modelId="{35011701-9CD8-453D-BF9C-B197F5D1A75B}" type="parTrans" cxnId="{EE361ECF-E499-4BAE-AF4F-EEE783C29EAD}">
      <dgm:prSet/>
      <dgm:spPr/>
      <dgm:t>
        <a:bodyPr/>
        <a:lstStyle/>
        <a:p>
          <a:endParaRPr lang="en-US"/>
        </a:p>
      </dgm:t>
    </dgm:pt>
    <dgm:pt modelId="{7A9F3446-F653-4B35-BAF1-D246462333B4}" type="sibTrans" cxnId="{EE361ECF-E499-4BAE-AF4F-EEE783C29EAD}">
      <dgm:prSet/>
      <dgm:spPr/>
      <dgm:t>
        <a:bodyPr/>
        <a:lstStyle/>
        <a:p>
          <a:endParaRPr lang="en-US"/>
        </a:p>
      </dgm:t>
    </dgm:pt>
    <dgm:pt modelId="{818DDBED-CD79-4655-ACD9-DB5BA773E45D}">
      <dgm:prSet/>
      <dgm:spPr/>
      <dgm:t>
        <a:bodyPr/>
        <a:lstStyle/>
        <a:p>
          <a:r>
            <a:rPr lang="en-US" dirty="0"/>
            <a:t>Denali Commission</a:t>
          </a:r>
        </a:p>
      </dgm:t>
    </dgm:pt>
    <dgm:pt modelId="{B222129E-1E39-41CE-884F-738BAC37BA75}" type="parTrans" cxnId="{B4AB6B6D-6083-4950-B826-24FB73745807}">
      <dgm:prSet/>
      <dgm:spPr/>
      <dgm:t>
        <a:bodyPr/>
        <a:lstStyle/>
        <a:p>
          <a:endParaRPr lang="en-US"/>
        </a:p>
      </dgm:t>
    </dgm:pt>
    <dgm:pt modelId="{92A3C895-BE01-46A1-8B23-9A01B67EA6BF}" type="sibTrans" cxnId="{B4AB6B6D-6083-4950-B826-24FB73745807}">
      <dgm:prSet/>
      <dgm:spPr/>
      <dgm:t>
        <a:bodyPr/>
        <a:lstStyle/>
        <a:p>
          <a:endParaRPr lang="en-US"/>
        </a:p>
      </dgm:t>
    </dgm:pt>
    <dgm:pt modelId="{856B2BF0-D6F6-4A5A-9841-D773B4F2071C}">
      <dgm:prSet/>
      <dgm:spPr/>
      <dgm:t>
        <a:bodyPr/>
        <a:lstStyle/>
        <a:p>
          <a:r>
            <a:rPr lang="en-US" dirty="0"/>
            <a:t>U.S. Department of Agriculture</a:t>
          </a:r>
        </a:p>
      </dgm:t>
    </dgm:pt>
    <dgm:pt modelId="{4A38E8BB-6E5C-4954-9A88-F0E9575FBC16}" type="parTrans" cxnId="{27803711-B6A8-46E5-9C56-1A95BC599A4A}">
      <dgm:prSet/>
      <dgm:spPr/>
      <dgm:t>
        <a:bodyPr/>
        <a:lstStyle/>
        <a:p>
          <a:endParaRPr lang="en-US"/>
        </a:p>
      </dgm:t>
    </dgm:pt>
    <dgm:pt modelId="{E10521C6-18AD-4176-90D5-47A95E4C39A5}" type="sibTrans" cxnId="{27803711-B6A8-46E5-9C56-1A95BC599A4A}">
      <dgm:prSet/>
      <dgm:spPr/>
      <dgm:t>
        <a:bodyPr/>
        <a:lstStyle/>
        <a:p>
          <a:endParaRPr lang="en-US"/>
        </a:p>
      </dgm:t>
    </dgm:pt>
    <dgm:pt modelId="{014A1DD6-368F-4BF3-A181-101428E0CB37}">
      <dgm:prSet/>
      <dgm:spPr/>
      <dgm:t>
        <a:bodyPr/>
        <a:lstStyle/>
        <a:p>
          <a:r>
            <a:rPr lang="en-US" dirty="0"/>
            <a:t>Natural Resources Conservation Service</a:t>
          </a:r>
        </a:p>
      </dgm:t>
    </dgm:pt>
    <dgm:pt modelId="{D166ED93-3721-4AE6-8523-ED68335B601A}" type="parTrans" cxnId="{B6A7176F-A233-4567-9166-6DF4B19F9E66}">
      <dgm:prSet/>
      <dgm:spPr/>
      <dgm:t>
        <a:bodyPr/>
        <a:lstStyle/>
        <a:p>
          <a:endParaRPr lang="en-US"/>
        </a:p>
      </dgm:t>
    </dgm:pt>
    <dgm:pt modelId="{2481A095-6870-443B-AF80-DFA29F13E130}" type="sibTrans" cxnId="{B6A7176F-A233-4567-9166-6DF4B19F9E66}">
      <dgm:prSet/>
      <dgm:spPr/>
      <dgm:t>
        <a:bodyPr/>
        <a:lstStyle/>
        <a:p>
          <a:endParaRPr lang="en-US"/>
        </a:p>
      </dgm:t>
    </dgm:pt>
    <dgm:pt modelId="{EFA7E7E5-83C2-497E-87D0-8AF94547AF08}">
      <dgm:prSet/>
      <dgm:spPr/>
      <dgm:t>
        <a:bodyPr/>
        <a:lstStyle/>
        <a:p>
          <a:r>
            <a:rPr lang="en-US" dirty="0"/>
            <a:t>Rural Development</a:t>
          </a:r>
        </a:p>
      </dgm:t>
    </dgm:pt>
    <dgm:pt modelId="{8102FC9C-4D74-438C-8DD0-9043111540D1}" type="parTrans" cxnId="{CA47F376-0420-4797-9565-13F5B8F4B471}">
      <dgm:prSet/>
      <dgm:spPr/>
      <dgm:t>
        <a:bodyPr/>
        <a:lstStyle/>
        <a:p>
          <a:endParaRPr lang="en-US"/>
        </a:p>
      </dgm:t>
    </dgm:pt>
    <dgm:pt modelId="{97A92B7F-2C80-4F23-A78A-9163E18C4C9E}" type="sibTrans" cxnId="{CA47F376-0420-4797-9565-13F5B8F4B471}">
      <dgm:prSet/>
      <dgm:spPr/>
      <dgm:t>
        <a:bodyPr/>
        <a:lstStyle/>
        <a:p>
          <a:endParaRPr lang="en-US"/>
        </a:p>
      </dgm:t>
    </dgm:pt>
    <dgm:pt modelId="{3AA99B39-9FBD-44B8-B294-CAE2B2683237}">
      <dgm:prSet/>
      <dgm:spPr/>
      <dgm:t>
        <a:bodyPr/>
        <a:lstStyle/>
        <a:p>
          <a:r>
            <a:rPr lang="en-US" dirty="0"/>
            <a:t>U.S. Department of Commerce</a:t>
          </a:r>
        </a:p>
      </dgm:t>
    </dgm:pt>
    <dgm:pt modelId="{01417294-E1A6-4FB2-BF18-3F24AD1052D3}" type="parTrans" cxnId="{ED14BFD8-0EC7-4E5F-93C7-9DA822DFD726}">
      <dgm:prSet/>
      <dgm:spPr/>
      <dgm:t>
        <a:bodyPr/>
        <a:lstStyle/>
        <a:p>
          <a:endParaRPr lang="en-US"/>
        </a:p>
      </dgm:t>
    </dgm:pt>
    <dgm:pt modelId="{9C41402C-871E-46D4-B7C1-6F5F2815C934}" type="sibTrans" cxnId="{ED14BFD8-0EC7-4E5F-93C7-9DA822DFD726}">
      <dgm:prSet/>
      <dgm:spPr/>
      <dgm:t>
        <a:bodyPr/>
        <a:lstStyle/>
        <a:p>
          <a:endParaRPr lang="en-US"/>
        </a:p>
      </dgm:t>
    </dgm:pt>
    <dgm:pt modelId="{B1B12A97-99B3-4827-8BB1-3342E15B8642}">
      <dgm:prSet/>
      <dgm:spPr/>
      <dgm:t>
        <a:bodyPr/>
        <a:lstStyle/>
        <a:p>
          <a:r>
            <a:rPr lang="en-US" dirty="0"/>
            <a:t>Economic Development Administration</a:t>
          </a:r>
        </a:p>
      </dgm:t>
    </dgm:pt>
    <dgm:pt modelId="{3FE3E0BF-890F-46EB-9651-19556539824D}" type="parTrans" cxnId="{8389CD61-1A2A-4693-9E1B-BA3530D15BB7}">
      <dgm:prSet/>
      <dgm:spPr/>
      <dgm:t>
        <a:bodyPr/>
        <a:lstStyle/>
        <a:p>
          <a:endParaRPr lang="en-US"/>
        </a:p>
      </dgm:t>
    </dgm:pt>
    <dgm:pt modelId="{56AF3C97-DBA5-4199-B406-313BC6C4E5A1}" type="sibTrans" cxnId="{8389CD61-1A2A-4693-9E1B-BA3530D15BB7}">
      <dgm:prSet/>
      <dgm:spPr/>
      <dgm:t>
        <a:bodyPr/>
        <a:lstStyle/>
        <a:p>
          <a:endParaRPr lang="en-US"/>
        </a:p>
      </dgm:t>
    </dgm:pt>
    <dgm:pt modelId="{AA505223-DFE8-4094-8A89-03514FFDB1E7}">
      <dgm:prSet/>
      <dgm:spPr/>
      <dgm:t>
        <a:bodyPr/>
        <a:lstStyle/>
        <a:p>
          <a:r>
            <a:rPr lang="en-US" dirty="0"/>
            <a:t>National Oceanic and Atmospheric Administration</a:t>
          </a:r>
        </a:p>
      </dgm:t>
    </dgm:pt>
    <dgm:pt modelId="{74D99329-8182-431F-8702-8650D4E89574}" type="parTrans" cxnId="{F0D4BCFA-673C-480D-B28B-E4BE9F796784}">
      <dgm:prSet/>
      <dgm:spPr/>
      <dgm:t>
        <a:bodyPr/>
        <a:lstStyle/>
        <a:p>
          <a:endParaRPr lang="en-US"/>
        </a:p>
      </dgm:t>
    </dgm:pt>
    <dgm:pt modelId="{1F8C8D3A-CC60-4DA6-BC3F-CD941BFED527}" type="sibTrans" cxnId="{F0D4BCFA-673C-480D-B28B-E4BE9F796784}">
      <dgm:prSet/>
      <dgm:spPr/>
      <dgm:t>
        <a:bodyPr/>
        <a:lstStyle/>
        <a:p>
          <a:endParaRPr lang="en-US"/>
        </a:p>
      </dgm:t>
    </dgm:pt>
    <dgm:pt modelId="{6D8E0703-A554-4C34-9580-CD5BCE566F74}" type="pres">
      <dgm:prSet presAssocID="{68BD5444-5E2F-4292-ACDB-7306C5F66E85}" presName="linear" presStyleCnt="0">
        <dgm:presLayoutVars>
          <dgm:animLvl val="lvl"/>
          <dgm:resizeHandles val="exact"/>
        </dgm:presLayoutVars>
      </dgm:prSet>
      <dgm:spPr/>
    </dgm:pt>
    <dgm:pt modelId="{F2D3C039-2D6F-4F3E-916C-AC0AED552279}" type="pres">
      <dgm:prSet presAssocID="{BFCDD4DC-7097-4EFD-8143-6906191A6067}" presName="parentText" presStyleLbl="node1" presStyleIdx="0" presStyleCnt="1" custLinFactNeighborX="-22009" custLinFactNeighborY="-881">
        <dgm:presLayoutVars>
          <dgm:chMax val="0"/>
          <dgm:bulletEnabled val="1"/>
        </dgm:presLayoutVars>
      </dgm:prSet>
      <dgm:spPr/>
    </dgm:pt>
    <dgm:pt modelId="{22F9206A-467F-447F-8378-ADE10175F799}" type="pres">
      <dgm:prSet presAssocID="{BFCDD4DC-7097-4EFD-8143-6906191A6067}" presName="childText" presStyleLbl="revTx" presStyleIdx="0" presStyleCnt="1">
        <dgm:presLayoutVars>
          <dgm:bulletEnabled val="1"/>
        </dgm:presLayoutVars>
      </dgm:prSet>
      <dgm:spPr/>
    </dgm:pt>
  </dgm:ptLst>
  <dgm:cxnLst>
    <dgm:cxn modelId="{8D67AA03-7F77-4DB9-8CEB-EAA71F4A9453}" srcId="{581A9C10-598A-4007-91A8-046DD3A7284A}" destId="{865A7C3A-54EF-462B-8339-02A47E438611}" srcOrd="2" destOrd="0" parTransId="{5D515169-30EE-4761-B162-76198B63418A}" sibTransId="{2E5B32BC-1B7A-4578-AC0C-432D5FBF3C22}"/>
    <dgm:cxn modelId="{27803711-B6A8-46E5-9C56-1A95BC599A4A}" srcId="{BFCDD4DC-7097-4EFD-8143-6906191A6067}" destId="{856B2BF0-D6F6-4A5A-9841-D773B4F2071C}" srcOrd="2" destOrd="0" parTransId="{4A38E8BB-6E5C-4954-9A88-F0E9575FBC16}" sibTransId="{E10521C6-18AD-4176-90D5-47A95E4C39A5}"/>
    <dgm:cxn modelId="{D4944A12-0CC0-471F-BD41-9F5085FB53DB}" type="presOf" srcId="{856B2BF0-D6F6-4A5A-9841-D773B4F2071C}" destId="{22F9206A-467F-447F-8378-ADE10175F799}" srcOrd="0" destOrd="6" presId="urn:microsoft.com/office/officeart/2005/8/layout/vList2"/>
    <dgm:cxn modelId="{35A2F618-4C4C-4FC4-91F4-33945AB70C4B}" srcId="{581A9C10-598A-4007-91A8-046DD3A7284A}" destId="{98A7C6A5-E178-4D43-949D-F2CDB79A062A}" srcOrd="0" destOrd="0" parTransId="{1D80C095-16BF-43F1-A206-DFDC7B84A555}" sibTransId="{0BB828FE-EA79-4DDB-996F-FAB66FE947A1}"/>
    <dgm:cxn modelId="{2C24501E-EA42-4080-BBDD-1CEEEDE58DC3}" srcId="{68BD5444-5E2F-4292-ACDB-7306C5F66E85}" destId="{BFCDD4DC-7097-4EFD-8143-6906191A6067}" srcOrd="0" destOrd="0" parTransId="{588C8C9B-ADD7-490A-81ED-70539C6244E9}" sibTransId="{D090FB16-1A4E-4857-A331-D2152EEBADBC}"/>
    <dgm:cxn modelId="{68B8481F-A7A3-4892-A610-911C2A52C802}" type="presOf" srcId="{BFCDD4DC-7097-4EFD-8143-6906191A6067}" destId="{F2D3C039-2D6F-4F3E-916C-AC0AED552279}" srcOrd="0" destOrd="0" presId="urn:microsoft.com/office/officeart/2005/8/layout/vList2"/>
    <dgm:cxn modelId="{8C034522-41C0-42CE-B8A5-6B1687BACE55}" type="presOf" srcId="{AA505223-DFE8-4094-8A89-03514FFDB1E7}" destId="{22F9206A-467F-447F-8378-ADE10175F799}" srcOrd="0" destOrd="11" presId="urn:microsoft.com/office/officeart/2005/8/layout/vList2"/>
    <dgm:cxn modelId="{A956472C-F615-4932-851F-B6D57AA2BD19}" type="presOf" srcId="{98A7C6A5-E178-4D43-949D-F2CDB79A062A}" destId="{22F9206A-467F-447F-8378-ADE10175F799}" srcOrd="0" destOrd="1" presId="urn:microsoft.com/office/officeart/2005/8/layout/vList2"/>
    <dgm:cxn modelId="{23825230-7C2D-402D-9672-AAF710FE0A94}" type="presOf" srcId="{CF24B685-0436-4E29-BB17-413D539F92FF}" destId="{22F9206A-467F-447F-8378-ADE10175F799}" srcOrd="0" destOrd="2" presId="urn:microsoft.com/office/officeart/2005/8/layout/vList2"/>
    <dgm:cxn modelId="{F41C653F-DA06-42DF-A485-4AD9A6E5A412}" srcId="{BFCDD4DC-7097-4EFD-8143-6906191A6067}" destId="{581A9C10-598A-4007-91A8-046DD3A7284A}" srcOrd="0" destOrd="0" parTransId="{843CFE37-F77E-4A2C-977A-606A54A1739B}" sibTransId="{CEBFCAEF-4B57-4583-82BB-9FCAB09BC6AF}"/>
    <dgm:cxn modelId="{8389CD61-1A2A-4693-9E1B-BA3530D15BB7}" srcId="{3AA99B39-9FBD-44B8-B294-CAE2B2683237}" destId="{B1B12A97-99B3-4827-8BB1-3342E15B8642}" srcOrd="0" destOrd="0" parTransId="{3FE3E0BF-890F-46EB-9651-19556539824D}" sibTransId="{56AF3C97-DBA5-4199-B406-313BC6C4E5A1}"/>
    <dgm:cxn modelId="{B4AB6B6D-6083-4950-B826-24FB73745807}" srcId="{BFCDD4DC-7097-4EFD-8143-6906191A6067}" destId="{818DDBED-CD79-4655-ACD9-DB5BA773E45D}" srcOrd="1" destOrd="0" parTransId="{B222129E-1E39-41CE-884F-738BAC37BA75}" sibTransId="{92A3C895-BE01-46A1-8B23-9A01B67EA6BF}"/>
    <dgm:cxn modelId="{B6A7176F-A233-4567-9166-6DF4B19F9E66}" srcId="{856B2BF0-D6F6-4A5A-9841-D773B4F2071C}" destId="{014A1DD6-368F-4BF3-A181-101428E0CB37}" srcOrd="0" destOrd="0" parTransId="{D166ED93-3721-4AE6-8523-ED68335B601A}" sibTransId="{2481A095-6870-443B-AF80-DFA29F13E130}"/>
    <dgm:cxn modelId="{CA47F376-0420-4797-9565-13F5B8F4B471}" srcId="{856B2BF0-D6F6-4A5A-9841-D773B4F2071C}" destId="{EFA7E7E5-83C2-497E-87D0-8AF94547AF08}" srcOrd="1" destOrd="0" parTransId="{8102FC9C-4D74-438C-8DD0-9043111540D1}" sibTransId="{97A92B7F-2C80-4F23-A78A-9163E18C4C9E}"/>
    <dgm:cxn modelId="{33CB1F7A-C7B7-4566-8B0D-570EDB6A920C}" type="presOf" srcId="{865A7C3A-54EF-462B-8339-02A47E438611}" destId="{22F9206A-467F-447F-8378-ADE10175F799}" srcOrd="0" destOrd="3" presId="urn:microsoft.com/office/officeart/2005/8/layout/vList2"/>
    <dgm:cxn modelId="{D66F697B-D8EF-43F2-9054-157A2041BD67}" type="presOf" srcId="{581A9C10-598A-4007-91A8-046DD3A7284A}" destId="{22F9206A-467F-447F-8378-ADE10175F799}" srcOrd="0" destOrd="0" presId="urn:microsoft.com/office/officeart/2005/8/layout/vList2"/>
    <dgm:cxn modelId="{35AC0282-3547-4DC7-97E8-D02976880917}" type="presOf" srcId="{D4ED9B0E-BFCB-42C6-8E48-77EDBF37296B}" destId="{22F9206A-467F-447F-8378-ADE10175F799}" srcOrd="0" destOrd="4" presId="urn:microsoft.com/office/officeart/2005/8/layout/vList2"/>
    <dgm:cxn modelId="{236F7A90-BF28-4231-8108-C1FC986AAF2B}" srcId="{581A9C10-598A-4007-91A8-046DD3A7284A}" destId="{CF24B685-0436-4E29-BB17-413D539F92FF}" srcOrd="1" destOrd="0" parTransId="{18F088BB-F732-45BC-91AA-F68DB937A105}" sibTransId="{C4D71256-7D71-412F-A6A4-962BCDCD6CE2}"/>
    <dgm:cxn modelId="{4FFB05B2-C9C0-43EB-A452-BFE2B49DA988}" type="presOf" srcId="{68BD5444-5E2F-4292-ACDB-7306C5F66E85}" destId="{6D8E0703-A554-4C34-9580-CD5BCE566F74}" srcOrd="0" destOrd="0" presId="urn:microsoft.com/office/officeart/2005/8/layout/vList2"/>
    <dgm:cxn modelId="{A0ED86C0-E3B5-4A10-A0D0-30675557E491}" type="presOf" srcId="{B1B12A97-99B3-4827-8BB1-3342E15B8642}" destId="{22F9206A-467F-447F-8378-ADE10175F799}" srcOrd="0" destOrd="10" presId="urn:microsoft.com/office/officeart/2005/8/layout/vList2"/>
    <dgm:cxn modelId="{ED247ECA-8186-4C4A-8B9D-28CC9BA7CE27}" type="presOf" srcId="{3AA99B39-9FBD-44B8-B294-CAE2B2683237}" destId="{22F9206A-467F-447F-8378-ADE10175F799}" srcOrd="0" destOrd="9" presId="urn:microsoft.com/office/officeart/2005/8/layout/vList2"/>
    <dgm:cxn modelId="{EE361ECF-E499-4BAE-AF4F-EEE783C29EAD}" srcId="{581A9C10-598A-4007-91A8-046DD3A7284A}" destId="{D4ED9B0E-BFCB-42C6-8E48-77EDBF37296B}" srcOrd="3" destOrd="0" parTransId="{35011701-9CD8-453D-BF9C-B197F5D1A75B}" sibTransId="{7A9F3446-F653-4B35-BAF1-D246462333B4}"/>
    <dgm:cxn modelId="{ED14BFD8-0EC7-4E5F-93C7-9DA822DFD726}" srcId="{BFCDD4DC-7097-4EFD-8143-6906191A6067}" destId="{3AA99B39-9FBD-44B8-B294-CAE2B2683237}" srcOrd="3" destOrd="0" parTransId="{01417294-E1A6-4FB2-BF18-3F24AD1052D3}" sibTransId="{9C41402C-871E-46D4-B7C1-6F5F2815C934}"/>
    <dgm:cxn modelId="{E1ACDBDE-1A69-43F7-9BFC-A628B314211C}" type="presOf" srcId="{014A1DD6-368F-4BF3-A181-101428E0CB37}" destId="{22F9206A-467F-447F-8378-ADE10175F799}" srcOrd="0" destOrd="7" presId="urn:microsoft.com/office/officeart/2005/8/layout/vList2"/>
    <dgm:cxn modelId="{5E70D1F1-EF9E-4BBB-AD78-7D5B0C360146}" type="presOf" srcId="{EFA7E7E5-83C2-497E-87D0-8AF94547AF08}" destId="{22F9206A-467F-447F-8378-ADE10175F799}" srcOrd="0" destOrd="8" presId="urn:microsoft.com/office/officeart/2005/8/layout/vList2"/>
    <dgm:cxn modelId="{1BCC99F5-D8E5-4C9C-AD64-5B74D6CC78F5}" type="presOf" srcId="{818DDBED-CD79-4655-ACD9-DB5BA773E45D}" destId="{22F9206A-467F-447F-8378-ADE10175F799}" srcOrd="0" destOrd="5" presId="urn:microsoft.com/office/officeart/2005/8/layout/vList2"/>
    <dgm:cxn modelId="{F0D4BCFA-673C-480D-B28B-E4BE9F796784}" srcId="{3AA99B39-9FBD-44B8-B294-CAE2B2683237}" destId="{AA505223-DFE8-4094-8A89-03514FFDB1E7}" srcOrd="1" destOrd="0" parTransId="{74D99329-8182-431F-8702-8650D4E89574}" sibTransId="{1F8C8D3A-CC60-4DA6-BC3F-CD941BFED527}"/>
    <dgm:cxn modelId="{4EF9159D-C78B-4B0A-8358-D72133B7BE93}" type="presParOf" srcId="{6D8E0703-A554-4C34-9580-CD5BCE566F74}" destId="{F2D3C039-2D6F-4F3E-916C-AC0AED552279}" srcOrd="0" destOrd="0" presId="urn:microsoft.com/office/officeart/2005/8/layout/vList2"/>
    <dgm:cxn modelId="{85350A43-D49C-462D-9295-BC44715B0E5E}" type="presParOf" srcId="{6D8E0703-A554-4C34-9580-CD5BCE566F74}" destId="{22F9206A-467F-447F-8378-ADE10175F79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0ABD5-C680-4533-998C-831FA1A19582}">
      <dsp:nvSpPr>
        <dsp:cNvPr id="0" name=""/>
        <dsp:cNvSpPr/>
      </dsp:nvSpPr>
      <dsp:spPr>
        <a:xfrm>
          <a:off x="0" y="445803"/>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Chest Freezer space</a:t>
          </a:r>
        </a:p>
      </dsp:txBody>
      <dsp:txXfrm>
        <a:off x="0" y="445803"/>
        <a:ext cx="1149914" cy="689948"/>
      </dsp:txXfrm>
    </dsp:sp>
    <dsp:sp modelId="{388838CB-B2F1-45EE-BEC2-590AA93AC11B}">
      <dsp:nvSpPr>
        <dsp:cNvPr id="0" name=""/>
        <dsp:cNvSpPr/>
      </dsp:nvSpPr>
      <dsp:spPr>
        <a:xfrm>
          <a:off x="1264905" y="445803"/>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Arctic Entries</a:t>
          </a:r>
        </a:p>
      </dsp:txBody>
      <dsp:txXfrm>
        <a:off x="1264905" y="445803"/>
        <a:ext cx="1149914" cy="689948"/>
      </dsp:txXfrm>
    </dsp:sp>
    <dsp:sp modelId="{252D6C3E-6707-483F-86AF-6F1F5DADAC08}">
      <dsp:nvSpPr>
        <dsp:cNvPr id="0" name=""/>
        <dsp:cNvSpPr/>
      </dsp:nvSpPr>
      <dsp:spPr>
        <a:xfrm>
          <a:off x="2529810" y="445803"/>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Space for Washer (NIC)</a:t>
          </a:r>
        </a:p>
      </dsp:txBody>
      <dsp:txXfrm>
        <a:off x="2529810" y="445803"/>
        <a:ext cx="1149914" cy="689948"/>
      </dsp:txXfrm>
    </dsp:sp>
    <dsp:sp modelId="{D0390171-3F99-447D-8AA2-D1C5034FC690}">
      <dsp:nvSpPr>
        <dsp:cNvPr id="0" name=""/>
        <dsp:cNvSpPr/>
      </dsp:nvSpPr>
      <dsp:spPr>
        <a:xfrm>
          <a:off x="0" y="125074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Ranges included with homes</a:t>
          </a:r>
        </a:p>
      </dsp:txBody>
      <dsp:txXfrm>
        <a:off x="0" y="1250742"/>
        <a:ext cx="1149914" cy="689948"/>
      </dsp:txXfrm>
    </dsp:sp>
    <dsp:sp modelId="{0B48D287-5C5A-4743-909B-5B98E5D666CB}">
      <dsp:nvSpPr>
        <dsp:cNvPr id="0" name=""/>
        <dsp:cNvSpPr/>
      </dsp:nvSpPr>
      <dsp:spPr>
        <a:xfrm>
          <a:off x="1264905" y="125074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Space for Refrigerators (NIC)</a:t>
          </a:r>
        </a:p>
      </dsp:txBody>
      <dsp:txXfrm>
        <a:off x="1264905" y="1250742"/>
        <a:ext cx="1149914" cy="689948"/>
      </dsp:txXfrm>
    </dsp:sp>
    <dsp:sp modelId="{FFEBD780-E4E0-4316-A5B4-1DCA289D5D72}">
      <dsp:nvSpPr>
        <dsp:cNvPr id="0" name=""/>
        <dsp:cNvSpPr/>
      </dsp:nvSpPr>
      <dsp:spPr>
        <a:xfrm>
          <a:off x="2529810" y="125074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Bedroom space for two queens</a:t>
          </a:r>
        </a:p>
      </dsp:txBody>
      <dsp:txXfrm>
        <a:off x="2529810" y="1250742"/>
        <a:ext cx="1149914" cy="689948"/>
      </dsp:txXfrm>
    </dsp:sp>
    <dsp:sp modelId="{60073D5E-8165-4E2B-AE7A-26D34E9C91FC}">
      <dsp:nvSpPr>
        <dsp:cNvPr id="0" name=""/>
        <dsp:cNvSpPr/>
      </dsp:nvSpPr>
      <dsp:spPr>
        <a:xfrm>
          <a:off x="0" y="205568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Storage space</a:t>
          </a:r>
        </a:p>
      </dsp:txBody>
      <dsp:txXfrm>
        <a:off x="0" y="2055682"/>
        <a:ext cx="1149914" cy="689948"/>
      </dsp:txXfrm>
    </dsp:sp>
    <dsp:sp modelId="{58378BB6-15B7-4A85-9C67-36D0F6958F6E}">
      <dsp:nvSpPr>
        <dsp:cNvPr id="0" name=""/>
        <dsp:cNvSpPr/>
      </dsp:nvSpPr>
      <dsp:spPr>
        <a:xfrm>
          <a:off x="1264905" y="205568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Toyo Stove for Heating</a:t>
          </a:r>
        </a:p>
      </dsp:txBody>
      <dsp:txXfrm>
        <a:off x="1264905" y="2055682"/>
        <a:ext cx="1149914" cy="689948"/>
      </dsp:txXfrm>
    </dsp:sp>
    <dsp:sp modelId="{D3F7976E-C2AA-4834-8FAB-2EF3A3B3F8CD}">
      <dsp:nvSpPr>
        <dsp:cNvPr id="0" name=""/>
        <dsp:cNvSpPr/>
      </dsp:nvSpPr>
      <dsp:spPr>
        <a:xfrm>
          <a:off x="2529810" y="205568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Wood Stove consideration (NIC) </a:t>
          </a:r>
        </a:p>
      </dsp:txBody>
      <dsp:txXfrm>
        <a:off x="2529810" y="2055682"/>
        <a:ext cx="1149914" cy="689948"/>
      </dsp:txXfrm>
    </dsp:sp>
    <dsp:sp modelId="{55349B87-68E7-48C0-9B7B-8A332B664B03}">
      <dsp:nvSpPr>
        <dsp:cNvPr id="0" name=""/>
        <dsp:cNvSpPr/>
      </dsp:nvSpPr>
      <dsp:spPr>
        <a:xfrm>
          <a:off x="0" y="286062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Portable generator provided</a:t>
          </a:r>
        </a:p>
      </dsp:txBody>
      <dsp:txXfrm>
        <a:off x="0" y="2860622"/>
        <a:ext cx="1149914" cy="689948"/>
      </dsp:txXfrm>
    </dsp:sp>
    <dsp:sp modelId="{4991598D-E8ED-4C07-980E-4DF8064AEA94}">
      <dsp:nvSpPr>
        <dsp:cNvPr id="0" name=""/>
        <dsp:cNvSpPr/>
      </dsp:nvSpPr>
      <dsp:spPr>
        <a:xfrm>
          <a:off x="1264905" y="286062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Large family consideration</a:t>
          </a:r>
        </a:p>
      </dsp:txBody>
      <dsp:txXfrm>
        <a:off x="1264905" y="2860622"/>
        <a:ext cx="1149914" cy="689948"/>
      </dsp:txXfrm>
    </dsp:sp>
    <dsp:sp modelId="{C2C5C537-0B16-4814-9617-6F825B3489F7}">
      <dsp:nvSpPr>
        <dsp:cNvPr id="0" name=""/>
        <dsp:cNvSpPr/>
      </dsp:nvSpPr>
      <dsp:spPr>
        <a:xfrm>
          <a:off x="2529810" y="286062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Minimum R-value</a:t>
          </a:r>
        </a:p>
      </dsp:txBody>
      <dsp:txXfrm>
        <a:off x="2529810" y="2860622"/>
        <a:ext cx="1149914" cy="689948"/>
      </dsp:txXfrm>
    </dsp:sp>
    <dsp:sp modelId="{4CDA1293-C590-4C30-8E4E-ED0EFA69C8A5}">
      <dsp:nvSpPr>
        <dsp:cNvPr id="0" name=""/>
        <dsp:cNvSpPr/>
      </dsp:nvSpPr>
      <dsp:spPr>
        <a:xfrm>
          <a:off x="0" y="366556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Water tank – gravity fed</a:t>
          </a:r>
        </a:p>
      </dsp:txBody>
      <dsp:txXfrm>
        <a:off x="0" y="3665562"/>
        <a:ext cx="1149914" cy="689948"/>
      </dsp:txXfrm>
    </dsp:sp>
    <dsp:sp modelId="{9EE7FD2E-1A5E-4F40-8D19-118865C9546C}">
      <dsp:nvSpPr>
        <dsp:cNvPr id="0" name=""/>
        <dsp:cNvSpPr/>
      </dsp:nvSpPr>
      <dsp:spPr>
        <a:xfrm>
          <a:off x="1264905" y="366556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Community power hookup with</a:t>
          </a:r>
        </a:p>
      </dsp:txBody>
      <dsp:txXfrm>
        <a:off x="1264905" y="3665562"/>
        <a:ext cx="1149914" cy="689948"/>
      </dsp:txXfrm>
    </dsp:sp>
    <dsp:sp modelId="{FB656976-B80E-4EA0-8603-DB333AB75FCA}">
      <dsp:nvSpPr>
        <dsp:cNvPr id="0" name=""/>
        <dsp:cNvSpPr/>
      </dsp:nvSpPr>
      <dsp:spPr>
        <a:xfrm>
          <a:off x="2529810" y="3665562"/>
          <a:ext cx="1149914" cy="689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power switch</a:t>
          </a:r>
        </a:p>
      </dsp:txBody>
      <dsp:txXfrm>
        <a:off x="2529810" y="3665562"/>
        <a:ext cx="1149914" cy="689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2628F-8018-4E00-956E-56AC695FF460}">
      <dsp:nvSpPr>
        <dsp:cNvPr id="0" name=""/>
        <dsp:cNvSpPr/>
      </dsp:nvSpPr>
      <dsp:spPr>
        <a:xfrm>
          <a:off x="0" y="310831"/>
          <a:ext cx="5181600" cy="3108960"/>
        </a:xfrm>
        <a:prstGeom prst="rect">
          <a:avLst/>
        </a:prstGeom>
        <a:no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Regional, Non-Profit, and Other</a:t>
          </a:r>
        </a:p>
        <a:p>
          <a:pPr marL="114300" lvl="1" indent="-114300" algn="l" defTabSz="577850">
            <a:lnSpc>
              <a:spcPct val="90000"/>
            </a:lnSpc>
            <a:spcBef>
              <a:spcPct val="0"/>
            </a:spcBef>
            <a:spcAft>
              <a:spcPct val="15000"/>
            </a:spcAft>
            <a:buChar char="•"/>
          </a:pPr>
          <a:r>
            <a:rPr lang="en-US" sz="1300" kern="1200" dirty="0">
              <a:solidFill>
                <a:schemeClr val="tx1"/>
              </a:solidFill>
              <a:latin typeface="+mn-lt"/>
              <a:ea typeface="+mn-ea"/>
              <a:cs typeface="+mn-cs"/>
            </a:rPr>
            <a:t>Association of Village Council Presidents, Regional Housing Authority (AVCP-RHA) </a:t>
          </a:r>
        </a:p>
        <a:p>
          <a:pPr marL="114300" lvl="1" indent="-114300" algn="l" defTabSz="577850">
            <a:lnSpc>
              <a:spcPct val="90000"/>
            </a:lnSpc>
            <a:spcBef>
              <a:spcPct val="0"/>
            </a:spcBef>
            <a:spcAft>
              <a:spcPct val="15000"/>
            </a:spcAft>
            <a:buChar char="•"/>
          </a:pPr>
          <a:r>
            <a:rPr lang="en-US" sz="1300" kern="1200" dirty="0">
              <a:solidFill>
                <a:schemeClr val="tx1"/>
              </a:solidFill>
              <a:latin typeface="+mn-lt"/>
              <a:ea typeface="+mn-ea"/>
              <a:cs typeface="+mn-cs"/>
            </a:rPr>
            <a:t>Alaska Tribal Health Consortium (ANTHC)</a:t>
          </a:r>
        </a:p>
        <a:p>
          <a:pPr marL="114300" lvl="1" indent="-114300" algn="l" defTabSz="577850">
            <a:lnSpc>
              <a:spcPct val="90000"/>
            </a:lnSpc>
            <a:spcBef>
              <a:spcPct val="0"/>
            </a:spcBef>
            <a:spcAft>
              <a:spcPct val="15000"/>
            </a:spcAft>
            <a:buChar char="•"/>
          </a:pPr>
          <a:r>
            <a:rPr lang="en-US" sz="1300" kern="1200" dirty="0">
              <a:solidFill>
                <a:schemeClr val="tx1"/>
              </a:solidFill>
              <a:latin typeface="+mn-lt"/>
              <a:ea typeface="+mn-ea"/>
              <a:cs typeface="+mn-cs"/>
            </a:rPr>
            <a:t>Cold Climate Housing Research Center</a:t>
          </a:r>
        </a:p>
        <a:p>
          <a:pPr marL="114300" lvl="1" indent="-114300" algn="l" defTabSz="577850">
            <a:lnSpc>
              <a:spcPct val="90000"/>
            </a:lnSpc>
            <a:spcBef>
              <a:spcPct val="0"/>
            </a:spcBef>
            <a:spcAft>
              <a:spcPct val="15000"/>
            </a:spcAft>
            <a:buChar char="•"/>
          </a:pPr>
          <a:r>
            <a:rPr lang="en-US" sz="1300" kern="1200" dirty="0">
              <a:solidFill>
                <a:schemeClr val="tx1"/>
              </a:solidFill>
              <a:latin typeface="+mn-lt"/>
              <a:ea typeface="+mn-ea"/>
              <a:cs typeface="+mn-cs"/>
            </a:rPr>
            <a:t>Harvard law School</a:t>
          </a:r>
        </a:p>
        <a:p>
          <a:pPr marL="114300" lvl="1" indent="-114300" algn="l" defTabSz="577850">
            <a:lnSpc>
              <a:spcPct val="90000"/>
            </a:lnSpc>
            <a:spcBef>
              <a:spcPct val="0"/>
            </a:spcBef>
            <a:spcAft>
              <a:spcPct val="15000"/>
            </a:spcAft>
            <a:buChar char="•"/>
          </a:pPr>
          <a:r>
            <a:rPr lang="en-US" sz="1300" kern="1200" dirty="0">
              <a:solidFill>
                <a:schemeClr val="tx1"/>
              </a:solidFill>
              <a:latin typeface="+mn-lt"/>
              <a:ea typeface="+mn-ea"/>
              <a:cs typeface="+mn-cs"/>
            </a:rPr>
            <a:t>Rural Alaska Community Assistance Corporation</a:t>
          </a:r>
        </a:p>
        <a:p>
          <a:pPr marL="114300" lvl="1" indent="-114300" algn="l" defTabSz="577850">
            <a:lnSpc>
              <a:spcPct val="90000"/>
            </a:lnSpc>
            <a:spcBef>
              <a:spcPct val="0"/>
            </a:spcBef>
            <a:spcAft>
              <a:spcPct val="15000"/>
            </a:spcAft>
            <a:buChar char="•"/>
          </a:pPr>
          <a:r>
            <a:rPr lang="en-US" sz="1300" kern="1200" dirty="0">
              <a:solidFill>
                <a:schemeClr val="tx1"/>
              </a:solidFill>
              <a:latin typeface="+mn-lt"/>
              <a:ea typeface="+mn-ea"/>
              <a:cs typeface="+mn-cs"/>
            </a:rPr>
            <a:t>RurAL CAP</a:t>
          </a:r>
        </a:p>
        <a:p>
          <a:pPr marL="114300" lvl="1" indent="-114300" algn="l" defTabSz="577850">
            <a:lnSpc>
              <a:spcPct val="90000"/>
            </a:lnSpc>
            <a:spcBef>
              <a:spcPct val="0"/>
            </a:spcBef>
            <a:spcAft>
              <a:spcPct val="15000"/>
            </a:spcAft>
            <a:buChar char="•"/>
          </a:pPr>
          <a:r>
            <a:rPr lang="en-US" sz="1300" kern="1200" dirty="0">
              <a:solidFill>
                <a:schemeClr val="tx1"/>
              </a:solidFill>
              <a:latin typeface="+mn-lt"/>
              <a:ea typeface="+mn-ea"/>
              <a:cs typeface="+mn-cs"/>
            </a:rPr>
            <a:t>Lower Kuskokwim School District</a:t>
          </a:r>
        </a:p>
        <a:p>
          <a:pPr marL="114300" lvl="1" indent="-114300" algn="l" defTabSz="577850">
            <a:lnSpc>
              <a:spcPct val="90000"/>
            </a:lnSpc>
            <a:spcBef>
              <a:spcPct val="0"/>
            </a:spcBef>
            <a:spcAft>
              <a:spcPct val="15000"/>
            </a:spcAft>
            <a:buChar char="•"/>
          </a:pPr>
          <a:r>
            <a:rPr lang="en-US" sz="1300" kern="1200" dirty="0">
              <a:solidFill>
                <a:schemeClr val="tx1"/>
              </a:solidFill>
              <a:latin typeface="+mn-lt"/>
              <a:ea typeface="+mn-ea"/>
              <a:cs typeface="+mn-cs"/>
            </a:rPr>
            <a:t>Yukon-Kuskokwim Health Corporation</a:t>
          </a:r>
        </a:p>
      </dsp:txBody>
      <dsp:txXfrm>
        <a:off x="0" y="310831"/>
        <a:ext cx="5181600" cy="31089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3C039-2D6F-4F3E-916C-AC0AED552279}">
      <dsp:nvSpPr>
        <dsp:cNvPr id="0" name=""/>
        <dsp:cNvSpPr/>
      </dsp:nvSpPr>
      <dsp:spPr>
        <a:xfrm>
          <a:off x="0" y="24245"/>
          <a:ext cx="5181600" cy="540540"/>
        </a:xfrm>
        <a:prstGeom prst="roundRect">
          <a:avLst/>
        </a:prstGeom>
        <a:no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prstClr val="black"/>
              </a:solidFill>
              <a:latin typeface="Aptos" panose="02110004020202020204"/>
              <a:ea typeface="+mn-ea"/>
              <a:cs typeface="+mn-cs"/>
            </a:rPr>
            <a:t>Federal </a:t>
          </a:r>
        </a:p>
      </dsp:txBody>
      <dsp:txXfrm>
        <a:off x="26387" y="50632"/>
        <a:ext cx="5128826" cy="487766"/>
      </dsp:txXfrm>
    </dsp:sp>
    <dsp:sp modelId="{22F9206A-467F-447F-8378-ADE10175F799}">
      <dsp:nvSpPr>
        <dsp:cNvPr id="0" name=""/>
        <dsp:cNvSpPr/>
      </dsp:nvSpPr>
      <dsp:spPr>
        <a:xfrm>
          <a:off x="0" y="597684"/>
          <a:ext cx="5181600" cy="373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516"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Congressional Delegations</a:t>
          </a:r>
        </a:p>
        <a:p>
          <a:pPr marL="342900" lvl="2" indent="-171450" algn="l" defTabSz="755650">
            <a:lnSpc>
              <a:spcPct val="90000"/>
            </a:lnSpc>
            <a:spcBef>
              <a:spcPct val="0"/>
            </a:spcBef>
            <a:spcAft>
              <a:spcPct val="20000"/>
            </a:spcAft>
            <a:buChar char="•"/>
          </a:pPr>
          <a:r>
            <a:rPr lang="en-US" sz="1700" kern="1200" dirty="0"/>
            <a:t>Senator Lisa Murkowski Office</a:t>
          </a:r>
        </a:p>
        <a:p>
          <a:pPr marL="342900" lvl="2" indent="-171450" algn="l" defTabSz="755650">
            <a:lnSpc>
              <a:spcPct val="90000"/>
            </a:lnSpc>
            <a:spcBef>
              <a:spcPct val="0"/>
            </a:spcBef>
            <a:spcAft>
              <a:spcPct val="20000"/>
            </a:spcAft>
            <a:buChar char="•"/>
          </a:pPr>
          <a:r>
            <a:rPr lang="en-US" sz="1700" kern="1200" dirty="0"/>
            <a:t>Senator Dan Sullivan’s Office </a:t>
          </a:r>
        </a:p>
        <a:p>
          <a:pPr marL="342900" lvl="2" indent="-171450" algn="l" defTabSz="755650">
            <a:lnSpc>
              <a:spcPct val="90000"/>
            </a:lnSpc>
            <a:spcBef>
              <a:spcPct val="0"/>
            </a:spcBef>
            <a:spcAft>
              <a:spcPct val="20000"/>
            </a:spcAft>
            <a:buChar char="•"/>
          </a:pPr>
          <a:r>
            <a:rPr lang="en-US" sz="1700" kern="1200" dirty="0"/>
            <a:t>Representative Don Young’s Office</a:t>
          </a:r>
        </a:p>
        <a:p>
          <a:pPr marL="342900" lvl="2" indent="-171450" algn="l" defTabSz="755650">
            <a:lnSpc>
              <a:spcPct val="90000"/>
            </a:lnSpc>
            <a:spcBef>
              <a:spcPct val="0"/>
            </a:spcBef>
            <a:spcAft>
              <a:spcPct val="20000"/>
            </a:spcAft>
            <a:buChar char="•"/>
          </a:pPr>
          <a:r>
            <a:rPr lang="en-US" sz="1700" kern="1200" dirty="0"/>
            <a:t>Representative May Petola’s Office</a:t>
          </a:r>
        </a:p>
        <a:p>
          <a:pPr marL="171450" lvl="1" indent="-171450" algn="l" defTabSz="755650">
            <a:lnSpc>
              <a:spcPct val="90000"/>
            </a:lnSpc>
            <a:spcBef>
              <a:spcPct val="0"/>
            </a:spcBef>
            <a:spcAft>
              <a:spcPct val="20000"/>
            </a:spcAft>
            <a:buChar char="•"/>
          </a:pPr>
          <a:r>
            <a:rPr lang="en-US" sz="1700" kern="1200" dirty="0"/>
            <a:t>Denali Commission</a:t>
          </a:r>
        </a:p>
        <a:p>
          <a:pPr marL="171450" lvl="1" indent="-171450" algn="l" defTabSz="755650">
            <a:lnSpc>
              <a:spcPct val="90000"/>
            </a:lnSpc>
            <a:spcBef>
              <a:spcPct val="0"/>
            </a:spcBef>
            <a:spcAft>
              <a:spcPct val="20000"/>
            </a:spcAft>
            <a:buChar char="•"/>
          </a:pPr>
          <a:r>
            <a:rPr lang="en-US" sz="1700" kern="1200" dirty="0"/>
            <a:t>U.S. Department of Agriculture</a:t>
          </a:r>
        </a:p>
        <a:p>
          <a:pPr marL="342900" lvl="2" indent="-171450" algn="l" defTabSz="755650">
            <a:lnSpc>
              <a:spcPct val="90000"/>
            </a:lnSpc>
            <a:spcBef>
              <a:spcPct val="0"/>
            </a:spcBef>
            <a:spcAft>
              <a:spcPct val="20000"/>
            </a:spcAft>
            <a:buChar char="•"/>
          </a:pPr>
          <a:r>
            <a:rPr lang="en-US" sz="1700" kern="1200" dirty="0"/>
            <a:t>Natural Resources Conservation Service</a:t>
          </a:r>
        </a:p>
        <a:p>
          <a:pPr marL="342900" lvl="2" indent="-171450" algn="l" defTabSz="755650">
            <a:lnSpc>
              <a:spcPct val="90000"/>
            </a:lnSpc>
            <a:spcBef>
              <a:spcPct val="0"/>
            </a:spcBef>
            <a:spcAft>
              <a:spcPct val="20000"/>
            </a:spcAft>
            <a:buChar char="•"/>
          </a:pPr>
          <a:r>
            <a:rPr lang="en-US" sz="1700" kern="1200" dirty="0"/>
            <a:t>Rural Development</a:t>
          </a:r>
        </a:p>
        <a:p>
          <a:pPr marL="171450" lvl="1" indent="-171450" algn="l" defTabSz="755650">
            <a:lnSpc>
              <a:spcPct val="90000"/>
            </a:lnSpc>
            <a:spcBef>
              <a:spcPct val="0"/>
            </a:spcBef>
            <a:spcAft>
              <a:spcPct val="20000"/>
            </a:spcAft>
            <a:buChar char="•"/>
          </a:pPr>
          <a:r>
            <a:rPr lang="en-US" sz="1700" kern="1200" dirty="0"/>
            <a:t>U.S. Department of Commerce</a:t>
          </a:r>
        </a:p>
        <a:p>
          <a:pPr marL="342900" lvl="2" indent="-171450" algn="l" defTabSz="755650">
            <a:lnSpc>
              <a:spcPct val="90000"/>
            </a:lnSpc>
            <a:spcBef>
              <a:spcPct val="0"/>
            </a:spcBef>
            <a:spcAft>
              <a:spcPct val="20000"/>
            </a:spcAft>
            <a:buChar char="•"/>
          </a:pPr>
          <a:r>
            <a:rPr lang="en-US" sz="1700" kern="1200" dirty="0"/>
            <a:t>Economic Development Administration</a:t>
          </a:r>
        </a:p>
        <a:p>
          <a:pPr marL="342900" lvl="2" indent="-171450" algn="l" defTabSz="755650">
            <a:lnSpc>
              <a:spcPct val="90000"/>
            </a:lnSpc>
            <a:spcBef>
              <a:spcPct val="0"/>
            </a:spcBef>
            <a:spcAft>
              <a:spcPct val="20000"/>
            </a:spcAft>
            <a:buChar char="•"/>
          </a:pPr>
          <a:r>
            <a:rPr lang="en-US" sz="1700" kern="1200" dirty="0"/>
            <a:t>National Oceanic and Atmospheric Administration</a:t>
          </a:r>
        </a:p>
      </dsp:txBody>
      <dsp:txXfrm>
        <a:off x="0" y="597684"/>
        <a:ext cx="5181600" cy="373428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9E267C-F089-4AA6-98DC-7F2425BD9D2E}" type="datetimeFigureOut">
              <a:rPr lang="en-US" smtClean="0"/>
              <a:t>12/4/2024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B57FAA-C5C7-40AD-B207-7E08D334031D}" type="slidenum">
              <a:rPr lang="en-US" smtClean="0"/>
              <a:t>‹#›</a:t>
            </a:fld>
            <a:endParaRPr lang="en-US" dirty="0"/>
          </a:p>
        </p:txBody>
      </p:sp>
    </p:spTree>
    <p:extLst>
      <p:ext uri="{BB962C8B-B14F-4D97-AF65-F5344CB8AC3E}">
        <p14:creationId xmlns:p14="http://schemas.microsoft.com/office/powerpoint/2010/main" val="4093213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early 2006, the Newtok's Tribal Council requested the assistance of the Division of Community and Regional Affairs (DCRA) within the Department of Commerce, Community and Economic Development (DCCED) with Newtok's relocation effort. Newtok had scaled several significant hurdles by reaching consensus on the decision to relocate, evaluating and selecting a feasible relocation site, and acquiring site control of the new village site. Despite these accomplishments, the community was being met with substantial obstacles to carrying out the physical relocation. No state or federal agency was authorized to relocate a village. Government policy guidelines posed barriers to investing in new communities where no population was established. Several agency policies set population thresholds in order for investments to be made. Meanwhile, Newtok continued to lose land to the Ninglick River, the community was becoming increasingly vulnerable to coastal sea storm, storm surges and flooding, critical community infrastructure was deteriorating, and public health issues were increasing.</a:t>
            </a:r>
          </a:p>
          <a:p>
            <a:endParaRPr lang="en-US" dirty="0"/>
          </a:p>
          <a:p>
            <a:r>
              <a:rPr lang="en-US" dirty="0"/>
              <a:t> </a:t>
            </a:r>
          </a:p>
          <a:p>
            <a:endParaRPr lang="en-US" dirty="0"/>
          </a:p>
          <a:p>
            <a:r>
              <a:rPr lang="en-US" dirty="0"/>
              <a:t>DCCED is directed by two Alaska Administrative Orders (AO 231 and AO 239) "to act as the state coordinating agency to coordinate with the other state and federal agencies to propose long-term solutions to the ongoing erosion issues in... affected coastal communities..." Consistent with this directive, DCRA organized the Newtok Planning Group (NPG) to coordinate assistance to Newtok on the relocation effort.</a:t>
            </a:r>
          </a:p>
          <a:p>
            <a:endParaRPr lang="en-US" dirty="0"/>
          </a:p>
          <a:p>
            <a:r>
              <a:rPr lang="en-US" dirty="0"/>
              <a:t> </a:t>
            </a:r>
          </a:p>
          <a:p>
            <a:endParaRPr lang="en-US" dirty="0"/>
          </a:p>
          <a:p>
            <a:r>
              <a:rPr lang="en-US" dirty="0"/>
              <a:t>The concept of the Newtok Planning Group is simple: bring together on a regular basis representatives of state and federal agencies and regional organizations that are currently working with Newtok within their respective agency authorities in order to pool multi-disciplinary expertise, leverage resources, and brainstorm a strategy to make Newtok’s relocation to Mertarvik a reality. DCRA has organized and facilitated the meetings, and the Newtok Village Council and Newtok Native Corporation are at the table with state and federal agency partners. Membership in the planning group is voluntary, but participation is strong because members recognize the value of the meetings to the work they doing for Newtok.</a:t>
            </a:r>
          </a:p>
          <a:p>
            <a:endParaRPr lang="en-US" dirty="0"/>
          </a:p>
          <a:p>
            <a:r>
              <a:rPr lang="en-US" dirty="0"/>
              <a:t> </a:t>
            </a:r>
          </a:p>
          <a:p>
            <a:endParaRPr lang="en-US" dirty="0"/>
          </a:p>
          <a:p>
            <a:r>
              <a:rPr lang="en-US" dirty="0"/>
              <a:t>The NPG has convened regularly since its formation, working with Newtok and across agencies to leverage resources, secure funding, and to establish a framework and strategy for moving the relocation process forward. Download a list of the participants in the NPG. </a:t>
            </a:r>
          </a:p>
        </p:txBody>
      </p:sp>
      <p:sp>
        <p:nvSpPr>
          <p:cNvPr id="4" name="Slide Number Placeholder 3"/>
          <p:cNvSpPr>
            <a:spLocks noGrp="1"/>
          </p:cNvSpPr>
          <p:nvPr>
            <p:ph type="sldNum" sz="quarter" idx="5"/>
          </p:nvPr>
        </p:nvSpPr>
        <p:spPr/>
        <p:txBody>
          <a:bodyPr/>
          <a:lstStyle/>
          <a:p>
            <a:fld id="{A0E1F051-C85B-4222-B839-2AEF5944589B}" type="slidenum">
              <a:rPr lang="en-US" smtClean="0"/>
              <a:t>14</a:t>
            </a:fld>
            <a:endParaRPr lang="en-US"/>
          </a:p>
        </p:txBody>
      </p:sp>
    </p:spTree>
    <p:extLst>
      <p:ext uri="{BB962C8B-B14F-4D97-AF65-F5344CB8AC3E}">
        <p14:creationId xmlns:p14="http://schemas.microsoft.com/office/powerpoint/2010/main" val="1267299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7FAA-C5C7-40AD-B207-7E08D334031D}" type="slidenum">
              <a:rPr lang="en-US" smtClean="0"/>
              <a:t>16</a:t>
            </a:fld>
            <a:endParaRPr lang="en-US" dirty="0"/>
          </a:p>
        </p:txBody>
      </p:sp>
    </p:spTree>
    <p:extLst>
      <p:ext uri="{BB962C8B-B14F-4D97-AF65-F5344CB8AC3E}">
        <p14:creationId xmlns:p14="http://schemas.microsoft.com/office/powerpoint/2010/main" val="3982549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7FAA-C5C7-40AD-B207-7E08D334031D}" type="slidenum">
              <a:rPr lang="en-US" smtClean="0"/>
              <a:t>26</a:t>
            </a:fld>
            <a:endParaRPr lang="en-US" dirty="0"/>
          </a:p>
        </p:txBody>
      </p:sp>
    </p:spTree>
    <p:extLst>
      <p:ext uri="{BB962C8B-B14F-4D97-AF65-F5344CB8AC3E}">
        <p14:creationId xmlns:p14="http://schemas.microsoft.com/office/powerpoint/2010/main" val="1052297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1225009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2316746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3270700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1468180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443192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328270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58754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1109224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3639009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214422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06D8C-2B23-48C3-BA6E-F420890DF1DC}"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CBF3D7-A47C-41CD-81AB-CDEA73C0EF61}" type="slidenum">
              <a:rPr lang="en-US" smtClean="0"/>
              <a:t>‹#›</a:t>
            </a:fld>
            <a:endParaRPr lang="en-US" dirty="0"/>
          </a:p>
        </p:txBody>
      </p:sp>
    </p:spTree>
    <p:extLst>
      <p:ext uri="{BB962C8B-B14F-4D97-AF65-F5344CB8AC3E}">
        <p14:creationId xmlns:p14="http://schemas.microsoft.com/office/powerpoint/2010/main" val="370730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FE06D8C-2B23-48C3-BA6E-F420890DF1DC}" type="datetimeFigureOut">
              <a:rPr lang="en-US" smtClean="0"/>
              <a:t>12/4/2024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CBF3D7-A47C-41CD-81AB-CDEA73C0EF61}" type="slidenum">
              <a:rPr lang="en-US" smtClean="0"/>
              <a:t>‹#›</a:t>
            </a:fld>
            <a:endParaRPr lang="en-US" dirty="0"/>
          </a:p>
        </p:txBody>
      </p:sp>
    </p:spTree>
    <p:extLst>
      <p:ext uri="{BB962C8B-B14F-4D97-AF65-F5344CB8AC3E}">
        <p14:creationId xmlns:p14="http://schemas.microsoft.com/office/powerpoint/2010/main" val="247162566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urldefense.com/v3/__https:/dcced.maps.arcgis.com/apps/MapJournal/index.html?appid=7de812177e1544dd96aad7c0a5e22c0a__;!!GzRj30k!RUNpOe59l2SgLSKjFXARoa7MxVBmRhJ39VADNLh7XrXBG17k5eWkbMTDDKcG0RUVD0TDt0RzrjAFQURriBJ2ip3Y$" TargetMode="External"/><Relationship Id="rId2" Type="http://schemas.openxmlformats.org/officeDocument/2006/relationships/image" Target="../media/image5.gi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emf"/><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3.jpe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86D8-7DF3-9D18-406F-A1D853FA10DA}"/>
              </a:ext>
            </a:extLst>
          </p:cNvPr>
          <p:cNvSpPr>
            <a:spLocks noGrp="1"/>
          </p:cNvSpPr>
          <p:nvPr>
            <p:ph type="title"/>
          </p:nvPr>
        </p:nvSpPr>
        <p:spPr>
          <a:xfrm>
            <a:off x="1828801" y="2033374"/>
            <a:ext cx="9878894" cy="1302493"/>
          </a:xfrm>
        </p:spPr>
        <p:txBody>
          <a:bodyPr vert="horz" lIns="91440" tIns="45720" rIns="91440" bIns="45720" rtlCol="0" anchor="ctr">
            <a:normAutofit/>
          </a:bodyPr>
          <a:lstStyle/>
          <a:p>
            <a:r>
              <a:rPr lang="en-US" sz="3400" kern="1200" dirty="0">
                <a:solidFill>
                  <a:schemeClr val="tx1"/>
                </a:solidFill>
                <a:latin typeface="Adobe Gothic Std B" panose="020B0800000000000000" pitchFamily="34" charset="-128"/>
                <a:ea typeface="Adobe Gothic Std B" panose="020B0800000000000000" pitchFamily="34" charset="-128"/>
              </a:rPr>
              <a:t>Newtok: An Example of Tribal Resilience</a:t>
            </a:r>
            <a:br>
              <a:rPr lang="en-US" sz="3400" kern="1200" dirty="0">
                <a:solidFill>
                  <a:schemeClr val="tx1"/>
                </a:solidFill>
                <a:latin typeface="+mj-lt"/>
                <a:ea typeface="+mj-ea"/>
                <a:cs typeface="+mj-cs"/>
              </a:rPr>
            </a:br>
            <a:endParaRPr lang="en-US" sz="3400" kern="1200" dirty="0">
              <a:solidFill>
                <a:schemeClr val="tx1"/>
              </a:solidFill>
              <a:latin typeface="+mj-lt"/>
              <a:ea typeface="+mj-ea"/>
              <a:cs typeface="+mj-cs"/>
            </a:endParaRPr>
          </a:p>
        </p:txBody>
      </p:sp>
      <p:pic>
        <p:nvPicPr>
          <p:cNvPr id="1026" name="Picture 2">
            <a:extLst>
              <a:ext uri="{FF2B5EF4-FFF2-40B4-BE49-F238E27FC236}">
                <a16:creationId xmlns:a16="http://schemas.microsoft.com/office/drawing/2014/main" id="{4AA0036C-21D3-0650-784D-6CF93ECE63FC}"/>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364691" y="416812"/>
            <a:ext cx="2273234" cy="912469"/>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47C8096-8224-DC6C-BB69-AE5A8D7EB5A7}"/>
              </a:ext>
            </a:extLst>
          </p:cNvPr>
          <p:cNvSpPr txBox="1"/>
          <p:nvPr/>
        </p:nvSpPr>
        <p:spPr>
          <a:xfrm>
            <a:off x="207375" y="5449778"/>
            <a:ext cx="7745969" cy="1408222"/>
          </a:xfrm>
          <a:prstGeom prst="rect">
            <a:avLst/>
          </a:prstGeom>
        </p:spPr>
        <p:txBody>
          <a:bodyPr vert="horz" lIns="91440" tIns="45720" rIns="91440" bIns="45720" rtlCol="0" anchor="t">
            <a:normAutofit fontScale="92500" lnSpcReduction="20000"/>
          </a:bodyPr>
          <a:lstStyle/>
          <a:p>
            <a:pPr>
              <a:lnSpc>
                <a:spcPct val="90000"/>
              </a:lnSpc>
              <a:spcAft>
                <a:spcPts val="600"/>
              </a:spcAft>
            </a:pPr>
            <a:r>
              <a:rPr lang="en-US" sz="1700" dirty="0">
                <a:latin typeface="Adobe Gothic Std B" panose="020B0800000000000000" pitchFamily="34" charset="-128"/>
                <a:ea typeface="Adobe Gothic Std B" panose="020B0800000000000000" pitchFamily="34" charset="-128"/>
              </a:rPr>
              <a:t>Tracy McKeon, PE </a:t>
            </a:r>
          </a:p>
          <a:p>
            <a:pPr>
              <a:lnSpc>
                <a:spcPct val="90000"/>
              </a:lnSpc>
              <a:spcAft>
                <a:spcPts val="600"/>
              </a:spcAft>
            </a:pPr>
            <a:r>
              <a:rPr lang="en-US" sz="1700" dirty="0">
                <a:latin typeface="Adobe Gothic Std B" panose="020B0800000000000000" pitchFamily="34" charset="-128"/>
                <a:ea typeface="Adobe Gothic Std B" panose="020B0800000000000000" pitchFamily="34" charset="-128"/>
              </a:rPr>
              <a:t>RESPEC</a:t>
            </a:r>
          </a:p>
          <a:p>
            <a:pPr>
              <a:lnSpc>
                <a:spcPct val="90000"/>
              </a:lnSpc>
              <a:spcAft>
                <a:spcPts val="600"/>
              </a:spcAft>
            </a:pPr>
            <a:r>
              <a:rPr lang="en-US" sz="1700" dirty="0">
                <a:latin typeface="Adobe Gothic Std B" panose="020B0800000000000000" pitchFamily="34" charset="-128"/>
                <a:ea typeface="Adobe Gothic Std B" panose="020B0800000000000000" pitchFamily="34" charset="-128"/>
              </a:rPr>
              <a:t>Newtok Village Council Project Manager</a:t>
            </a:r>
          </a:p>
          <a:p>
            <a:pPr>
              <a:lnSpc>
                <a:spcPct val="90000"/>
              </a:lnSpc>
              <a:spcAft>
                <a:spcPts val="600"/>
              </a:spcAft>
            </a:pPr>
            <a:endParaRPr lang="en-US" sz="1700" dirty="0">
              <a:latin typeface="Adobe Gothic Std B" panose="020B0800000000000000" pitchFamily="34" charset="-128"/>
              <a:ea typeface="Adobe Gothic Std B" panose="020B0800000000000000" pitchFamily="34" charset="-128"/>
            </a:endParaRPr>
          </a:p>
          <a:p>
            <a:pPr>
              <a:lnSpc>
                <a:spcPct val="90000"/>
              </a:lnSpc>
              <a:spcAft>
                <a:spcPts val="600"/>
              </a:spcAft>
            </a:pPr>
            <a:r>
              <a:rPr lang="en-US" sz="1700" dirty="0">
                <a:latin typeface="Adobe Gothic Std B" panose="020B0800000000000000" pitchFamily="34" charset="-128"/>
                <a:ea typeface="Adobe Gothic Std B" panose="020B0800000000000000" pitchFamily="34" charset="-128"/>
              </a:rPr>
              <a:t>Contact Information: tracy.mckeon@respec.com</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p:txBody>
      </p:sp>
      <p:pic>
        <p:nvPicPr>
          <p:cNvPr id="3" name="Picture 2">
            <a:extLst>
              <a:ext uri="{FF2B5EF4-FFF2-40B4-BE49-F238E27FC236}">
                <a16:creationId xmlns:a16="http://schemas.microsoft.com/office/drawing/2014/main" id="{3116DC2E-AA54-CA89-C81A-A930454414FE}"/>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1140606" y="5682206"/>
            <a:ext cx="938530" cy="1097902"/>
          </a:xfrm>
          <a:prstGeom prst="rect">
            <a:avLst/>
          </a:prstGeom>
          <a:solidFill>
            <a:schemeClr val="bg1"/>
          </a:solidFill>
        </p:spPr>
      </p:pic>
      <p:pic>
        <p:nvPicPr>
          <p:cNvPr id="4" name="Picture 3">
            <a:extLst>
              <a:ext uri="{FF2B5EF4-FFF2-40B4-BE49-F238E27FC236}">
                <a16:creationId xmlns:a16="http://schemas.microsoft.com/office/drawing/2014/main" id="{0E74F471-8111-AAF1-B544-F72F49C96F01}"/>
              </a:ext>
            </a:extLst>
          </p:cNvPr>
          <p:cNvPicPr>
            <a:picLocks noChangeAspect="1"/>
          </p:cNvPicPr>
          <p:nvPr/>
        </p:nvPicPr>
        <p:blipFill>
          <a:blip r:embed="rId5"/>
          <a:stretch>
            <a:fillRect/>
          </a:stretch>
        </p:blipFill>
        <p:spPr>
          <a:xfrm>
            <a:off x="9538343" y="5682206"/>
            <a:ext cx="1470940" cy="1098550"/>
          </a:xfrm>
          <a:prstGeom prst="rect">
            <a:avLst/>
          </a:prstGeom>
        </p:spPr>
      </p:pic>
    </p:spTree>
    <p:extLst>
      <p:ext uri="{BB962C8B-B14F-4D97-AF65-F5344CB8AC3E}">
        <p14:creationId xmlns:p14="http://schemas.microsoft.com/office/powerpoint/2010/main" val="886255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E3ADE-54F6-6C4C-422D-69915CE91978}"/>
              </a:ext>
            </a:extLst>
          </p:cNvPr>
          <p:cNvSpPr>
            <a:spLocks noGrp="1"/>
          </p:cNvSpPr>
          <p:nvPr>
            <p:ph type="title"/>
          </p:nvPr>
        </p:nvSpPr>
        <p:spPr>
          <a:xfrm>
            <a:off x="761995" y="307447"/>
            <a:ext cx="10693884" cy="1109932"/>
          </a:xfrm>
        </p:spPr>
        <p:txBody>
          <a:bodyPr vert="horz" lIns="91440" tIns="45720" rIns="91440" bIns="45720" rtlCol="0" anchor="ctr">
            <a:normAutofit/>
          </a:bodyPr>
          <a:lstStyle/>
          <a:p>
            <a:r>
              <a:rPr lang="en-US" sz="4000" kern="1200" dirty="0">
                <a:solidFill>
                  <a:schemeClr val="tx1"/>
                </a:solidFill>
                <a:latin typeface="+mj-lt"/>
                <a:ea typeface="+mj-ea"/>
                <a:cs typeface="+mj-cs"/>
              </a:rPr>
              <a:t>Introduction to Newtok</a:t>
            </a:r>
          </a:p>
        </p:txBody>
      </p:sp>
      <p:pic>
        <p:nvPicPr>
          <p:cNvPr id="1030" name="Picture 6">
            <a:extLst>
              <a:ext uri="{FF2B5EF4-FFF2-40B4-BE49-F238E27FC236}">
                <a16:creationId xmlns:a16="http://schemas.microsoft.com/office/drawing/2014/main" id="{0E286570-509F-30C5-B485-A59B54BA89D9}"/>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tretch>
            <a:fillRect/>
          </a:stretch>
        </p:blipFill>
        <p:spPr bwMode="auto">
          <a:xfrm>
            <a:off x="736121" y="2184490"/>
            <a:ext cx="5804955" cy="3099733"/>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8AA7E2-0009-49C9-10A6-0D9C00A1F9AC}"/>
              </a:ext>
            </a:extLst>
          </p:cNvPr>
          <p:cNvSpPr>
            <a:spLocks noGrp="1"/>
          </p:cNvSpPr>
          <p:nvPr>
            <p:ph type="body" sz="half" idx="2"/>
          </p:nvPr>
        </p:nvSpPr>
        <p:spPr>
          <a:xfrm>
            <a:off x="7190509" y="1733408"/>
            <a:ext cx="4265370" cy="4527116"/>
          </a:xfrm>
        </p:spPr>
        <p:txBody>
          <a:bodyPr vert="horz" lIns="91440" tIns="45720" rIns="91440" bIns="45720" rtlCol="0" anchor="ctr">
            <a:normAutofit/>
          </a:bodyPr>
          <a:lstStyle/>
          <a:p>
            <a:r>
              <a:rPr lang="en-US" sz="2000" b="1" dirty="0"/>
              <a:t>Newtok</a:t>
            </a:r>
          </a:p>
          <a:p>
            <a:r>
              <a:rPr lang="en-US" sz="2000" dirty="0"/>
              <a:t>Population: 202 – </a:t>
            </a:r>
            <a:r>
              <a:rPr lang="en-US" sz="2000" b="1" dirty="0"/>
              <a:t>2020 census</a:t>
            </a:r>
            <a:endParaRPr lang="en-US" sz="2000" dirty="0"/>
          </a:p>
          <a:p>
            <a:pPr marL="342900" indent="-342900">
              <a:buFont typeface="Arial" panose="020B0604020202020204" pitchFamily="34" charset="0"/>
              <a:buChar char="•"/>
            </a:pPr>
            <a:r>
              <a:rPr lang="en-US" sz="2000" dirty="0"/>
              <a:t>Remaining population: 1 person</a:t>
            </a:r>
          </a:p>
          <a:p>
            <a:endParaRPr lang="en-US" sz="2000" b="1" dirty="0"/>
          </a:p>
          <a:p>
            <a:r>
              <a:rPr lang="en-US" sz="2000" b="1" dirty="0"/>
              <a:t>Mertarvik</a:t>
            </a:r>
          </a:p>
          <a:p>
            <a:r>
              <a:rPr lang="en-US" sz="2000" dirty="0"/>
              <a:t>Population: 301</a:t>
            </a:r>
          </a:p>
          <a:p>
            <a:pPr indent="-228600">
              <a:buFont typeface="Arial" panose="020B0604020202020204" pitchFamily="34" charset="0"/>
              <a:buChar char="•"/>
            </a:pPr>
            <a:r>
              <a:rPr lang="en-US" sz="2000" dirty="0"/>
              <a:t>Location: Bethel Census Area</a:t>
            </a:r>
          </a:p>
          <a:p>
            <a:pPr indent="-228600">
              <a:buFont typeface="Arial" panose="020B0604020202020204" pitchFamily="34" charset="0"/>
              <a:buChar char="•"/>
            </a:pPr>
            <a:r>
              <a:rPr lang="en-US" sz="2000" dirty="0"/>
              <a:t>Lifestyle: Active subsistence</a:t>
            </a:r>
          </a:p>
          <a:p>
            <a:endParaRPr lang="en-US" sz="2000" dirty="0"/>
          </a:p>
        </p:txBody>
      </p:sp>
      <p:sp>
        <p:nvSpPr>
          <p:cNvPr id="3" name="TextBox 2">
            <a:extLst>
              <a:ext uri="{FF2B5EF4-FFF2-40B4-BE49-F238E27FC236}">
                <a16:creationId xmlns:a16="http://schemas.microsoft.com/office/drawing/2014/main" id="{BB840014-83C4-3275-3662-E3767E11DE15}"/>
              </a:ext>
            </a:extLst>
          </p:cNvPr>
          <p:cNvSpPr txBox="1"/>
          <p:nvPr/>
        </p:nvSpPr>
        <p:spPr>
          <a:xfrm>
            <a:off x="7190509" y="5557054"/>
            <a:ext cx="4502025" cy="923330"/>
          </a:xfrm>
          <a:prstGeom prst="rect">
            <a:avLst/>
          </a:prstGeom>
          <a:noFill/>
        </p:spPr>
        <p:txBody>
          <a:bodyPr wrap="square" rtlCol="0">
            <a:spAutoFit/>
          </a:bodyPr>
          <a:lstStyle/>
          <a:p>
            <a:r>
              <a:rPr lang="en-US" dirty="0"/>
              <a:t>Newtok History Story Map: </a:t>
            </a:r>
          </a:p>
          <a:p>
            <a:r>
              <a:rPr lang="en-US" sz="1800" u="sng" dirty="0">
                <a:solidFill>
                  <a:srgbClr val="000000"/>
                </a:solidFill>
                <a:effectLst/>
                <a:latin typeface="Calibri" panose="020F0502020204030204" pitchFamily="34" charset="0"/>
                <a:ea typeface="Times New Roman" panose="02020603050405020304" pitchFamily="18" charset="0"/>
                <a:hlinkClick r:id="rId3"/>
              </a:rPr>
              <a:t>A Brief History of the Settlement of Newtok and Village Relocation Efforts</a:t>
            </a:r>
            <a:r>
              <a:rPr lang="en-US" sz="1800" dirty="0">
                <a:solidFill>
                  <a:srgbClr val="000000"/>
                </a:solidFill>
                <a:effectLst/>
                <a:latin typeface="Calibri" panose="020F0502020204030204" pitchFamily="34" charset="0"/>
                <a:ea typeface="Times New Roman" panose="02020603050405020304" pitchFamily="18" charset="0"/>
              </a:rPr>
              <a:t>.  </a:t>
            </a:r>
            <a:endParaRPr lang="en-US" dirty="0"/>
          </a:p>
        </p:txBody>
      </p:sp>
    </p:spTree>
    <p:extLst>
      <p:ext uri="{BB962C8B-B14F-4D97-AF65-F5344CB8AC3E}">
        <p14:creationId xmlns:p14="http://schemas.microsoft.com/office/powerpoint/2010/main" val="3717299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515BD-96E2-5253-CEF2-41C6ED08C6A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880584" y="1078623"/>
            <a:ext cx="7282828" cy="5541264"/>
          </a:xfrm>
          <a:prstGeom prst="rect">
            <a:avLst/>
          </a:prstGeom>
        </p:spPr>
      </p:pic>
      <p:pic>
        <p:nvPicPr>
          <p:cNvPr id="4" name="Picture 3">
            <a:extLst>
              <a:ext uri="{FF2B5EF4-FFF2-40B4-BE49-F238E27FC236}">
                <a16:creationId xmlns:a16="http://schemas.microsoft.com/office/drawing/2014/main" id="{555B8925-DE65-B446-8A5C-AC7E3268F30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978986" y="2657120"/>
            <a:ext cx="4079743" cy="2676879"/>
          </a:xfrm>
          <a:prstGeom prst="rect">
            <a:avLst/>
          </a:prstGeom>
        </p:spPr>
      </p:pic>
      <p:sp>
        <p:nvSpPr>
          <p:cNvPr id="5" name="TextBox 4">
            <a:extLst>
              <a:ext uri="{FF2B5EF4-FFF2-40B4-BE49-F238E27FC236}">
                <a16:creationId xmlns:a16="http://schemas.microsoft.com/office/drawing/2014/main" id="{68A921AE-0C7C-1723-ADBB-8E5BB4F0CF91}"/>
              </a:ext>
            </a:extLst>
          </p:cNvPr>
          <p:cNvSpPr txBox="1"/>
          <p:nvPr/>
        </p:nvSpPr>
        <p:spPr>
          <a:xfrm>
            <a:off x="-28588" y="167758"/>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The </a:t>
            </a:r>
            <a:r>
              <a:rPr lang="en-US" sz="3600" dirty="0" err="1">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Qaluyaarmiut</a:t>
            </a: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 People of the Dip Net</a:t>
            </a:r>
          </a:p>
        </p:txBody>
      </p:sp>
      <p:sp>
        <p:nvSpPr>
          <p:cNvPr id="6" name="TextBox 5">
            <a:extLst>
              <a:ext uri="{FF2B5EF4-FFF2-40B4-BE49-F238E27FC236}">
                <a16:creationId xmlns:a16="http://schemas.microsoft.com/office/drawing/2014/main" id="{85E345FE-8E29-3D7C-A0A6-16C52DD6625F}"/>
              </a:ext>
            </a:extLst>
          </p:cNvPr>
          <p:cNvSpPr txBox="1"/>
          <p:nvPr/>
        </p:nvSpPr>
        <p:spPr>
          <a:xfrm>
            <a:off x="133271" y="1024128"/>
            <a:ext cx="4619297" cy="5201424"/>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Known as the </a:t>
            </a:r>
            <a:r>
              <a:rPr lang="en-US" sz="2400" dirty="0" err="1"/>
              <a:t>Qaluyaarmiut</a:t>
            </a:r>
            <a:r>
              <a:rPr lang="en-US" sz="2400" dirty="0"/>
              <a:t>, or “dip net people”. </a:t>
            </a:r>
          </a:p>
          <a:p>
            <a:pPr marL="285750" indent="-285750">
              <a:lnSpc>
                <a:spcPct val="114000"/>
              </a:lnSpc>
              <a:spcAft>
                <a:spcPts val="300"/>
              </a:spcAft>
              <a:buFont typeface="Arial" panose="020B0604020202020204" pitchFamily="34" charset="0"/>
              <a:buChar char="•"/>
            </a:pPr>
            <a:r>
              <a:rPr lang="en-US" sz="2400" dirty="0"/>
              <a:t>Reside primarily in five villages: Newtok to the north of Nelson Island, the Nelson Island villages of Tununak, Nightmute, and Toksook Bay, and Chefornak to the south. </a:t>
            </a:r>
          </a:p>
          <a:p>
            <a:pPr marL="285750" indent="-285750">
              <a:lnSpc>
                <a:spcPct val="114000"/>
              </a:lnSpc>
              <a:spcAft>
                <a:spcPts val="300"/>
              </a:spcAft>
              <a:buFont typeface="Arial" panose="020B0604020202020204" pitchFamily="34" charset="0"/>
              <a:buChar char="•"/>
            </a:pPr>
            <a:r>
              <a:rPr lang="en-US" sz="2400" dirty="0"/>
              <a:t>Ancestors of the </a:t>
            </a:r>
            <a:r>
              <a:rPr lang="en-US" sz="2400" dirty="0" err="1"/>
              <a:t>Qaluyaarmiut</a:t>
            </a:r>
            <a:r>
              <a:rPr lang="en-US" sz="2400" dirty="0"/>
              <a:t> people have lived on the Bering Sea Coast for the last 2000 years. </a:t>
            </a:r>
          </a:p>
        </p:txBody>
      </p:sp>
    </p:spTree>
    <p:extLst>
      <p:ext uri="{BB962C8B-B14F-4D97-AF65-F5344CB8AC3E}">
        <p14:creationId xmlns:p14="http://schemas.microsoft.com/office/powerpoint/2010/main" val="1930707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BB481-5FA8-A833-E253-8D9E1EA3B39B}"/>
              </a:ext>
            </a:extLst>
          </p:cNvPr>
          <p:cNvSpPr txBox="1"/>
          <p:nvPr/>
        </p:nvSpPr>
        <p:spPr>
          <a:xfrm>
            <a:off x="0" y="0"/>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Settlement at Newtok</a:t>
            </a:r>
          </a:p>
        </p:txBody>
      </p:sp>
      <p:sp>
        <p:nvSpPr>
          <p:cNvPr id="7" name="TextBox 6">
            <a:extLst>
              <a:ext uri="{FF2B5EF4-FFF2-40B4-BE49-F238E27FC236}">
                <a16:creationId xmlns:a16="http://schemas.microsoft.com/office/drawing/2014/main" id="{4465A5DE-A352-998D-C7E2-23AB171AFBA4}"/>
              </a:ext>
            </a:extLst>
          </p:cNvPr>
          <p:cNvSpPr txBox="1"/>
          <p:nvPr/>
        </p:nvSpPr>
        <p:spPr>
          <a:xfrm>
            <a:off x="0" y="658358"/>
            <a:ext cx="5653305" cy="6273384"/>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First reported in 1949 by the U.S. Geologic Survey</a:t>
            </a:r>
          </a:p>
          <a:p>
            <a:pPr marL="285750" indent="-285750">
              <a:lnSpc>
                <a:spcPct val="114000"/>
              </a:lnSpc>
              <a:spcAft>
                <a:spcPts val="300"/>
              </a:spcAft>
              <a:buFont typeface="Arial" panose="020B0604020202020204" pitchFamily="34" charset="0"/>
              <a:buChar char="•"/>
            </a:pPr>
            <a:r>
              <a:rPr lang="en-US" sz="2400" dirty="0"/>
              <a:t>Community moved from Old Kealavik, the seasonal winter camp located to the northwest of Newtok. Old Kealavik experienced flooding - unsuitable location for a school. </a:t>
            </a:r>
          </a:p>
          <a:p>
            <a:pPr marL="285750" indent="-285750">
              <a:lnSpc>
                <a:spcPct val="114000"/>
              </a:lnSpc>
              <a:spcAft>
                <a:spcPts val="300"/>
              </a:spcAft>
              <a:buFont typeface="Arial" panose="020B0604020202020204" pitchFamily="34" charset="0"/>
              <a:buChar char="•"/>
            </a:pPr>
            <a:r>
              <a:rPr lang="en-US" sz="2400" dirty="0"/>
              <a:t>Newtok site was the farthest point upriver that the BIA barge could navigate to offload school building materials. </a:t>
            </a:r>
          </a:p>
          <a:p>
            <a:pPr marL="285750" indent="-285750">
              <a:lnSpc>
                <a:spcPct val="114000"/>
              </a:lnSpc>
              <a:spcAft>
                <a:spcPts val="300"/>
              </a:spcAft>
              <a:buFont typeface="Arial" panose="020B0604020202020204" pitchFamily="34" charset="0"/>
              <a:buChar char="•"/>
            </a:pPr>
            <a:r>
              <a:rPr lang="en-US" sz="2400" dirty="0"/>
              <a:t>BIA school was built in 1958 -- village developed around the school.</a:t>
            </a:r>
          </a:p>
          <a:p>
            <a:br>
              <a:rPr lang="en-US" dirty="0"/>
            </a:br>
            <a:endParaRPr lang="en-US" dirty="0"/>
          </a:p>
        </p:txBody>
      </p:sp>
      <p:grpSp>
        <p:nvGrpSpPr>
          <p:cNvPr id="13" name="Group 12">
            <a:extLst>
              <a:ext uri="{FF2B5EF4-FFF2-40B4-BE49-F238E27FC236}">
                <a16:creationId xmlns:a16="http://schemas.microsoft.com/office/drawing/2014/main" id="{47036A92-ECAF-F9B8-EF86-0F4BD860AC33}"/>
              </a:ext>
            </a:extLst>
          </p:cNvPr>
          <p:cNvGrpSpPr/>
          <p:nvPr/>
        </p:nvGrpSpPr>
        <p:grpSpPr>
          <a:xfrm>
            <a:off x="5738648" y="621790"/>
            <a:ext cx="6453352" cy="6199642"/>
            <a:chOff x="5738648" y="621790"/>
            <a:chExt cx="6453352" cy="6199642"/>
          </a:xfrm>
        </p:grpSpPr>
        <p:pic>
          <p:nvPicPr>
            <p:cNvPr id="6" name="Picture 5">
              <a:extLst>
                <a:ext uri="{FF2B5EF4-FFF2-40B4-BE49-F238E27FC236}">
                  <a16:creationId xmlns:a16="http://schemas.microsoft.com/office/drawing/2014/main" id="{5576F260-BF2F-E5EE-7944-55E9FE572B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38648" y="621790"/>
              <a:ext cx="6453352" cy="6199642"/>
            </a:xfrm>
            <a:prstGeom prst="rect">
              <a:avLst/>
            </a:prstGeom>
          </p:spPr>
        </p:pic>
        <p:sp>
          <p:nvSpPr>
            <p:cNvPr id="8" name="Star: 5 Points 7">
              <a:extLst>
                <a:ext uri="{FF2B5EF4-FFF2-40B4-BE49-F238E27FC236}">
                  <a16:creationId xmlns:a16="http://schemas.microsoft.com/office/drawing/2014/main" id="{BE0E6C57-DBA7-7A59-65EC-845B3F1D3F10}"/>
                </a:ext>
              </a:extLst>
            </p:cNvPr>
            <p:cNvSpPr/>
            <p:nvPr/>
          </p:nvSpPr>
          <p:spPr>
            <a:xfrm>
              <a:off x="6547104" y="1194815"/>
              <a:ext cx="195072" cy="182880"/>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F5ED4794-E11B-116E-A920-59E8C6EFF40E}"/>
                </a:ext>
              </a:extLst>
            </p:cNvPr>
            <p:cNvSpPr/>
            <p:nvPr/>
          </p:nvSpPr>
          <p:spPr>
            <a:xfrm>
              <a:off x="11125200" y="6108202"/>
              <a:ext cx="195072" cy="182880"/>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A53AE16-6C6A-2410-1B21-19479A99852D}"/>
                </a:ext>
              </a:extLst>
            </p:cNvPr>
            <p:cNvSpPr txBox="1"/>
            <p:nvPr/>
          </p:nvSpPr>
          <p:spPr>
            <a:xfrm>
              <a:off x="6656832" y="882870"/>
              <a:ext cx="1487424" cy="369332"/>
            </a:xfrm>
            <a:prstGeom prst="rect">
              <a:avLst/>
            </a:prstGeom>
            <a:solidFill>
              <a:srgbClr val="64664E"/>
            </a:solidFill>
          </p:spPr>
          <p:txBody>
            <a:bodyPr wrap="square" rtlCol="0">
              <a:spAutoFit/>
            </a:bodyPr>
            <a:lstStyle/>
            <a:p>
              <a:r>
                <a:rPr lang="en-US" dirty="0">
                  <a:solidFill>
                    <a:schemeClr val="bg1"/>
                  </a:solidFill>
                </a:rPr>
                <a:t>Old Kealavik</a:t>
              </a:r>
            </a:p>
          </p:txBody>
        </p:sp>
        <p:sp>
          <p:nvSpPr>
            <p:cNvPr id="12" name="TextBox 11">
              <a:extLst>
                <a:ext uri="{FF2B5EF4-FFF2-40B4-BE49-F238E27FC236}">
                  <a16:creationId xmlns:a16="http://schemas.microsoft.com/office/drawing/2014/main" id="{306F6C30-DE74-BE97-AD90-793B04C8FE1B}"/>
                </a:ext>
              </a:extLst>
            </p:cNvPr>
            <p:cNvSpPr txBox="1"/>
            <p:nvPr/>
          </p:nvSpPr>
          <p:spPr>
            <a:xfrm>
              <a:off x="10870745" y="5649217"/>
              <a:ext cx="1042416" cy="369332"/>
            </a:xfrm>
            <a:prstGeom prst="rect">
              <a:avLst/>
            </a:prstGeom>
            <a:solidFill>
              <a:srgbClr val="64664E"/>
            </a:solidFill>
          </p:spPr>
          <p:txBody>
            <a:bodyPr wrap="square" rtlCol="0">
              <a:spAutoFit/>
            </a:bodyPr>
            <a:lstStyle/>
            <a:p>
              <a:r>
                <a:rPr lang="en-US" dirty="0">
                  <a:solidFill>
                    <a:schemeClr val="bg1"/>
                  </a:solidFill>
                </a:rPr>
                <a:t>Newtok</a:t>
              </a:r>
            </a:p>
          </p:txBody>
        </p:sp>
      </p:grpSp>
    </p:spTree>
    <p:extLst>
      <p:ext uri="{BB962C8B-B14F-4D97-AF65-F5344CB8AC3E}">
        <p14:creationId xmlns:p14="http://schemas.microsoft.com/office/powerpoint/2010/main" val="2494094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AA5586-2A6D-4354-297D-F0EC8DC5E75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011620" y="-26161"/>
            <a:ext cx="10168759" cy="6884161"/>
          </a:xfrm>
          <a:prstGeom prst="rect">
            <a:avLst/>
          </a:prstGeom>
        </p:spPr>
      </p:pic>
    </p:spTree>
    <p:extLst>
      <p:ext uri="{BB962C8B-B14F-4D97-AF65-F5344CB8AC3E}">
        <p14:creationId xmlns:p14="http://schemas.microsoft.com/office/powerpoint/2010/main" val="234809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BB481-5FA8-A833-E253-8D9E1EA3B39B}"/>
              </a:ext>
            </a:extLst>
          </p:cNvPr>
          <p:cNvSpPr txBox="1"/>
          <p:nvPr/>
        </p:nvSpPr>
        <p:spPr>
          <a:xfrm>
            <a:off x="0" y="201601"/>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Ties to Nelson Island and a Subsistence Way of Life</a:t>
            </a:r>
          </a:p>
        </p:txBody>
      </p:sp>
      <p:pic>
        <p:nvPicPr>
          <p:cNvPr id="6" name="Picture 5">
            <a:extLst>
              <a:ext uri="{FF2B5EF4-FFF2-40B4-BE49-F238E27FC236}">
                <a16:creationId xmlns:a16="http://schemas.microsoft.com/office/drawing/2014/main" id="{4FCB5641-F84C-731D-FAC5-C085055E3D3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981903" y="1052561"/>
            <a:ext cx="7210097" cy="5805440"/>
          </a:xfrm>
          <a:prstGeom prst="rect">
            <a:avLst/>
          </a:prstGeom>
        </p:spPr>
      </p:pic>
      <p:sp>
        <p:nvSpPr>
          <p:cNvPr id="7" name="TextBox 6">
            <a:extLst>
              <a:ext uri="{FF2B5EF4-FFF2-40B4-BE49-F238E27FC236}">
                <a16:creationId xmlns:a16="http://schemas.microsoft.com/office/drawing/2014/main" id="{C532DD08-D016-232A-346C-3141CEF47A7B}"/>
              </a:ext>
            </a:extLst>
          </p:cNvPr>
          <p:cNvSpPr txBox="1"/>
          <p:nvPr/>
        </p:nvSpPr>
        <p:spPr>
          <a:xfrm>
            <a:off x="0" y="995490"/>
            <a:ext cx="4981903" cy="5660909"/>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Availability of subsistence resources determined where people lived at different times of the year. </a:t>
            </a:r>
          </a:p>
          <a:p>
            <a:pPr marL="285750" indent="-285750">
              <a:lnSpc>
                <a:spcPct val="114000"/>
              </a:lnSpc>
              <a:spcAft>
                <a:spcPts val="300"/>
              </a:spcAft>
              <a:buFont typeface="Arial" panose="020B0604020202020204" pitchFamily="34" charset="0"/>
              <a:buChar char="•"/>
            </a:pPr>
            <a:r>
              <a:rPr lang="en-US" sz="2400" dirty="0"/>
              <a:t>In the 1960s, the Newtok village site served primarily as a winter camp for the residents. </a:t>
            </a:r>
          </a:p>
          <a:p>
            <a:pPr marL="285750" indent="-285750">
              <a:lnSpc>
                <a:spcPct val="114000"/>
              </a:lnSpc>
              <a:spcAft>
                <a:spcPts val="300"/>
              </a:spcAft>
              <a:buFont typeface="Arial" panose="020B0604020202020204" pitchFamily="34" charset="0"/>
              <a:buChar char="•"/>
            </a:pPr>
            <a:r>
              <a:rPr lang="en-US" sz="2400" dirty="0"/>
              <a:t>People would move by dog team in April, before ice break-up, to the summer fish camp on Nelson Island.</a:t>
            </a:r>
          </a:p>
          <a:p>
            <a:pPr marL="285750" indent="-285750">
              <a:lnSpc>
                <a:spcPct val="114000"/>
              </a:lnSpc>
              <a:spcAft>
                <a:spcPts val="300"/>
              </a:spcAft>
              <a:buFont typeface="Arial" panose="020B0604020202020204" pitchFamily="34" charset="0"/>
              <a:buChar char="•"/>
            </a:pPr>
            <a:r>
              <a:rPr lang="en-US" sz="2400" dirty="0"/>
              <a:t>Winter months were spent at the Newtok village site.</a:t>
            </a:r>
            <a:endParaRPr lang="en-US" dirty="0"/>
          </a:p>
        </p:txBody>
      </p:sp>
      <p:pic>
        <p:nvPicPr>
          <p:cNvPr id="4" name="Picture 3">
            <a:extLst>
              <a:ext uri="{FF2B5EF4-FFF2-40B4-BE49-F238E27FC236}">
                <a16:creationId xmlns:a16="http://schemas.microsoft.com/office/drawing/2014/main" id="{16F6F217-6B87-2954-985C-24CE2B5A154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543252" y="4669536"/>
            <a:ext cx="4075724" cy="2078736"/>
          </a:xfrm>
          <a:prstGeom prst="rect">
            <a:avLst/>
          </a:prstGeom>
        </p:spPr>
      </p:pic>
    </p:spTree>
    <p:extLst>
      <p:ext uri="{BB962C8B-B14F-4D97-AF65-F5344CB8AC3E}">
        <p14:creationId xmlns:p14="http://schemas.microsoft.com/office/powerpoint/2010/main" val="40696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BB481-5FA8-A833-E253-8D9E1EA3B39B}"/>
              </a:ext>
            </a:extLst>
          </p:cNvPr>
          <p:cNvSpPr txBox="1"/>
          <p:nvPr/>
        </p:nvSpPr>
        <p:spPr>
          <a:xfrm>
            <a:off x="0" y="165801"/>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Outside Contact and Permanent Buildings Bring Change</a:t>
            </a:r>
          </a:p>
        </p:txBody>
      </p:sp>
      <p:pic>
        <p:nvPicPr>
          <p:cNvPr id="6" name="Picture 5">
            <a:extLst>
              <a:ext uri="{FF2B5EF4-FFF2-40B4-BE49-F238E27FC236}">
                <a16:creationId xmlns:a16="http://schemas.microsoft.com/office/drawing/2014/main" id="{AAF1F403-8504-CCF6-FC1C-6829183AFB8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59552" y="812132"/>
            <a:ext cx="6193536" cy="6017297"/>
          </a:xfrm>
          <a:prstGeom prst="rect">
            <a:avLst/>
          </a:prstGeom>
        </p:spPr>
      </p:pic>
      <p:sp>
        <p:nvSpPr>
          <p:cNvPr id="7" name="TextBox 6">
            <a:extLst>
              <a:ext uri="{FF2B5EF4-FFF2-40B4-BE49-F238E27FC236}">
                <a16:creationId xmlns:a16="http://schemas.microsoft.com/office/drawing/2014/main" id="{396F9AC5-BB88-26F8-DFF4-18DA0E29A819}"/>
              </a:ext>
            </a:extLst>
          </p:cNvPr>
          <p:cNvSpPr txBox="1"/>
          <p:nvPr/>
        </p:nvSpPr>
        <p:spPr>
          <a:xfrm>
            <a:off x="48768" y="1141794"/>
            <a:ext cx="5364480" cy="4359399"/>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Development of a modern village community with a school, clinic, airstrip and modern housing influenced a more stationary, year-round population at Newtok.</a:t>
            </a:r>
          </a:p>
          <a:p>
            <a:pPr marL="285750" indent="-285750">
              <a:lnSpc>
                <a:spcPct val="114000"/>
              </a:lnSpc>
              <a:spcAft>
                <a:spcPts val="300"/>
              </a:spcAft>
              <a:buFont typeface="Arial" panose="020B0604020202020204" pitchFamily="34" charset="0"/>
              <a:buChar char="•"/>
            </a:pPr>
            <a:r>
              <a:rPr lang="en-US" sz="2400" dirty="0"/>
              <a:t>Snowmobiles eventually replaced </a:t>
            </a:r>
            <a:r>
              <a:rPr lang="en-US" sz="2400" dirty="0" err="1"/>
              <a:t>dogteams</a:t>
            </a:r>
            <a:r>
              <a:rPr lang="en-US" sz="2400" dirty="0"/>
              <a:t>.</a:t>
            </a:r>
          </a:p>
          <a:p>
            <a:pPr marL="285750" indent="-285750">
              <a:lnSpc>
                <a:spcPct val="114000"/>
              </a:lnSpc>
              <a:spcAft>
                <a:spcPts val="300"/>
              </a:spcAft>
              <a:buFont typeface="Arial" panose="020B0604020202020204" pitchFamily="34" charset="0"/>
              <a:buChar char="•"/>
            </a:pPr>
            <a:r>
              <a:rPr lang="en-US" sz="2400" dirty="0"/>
              <a:t> The last </a:t>
            </a:r>
            <a:r>
              <a:rPr lang="en-US" sz="2400" dirty="0" err="1"/>
              <a:t>qasgiq</a:t>
            </a:r>
            <a:r>
              <a:rPr lang="en-US" sz="2400" dirty="0"/>
              <a:t> was abandoned in 1970s and the first HUD housing projects were built.</a:t>
            </a:r>
          </a:p>
        </p:txBody>
      </p:sp>
    </p:spTree>
    <p:extLst>
      <p:ext uri="{BB962C8B-B14F-4D97-AF65-F5344CB8AC3E}">
        <p14:creationId xmlns:p14="http://schemas.microsoft.com/office/powerpoint/2010/main" val="3843797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3D08B0-CD22-4C0B-F71C-F0682477FDD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090567" y="1207489"/>
            <a:ext cx="7101433" cy="5549462"/>
          </a:xfrm>
          <a:prstGeom prst="rect">
            <a:avLst/>
          </a:prstGeom>
        </p:spPr>
      </p:pic>
      <p:sp>
        <p:nvSpPr>
          <p:cNvPr id="7" name="TextBox 6">
            <a:extLst>
              <a:ext uri="{FF2B5EF4-FFF2-40B4-BE49-F238E27FC236}">
                <a16:creationId xmlns:a16="http://schemas.microsoft.com/office/drawing/2014/main" id="{0DCBB481-5FA8-A833-E253-8D9E1EA3B39B}"/>
              </a:ext>
            </a:extLst>
          </p:cNvPr>
          <p:cNvSpPr txBox="1"/>
          <p:nvPr/>
        </p:nvSpPr>
        <p:spPr>
          <a:xfrm>
            <a:off x="0" y="375022"/>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Early Efforts to Address Erosion</a:t>
            </a:r>
          </a:p>
        </p:txBody>
      </p:sp>
      <p:sp>
        <p:nvSpPr>
          <p:cNvPr id="8" name="TextBox 7">
            <a:extLst>
              <a:ext uri="{FF2B5EF4-FFF2-40B4-BE49-F238E27FC236}">
                <a16:creationId xmlns:a16="http://schemas.microsoft.com/office/drawing/2014/main" id="{1731FD75-E9FF-B0B1-5DFC-A63BA60D8F95}"/>
              </a:ext>
            </a:extLst>
          </p:cNvPr>
          <p:cNvSpPr txBox="1"/>
          <p:nvPr/>
        </p:nvSpPr>
        <p:spPr>
          <a:xfrm>
            <a:off x="0" y="1058410"/>
            <a:ext cx="5090567" cy="5660909"/>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In 1970s, residents became increasingly aware that the north bank of the Ninglick River was rapidly losing ground. </a:t>
            </a:r>
          </a:p>
          <a:p>
            <a:pPr marL="285750" indent="-285750">
              <a:lnSpc>
                <a:spcPct val="114000"/>
              </a:lnSpc>
              <a:spcAft>
                <a:spcPts val="300"/>
              </a:spcAft>
              <a:buFont typeface="Arial" panose="020B0604020202020204" pitchFamily="34" charset="0"/>
              <a:buChar char="•"/>
            </a:pPr>
            <a:r>
              <a:rPr lang="en-US" sz="2400" dirty="0"/>
              <a:t>Community initiated their own community-based monitoring effort using stakes.</a:t>
            </a:r>
          </a:p>
          <a:p>
            <a:pPr marL="285750" indent="-285750">
              <a:lnSpc>
                <a:spcPct val="114000"/>
              </a:lnSpc>
              <a:spcAft>
                <a:spcPts val="300"/>
              </a:spcAft>
              <a:buFont typeface="Arial" panose="020B0604020202020204" pitchFamily="34" charset="0"/>
              <a:buChar char="•"/>
            </a:pPr>
            <a:r>
              <a:rPr lang="en-US" sz="2400" dirty="0"/>
              <a:t>Community received funding through the Alaska Legislature for erosion assessment.</a:t>
            </a:r>
          </a:p>
          <a:p>
            <a:pPr marL="285750" indent="-285750">
              <a:lnSpc>
                <a:spcPct val="114000"/>
              </a:lnSpc>
              <a:spcAft>
                <a:spcPts val="300"/>
              </a:spcAft>
              <a:buFont typeface="Arial" panose="020B0604020202020204" pitchFamily="34" charset="0"/>
              <a:buChar char="•"/>
            </a:pPr>
            <a:r>
              <a:rPr lang="en-US" sz="2400" b="1" i="1" dirty="0"/>
              <a:t>“Relocating Newtok would likely be less expensive than trying to hold back the Ninglick River.”</a:t>
            </a:r>
          </a:p>
        </p:txBody>
      </p:sp>
    </p:spTree>
    <p:extLst>
      <p:ext uri="{BB962C8B-B14F-4D97-AF65-F5344CB8AC3E}">
        <p14:creationId xmlns:p14="http://schemas.microsoft.com/office/powerpoint/2010/main" val="1984581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CBB481-5FA8-A833-E253-8D9E1EA3B39B}"/>
              </a:ext>
            </a:extLst>
          </p:cNvPr>
          <p:cNvSpPr txBox="1"/>
          <p:nvPr/>
        </p:nvSpPr>
        <p:spPr>
          <a:xfrm>
            <a:off x="0" y="288011"/>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Early Relocation Planning</a:t>
            </a:r>
          </a:p>
        </p:txBody>
      </p:sp>
      <p:pic>
        <p:nvPicPr>
          <p:cNvPr id="7" name="Picture 6">
            <a:extLst>
              <a:ext uri="{FF2B5EF4-FFF2-40B4-BE49-F238E27FC236}">
                <a16:creationId xmlns:a16="http://schemas.microsoft.com/office/drawing/2014/main" id="{8A9CE5AF-F2D2-D215-C06E-28CE02E344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92635" y="1324303"/>
            <a:ext cx="7999365" cy="5533697"/>
          </a:xfrm>
          <a:prstGeom prst="rect">
            <a:avLst/>
          </a:prstGeom>
        </p:spPr>
      </p:pic>
      <p:sp>
        <p:nvSpPr>
          <p:cNvPr id="8" name="TextBox 7">
            <a:extLst>
              <a:ext uri="{FF2B5EF4-FFF2-40B4-BE49-F238E27FC236}">
                <a16:creationId xmlns:a16="http://schemas.microsoft.com/office/drawing/2014/main" id="{1B05F992-D1F4-A6BA-56D9-E9673F9931F4}"/>
              </a:ext>
            </a:extLst>
          </p:cNvPr>
          <p:cNvSpPr txBox="1"/>
          <p:nvPr/>
        </p:nvSpPr>
        <p:spPr>
          <a:xfrm>
            <a:off x="0" y="1268537"/>
            <a:ext cx="4192635" cy="5162952"/>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In 2000, Newtok’s tribal council initiated a relocation planning process and assessed six potential village relocation sites. Mertarvik, which in Yup’ik means “getting water from the spring” was selected.</a:t>
            </a:r>
          </a:p>
          <a:p>
            <a:pPr marL="285750" indent="-285750">
              <a:lnSpc>
                <a:spcPct val="114000"/>
              </a:lnSpc>
              <a:spcAft>
                <a:spcPts val="300"/>
              </a:spcAft>
              <a:buFont typeface="Arial" panose="020B0604020202020204" pitchFamily="34" charset="0"/>
              <a:buChar char="•"/>
            </a:pPr>
            <a:r>
              <a:rPr lang="en-US" sz="2400" dirty="0"/>
              <a:t>Community developed early reports on early planning and geotechnical analysis o Mertarvik.</a:t>
            </a:r>
          </a:p>
        </p:txBody>
      </p:sp>
    </p:spTree>
    <p:extLst>
      <p:ext uri="{BB962C8B-B14F-4D97-AF65-F5344CB8AC3E}">
        <p14:creationId xmlns:p14="http://schemas.microsoft.com/office/powerpoint/2010/main" val="1253249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023C69-F45B-E8A8-BFE4-9C08F5EE64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834305" y="763497"/>
            <a:ext cx="8180988" cy="5833242"/>
          </a:xfrm>
          <a:prstGeom prst="rect">
            <a:avLst/>
          </a:prstGeom>
        </p:spPr>
      </p:pic>
      <p:sp>
        <p:nvSpPr>
          <p:cNvPr id="6" name="TextBox 5">
            <a:extLst>
              <a:ext uri="{FF2B5EF4-FFF2-40B4-BE49-F238E27FC236}">
                <a16:creationId xmlns:a16="http://schemas.microsoft.com/office/drawing/2014/main" id="{C0D49891-E707-F616-04D6-E47AA396025A}"/>
              </a:ext>
            </a:extLst>
          </p:cNvPr>
          <p:cNvSpPr txBox="1"/>
          <p:nvPr/>
        </p:nvSpPr>
        <p:spPr>
          <a:xfrm>
            <a:off x="0" y="117166"/>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An Act of Congress: The Land Exchange</a:t>
            </a:r>
          </a:p>
        </p:txBody>
      </p:sp>
      <p:sp>
        <p:nvSpPr>
          <p:cNvPr id="7" name="TextBox 6">
            <a:extLst>
              <a:ext uri="{FF2B5EF4-FFF2-40B4-BE49-F238E27FC236}">
                <a16:creationId xmlns:a16="http://schemas.microsoft.com/office/drawing/2014/main" id="{E2F5EF07-2520-CD88-408D-F06715E29356}"/>
              </a:ext>
            </a:extLst>
          </p:cNvPr>
          <p:cNvSpPr txBox="1"/>
          <p:nvPr/>
        </p:nvSpPr>
        <p:spPr>
          <a:xfrm>
            <a:off x="0" y="653769"/>
            <a:ext cx="4008159" cy="6004977"/>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In November 1996, the Newtok Native Corporation passed resolution authorizing negotiation of land exchange within the Yukon Delta National Wildlife Refuge with the U.S. Fish and Wildlife Service (USFWS). </a:t>
            </a:r>
          </a:p>
          <a:p>
            <a:pPr marL="285750" indent="-285750">
              <a:lnSpc>
                <a:spcPct val="114000"/>
              </a:lnSpc>
              <a:spcAft>
                <a:spcPts val="300"/>
              </a:spcAft>
              <a:buFont typeface="Arial" panose="020B0604020202020204" pitchFamily="34" charset="0"/>
              <a:buChar char="•"/>
            </a:pPr>
            <a:r>
              <a:rPr lang="en-US" sz="2400" dirty="0"/>
              <a:t>On November 17, 2003, United States Public Law 108-129 was signed into law.</a:t>
            </a:r>
          </a:p>
        </p:txBody>
      </p:sp>
      <p:pic>
        <p:nvPicPr>
          <p:cNvPr id="3" name="Picture 2">
            <a:extLst>
              <a:ext uri="{FF2B5EF4-FFF2-40B4-BE49-F238E27FC236}">
                <a16:creationId xmlns:a16="http://schemas.microsoft.com/office/drawing/2014/main" id="{5BA95185-080D-2F46-8FFE-F84FB0F0974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477370" y="877824"/>
            <a:ext cx="2739526" cy="2282209"/>
          </a:xfrm>
          <a:prstGeom prst="rect">
            <a:avLst/>
          </a:prstGeom>
        </p:spPr>
      </p:pic>
    </p:spTree>
    <p:extLst>
      <p:ext uri="{BB962C8B-B14F-4D97-AF65-F5344CB8AC3E}">
        <p14:creationId xmlns:p14="http://schemas.microsoft.com/office/powerpoint/2010/main" val="2113103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79A4DF-FC73-FFF5-DD19-9BEA2176DC1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3840662"/>
            <a:ext cx="5454926" cy="3017338"/>
          </a:xfrm>
          <a:prstGeom prst="rect">
            <a:avLst/>
          </a:prstGeom>
        </p:spPr>
      </p:pic>
      <p:pic>
        <p:nvPicPr>
          <p:cNvPr id="6" name="Picture 5">
            <a:extLst>
              <a:ext uri="{FF2B5EF4-FFF2-40B4-BE49-F238E27FC236}">
                <a16:creationId xmlns:a16="http://schemas.microsoft.com/office/drawing/2014/main" id="{C7624744-5FA1-7AB8-C1F1-6284454EC9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4926" y="1021353"/>
            <a:ext cx="6416570" cy="5836647"/>
          </a:xfrm>
          <a:prstGeom prst="rect">
            <a:avLst/>
          </a:prstGeom>
        </p:spPr>
      </p:pic>
      <p:sp>
        <p:nvSpPr>
          <p:cNvPr id="7" name="TextBox 6">
            <a:extLst>
              <a:ext uri="{FF2B5EF4-FFF2-40B4-BE49-F238E27FC236}">
                <a16:creationId xmlns:a16="http://schemas.microsoft.com/office/drawing/2014/main" id="{D2228CE6-9D23-A01B-AE03-739D55210858}"/>
              </a:ext>
            </a:extLst>
          </p:cNvPr>
          <p:cNvSpPr txBox="1"/>
          <p:nvPr/>
        </p:nvSpPr>
        <p:spPr>
          <a:xfrm>
            <a:off x="451104" y="94606"/>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Compromised Public Health and Safety</a:t>
            </a:r>
          </a:p>
        </p:txBody>
      </p:sp>
      <p:sp>
        <p:nvSpPr>
          <p:cNvPr id="8" name="TextBox 7">
            <a:extLst>
              <a:ext uri="{FF2B5EF4-FFF2-40B4-BE49-F238E27FC236}">
                <a16:creationId xmlns:a16="http://schemas.microsoft.com/office/drawing/2014/main" id="{429BFBF7-7108-4B40-A028-485352EB9B7B}"/>
              </a:ext>
            </a:extLst>
          </p:cNvPr>
          <p:cNvSpPr txBox="1"/>
          <p:nvPr/>
        </p:nvSpPr>
        <p:spPr>
          <a:xfrm>
            <a:off x="0" y="882685"/>
            <a:ext cx="5454926" cy="3056991"/>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Progressive erosion led to serious public health threats to community.</a:t>
            </a:r>
          </a:p>
          <a:p>
            <a:pPr marL="285750" indent="-285750">
              <a:lnSpc>
                <a:spcPct val="114000"/>
              </a:lnSpc>
              <a:spcAft>
                <a:spcPts val="300"/>
              </a:spcAft>
              <a:buFont typeface="Arial" panose="020B0604020202020204" pitchFamily="34" charset="0"/>
              <a:buChar char="•"/>
            </a:pPr>
            <a:r>
              <a:rPr lang="en-US" sz="2400" b="0" i="0" dirty="0">
                <a:solidFill>
                  <a:srgbClr val="444444"/>
                </a:solidFill>
                <a:effectLst/>
                <a:latin typeface="open_sansregular"/>
              </a:rPr>
              <a:t>2006 study concluded that existing conditions “appear(ed) to result from an initial lack of infrastructure development and failure to properly maintain existing infrastructure."</a:t>
            </a:r>
            <a:endParaRPr lang="en-US" sz="2400" dirty="0"/>
          </a:p>
        </p:txBody>
      </p:sp>
    </p:spTree>
    <p:extLst>
      <p:ext uri="{BB962C8B-B14F-4D97-AF65-F5344CB8AC3E}">
        <p14:creationId xmlns:p14="http://schemas.microsoft.com/office/powerpoint/2010/main" val="3609345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BB481-5FA8-A833-E253-8D9E1EA3B39B}"/>
              </a:ext>
            </a:extLst>
          </p:cNvPr>
          <p:cNvSpPr txBox="1"/>
          <p:nvPr/>
        </p:nvSpPr>
        <p:spPr>
          <a:xfrm>
            <a:off x="0" y="201602"/>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Difficulties Delivering Fuel</a:t>
            </a:r>
          </a:p>
        </p:txBody>
      </p:sp>
      <p:pic>
        <p:nvPicPr>
          <p:cNvPr id="4" name="Picture 3">
            <a:extLst>
              <a:ext uri="{FF2B5EF4-FFF2-40B4-BE49-F238E27FC236}">
                <a16:creationId xmlns:a16="http://schemas.microsoft.com/office/drawing/2014/main" id="{2B25D60B-ABB4-AAF5-7272-6963D0022D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64164" y="1163450"/>
            <a:ext cx="5927835" cy="5694550"/>
          </a:xfrm>
          <a:prstGeom prst="rect">
            <a:avLst/>
          </a:prstGeom>
        </p:spPr>
      </p:pic>
      <p:pic>
        <p:nvPicPr>
          <p:cNvPr id="6" name="Picture 5">
            <a:extLst>
              <a:ext uri="{FF2B5EF4-FFF2-40B4-BE49-F238E27FC236}">
                <a16:creationId xmlns:a16="http://schemas.microsoft.com/office/drawing/2014/main" id="{826838C3-0700-24B5-CA91-7E007CB62AF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4746662"/>
            <a:ext cx="6001769" cy="2024914"/>
          </a:xfrm>
          <a:prstGeom prst="rect">
            <a:avLst/>
          </a:prstGeom>
        </p:spPr>
      </p:pic>
      <p:sp>
        <p:nvSpPr>
          <p:cNvPr id="7" name="TextBox 6">
            <a:extLst>
              <a:ext uri="{FF2B5EF4-FFF2-40B4-BE49-F238E27FC236}">
                <a16:creationId xmlns:a16="http://schemas.microsoft.com/office/drawing/2014/main" id="{486B51DC-1314-AB9F-BED8-B955324FC19A}"/>
              </a:ext>
            </a:extLst>
          </p:cNvPr>
          <p:cNvSpPr txBox="1"/>
          <p:nvPr/>
        </p:nvSpPr>
        <p:spPr>
          <a:xfrm>
            <a:off x="0" y="1024756"/>
            <a:ext cx="6096000" cy="3478901"/>
          </a:xfrm>
          <a:prstGeom prst="rect">
            <a:avLst/>
          </a:prstGeom>
          <a:noFill/>
        </p:spPr>
        <p:txBody>
          <a:bodyPr wrap="square" rtlCol="0">
            <a:spAutoFit/>
          </a:bodyPr>
          <a:lstStyle/>
          <a:p>
            <a:pPr marL="285750" indent="-285750">
              <a:lnSpc>
                <a:spcPct val="114000"/>
              </a:lnSpc>
              <a:spcAft>
                <a:spcPts val="300"/>
              </a:spcAft>
              <a:buFont typeface="Arial" panose="020B0604020202020204" pitchFamily="34" charset="0"/>
              <a:buChar char="•"/>
            </a:pPr>
            <a:r>
              <a:rPr lang="en-US" sz="2400" dirty="0"/>
              <a:t>Village barge landing lost to erosion of the Ninglick River in 2005 impacting delivery of construction materials or other large items.</a:t>
            </a:r>
          </a:p>
          <a:p>
            <a:pPr marL="285750" indent="-285750">
              <a:lnSpc>
                <a:spcPct val="114000"/>
              </a:lnSpc>
              <a:spcAft>
                <a:spcPts val="300"/>
              </a:spcAft>
              <a:buFont typeface="Arial" panose="020B0604020202020204" pitchFamily="34" charset="0"/>
              <a:buChar char="•"/>
            </a:pPr>
            <a:r>
              <a:rPr lang="en-US" sz="2400" dirty="0"/>
              <a:t>In August 2006, a fuel barge was grounded in the Newtok River for three days (right). Fuel had to be flown into the village when delivery could not be made by barge.</a:t>
            </a:r>
          </a:p>
        </p:txBody>
      </p:sp>
    </p:spTree>
    <p:extLst>
      <p:ext uri="{BB962C8B-B14F-4D97-AF65-F5344CB8AC3E}">
        <p14:creationId xmlns:p14="http://schemas.microsoft.com/office/powerpoint/2010/main" val="433358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BB481-5FA8-A833-E253-8D9E1EA3B39B}"/>
              </a:ext>
            </a:extLst>
          </p:cNvPr>
          <p:cNvSpPr txBox="1"/>
          <p:nvPr/>
        </p:nvSpPr>
        <p:spPr>
          <a:xfrm>
            <a:off x="0" y="185836"/>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Deferred Community Maintenance and Investment</a:t>
            </a:r>
          </a:p>
        </p:txBody>
      </p:sp>
      <p:pic>
        <p:nvPicPr>
          <p:cNvPr id="6" name="Picture 5">
            <a:extLst>
              <a:ext uri="{FF2B5EF4-FFF2-40B4-BE49-F238E27FC236}">
                <a16:creationId xmlns:a16="http://schemas.microsoft.com/office/drawing/2014/main" id="{C8F40A49-A8EA-3DE5-1CC6-584D2255B1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1009804"/>
            <a:ext cx="6096000" cy="5848196"/>
          </a:xfrm>
          <a:prstGeom prst="rect">
            <a:avLst/>
          </a:prstGeom>
        </p:spPr>
      </p:pic>
      <p:pic>
        <p:nvPicPr>
          <p:cNvPr id="8" name="Picture 7">
            <a:extLst>
              <a:ext uri="{FF2B5EF4-FFF2-40B4-BE49-F238E27FC236}">
                <a16:creationId xmlns:a16="http://schemas.microsoft.com/office/drawing/2014/main" id="{32300075-E07F-B409-5CBC-5527EDBC004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9288" y="1009803"/>
            <a:ext cx="6016712" cy="5848197"/>
          </a:xfrm>
          <a:prstGeom prst="rect">
            <a:avLst/>
          </a:prstGeom>
        </p:spPr>
      </p:pic>
    </p:spTree>
    <p:extLst>
      <p:ext uri="{BB962C8B-B14F-4D97-AF65-F5344CB8AC3E}">
        <p14:creationId xmlns:p14="http://schemas.microsoft.com/office/powerpoint/2010/main" val="1759388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BB481-5FA8-A833-E253-8D9E1EA3B39B}"/>
              </a:ext>
            </a:extLst>
          </p:cNvPr>
          <p:cNvSpPr txBox="1"/>
          <p:nvPr/>
        </p:nvSpPr>
        <p:spPr>
          <a:xfrm>
            <a:off x="0" y="375022"/>
            <a:ext cx="12192000" cy="646331"/>
          </a:xfrm>
          <a:prstGeom prst="rect">
            <a:avLst/>
          </a:prstGeom>
          <a:noFill/>
        </p:spPr>
        <p:txBody>
          <a:bodyPr wrap="square" rtlCol="0">
            <a:spAutoFit/>
          </a:bodyPr>
          <a:lstStyle/>
          <a:p>
            <a:pPr algn="ctr"/>
            <a:r>
              <a:rPr lang="en-US" sz="3600" dirty="0">
                <a:solidFill>
                  <a:schemeClr val="tx2">
                    <a:lumMod val="50000"/>
                    <a:lumOff val="50000"/>
                  </a:schemeClr>
                </a:solidFill>
                <a:latin typeface="Cambria" panose="02040503050406030204" pitchFamily="18" charset="0"/>
                <a:ea typeface="Cambria" panose="02040503050406030204" pitchFamily="18" charset="0"/>
                <a:cs typeface="Calibri" panose="020F0502020204030204" pitchFamily="34" charset="0"/>
              </a:rPr>
              <a:t>The Newtok Planning Group (2006 - present)</a:t>
            </a:r>
          </a:p>
        </p:txBody>
      </p:sp>
      <p:pic>
        <p:nvPicPr>
          <p:cNvPr id="4" name="Picture 3">
            <a:extLst>
              <a:ext uri="{FF2B5EF4-FFF2-40B4-BE49-F238E27FC236}">
                <a16:creationId xmlns:a16="http://schemas.microsoft.com/office/drawing/2014/main" id="{FF8C1BBD-5AD9-D0BF-36DE-2BD945DC9E12}"/>
              </a:ext>
            </a:extLst>
          </p:cNvPr>
          <p:cNvPicPr>
            <a:picLocks noChangeAspect="1"/>
          </p:cNvPicPr>
          <p:nvPr/>
        </p:nvPicPr>
        <p:blipFill>
          <a:blip r:embed="rId3"/>
          <a:stretch>
            <a:fillRect/>
          </a:stretch>
        </p:blipFill>
        <p:spPr>
          <a:xfrm>
            <a:off x="520377" y="1196685"/>
            <a:ext cx="10883022" cy="5386877"/>
          </a:xfrm>
          <a:prstGeom prst="rect">
            <a:avLst/>
          </a:prstGeom>
        </p:spPr>
      </p:pic>
    </p:spTree>
    <p:extLst>
      <p:ext uri="{BB962C8B-B14F-4D97-AF65-F5344CB8AC3E}">
        <p14:creationId xmlns:p14="http://schemas.microsoft.com/office/powerpoint/2010/main" val="819414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EB35C-1883-9122-07E4-A8A4A8A17B6B}"/>
              </a:ext>
            </a:extLst>
          </p:cNvPr>
          <p:cNvSpPr>
            <a:spLocks noGrp="1"/>
          </p:cNvSpPr>
          <p:nvPr>
            <p:ph type="title"/>
          </p:nvPr>
        </p:nvSpPr>
        <p:spPr>
          <a:xfrm>
            <a:off x="729407" y="299997"/>
            <a:ext cx="8601405" cy="898581"/>
          </a:xfrm>
        </p:spPr>
        <p:txBody>
          <a:bodyPr vert="horz" lIns="91440" tIns="45720" rIns="91440" bIns="45720" rtlCol="0" anchor="ctr">
            <a:normAutofit/>
          </a:bodyPr>
          <a:lstStyle/>
          <a:p>
            <a:r>
              <a:rPr lang="en-US" sz="4000" dirty="0"/>
              <a:t>Newtok Shoreline Erosion </a:t>
            </a:r>
            <a:r>
              <a:rPr lang="en-US" sz="4000" dirty="0">
                <a:solidFill>
                  <a:srgbClr val="FFFFFF"/>
                </a:solidFill>
              </a:rPr>
              <a:t>Then and Now</a:t>
            </a:r>
          </a:p>
        </p:txBody>
      </p:sp>
      <p:pic>
        <p:nvPicPr>
          <p:cNvPr id="6" name="Content Placeholder 5">
            <a:extLst>
              <a:ext uri="{FF2B5EF4-FFF2-40B4-BE49-F238E27FC236}">
                <a16:creationId xmlns:a16="http://schemas.microsoft.com/office/drawing/2014/main" id="{D6B94ECD-D57F-A761-C40B-99DA187A3795}"/>
              </a:ext>
            </a:extLst>
          </p:cNvPr>
          <p:cNvPicPr>
            <a:picLocks noGrp="1" noChangeAspect="1"/>
          </p:cNvPicPr>
          <p:nvPr>
            <p:ph sz="half" idx="1"/>
          </p:nvPr>
        </p:nvPicPr>
        <p:blipFill>
          <a:blip r:embed="rId2"/>
          <a:stretch>
            <a:fillRect/>
          </a:stretch>
        </p:blipFill>
        <p:spPr>
          <a:xfrm>
            <a:off x="149901" y="1709691"/>
            <a:ext cx="3950431" cy="4985982"/>
          </a:xfrm>
          <a:prstGeom prst="rect">
            <a:avLst/>
          </a:prstGeom>
        </p:spPr>
      </p:pic>
      <p:pic>
        <p:nvPicPr>
          <p:cNvPr id="2050" name="Picture 2">
            <a:extLst>
              <a:ext uri="{FF2B5EF4-FFF2-40B4-BE49-F238E27FC236}">
                <a16:creationId xmlns:a16="http://schemas.microsoft.com/office/drawing/2014/main" id="{36FEBB89-660C-8F96-6E71-CFA11D2F61B9}"/>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a:ext>
            </a:extLst>
          </a:blip>
          <a:srcRect/>
          <a:stretch/>
        </p:blipFill>
        <p:spPr bwMode="auto">
          <a:xfrm rot="5400000">
            <a:off x="3627408" y="2335760"/>
            <a:ext cx="4985984" cy="3690683"/>
          </a:xfrm>
          <a:prstGeom prst="rect">
            <a:avLst/>
          </a:prstGeom>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590180D-EB2F-851B-FC47-8E20620437EE}"/>
              </a:ext>
            </a:extLst>
          </p:cNvPr>
          <p:cNvSpPr txBox="1"/>
          <p:nvPr/>
        </p:nvSpPr>
        <p:spPr>
          <a:xfrm>
            <a:off x="8277778" y="6001380"/>
            <a:ext cx="3602186" cy="694293"/>
          </a:xfrm>
          <a:prstGeom prst="rect">
            <a:avLst/>
          </a:prstGeom>
          <a:solidFill>
            <a:srgbClr val="00B050"/>
          </a:solidFill>
        </p:spPr>
        <p:txBody>
          <a:bodyPr wrap="square">
            <a:spAutoFit/>
          </a:bodyPr>
          <a:lstStyle/>
          <a:p>
            <a:pPr marL="218935" marR="77267" indent="0" algn="ctr">
              <a:lnSpc>
                <a:spcPct val="119000"/>
              </a:lnSpc>
              <a:spcBef>
                <a:spcPts val="0"/>
              </a:spcBef>
              <a:spcAft>
                <a:spcPts val="0"/>
              </a:spcAft>
            </a:pPr>
            <a:r>
              <a:rPr lang="en-US" sz="1100" kern="1400" dirty="0">
                <a:ln>
                  <a:noFill/>
                </a:ln>
                <a:solidFill>
                  <a:srgbClr val="FFFFFF"/>
                </a:solidFill>
                <a:effectLst/>
                <a:latin typeface="Lucida Sans" panose="020B0602030504020204" pitchFamily="34" charset="0"/>
              </a:rPr>
              <a:t>Newtok Shoreline Erosion</a:t>
            </a:r>
            <a:endParaRPr lang="en-US" sz="1100" kern="1400" dirty="0">
              <a:ln>
                <a:noFill/>
              </a:ln>
              <a:solidFill>
                <a:srgbClr val="000000"/>
              </a:solidFill>
              <a:effectLst/>
              <a:latin typeface="Lucida Sans" panose="020B0602030504020204" pitchFamily="34" charset="0"/>
            </a:endParaRPr>
          </a:p>
          <a:p>
            <a:pPr marL="218935" marR="77267" indent="0" algn="ctr">
              <a:lnSpc>
                <a:spcPct val="119000"/>
              </a:lnSpc>
              <a:spcBef>
                <a:spcPts val="0"/>
              </a:spcBef>
              <a:spcAft>
                <a:spcPts val="0"/>
              </a:spcAft>
            </a:pPr>
            <a:r>
              <a:rPr lang="en-US" sz="1100" i="1" kern="1400" dirty="0">
                <a:ln>
                  <a:noFill/>
                </a:ln>
                <a:solidFill>
                  <a:srgbClr val="04617B"/>
                </a:solidFill>
                <a:effectLst/>
                <a:latin typeface="Lucida Sans" panose="020B0602030504020204" pitchFamily="34" charset="0"/>
              </a:rPr>
              <a:t>Erosion Graphic: ASCG, Inc. and Google Earth</a:t>
            </a:r>
          </a:p>
          <a:p>
            <a:pPr marL="218935" marR="77267" indent="0" algn="ctr">
              <a:lnSpc>
                <a:spcPct val="119000"/>
              </a:lnSpc>
              <a:spcBef>
                <a:spcPts val="0"/>
              </a:spcBef>
              <a:spcAft>
                <a:spcPts val="0"/>
              </a:spcAft>
            </a:pPr>
            <a:r>
              <a:rPr lang="en-US" sz="1100" i="1" kern="1400" dirty="0">
                <a:solidFill>
                  <a:srgbClr val="04617B"/>
                </a:solidFill>
                <a:latin typeface="Lucida Sans" panose="020B0602030504020204" pitchFamily="34" charset="0"/>
              </a:rPr>
              <a:t>Photo credit: Daniel Maczynski, LKSD</a:t>
            </a:r>
            <a:r>
              <a:rPr lang="en-US" sz="1200" kern="1400" dirty="0">
                <a:ln>
                  <a:noFill/>
                </a:ln>
                <a:solidFill>
                  <a:srgbClr val="000000"/>
                </a:solidFill>
                <a:effectLst/>
                <a:latin typeface="Lucida Sans" panose="020B0602030504020204" pitchFamily="34" charset="0"/>
              </a:rPr>
              <a:t> </a:t>
            </a:r>
          </a:p>
        </p:txBody>
      </p:sp>
      <p:pic>
        <p:nvPicPr>
          <p:cNvPr id="8" name="Picture 7" descr="A view of a large field of houses and a river&#10;&#10;Description automatically generated with medium confidence">
            <a:extLst>
              <a:ext uri="{FF2B5EF4-FFF2-40B4-BE49-F238E27FC236}">
                <a16:creationId xmlns:a16="http://schemas.microsoft.com/office/drawing/2014/main" id="{3009F067-9EA8-23C0-8AE9-C0ABF4007118}"/>
              </a:ext>
            </a:extLst>
          </p:cNvPr>
          <p:cNvPicPr>
            <a:picLocks noChangeAspect="1"/>
          </p:cNvPicPr>
          <p:nvPr/>
        </p:nvPicPr>
        <p:blipFill>
          <a:blip r:embed="rId4" cstate="email">
            <a:extLst>
              <a:ext uri="{28A0092B-C50C-407E-A947-70E740481C1C}">
                <a14:useLocalDpi xmlns:a14="http://schemas.microsoft.com/office/drawing/2010/main"/>
              </a:ext>
            </a:extLst>
          </a:blip>
          <a:srcRect l="-246" t="-742"/>
          <a:stretch/>
        </p:blipFill>
        <p:spPr>
          <a:xfrm rot="5400000">
            <a:off x="8048146" y="1807752"/>
            <a:ext cx="4113595" cy="3874310"/>
          </a:xfrm>
          <a:prstGeom prst="rect">
            <a:avLst/>
          </a:prstGeom>
        </p:spPr>
      </p:pic>
    </p:spTree>
    <p:extLst>
      <p:ext uri="{BB962C8B-B14F-4D97-AF65-F5344CB8AC3E}">
        <p14:creationId xmlns:p14="http://schemas.microsoft.com/office/powerpoint/2010/main" val="1446647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CE1CD6-8895-D2B7-A37E-BA1C0CBDD914}"/>
              </a:ext>
            </a:extLst>
          </p:cNvPr>
          <p:cNvPicPr>
            <a:picLocks noChangeAspect="1"/>
          </p:cNvPicPr>
          <p:nvPr/>
        </p:nvPicPr>
        <p:blipFill>
          <a:blip r:embed="rId3" cstate="email">
            <a:extLst>
              <a:ext uri="{28A0092B-C50C-407E-A947-70E740481C1C}">
                <a14:useLocalDpi xmlns:a14="http://schemas.microsoft.com/office/drawing/2010/main"/>
              </a:ext>
            </a:extLst>
          </a:blip>
          <a:srcRect r="-2" b="-3"/>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sp>
        <p:nvSpPr>
          <p:cNvPr id="2" name="Title 1">
            <a:extLst>
              <a:ext uri="{FF2B5EF4-FFF2-40B4-BE49-F238E27FC236}">
                <a16:creationId xmlns:a16="http://schemas.microsoft.com/office/drawing/2014/main" id="{2C89B919-759F-424B-9E78-75306CF1C419}"/>
              </a:ext>
            </a:extLst>
          </p:cNvPr>
          <p:cNvSpPr>
            <a:spLocks noGrp="1"/>
          </p:cNvSpPr>
          <p:nvPr>
            <p:ph type="title"/>
          </p:nvPr>
        </p:nvSpPr>
        <p:spPr>
          <a:xfrm>
            <a:off x="313429" y="376345"/>
            <a:ext cx="4832802" cy="1243584"/>
          </a:xfrm>
        </p:spPr>
        <p:txBody>
          <a:bodyPr vert="horz" lIns="91440" tIns="45720" rIns="91440" bIns="45720" rtlCol="0" anchor="ctr">
            <a:normAutofit/>
          </a:bodyPr>
          <a:lstStyle/>
          <a:p>
            <a:r>
              <a:rPr lang="en-US" sz="3400" kern="1200" dirty="0">
                <a:solidFill>
                  <a:schemeClr val="tx1"/>
                </a:solidFill>
                <a:latin typeface="+mj-lt"/>
                <a:ea typeface="+mj-ea"/>
                <a:cs typeface="+mj-cs"/>
              </a:rPr>
              <a:t>Newtok - A Community in Crisis</a:t>
            </a:r>
          </a:p>
        </p:txBody>
      </p:sp>
      <p:pic>
        <p:nvPicPr>
          <p:cNvPr id="5" name="Content Placeholder 4">
            <a:extLst>
              <a:ext uri="{FF2B5EF4-FFF2-40B4-BE49-F238E27FC236}">
                <a16:creationId xmlns:a16="http://schemas.microsoft.com/office/drawing/2014/main" id="{DADB9505-BE19-0C1A-8961-9D2E93D22051}"/>
              </a:ext>
            </a:extLst>
          </p:cNvPr>
          <p:cNvPicPr>
            <a:picLocks noGrp="1" noChangeAspect="1"/>
          </p:cNvPicPr>
          <p:nvPr>
            <p:ph idx="1"/>
          </p:nvPr>
        </p:nvPicPr>
        <p:blipFill>
          <a:blip r:embed="rId4">
            <a:extLst>
              <a:ext uri="{28A0092B-C50C-407E-A947-70E740481C1C}">
                <a14:useLocalDpi xmlns:a14="http://schemas.microsoft.com/office/drawing/2010/main"/>
              </a:ext>
            </a:extLst>
          </a:blip>
          <a:stretch/>
        </p:blipFill>
        <p:spPr>
          <a:xfrm>
            <a:off x="4825716" y="3364992"/>
            <a:ext cx="7366284" cy="3492998"/>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4" name="Text Placeholder 3">
            <a:extLst>
              <a:ext uri="{FF2B5EF4-FFF2-40B4-BE49-F238E27FC236}">
                <a16:creationId xmlns:a16="http://schemas.microsoft.com/office/drawing/2014/main" id="{B616BCE2-2393-1061-9E8B-30F0D293E202}"/>
              </a:ext>
            </a:extLst>
          </p:cNvPr>
          <p:cNvSpPr>
            <a:spLocks noGrp="1"/>
          </p:cNvSpPr>
          <p:nvPr>
            <p:ph type="body" sz="half" idx="2"/>
          </p:nvPr>
        </p:nvSpPr>
        <p:spPr>
          <a:xfrm>
            <a:off x="372332" y="2472906"/>
            <a:ext cx="4312684" cy="2709790"/>
          </a:xfrm>
        </p:spPr>
        <p:txBody>
          <a:bodyPr vert="horz" lIns="91440" tIns="45720" rIns="91440" bIns="45720" rtlCol="0">
            <a:normAutofit fontScale="92500" lnSpcReduction="20000"/>
          </a:bodyPr>
          <a:lstStyle/>
          <a:p>
            <a:pPr marL="285750" indent="-228600">
              <a:buFont typeface="Arial" panose="020B0604020202020204" pitchFamily="34" charset="0"/>
              <a:buChar char="•"/>
            </a:pPr>
            <a:r>
              <a:rPr lang="en-US" sz="2000" dirty="0"/>
              <a:t>Power plant</a:t>
            </a:r>
          </a:p>
          <a:p>
            <a:pPr marL="285750" indent="-228600">
              <a:buFont typeface="Arial" panose="020B0604020202020204" pitchFamily="34" charset="0"/>
              <a:buChar char="•"/>
            </a:pPr>
            <a:r>
              <a:rPr lang="en-US" sz="2000" dirty="0"/>
              <a:t>School</a:t>
            </a:r>
          </a:p>
          <a:p>
            <a:pPr marL="285750" indent="-228600">
              <a:buFont typeface="Arial" panose="020B0604020202020204" pitchFamily="34" charset="0"/>
              <a:buChar char="•"/>
            </a:pPr>
            <a:r>
              <a:rPr lang="en-US" sz="2000" dirty="0"/>
              <a:t>Clinic</a:t>
            </a:r>
          </a:p>
          <a:p>
            <a:pPr marL="285750" indent="-228600">
              <a:buFont typeface="Arial" panose="020B0604020202020204" pitchFamily="34" charset="0"/>
              <a:buChar char="•"/>
            </a:pPr>
            <a:r>
              <a:rPr lang="en-US" sz="2000" dirty="0"/>
              <a:t>Airport</a:t>
            </a:r>
          </a:p>
          <a:p>
            <a:pPr indent="-228600">
              <a:buFont typeface="Arial" panose="020B0604020202020204" pitchFamily="34" charset="0"/>
              <a:buChar char="•"/>
            </a:pPr>
            <a:r>
              <a:rPr lang="en-US" sz="2000" dirty="0"/>
              <a:t>Corporation / Store</a:t>
            </a:r>
          </a:p>
          <a:p>
            <a:pPr indent="-228600">
              <a:buFont typeface="Arial" panose="020B0604020202020204" pitchFamily="34" charset="0"/>
              <a:buChar char="•"/>
            </a:pPr>
            <a:r>
              <a:rPr lang="en-US" sz="2000" dirty="0"/>
              <a:t>Water Source</a:t>
            </a:r>
          </a:p>
          <a:p>
            <a:pPr indent="-228600">
              <a:buFont typeface="Arial" panose="020B0604020202020204" pitchFamily="34" charset="0"/>
              <a:buChar char="•"/>
            </a:pPr>
            <a:r>
              <a:rPr lang="en-US" sz="2000" dirty="0"/>
              <a:t>Landfill</a:t>
            </a:r>
          </a:p>
          <a:p>
            <a:pPr indent="-228600">
              <a:buFont typeface="Arial" panose="020B0604020202020204" pitchFamily="34" charset="0"/>
              <a:buChar char="•"/>
            </a:pPr>
            <a:r>
              <a:rPr lang="en-US" sz="2000" dirty="0"/>
              <a:t>Telecommunications</a:t>
            </a:r>
          </a:p>
        </p:txBody>
      </p:sp>
    </p:spTree>
    <p:extLst>
      <p:ext uri="{BB962C8B-B14F-4D97-AF65-F5344CB8AC3E}">
        <p14:creationId xmlns:p14="http://schemas.microsoft.com/office/powerpoint/2010/main" val="298220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940F-B484-0A9B-604E-06311081C93D}"/>
              </a:ext>
            </a:extLst>
          </p:cNvPr>
          <p:cNvSpPr>
            <a:spLocks noGrp="1"/>
          </p:cNvSpPr>
          <p:nvPr>
            <p:ph type="title"/>
          </p:nvPr>
        </p:nvSpPr>
        <p:spPr>
          <a:xfrm>
            <a:off x="545590" y="411480"/>
            <a:ext cx="3319114" cy="1698432"/>
          </a:xfrm>
        </p:spPr>
        <p:txBody>
          <a:bodyPr vert="horz" lIns="91440" tIns="45720" rIns="91440" bIns="45720" rtlCol="0" anchor="ctr">
            <a:normAutofit/>
          </a:bodyPr>
          <a:lstStyle/>
          <a:p>
            <a:pPr algn="ctr"/>
            <a:r>
              <a:rPr lang="en-US" sz="2800" kern="1200" dirty="0">
                <a:solidFill>
                  <a:schemeClr val="tx1"/>
                </a:solidFill>
                <a:latin typeface="+mj-lt"/>
                <a:ea typeface="+mj-ea"/>
                <a:cs typeface="+mj-cs"/>
              </a:rPr>
              <a:t>Mertarvik – Reuniting the Community</a:t>
            </a:r>
          </a:p>
        </p:txBody>
      </p:sp>
      <p:sp>
        <p:nvSpPr>
          <p:cNvPr id="4" name="Text Placeholder 3">
            <a:extLst>
              <a:ext uri="{FF2B5EF4-FFF2-40B4-BE49-F238E27FC236}">
                <a16:creationId xmlns:a16="http://schemas.microsoft.com/office/drawing/2014/main" id="{0FF33008-623A-4756-ACD0-1DF0E812348B}"/>
              </a:ext>
            </a:extLst>
          </p:cNvPr>
          <p:cNvSpPr>
            <a:spLocks noGrp="1"/>
          </p:cNvSpPr>
          <p:nvPr>
            <p:ph type="body" sz="half" idx="2"/>
          </p:nvPr>
        </p:nvSpPr>
        <p:spPr>
          <a:xfrm>
            <a:off x="4838698" y="3037490"/>
            <a:ext cx="3452345" cy="3011213"/>
          </a:xfrm>
        </p:spPr>
        <p:txBody>
          <a:bodyPr vert="horz" lIns="91440" tIns="45720" rIns="91440" bIns="45720" rtlCol="0" anchor="ctr">
            <a:normAutofit/>
          </a:bodyPr>
          <a:lstStyle/>
          <a:p>
            <a:pPr marL="285750" indent="-228600">
              <a:buFont typeface="Arial" panose="020B0604020202020204" pitchFamily="34" charset="0"/>
              <a:buChar char="•"/>
            </a:pPr>
            <a:r>
              <a:rPr lang="en-US" sz="1500" dirty="0"/>
              <a:t>Housing</a:t>
            </a:r>
          </a:p>
          <a:p>
            <a:pPr marL="285750" indent="-228600">
              <a:buFont typeface="Arial" panose="020B0604020202020204" pitchFamily="34" charset="0"/>
              <a:buChar char="•"/>
            </a:pPr>
            <a:r>
              <a:rPr lang="en-US" sz="1500" dirty="0"/>
              <a:t>Power</a:t>
            </a:r>
          </a:p>
          <a:p>
            <a:pPr marL="285750" indent="-228600">
              <a:buFont typeface="Arial" panose="020B0604020202020204" pitchFamily="34" charset="0"/>
              <a:buChar char="•"/>
            </a:pPr>
            <a:r>
              <a:rPr lang="en-US" sz="1500" dirty="0"/>
              <a:t>Washeteria</a:t>
            </a:r>
          </a:p>
          <a:p>
            <a:pPr marL="285750" indent="-228600">
              <a:buFont typeface="Arial" panose="020B0604020202020204" pitchFamily="34" charset="0"/>
              <a:buChar char="•"/>
            </a:pPr>
            <a:r>
              <a:rPr lang="en-US" sz="1500" dirty="0"/>
              <a:t>MEC</a:t>
            </a:r>
          </a:p>
          <a:p>
            <a:pPr marL="285750" indent="-228600">
              <a:buFont typeface="Arial" panose="020B0604020202020204" pitchFamily="34" charset="0"/>
              <a:buChar char="•"/>
            </a:pPr>
            <a:r>
              <a:rPr lang="en-US" sz="1500" dirty="0"/>
              <a:t>Barge Landing</a:t>
            </a:r>
          </a:p>
          <a:p>
            <a:pPr marL="285750" indent="-228600">
              <a:buFont typeface="Arial" panose="020B0604020202020204" pitchFamily="34" charset="0"/>
              <a:buChar char="•"/>
            </a:pPr>
            <a:r>
              <a:rPr lang="en-US" sz="1500" dirty="0"/>
              <a:t>School</a:t>
            </a:r>
          </a:p>
          <a:p>
            <a:pPr marL="285750" indent="-228600">
              <a:buFont typeface="Arial" panose="020B0604020202020204" pitchFamily="34" charset="0"/>
              <a:buChar char="•"/>
            </a:pPr>
            <a:r>
              <a:rPr lang="en-US" sz="1500" dirty="0"/>
              <a:t>Clinic</a:t>
            </a:r>
          </a:p>
          <a:p>
            <a:pPr marL="285750" indent="-228600">
              <a:buFont typeface="Arial" panose="020B0604020202020204" pitchFamily="34" charset="0"/>
              <a:buChar char="•"/>
            </a:pPr>
            <a:r>
              <a:rPr lang="en-US" sz="1500" dirty="0"/>
              <a:t>Water/Sewer</a:t>
            </a:r>
          </a:p>
          <a:p>
            <a:pPr marL="285750" indent="-228600">
              <a:buFont typeface="Arial" panose="020B0604020202020204" pitchFamily="34" charset="0"/>
              <a:buChar char="•"/>
            </a:pPr>
            <a:r>
              <a:rPr lang="en-US" sz="1500" dirty="0"/>
              <a:t>Social / Emotional / Traditions </a:t>
            </a:r>
          </a:p>
        </p:txBody>
      </p:sp>
      <p:pic>
        <p:nvPicPr>
          <p:cNvPr id="6" name="Picture 5" descr="A group of people in a room&#10;&#10;Description automatically generated">
            <a:extLst>
              <a:ext uri="{FF2B5EF4-FFF2-40B4-BE49-F238E27FC236}">
                <a16:creationId xmlns:a16="http://schemas.microsoft.com/office/drawing/2014/main" id="{30B23AF1-4BB1-FF66-9518-6125D7D114F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5400000">
            <a:off x="5323904" y="-942406"/>
            <a:ext cx="2509523" cy="4394336"/>
          </a:xfrm>
          <a:prstGeom prst="rect">
            <a:avLst/>
          </a:prstGeom>
        </p:spPr>
      </p:pic>
      <p:pic>
        <p:nvPicPr>
          <p:cNvPr id="10" name="Picture 9" descr="Aerial view of a snowy area&#10;&#10;Description automatically generated">
            <a:extLst>
              <a:ext uri="{FF2B5EF4-FFF2-40B4-BE49-F238E27FC236}">
                <a16:creationId xmlns:a16="http://schemas.microsoft.com/office/drawing/2014/main" id="{2C85ED30-36EC-1849-98A3-4423E6F39C6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2509525"/>
            <a:ext cx="4381499" cy="4348475"/>
          </a:xfrm>
          <a:prstGeom prst="rect">
            <a:avLst/>
          </a:prstGeom>
        </p:spPr>
      </p:pic>
      <p:pic>
        <p:nvPicPr>
          <p:cNvPr id="8" name="Picture 7" descr="A person walking in the snow&#10;&#10;Description automatically generated">
            <a:extLst>
              <a:ext uri="{FF2B5EF4-FFF2-40B4-BE49-F238E27FC236}">
                <a16:creationId xmlns:a16="http://schemas.microsoft.com/office/drawing/2014/main" id="{E619CAB1-E91F-082F-F8CB-3575E66CEEBE}"/>
              </a:ext>
            </a:extLst>
          </p:cNvPr>
          <p:cNvPicPr>
            <a:picLocks noChangeAspect="1"/>
          </p:cNvPicPr>
          <p:nvPr/>
        </p:nvPicPr>
        <p:blipFill>
          <a:blip r:embed="rId4" cstate="email">
            <a:extLst>
              <a:ext uri="{28A0092B-C50C-407E-A947-70E740481C1C}">
                <a14:useLocalDpi xmlns:a14="http://schemas.microsoft.com/office/drawing/2010/main"/>
              </a:ext>
            </a:extLst>
          </a:blip>
          <a:srcRect t="-473" r="-1793"/>
          <a:stretch/>
        </p:blipFill>
        <p:spPr>
          <a:xfrm rot="5400000">
            <a:off x="9223205" y="-415367"/>
            <a:ext cx="2553428" cy="3384162"/>
          </a:xfrm>
          <a:prstGeom prst="rect">
            <a:avLst/>
          </a:prstGeom>
        </p:spPr>
      </p:pic>
      <p:pic>
        <p:nvPicPr>
          <p:cNvPr id="5" name="Picture 4" descr="A group of people walking on a road&#10;&#10;Description automatically generated">
            <a:extLst>
              <a:ext uri="{FF2B5EF4-FFF2-40B4-BE49-F238E27FC236}">
                <a16:creationId xmlns:a16="http://schemas.microsoft.com/office/drawing/2014/main" id="{FE88FB9E-5300-B29C-F92F-A74DCF43216E}"/>
              </a:ext>
            </a:extLst>
          </p:cNvPr>
          <p:cNvPicPr>
            <a:picLocks noChangeAspect="1"/>
          </p:cNvPicPr>
          <p:nvPr/>
        </p:nvPicPr>
        <p:blipFill>
          <a:blip r:embed="rId5" cstate="email">
            <a:extLst>
              <a:ext uri="{28A0092B-C50C-407E-A947-70E740481C1C}">
                <a14:useLocalDpi xmlns:a14="http://schemas.microsoft.com/office/drawing/2010/main"/>
              </a:ext>
            </a:extLst>
          </a:blip>
          <a:srcRect b="-2"/>
          <a:stretch/>
        </p:blipFill>
        <p:spPr>
          <a:xfrm rot="5400000">
            <a:off x="8331631" y="2997631"/>
            <a:ext cx="4304571" cy="3416166"/>
          </a:xfrm>
          <a:prstGeom prst="rect">
            <a:avLst/>
          </a:prstGeom>
        </p:spPr>
      </p:pic>
    </p:spTree>
    <p:extLst>
      <p:ext uri="{BB962C8B-B14F-4D97-AF65-F5344CB8AC3E}">
        <p14:creationId xmlns:p14="http://schemas.microsoft.com/office/powerpoint/2010/main" val="3871543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D576C71-F894-8C17-36CF-7A86C48E7381}"/>
              </a:ext>
            </a:extLst>
          </p:cNvPr>
          <p:cNvPicPr>
            <a:picLocks noChangeAspect="1"/>
          </p:cNvPicPr>
          <p:nvPr/>
        </p:nvPicPr>
        <p:blipFill>
          <a:blip r:embed="rId2" cstate="email">
            <a:extLst>
              <a:ext uri="{28A0092B-C50C-407E-A947-70E740481C1C}">
                <a14:useLocalDpi xmlns:a14="http://schemas.microsoft.com/office/drawing/2010/main"/>
              </a:ext>
            </a:extLst>
          </a:blip>
          <a:srcRect t="-1461"/>
          <a:stretch/>
        </p:blipFill>
        <p:spPr>
          <a:xfrm>
            <a:off x="5150469" y="1649884"/>
            <a:ext cx="6685685" cy="3758666"/>
          </a:xfrm>
          <a:prstGeom prst="rect">
            <a:avLst/>
          </a:prstGeom>
        </p:spPr>
      </p:pic>
      <p:sp>
        <p:nvSpPr>
          <p:cNvPr id="2" name="Title 1">
            <a:extLst>
              <a:ext uri="{FF2B5EF4-FFF2-40B4-BE49-F238E27FC236}">
                <a16:creationId xmlns:a16="http://schemas.microsoft.com/office/drawing/2014/main" id="{D9F88CB9-D8C1-2C48-F4B4-643FD1F0C8D5}"/>
              </a:ext>
            </a:extLst>
          </p:cNvPr>
          <p:cNvSpPr>
            <a:spLocks noGrp="1"/>
          </p:cNvSpPr>
          <p:nvPr>
            <p:ph type="title"/>
          </p:nvPr>
        </p:nvSpPr>
        <p:spPr>
          <a:xfrm>
            <a:off x="699608" y="4777524"/>
            <a:ext cx="6863410" cy="1113911"/>
          </a:xfrm>
        </p:spPr>
        <p:txBody>
          <a:bodyPr vert="horz" lIns="91440" tIns="45720" rIns="91440" bIns="45720" rtlCol="0" anchor="b">
            <a:normAutofit/>
          </a:bodyPr>
          <a:lstStyle/>
          <a:p>
            <a:r>
              <a:rPr lang="en-US" sz="4000" kern="1200" dirty="0">
                <a:solidFill>
                  <a:srgbClr val="FFFFFF"/>
                </a:solidFill>
                <a:latin typeface="+mj-lt"/>
                <a:ea typeface="+mj-ea"/>
                <a:cs typeface="+mj-cs"/>
              </a:rPr>
              <a:t>More Housing Photos</a:t>
            </a:r>
          </a:p>
        </p:txBody>
      </p:sp>
      <p:sp>
        <p:nvSpPr>
          <p:cNvPr id="9" name="TextBox 8">
            <a:extLst>
              <a:ext uri="{FF2B5EF4-FFF2-40B4-BE49-F238E27FC236}">
                <a16:creationId xmlns:a16="http://schemas.microsoft.com/office/drawing/2014/main" id="{DF32B590-C309-307D-3BF3-3043E5CAC2D4}"/>
              </a:ext>
            </a:extLst>
          </p:cNvPr>
          <p:cNvSpPr txBox="1"/>
          <p:nvPr/>
        </p:nvSpPr>
        <p:spPr>
          <a:xfrm>
            <a:off x="222147" y="735732"/>
            <a:ext cx="7534842" cy="461665"/>
          </a:xfrm>
          <a:prstGeom prst="rect">
            <a:avLst/>
          </a:prstGeom>
          <a:noFill/>
        </p:spPr>
        <p:txBody>
          <a:bodyPr wrap="square" rtlCol="0">
            <a:spAutoFit/>
          </a:bodyPr>
          <a:lstStyle/>
          <a:p>
            <a:pPr algn="ctr"/>
            <a:r>
              <a:rPr lang="en-US" sz="2400" dirty="0"/>
              <a:t>Community Input and Feedback for Design</a:t>
            </a:r>
          </a:p>
        </p:txBody>
      </p:sp>
      <p:graphicFrame>
        <p:nvGraphicFramePr>
          <p:cNvPr id="16" name="TextBox 9">
            <a:extLst>
              <a:ext uri="{FF2B5EF4-FFF2-40B4-BE49-F238E27FC236}">
                <a16:creationId xmlns:a16="http://schemas.microsoft.com/office/drawing/2014/main" id="{7769E737-FA3D-81BE-4C4B-ABA53D9D48BC}"/>
              </a:ext>
            </a:extLst>
          </p:cNvPr>
          <p:cNvGraphicFramePr/>
          <p:nvPr/>
        </p:nvGraphicFramePr>
        <p:xfrm>
          <a:off x="1085176" y="1568961"/>
          <a:ext cx="3679725" cy="48013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4139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wood wall with a window&#10;&#10;Description automatically generated">
            <a:extLst>
              <a:ext uri="{FF2B5EF4-FFF2-40B4-BE49-F238E27FC236}">
                <a16:creationId xmlns:a16="http://schemas.microsoft.com/office/drawing/2014/main" id="{525C3927-12E8-4815-FF2E-7DE714A29D67}"/>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5400000">
            <a:off x="-206169" y="206167"/>
            <a:ext cx="4469316" cy="4056982"/>
          </a:xfrm>
          <a:prstGeom prst="rect">
            <a:avLst/>
          </a:prstGeom>
        </p:spPr>
      </p:pic>
      <p:pic>
        <p:nvPicPr>
          <p:cNvPr id="11" name="Picture 10" descr="A kitchen with wood paneling&#10;&#10;Description automatically generated">
            <a:extLst>
              <a:ext uri="{FF2B5EF4-FFF2-40B4-BE49-F238E27FC236}">
                <a16:creationId xmlns:a16="http://schemas.microsoft.com/office/drawing/2014/main" id="{E6CA7779-4F7C-3F67-6B9F-ECE562A7E01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115283" y="-1"/>
            <a:ext cx="4076717" cy="4469316"/>
          </a:xfrm>
          <a:prstGeom prst="rect">
            <a:avLst/>
          </a:prstGeom>
        </p:spPr>
      </p:pic>
      <p:pic>
        <p:nvPicPr>
          <p:cNvPr id="13" name="Picture 12" descr="A room with a window and a small window&#10;&#10;Description automatically generated with medium confidence">
            <a:extLst>
              <a:ext uri="{FF2B5EF4-FFF2-40B4-BE49-F238E27FC236}">
                <a16:creationId xmlns:a16="http://schemas.microsoft.com/office/drawing/2014/main" id="{3225A376-DD6B-1B8C-FE2B-943747971A0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5400000">
            <a:off x="3853866" y="203113"/>
            <a:ext cx="4469316" cy="4063088"/>
          </a:xfrm>
          <a:prstGeom prst="rect">
            <a:avLst/>
          </a:prstGeom>
        </p:spPr>
      </p:pic>
      <p:sp>
        <p:nvSpPr>
          <p:cNvPr id="2" name="Title 1">
            <a:extLst>
              <a:ext uri="{FF2B5EF4-FFF2-40B4-BE49-F238E27FC236}">
                <a16:creationId xmlns:a16="http://schemas.microsoft.com/office/drawing/2014/main" id="{DD08B90E-10C6-9337-448D-A04EF28B1237}"/>
              </a:ext>
            </a:extLst>
          </p:cNvPr>
          <p:cNvSpPr>
            <a:spLocks noGrp="1"/>
          </p:cNvSpPr>
          <p:nvPr>
            <p:ph type="title"/>
          </p:nvPr>
        </p:nvSpPr>
        <p:spPr>
          <a:xfrm>
            <a:off x="699608" y="4777524"/>
            <a:ext cx="6863410" cy="1113911"/>
          </a:xfrm>
        </p:spPr>
        <p:txBody>
          <a:bodyPr vert="horz" lIns="91440" tIns="45720" rIns="91440" bIns="45720" rtlCol="0" anchor="b">
            <a:noAutofit/>
          </a:bodyPr>
          <a:lstStyle/>
          <a:p>
            <a:r>
              <a:rPr lang="en-US" sz="5400" dirty="0"/>
              <a:t>Remote Building</a:t>
            </a:r>
          </a:p>
        </p:txBody>
      </p:sp>
      <p:pic>
        <p:nvPicPr>
          <p:cNvPr id="9" name="Picture 8" descr="A blue trailer with a trailer on the back&#10;&#10;Description automatically generated">
            <a:extLst>
              <a:ext uri="{FF2B5EF4-FFF2-40B4-BE49-F238E27FC236}">
                <a16:creationId xmlns:a16="http://schemas.microsoft.com/office/drawing/2014/main" id="{733AE01E-3A15-11FF-D993-D2B49D0DC893}"/>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115283" y="4462444"/>
            <a:ext cx="4076715" cy="2395556"/>
          </a:xfrm>
          <a:prstGeom prst="rect">
            <a:avLst/>
          </a:prstGeom>
        </p:spPr>
      </p:pic>
    </p:spTree>
    <p:extLst>
      <p:ext uri="{BB962C8B-B14F-4D97-AF65-F5344CB8AC3E}">
        <p14:creationId xmlns:p14="http://schemas.microsoft.com/office/powerpoint/2010/main" val="369905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25C3927-12E8-4815-FF2E-7DE714A29D67}"/>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5400000">
            <a:off x="-206169" y="206167"/>
            <a:ext cx="4469316" cy="4056982"/>
          </a:xfrm>
          <a:prstGeom prst="rect">
            <a:avLst/>
          </a:prstGeom>
        </p:spPr>
      </p:pic>
      <p:pic>
        <p:nvPicPr>
          <p:cNvPr id="11" name="Picture 10">
            <a:extLst>
              <a:ext uri="{FF2B5EF4-FFF2-40B4-BE49-F238E27FC236}">
                <a16:creationId xmlns:a16="http://schemas.microsoft.com/office/drawing/2014/main" id="{E6CA7779-4F7C-3F67-6B9F-ECE562A7E01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115283" y="-1"/>
            <a:ext cx="4076717" cy="4469316"/>
          </a:xfrm>
          <a:prstGeom prst="rect">
            <a:avLst/>
          </a:prstGeom>
        </p:spPr>
      </p:pic>
      <p:pic>
        <p:nvPicPr>
          <p:cNvPr id="13" name="Picture 12">
            <a:extLst>
              <a:ext uri="{FF2B5EF4-FFF2-40B4-BE49-F238E27FC236}">
                <a16:creationId xmlns:a16="http://schemas.microsoft.com/office/drawing/2014/main" id="{3225A376-DD6B-1B8C-FE2B-943747971A0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5400000">
            <a:off x="3853866" y="203113"/>
            <a:ext cx="4469316" cy="4063088"/>
          </a:xfrm>
          <a:prstGeom prst="rect">
            <a:avLst/>
          </a:prstGeom>
        </p:spPr>
      </p:pic>
      <p:sp>
        <p:nvSpPr>
          <p:cNvPr id="2" name="Title 1">
            <a:extLst>
              <a:ext uri="{FF2B5EF4-FFF2-40B4-BE49-F238E27FC236}">
                <a16:creationId xmlns:a16="http://schemas.microsoft.com/office/drawing/2014/main" id="{DD08B90E-10C6-9337-448D-A04EF28B1237}"/>
              </a:ext>
            </a:extLst>
          </p:cNvPr>
          <p:cNvSpPr>
            <a:spLocks noGrp="1"/>
          </p:cNvSpPr>
          <p:nvPr>
            <p:ph type="title"/>
          </p:nvPr>
        </p:nvSpPr>
        <p:spPr>
          <a:xfrm>
            <a:off x="699608" y="4777524"/>
            <a:ext cx="6863410" cy="1113911"/>
          </a:xfrm>
        </p:spPr>
        <p:txBody>
          <a:bodyPr vert="horz" lIns="91440" tIns="45720" rIns="91440" bIns="45720" rtlCol="0" anchor="b">
            <a:normAutofit/>
          </a:bodyPr>
          <a:lstStyle/>
          <a:p>
            <a:r>
              <a:rPr lang="en-US" sz="4000" kern="1200" dirty="0">
                <a:solidFill>
                  <a:srgbClr val="FFFFFF"/>
                </a:solidFill>
                <a:latin typeface="+mj-lt"/>
                <a:ea typeface="+mj-ea"/>
                <a:cs typeface="+mj-cs"/>
              </a:rPr>
              <a:t>Housing</a:t>
            </a:r>
          </a:p>
        </p:txBody>
      </p:sp>
      <p:pic>
        <p:nvPicPr>
          <p:cNvPr id="9" name="Picture 8">
            <a:extLst>
              <a:ext uri="{FF2B5EF4-FFF2-40B4-BE49-F238E27FC236}">
                <a16:creationId xmlns:a16="http://schemas.microsoft.com/office/drawing/2014/main" id="{733AE01E-3A15-11FF-D993-D2B49D0DC893}"/>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115283" y="4462444"/>
            <a:ext cx="4076715" cy="2395556"/>
          </a:xfrm>
          <a:prstGeom prst="rect">
            <a:avLst/>
          </a:prstGeom>
        </p:spPr>
      </p:pic>
      <p:sp>
        <p:nvSpPr>
          <p:cNvPr id="3" name="Title 1">
            <a:extLst>
              <a:ext uri="{FF2B5EF4-FFF2-40B4-BE49-F238E27FC236}">
                <a16:creationId xmlns:a16="http://schemas.microsoft.com/office/drawing/2014/main" id="{9728370B-4069-C8CB-59FA-8201716A486A}"/>
              </a:ext>
            </a:extLst>
          </p:cNvPr>
          <p:cNvSpPr txBox="1">
            <a:spLocks/>
          </p:cNvSpPr>
          <p:nvPr/>
        </p:nvSpPr>
        <p:spPr>
          <a:xfrm>
            <a:off x="852008" y="4929924"/>
            <a:ext cx="6863410" cy="111391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t>Remote Building</a:t>
            </a:r>
          </a:p>
        </p:txBody>
      </p:sp>
    </p:spTree>
    <p:extLst>
      <p:ext uri="{BB962C8B-B14F-4D97-AF65-F5344CB8AC3E}">
        <p14:creationId xmlns:p14="http://schemas.microsoft.com/office/powerpoint/2010/main" val="232515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25C3927-12E8-4815-FF2E-7DE714A29D67}"/>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5400000">
            <a:off x="-206169" y="206167"/>
            <a:ext cx="4469316" cy="4056982"/>
          </a:xfrm>
          <a:prstGeom prst="rect">
            <a:avLst/>
          </a:prstGeom>
        </p:spPr>
      </p:pic>
      <p:pic>
        <p:nvPicPr>
          <p:cNvPr id="11" name="Picture 10">
            <a:extLst>
              <a:ext uri="{FF2B5EF4-FFF2-40B4-BE49-F238E27FC236}">
                <a16:creationId xmlns:a16="http://schemas.microsoft.com/office/drawing/2014/main" id="{E6CA7779-4F7C-3F67-6B9F-ECE562A7E019}"/>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p:blipFill>
        <p:spPr>
          <a:xfrm rot="5400000">
            <a:off x="7824271" y="94715"/>
            <a:ext cx="4462442" cy="4273016"/>
          </a:xfrm>
          <a:prstGeom prst="rect">
            <a:avLst/>
          </a:prstGeom>
        </p:spPr>
      </p:pic>
      <p:pic>
        <p:nvPicPr>
          <p:cNvPr id="13" name="Picture 12">
            <a:extLst>
              <a:ext uri="{FF2B5EF4-FFF2-40B4-BE49-F238E27FC236}">
                <a16:creationId xmlns:a16="http://schemas.microsoft.com/office/drawing/2014/main" id="{3225A376-DD6B-1B8C-FE2B-943747971A08}"/>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rot="5400000">
            <a:off x="3853866" y="203113"/>
            <a:ext cx="4469316" cy="4063088"/>
          </a:xfrm>
          <a:prstGeom prst="rect">
            <a:avLst/>
          </a:prstGeom>
        </p:spPr>
      </p:pic>
      <p:sp>
        <p:nvSpPr>
          <p:cNvPr id="2" name="Title 1">
            <a:extLst>
              <a:ext uri="{FF2B5EF4-FFF2-40B4-BE49-F238E27FC236}">
                <a16:creationId xmlns:a16="http://schemas.microsoft.com/office/drawing/2014/main" id="{DD08B90E-10C6-9337-448D-A04EF28B1237}"/>
              </a:ext>
            </a:extLst>
          </p:cNvPr>
          <p:cNvSpPr>
            <a:spLocks noGrp="1"/>
          </p:cNvSpPr>
          <p:nvPr>
            <p:ph type="title"/>
          </p:nvPr>
        </p:nvSpPr>
        <p:spPr>
          <a:xfrm>
            <a:off x="699608" y="4777524"/>
            <a:ext cx="6863410" cy="1113911"/>
          </a:xfrm>
        </p:spPr>
        <p:txBody>
          <a:bodyPr vert="horz" lIns="91440" tIns="45720" rIns="91440" bIns="45720" rtlCol="0" anchor="b">
            <a:normAutofit/>
          </a:bodyPr>
          <a:lstStyle/>
          <a:p>
            <a:r>
              <a:rPr lang="en-US" sz="4000" kern="1200" dirty="0">
                <a:solidFill>
                  <a:srgbClr val="FFFFFF"/>
                </a:solidFill>
                <a:latin typeface="+mj-lt"/>
                <a:ea typeface="+mj-ea"/>
                <a:cs typeface="+mj-cs"/>
              </a:rPr>
              <a:t>Housing</a:t>
            </a:r>
          </a:p>
        </p:txBody>
      </p:sp>
      <p:pic>
        <p:nvPicPr>
          <p:cNvPr id="9" name="Picture 8">
            <a:extLst>
              <a:ext uri="{FF2B5EF4-FFF2-40B4-BE49-F238E27FC236}">
                <a16:creationId xmlns:a16="http://schemas.microsoft.com/office/drawing/2014/main" id="{733AE01E-3A15-11FF-D993-D2B49D0DC893}"/>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5775159" y="4462444"/>
            <a:ext cx="6416840" cy="2395556"/>
          </a:xfrm>
          <a:prstGeom prst="rect">
            <a:avLst/>
          </a:prstGeom>
        </p:spPr>
      </p:pic>
      <p:sp>
        <p:nvSpPr>
          <p:cNvPr id="3" name="Title 1">
            <a:extLst>
              <a:ext uri="{FF2B5EF4-FFF2-40B4-BE49-F238E27FC236}">
                <a16:creationId xmlns:a16="http://schemas.microsoft.com/office/drawing/2014/main" id="{3A79896F-4098-EDEA-03D0-3CD6FEA38C93}"/>
              </a:ext>
            </a:extLst>
          </p:cNvPr>
          <p:cNvSpPr txBox="1">
            <a:spLocks/>
          </p:cNvSpPr>
          <p:nvPr/>
        </p:nvSpPr>
        <p:spPr>
          <a:xfrm>
            <a:off x="581026" y="4929924"/>
            <a:ext cx="4933950" cy="111391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t>Remote Building</a:t>
            </a:r>
          </a:p>
        </p:txBody>
      </p:sp>
    </p:spTree>
    <p:extLst>
      <p:ext uri="{BB962C8B-B14F-4D97-AF65-F5344CB8AC3E}">
        <p14:creationId xmlns:p14="http://schemas.microsoft.com/office/powerpoint/2010/main" val="182656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BF7E1-A009-89E7-18B2-3868CC3DA6C7}"/>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t>Transitional Homes</a:t>
            </a:r>
          </a:p>
        </p:txBody>
      </p:sp>
      <p:sp>
        <p:nvSpPr>
          <p:cNvPr id="4" name="Text Placeholder 3">
            <a:extLst>
              <a:ext uri="{FF2B5EF4-FFF2-40B4-BE49-F238E27FC236}">
                <a16:creationId xmlns:a16="http://schemas.microsoft.com/office/drawing/2014/main" id="{A0B40FDC-2867-BCB2-584A-91E36F805593}"/>
              </a:ext>
            </a:extLst>
          </p:cNvPr>
          <p:cNvSpPr>
            <a:spLocks noGrp="1"/>
          </p:cNvSpPr>
          <p:nvPr>
            <p:ph type="body" sz="half" idx="2"/>
          </p:nvPr>
        </p:nvSpPr>
        <p:spPr>
          <a:xfrm>
            <a:off x="640080" y="2872899"/>
            <a:ext cx="4243589" cy="3320668"/>
          </a:xfrm>
        </p:spPr>
        <p:txBody>
          <a:bodyPr vert="horz" lIns="91440" tIns="45720" rIns="91440" bIns="45720" rtlCol="0">
            <a:normAutofit/>
          </a:bodyPr>
          <a:lstStyle/>
          <a:p>
            <a:pPr indent="-228600">
              <a:buFont typeface="Arial" panose="020B0604020202020204" pitchFamily="34" charset="0"/>
              <a:buChar char="•"/>
            </a:pPr>
            <a:r>
              <a:rPr lang="en-US" sz="2000" dirty="0"/>
              <a:t>In 7 weeks </a:t>
            </a:r>
          </a:p>
          <a:p>
            <a:pPr marL="285750" indent="-228600">
              <a:buFont typeface="Arial" panose="020B0604020202020204" pitchFamily="34" charset="0"/>
              <a:buChar char="•"/>
            </a:pPr>
            <a:r>
              <a:rPr lang="en-US" sz="2000" dirty="0"/>
              <a:t>2-6 Residents per single family residence</a:t>
            </a:r>
          </a:p>
          <a:p>
            <a:pPr marL="742950" lvl="1" indent="-228600">
              <a:buFont typeface="Arial" panose="020B0604020202020204" pitchFamily="34" charset="0"/>
              <a:buChar char="•"/>
            </a:pPr>
            <a:r>
              <a:rPr lang="en-US" sz="2000" dirty="0"/>
              <a:t>13 Single Family Homes</a:t>
            </a:r>
          </a:p>
          <a:p>
            <a:pPr marL="742950" lvl="1" indent="-228600">
              <a:buFont typeface="Arial" panose="020B0604020202020204" pitchFamily="34" charset="0"/>
              <a:buChar char="•"/>
            </a:pPr>
            <a:r>
              <a:rPr lang="en-US" sz="2000" dirty="0"/>
              <a:t>5 Duplexes</a:t>
            </a:r>
          </a:p>
          <a:p>
            <a:pPr marL="285750" indent="-228600">
              <a:buFont typeface="Arial" panose="020B0604020202020204" pitchFamily="34" charset="0"/>
              <a:buChar char="•"/>
            </a:pPr>
            <a:r>
              <a:rPr lang="en-US" sz="2000" dirty="0"/>
              <a:t>Built in Wasilla </a:t>
            </a:r>
          </a:p>
          <a:p>
            <a:pPr marL="285750" indent="-228600">
              <a:buFont typeface="Arial" panose="020B0604020202020204" pitchFamily="34" charset="0"/>
              <a:buChar char="•"/>
            </a:pPr>
            <a:r>
              <a:rPr lang="en-US" sz="2000" dirty="0"/>
              <a:t>Shipping from Point McKenzie to Mertarvik</a:t>
            </a:r>
          </a:p>
          <a:p>
            <a:pPr marL="285750" indent="-228600">
              <a:buFont typeface="Arial" panose="020B0604020202020204" pitchFamily="34" charset="0"/>
              <a:buChar char="•"/>
            </a:pPr>
            <a:r>
              <a:rPr lang="en-US" sz="2000" dirty="0"/>
              <a:t>Arrived September 29, 2024</a:t>
            </a:r>
          </a:p>
          <a:p>
            <a:pPr indent="-228600">
              <a:buFont typeface="Arial" panose="020B0604020202020204" pitchFamily="34" charset="0"/>
              <a:buChar char="•"/>
            </a:pPr>
            <a:endParaRPr lang="en-US" sz="2000" dirty="0"/>
          </a:p>
        </p:txBody>
      </p:sp>
      <p:pic>
        <p:nvPicPr>
          <p:cNvPr id="5" name="Picture 4">
            <a:extLst>
              <a:ext uri="{FF2B5EF4-FFF2-40B4-BE49-F238E27FC236}">
                <a16:creationId xmlns:a16="http://schemas.microsoft.com/office/drawing/2014/main" id="{156435E0-B6A9-44CF-8838-FFC53CBA3F1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30999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485572C-45A5-CF86-4FBE-D5E2C65DA7C5}"/>
              </a:ext>
            </a:extLst>
          </p:cNvPr>
          <p:cNvSpPr>
            <a:spLocks noGrp="1"/>
          </p:cNvSpPr>
          <p:nvPr>
            <p:ph type="title"/>
          </p:nvPr>
        </p:nvSpPr>
        <p:spPr>
          <a:xfrm>
            <a:off x="838200" y="1412488"/>
            <a:ext cx="2899189" cy="4363844"/>
          </a:xfrm>
        </p:spPr>
        <p:txBody>
          <a:bodyPr anchor="t">
            <a:normAutofit/>
          </a:bodyPr>
          <a:lstStyle/>
          <a:p>
            <a:r>
              <a:rPr lang="en-US" sz="4000" dirty="0">
                <a:solidFill>
                  <a:srgbClr val="FFFFFF"/>
                </a:solidFill>
              </a:rPr>
              <a:t>On Going Work</a:t>
            </a:r>
          </a:p>
        </p:txBody>
      </p:sp>
      <p:sp>
        <p:nvSpPr>
          <p:cNvPr id="3" name="Content Placeholder 2">
            <a:extLst>
              <a:ext uri="{FF2B5EF4-FFF2-40B4-BE49-F238E27FC236}">
                <a16:creationId xmlns:a16="http://schemas.microsoft.com/office/drawing/2014/main" id="{CF4B7118-6C58-CD99-01B8-161F1357DB6F}"/>
              </a:ext>
            </a:extLst>
          </p:cNvPr>
          <p:cNvSpPr>
            <a:spLocks noGrp="1"/>
          </p:cNvSpPr>
          <p:nvPr>
            <p:ph sz="half" idx="1"/>
          </p:nvPr>
        </p:nvSpPr>
        <p:spPr>
          <a:xfrm>
            <a:off x="4380855" y="1412489"/>
            <a:ext cx="3427283" cy="4363844"/>
          </a:xfrm>
        </p:spPr>
        <p:txBody>
          <a:bodyPr>
            <a:normAutofit/>
          </a:bodyPr>
          <a:lstStyle/>
          <a:p>
            <a:r>
              <a:rPr lang="en-US" sz="1900" dirty="0"/>
              <a:t>Mertarvik – Relocation / Community Building</a:t>
            </a:r>
          </a:p>
          <a:p>
            <a:pPr lvl="1"/>
            <a:r>
              <a:rPr lang="en-US" sz="1900" dirty="0"/>
              <a:t>LKSD School Construction</a:t>
            </a:r>
          </a:p>
          <a:p>
            <a:pPr lvl="1"/>
            <a:r>
              <a:rPr lang="en-US" sz="1900" dirty="0"/>
              <a:t>Permanent Clinic</a:t>
            </a:r>
          </a:p>
          <a:p>
            <a:pPr lvl="1"/>
            <a:r>
              <a:rPr lang="en-US" sz="1900" dirty="0"/>
              <a:t>Power Plant Expansion</a:t>
            </a:r>
          </a:p>
          <a:p>
            <a:pPr lvl="1"/>
            <a:r>
              <a:rPr lang="en-US" sz="1900" dirty="0"/>
              <a:t>1</a:t>
            </a:r>
            <a:r>
              <a:rPr lang="en-US" sz="1900" baseline="30000" dirty="0"/>
              <a:t>st</a:t>
            </a:r>
            <a:r>
              <a:rPr lang="en-US" sz="1900" dirty="0"/>
              <a:t> Service Water Sewer</a:t>
            </a:r>
          </a:p>
          <a:p>
            <a:pPr lvl="1"/>
            <a:r>
              <a:rPr lang="en-US" sz="1900" dirty="0"/>
              <a:t>Water Treatment Plant</a:t>
            </a:r>
          </a:p>
          <a:p>
            <a:pPr lvl="1"/>
            <a:r>
              <a:rPr lang="en-US" sz="1900" dirty="0"/>
              <a:t>Sewage Lagoon</a:t>
            </a:r>
          </a:p>
          <a:p>
            <a:pPr lvl="1"/>
            <a:r>
              <a:rPr lang="en-US" sz="1900" dirty="0"/>
              <a:t>Landfill ADEC Compliance</a:t>
            </a:r>
          </a:p>
          <a:p>
            <a:pPr lvl="1"/>
            <a:r>
              <a:rPr lang="en-US" sz="1900" dirty="0"/>
              <a:t>New Washeteria</a:t>
            </a:r>
          </a:p>
          <a:p>
            <a:pPr lvl="1"/>
            <a:r>
              <a:rPr lang="en-US" sz="1900" dirty="0"/>
              <a:t>Church</a:t>
            </a:r>
          </a:p>
          <a:p>
            <a:endParaRPr lang="en-US" sz="19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153DDE0A-D992-AA67-1165-03101F6B8111}"/>
              </a:ext>
            </a:extLst>
          </p:cNvPr>
          <p:cNvSpPr>
            <a:spLocks noGrp="1"/>
          </p:cNvSpPr>
          <p:nvPr>
            <p:ph sz="half" idx="2"/>
          </p:nvPr>
        </p:nvSpPr>
        <p:spPr>
          <a:xfrm>
            <a:off x="8451604" y="1412489"/>
            <a:ext cx="3197701" cy="4363844"/>
          </a:xfrm>
        </p:spPr>
        <p:txBody>
          <a:bodyPr>
            <a:normAutofit/>
          </a:bodyPr>
          <a:lstStyle/>
          <a:p>
            <a:r>
              <a:rPr lang="en-US" sz="2000" dirty="0"/>
              <a:t>Newtok - Decommissioning</a:t>
            </a:r>
          </a:p>
          <a:p>
            <a:pPr lvl="1"/>
            <a:r>
              <a:rPr lang="en-US" sz="2000" dirty="0"/>
              <a:t>Power plant</a:t>
            </a:r>
          </a:p>
          <a:p>
            <a:pPr lvl="1"/>
            <a:r>
              <a:rPr lang="en-US" sz="2000" dirty="0"/>
              <a:t>Water Treatment Plant</a:t>
            </a:r>
          </a:p>
          <a:p>
            <a:pPr lvl="1"/>
            <a:r>
              <a:rPr lang="en-US" sz="2000" dirty="0"/>
              <a:t>School</a:t>
            </a:r>
          </a:p>
          <a:p>
            <a:pPr lvl="1"/>
            <a:r>
              <a:rPr lang="en-US" sz="2000" dirty="0"/>
              <a:t>Washeteria</a:t>
            </a:r>
          </a:p>
          <a:p>
            <a:pPr lvl="1"/>
            <a:r>
              <a:rPr lang="en-US" sz="2000" dirty="0"/>
              <a:t>36 Home Acquisition and Demolition</a:t>
            </a:r>
          </a:p>
          <a:p>
            <a:pPr lvl="1"/>
            <a:r>
              <a:rPr lang="en-US" sz="2000" dirty="0"/>
              <a:t>Landfill </a:t>
            </a:r>
          </a:p>
          <a:p>
            <a:pPr lvl="1"/>
            <a:r>
              <a:rPr lang="en-US" sz="2000" dirty="0"/>
              <a:t>Clinic</a:t>
            </a:r>
          </a:p>
          <a:p>
            <a:pPr lvl="1"/>
            <a:r>
              <a:rPr lang="en-US" sz="2000" dirty="0"/>
              <a:t>Bulk Fuel</a:t>
            </a:r>
          </a:p>
        </p:txBody>
      </p:sp>
    </p:spTree>
    <p:extLst>
      <p:ext uri="{BB962C8B-B14F-4D97-AF65-F5344CB8AC3E}">
        <p14:creationId xmlns:p14="http://schemas.microsoft.com/office/powerpoint/2010/main" val="603284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2DDA2-52E2-6172-30D3-4B19A6E2B9C7}"/>
              </a:ext>
            </a:extLst>
          </p:cNvPr>
          <p:cNvSpPr>
            <a:spLocks noGrp="1"/>
          </p:cNvSpPr>
          <p:nvPr>
            <p:ph type="title"/>
          </p:nvPr>
        </p:nvSpPr>
        <p:spPr/>
        <p:txBody>
          <a:bodyPr/>
          <a:lstStyle/>
          <a:p>
            <a:r>
              <a:rPr lang="en-US" dirty="0"/>
              <a:t>Some of the Agencies and Participants in the Newtok Planning and Relocation Efforts</a:t>
            </a:r>
          </a:p>
        </p:txBody>
      </p:sp>
      <p:graphicFrame>
        <p:nvGraphicFramePr>
          <p:cNvPr id="7" name="Content Placeholder 2">
            <a:extLst>
              <a:ext uri="{FF2B5EF4-FFF2-40B4-BE49-F238E27FC236}">
                <a16:creationId xmlns:a16="http://schemas.microsoft.com/office/drawing/2014/main" id="{BE5705E5-C988-D726-D0DF-56A7C7E1C652}"/>
              </a:ext>
            </a:extLst>
          </p:cNvPr>
          <p:cNvGraphicFramePr>
            <a:graphicFrameLocks noGrp="1"/>
          </p:cNvGraphicFramePr>
          <p:nvPr>
            <p:ph sz="half" idx="1"/>
            <p:extLst>
              <p:ext uri="{D42A27DB-BD31-4B8C-83A1-F6EECF244321}">
                <p14:modId xmlns:p14="http://schemas.microsoft.com/office/powerpoint/2010/main" val="1779716141"/>
              </p:ext>
            </p:extLst>
          </p:nvPr>
        </p:nvGraphicFramePr>
        <p:xfrm>
          <a:off x="771525" y="2762251"/>
          <a:ext cx="5181600" cy="3730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A2D1E99F-A172-D6D8-CA5E-E3DE9988C0EC}"/>
              </a:ext>
            </a:extLst>
          </p:cNvPr>
          <p:cNvSpPr>
            <a:spLocks noGrp="1"/>
          </p:cNvSpPr>
          <p:nvPr>
            <p:ph sz="half" idx="2"/>
          </p:nvPr>
        </p:nvSpPr>
        <p:spPr>
          <a:xfrm>
            <a:off x="6172200" y="1825625"/>
            <a:ext cx="5181600" cy="4667250"/>
          </a:xfrm>
          <a:noFill/>
        </p:spPr>
        <p:txBody>
          <a:bodyPr>
            <a:normAutofit fontScale="40000" lnSpcReduction="20000"/>
          </a:bodyPr>
          <a:lstStyle/>
          <a:p>
            <a:pPr marL="0" indent="0">
              <a:buNone/>
            </a:pPr>
            <a:r>
              <a:rPr lang="en-US" sz="5500" dirty="0">
                <a:solidFill>
                  <a:prstClr val="black"/>
                </a:solidFill>
                <a:latin typeface="Aptos" panose="02110004020202020204"/>
              </a:rPr>
              <a:t>State of Alaska</a:t>
            </a:r>
          </a:p>
          <a:p>
            <a:r>
              <a:rPr lang="en-US" sz="3300" dirty="0"/>
              <a:t>Department of Commerce, Community, and Economic Development</a:t>
            </a:r>
          </a:p>
          <a:p>
            <a:pPr lvl="1"/>
            <a:r>
              <a:rPr lang="en-US" sz="3300" dirty="0"/>
              <a:t> Division of Community and Regional Affairs</a:t>
            </a:r>
          </a:p>
          <a:p>
            <a:r>
              <a:rPr lang="en-US" sz="3300" dirty="0"/>
              <a:t>Alaska Department of Environmental Conservation</a:t>
            </a:r>
          </a:p>
          <a:p>
            <a:pPr lvl="1"/>
            <a:r>
              <a:rPr lang="en-US" sz="3300" dirty="0"/>
              <a:t>Village Safe Water Program</a:t>
            </a:r>
          </a:p>
          <a:p>
            <a:r>
              <a:rPr lang="en-US" sz="3300" dirty="0"/>
              <a:t>Alaska Department of Military and Veterans Affairs </a:t>
            </a:r>
          </a:p>
          <a:p>
            <a:pPr lvl="1"/>
            <a:r>
              <a:rPr lang="en-US" sz="3300" dirty="0"/>
              <a:t>Division of Homeland Security and Emergency Management </a:t>
            </a:r>
          </a:p>
          <a:p>
            <a:r>
              <a:rPr lang="en-US" sz="3300" dirty="0"/>
              <a:t>Alaska Department of Education and Early Development </a:t>
            </a:r>
          </a:p>
          <a:p>
            <a:r>
              <a:rPr lang="en-US" sz="3300" dirty="0"/>
              <a:t>Alaska Department of Labor and Workforce Development</a:t>
            </a:r>
          </a:p>
          <a:p>
            <a:r>
              <a:rPr lang="en-US" sz="3300" dirty="0"/>
              <a:t>Alaska Department of Transportation and Public Facilities</a:t>
            </a:r>
          </a:p>
          <a:p>
            <a:r>
              <a:rPr lang="en-US" sz="3300" dirty="0"/>
              <a:t>Alaska Energy Authority</a:t>
            </a:r>
          </a:p>
          <a:p>
            <a:r>
              <a:rPr lang="en-US" sz="3300" dirty="0"/>
              <a:t>Alaska Governor’s Office</a:t>
            </a:r>
          </a:p>
          <a:p>
            <a:r>
              <a:rPr lang="en-US" sz="3300" dirty="0"/>
              <a:t>Alaska Housing Finance Corporation</a:t>
            </a:r>
          </a:p>
          <a:p>
            <a:r>
              <a:rPr lang="en-US" sz="3300" dirty="0"/>
              <a:t>Alaska Legislative Representatives: </a:t>
            </a:r>
          </a:p>
          <a:p>
            <a:pPr lvl="1"/>
            <a:r>
              <a:rPr lang="en-US" sz="3300" dirty="0"/>
              <a:t>Senator Lyman Hoffman's Office </a:t>
            </a:r>
          </a:p>
          <a:p>
            <a:pPr lvl="1"/>
            <a:r>
              <a:rPr lang="en-US" sz="3300" dirty="0"/>
              <a:t>Representative Zach Fansler’s Office</a:t>
            </a:r>
          </a:p>
          <a:p>
            <a:endParaRPr lang="en-US" dirty="0"/>
          </a:p>
          <a:p>
            <a:endParaRPr lang="en-US" dirty="0"/>
          </a:p>
          <a:p>
            <a:endParaRPr lang="en-US" dirty="0"/>
          </a:p>
          <a:p>
            <a:endParaRPr lang="en-US" dirty="0"/>
          </a:p>
          <a:p>
            <a:endParaRPr lang="en-US" dirty="0"/>
          </a:p>
        </p:txBody>
      </p:sp>
      <p:sp>
        <p:nvSpPr>
          <p:cNvPr id="5" name="TextBox 4">
            <a:extLst>
              <a:ext uri="{FF2B5EF4-FFF2-40B4-BE49-F238E27FC236}">
                <a16:creationId xmlns:a16="http://schemas.microsoft.com/office/drawing/2014/main" id="{F7A5FE8F-8B5E-3266-C3B5-FB9378475DB6}"/>
              </a:ext>
            </a:extLst>
          </p:cNvPr>
          <p:cNvSpPr txBox="1"/>
          <p:nvPr/>
        </p:nvSpPr>
        <p:spPr>
          <a:xfrm>
            <a:off x="771525" y="1851900"/>
            <a:ext cx="4410075" cy="984885"/>
          </a:xfrm>
          <a:prstGeom prst="rect">
            <a:avLst/>
          </a:prstGeom>
          <a:noFill/>
        </p:spPr>
        <p:txBody>
          <a:bodyPr wrap="square" rtlCol="0">
            <a:spAutoFit/>
          </a:bodyPr>
          <a:lstStyle/>
          <a:p>
            <a:r>
              <a:rPr lang="en-US" sz="2200" dirty="0">
                <a:solidFill>
                  <a:prstClr val="black"/>
                </a:solidFill>
                <a:latin typeface="Aptos" panose="02110004020202020204"/>
              </a:rPr>
              <a:t>Newtok Village</a:t>
            </a:r>
          </a:p>
          <a:p>
            <a:pPr marL="285750" indent="-285750">
              <a:buFont typeface="Arial" panose="020B0604020202020204" pitchFamily="34" charset="0"/>
              <a:buChar char="•"/>
            </a:pPr>
            <a:r>
              <a:rPr lang="en-US" dirty="0"/>
              <a:t>Newtok Village Council</a:t>
            </a:r>
          </a:p>
          <a:p>
            <a:pPr marL="285750" indent="-285750">
              <a:buFont typeface="Arial" panose="020B0604020202020204" pitchFamily="34" charset="0"/>
              <a:buChar char="•"/>
            </a:pPr>
            <a:r>
              <a:rPr lang="en-US" dirty="0"/>
              <a:t>Newtok Native Corporation</a:t>
            </a:r>
          </a:p>
        </p:txBody>
      </p:sp>
    </p:spTree>
    <p:extLst>
      <p:ext uri="{BB962C8B-B14F-4D97-AF65-F5344CB8AC3E}">
        <p14:creationId xmlns:p14="http://schemas.microsoft.com/office/powerpoint/2010/main" val="258111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DFDA5-E985-A7C5-A119-FE3D2B9CA4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CC1659-D870-61A1-DEBD-E7556D9D1D88}"/>
              </a:ext>
            </a:extLst>
          </p:cNvPr>
          <p:cNvSpPr>
            <a:spLocks noGrp="1"/>
          </p:cNvSpPr>
          <p:nvPr>
            <p:ph type="title"/>
          </p:nvPr>
        </p:nvSpPr>
        <p:spPr/>
        <p:txBody>
          <a:bodyPr/>
          <a:lstStyle/>
          <a:p>
            <a:r>
              <a:rPr lang="en-US" dirty="0"/>
              <a:t>Some of the Agencies and Participants in the Newtok Planning and Relocation Efforts</a:t>
            </a:r>
          </a:p>
        </p:txBody>
      </p:sp>
      <p:graphicFrame>
        <p:nvGraphicFramePr>
          <p:cNvPr id="6" name="Content Placeholder 2">
            <a:extLst>
              <a:ext uri="{FF2B5EF4-FFF2-40B4-BE49-F238E27FC236}">
                <a16:creationId xmlns:a16="http://schemas.microsoft.com/office/drawing/2014/main" id="{0A7F32F1-A631-5843-C103-706C74D1ED71}"/>
              </a:ext>
            </a:extLst>
          </p:cNvPr>
          <p:cNvGraphicFramePr>
            <a:graphicFrameLocks noGrp="1"/>
          </p:cNvGraphicFramePr>
          <p:nvPr>
            <p:ph sz="half" idx="1"/>
            <p:extLst>
              <p:ext uri="{D42A27DB-BD31-4B8C-83A1-F6EECF244321}">
                <p14:modId xmlns:p14="http://schemas.microsoft.com/office/powerpoint/2010/main" val="3889810649"/>
              </p:ext>
            </p:extLst>
          </p:nvPr>
        </p:nvGraphicFramePr>
        <p:xfrm>
          <a:off x="771525" y="1825625"/>
          <a:ext cx="5181600" cy="43891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43661F70-86B7-0B58-8AEA-50B6C4C899FF}"/>
              </a:ext>
            </a:extLst>
          </p:cNvPr>
          <p:cNvSpPr>
            <a:spLocks noGrp="1"/>
          </p:cNvSpPr>
          <p:nvPr>
            <p:ph sz="half" idx="2"/>
          </p:nvPr>
        </p:nvSpPr>
        <p:spPr/>
        <p:txBody>
          <a:bodyPr>
            <a:normAutofit fontScale="92500" lnSpcReduction="10000"/>
          </a:bodyPr>
          <a:lstStyle/>
          <a:p>
            <a:pPr lvl="0"/>
            <a:r>
              <a:rPr lang="en-US" sz="1800" dirty="0">
                <a:solidFill>
                  <a:prstClr val="black">
                    <a:hueOff val="0"/>
                    <a:satOff val="0"/>
                    <a:lumOff val="0"/>
                    <a:alphaOff val="0"/>
                  </a:prstClr>
                </a:solidFill>
                <a:latin typeface="Aptos" panose="02110004020202020204"/>
              </a:rPr>
              <a:t>U.S. Department of Defense</a:t>
            </a:r>
          </a:p>
          <a:p>
            <a:pPr lvl="1"/>
            <a:r>
              <a:rPr lang="en-US" sz="1800" dirty="0">
                <a:solidFill>
                  <a:prstClr val="black">
                    <a:hueOff val="0"/>
                    <a:satOff val="0"/>
                    <a:lumOff val="0"/>
                    <a:alphaOff val="0"/>
                  </a:prstClr>
                </a:solidFill>
                <a:latin typeface="Aptos" panose="02110004020202020204"/>
              </a:rPr>
              <a:t>Army Corp of Engineer</a:t>
            </a:r>
          </a:p>
          <a:p>
            <a:pPr lvl="1"/>
            <a:r>
              <a:rPr lang="en-US" sz="1800" dirty="0">
                <a:solidFill>
                  <a:prstClr val="black">
                    <a:hueOff val="0"/>
                    <a:satOff val="0"/>
                    <a:lumOff val="0"/>
                    <a:alphaOff val="0"/>
                  </a:prstClr>
                </a:solidFill>
                <a:latin typeface="Aptos" panose="02110004020202020204"/>
              </a:rPr>
              <a:t>Innovative Training Readiness Program</a:t>
            </a:r>
          </a:p>
          <a:p>
            <a:r>
              <a:rPr lang="en-US" sz="1800" dirty="0">
                <a:solidFill>
                  <a:prstClr val="black">
                    <a:hueOff val="0"/>
                    <a:satOff val="0"/>
                    <a:lumOff val="0"/>
                    <a:alphaOff val="0"/>
                  </a:prstClr>
                </a:solidFill>
                <a:latin typeface="Aptos" panose="02110004020202020204"/>
              </a:rPr>
              <a:t>U.S. Department of Energy</a:t>
            </a:r>
          </a:p>
          <a:p>
            <a:r>
              <a:rPr lang="en-US" sz="1800" dirty="0">
                <a:solidFill>
                  <a:prstClr val="black">
                    <a:hueOff val="0"/>
                    <a:satOff val="0"/>
                    <a:lumOff val="0"/>
                    <a:alphaOff val="0"/>
                  </a:prstClr>
                </a:solidFill>
                <a:latin typeface="Aptos" panose="02110004020202020204"/>
              </a:rPr>
              <a:t>U.S. Department of Homeland Security</a:t>
            </a:r>
          </a:p>
          <a:p>
            <a:pPr lvl="1"/>
            <a:r>
              <a:rPr lang="en-US" sz="1800" dirty="0">
                <a:solidFill>
                  <a:prstClr val="black">
                    <a:hueOff val="0"/>
                    <a:satOff val="0"/>
                    <a:lumOff val="0"/>
                    <a:alphaOff val="0"/>
                  </a:prstClr>
                </a:solidFill>
                <a:latin typeface="Aptos" panose="02110004020202020204"/>
              </a:rPr>
              <a:t>Federal Emergency Management Agency (FEMA)</a:t>
            </a:r>
          </a:p>
          <a:p>
            <a:r>
              <a:rPr lang="en-US" sz="1800" dirty="0">
                <a:solidFill>
                  <a:prstClr val="black">
                    <a:hueOff val="0"/>
                    <a:satOff val="0"/>
                    <a:lumOff val="0"/>
                    <a:alphaOff val="0"/>
                  </a:prstClr>
                </a:solidFill>
                <a:latin typeface="Aptos" panose="02110004020202020204"/>
              </a:rPr>
              <a:t>U.S. Department of Housing and Urban Development</a:t>
            </a:r>
          </a:p>
          <a:p>
            <a:r>
              <a:rPr lang="en-US" sz="1800" dirty="0">
                <a:solidFill>
                  <a:prstClr val="black">
                    <a:hueOff val="0"/>
                    <a:satOff val="0"/>
                    <a:lumOff val="0"/>
                    <a:alphaOff val="0"/>
                  </a:prstClr>
                </a:solidFill>
                <a:latin typeface="Aptos" panose="02110004020202020204"/>
              </a:rPr>
              <a:t>U.S. Department of the Interior</a:t>
            </a:r>
          </a:p>
          <a:p>
            <a:pPr lvl="1"/>
            <a:r>
              <a:rPr lang="en-US" sz="1800" dirty="0">
                <a:solidFill>
                  <a:prstClr val="black">
                    <a:hueOff val="0"/>
                    <a:satOff val="0"/>
                    <a:lumOff val="0"/>
                    <a:alphaOff val="0"/>
                  </a:prstClr>
                </a:solidFill>
                <a:latin typeface="Aptos" panose="02110004020202020204"/>
              </a:rPr>
              <a:t>Bureau of Indian Affairs</a:t>
            </a:r>
          </a:p>
          <a:p>
            <a:pPr lvl="1"/>
            <a:r>
              <a:rPr lang="en-US" sz="1800" dirty="0">
                <a:solidFill>
                  <a:prstClr val="black">
                    <a:hueOff val="0"/>
                    <a:satOff val="0"/>
                    <a:lumOff val="0"/>
                    <a:alphaOff val="0"/>
                  </a:prstClr>
                </a:solidFill>
                <a:latin typeface="Aptos" panose="02110004020202020204"/>
              </a:rPr>
              <a:t>Fish and Wildlife Services</a:t>
            </a:r>
          </a:p>
          <a:p>
            <a:r>
              <a:rPr lang="en-US" sz="1800" dirty="0">
                <a:solidFill>
                  <a:prstClr val="black">
                    <a:hueOff val="0"/>
                    <a:satOff val="0"/>
                    <a:lumOff val="0"/>
                    <a:alphaOff val="0"/>
                  </a:prstClr>
                </a:solidFill>
                <a:latin typeface="Aptos" panose="02110004020202020204"/>
              </a:rPr>
              <a:t>U.S. Department of Transportation</a:t>
            </a:r>
          </a:p>
          <a:p>
            <a:pPr lvl="1"/>
            <a:r>
              <a:rPr lang="en-US" sz="1800" dirty="0">
                <a:solidFill>
                  <a:prstClr val="black">
                    <a:hueOff val="0"/>
                    <a:satOff val="0"/>
                    <a:lumOff val="0"/>
                    <a:alphaOff val="0"/>
                  </a:prstClr>
                </a:solidFill>
                <a:latin typeface="Aptos" panose="02110004020202020204"/>
              </a:rPr>
              <a:t>Federal Aviation Administration</a:t>
            </a:r>
          </a:p>
          <a:p>
            <a:r>
              <a:rPr lang="en-US" sz="1800" dirty="0">
                <a:solidFill>
                  <a:prstClr val="black">
                    <a:hueOff val="0"/>
                    <a:satOff val="0"/>
                    <a:lumOff val="0"/>
                    <a:alphaOff val="0"/>
                  </a:prstClr>
                </a:solidFill>
                <a:latin typeface="Aptos" panose="02110004020202020204"/>
              </a:rPr>
              <a:t>U.S. Environmental Protection Agency </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5049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D10D1EF-92CF-C445-E950-C871629E713F}"/>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dirty="0">
                <a:solidFill>
                  <a:srgbClr val="FFFFFF"/>
                </a:solidFill>
                <a:latin typeface="+mj-lt"/>
                <a:ea typeface="+mj-ea"/>
                <a:cs typeface="+mj-cs"/>
              </a:rPr>
              <a:t>Any Questions?</a:t>
            </a:r>
          </a:p>
        </p:txBody>
      </p:sp>
    </p:spTree>
    <p:extLst>
      <p:ext uri="{BB962C8B-B14F-4D97-AF65-F5344CB8AC3E}">
        <p14:creationId xmlns:p14="http://schemas.microsoft.com/office/powerpoint/2010/main" val="118321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10010</TotalTime>
  <Words>1577</Words>
  <Application>Microsoft Office PowerPoint</Application>
  <PresentationFormat>Widescreen</PresentationFormat>
  <Paragraphs>211</Paragraphs>
  <Slides>26</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Adobe Gothic Std B</vt:lpstr>
      <vt:lpstr>Aptos</vt:lpstr>
      <vt:lpstr>Aptos Display</vt:lpstr>
      <vt:lpstr>Arial</vt:lpstr>
      <vt:lpstr>Calibri</vt:lpstr>
      <vt:lpstr>Cambria</vt:lpstr>
      <vt:lpstr>Lucida Sans</vt:lpstr>
      <vt:lpstr>open_sansregular</vt:lpstr>
      <vt:lpstr>Office Theme</vt:lpstr>
      <vt:lpstr>Newtok: An Example of Tribal Resilience </vt:lpstr>
      <vt:lpstr>Introduction to Newtok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Newtok Shoreline Erosion Then and Now</vt:lpstr>
      <vt:lpstr>Newtok - A Community in Crisis</vt:lpstr>
      <vt:lpstr>Mertarvik – Reuniting the Community</vt:lpstr>
      <vt:lpstr>More Housing Photos</vt:lpstr>
      <vt:lpstr>Remote Building</vt:lpstr>
      <vt:lpstr>Housing</vt:lpstr>
      <vt:lpstr>Housing</vt:lpstr>
      <vt:lpstr>Transitional Homes</vt:lpstr>
      <vt:lpstr>On Going Work</vt:lpstr>
      <vt:lpstr>Some of the Agencies and Participants in the Newtok Planning and Relocation Efforts</vt:lpstr>
      <vt:lpstr>Some of the Agencies and Participants in the Newtok Planning and Relocation Efforts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Elise Blocker</dc:creator>
  <cp:lastModifiedBy>Tracy McKeon</cp:lastModifiedBy>
  <cp:revision>13</cp:revision>
  <dcterms:created xsi:type="dcterms:W3CDTF">2024-09-09T17:46:17Z</dcterms:created>
  <dcterms:modified xsi:type="dcterms:W3CDTF">2024-12-04T17:46:17Z</dcterms:modified>
</cp:coreProperties>
</file>