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53"/>
  </p:notesMasterIdLst>
  <p:sldIdLst>
    <p:sldId id="872" r:id="rId3"/>
    <p:sldId id="889" r:id="rId4"/>
    <p:sldId id="865" r:id="rId5"/>
    <p:sldId id="886" r:id="rId6"/>
    <p:sldId id="887" r:id="rId7"/>
    <p:sldId id="888" r:id="rId8"/>
    <p:sldId id="891" r:id="rId9"/>
    <p:sldId id="893" r:id="rId10"/>
    <p:sldId id="894" r:id="rId11"/>
    <p:sldId id="895" r:id="rId12"/>
    <p:sldId id="896" r:id="rId13"/>
    <p:sldId id="897" r:id="rId14"/>
    <p:sldId id="898" r:id="rId15"/>
    <p:sldId id="899" r:id="rId16"/>
    <p:sldId id="900" r:id="rId17"/>
    <p:sldId id="901" r:id="rId18"/>
    <p:sldId id="902" r:id="rId19"/>
    <p:sldId id="903" r:id="rId20"/>
    <p:sldId id="904" r:id="rId21"/>
    <p:sldId id="935" r:id="rId22"/>
    <p:sldId id="906" r:id="rId23"/>
    <p:sldId id="908" r:id="rId24"/>
    <p:sldId id="907" r:id="rId25"/>
    <p:sldId id="909" r:id="rId26"/>
    <p:sldId id="910" r:id="rId27"/>
    <p:sldId id="911" r:id="rId28"/>
    <p:sldId id="912" r:id="rId29"/>
    <p:sldId id="913" r:id="rId30"/>
    <p:sldId id="914" r:id="rId31"/>
    <p:sldId id="915" r:id="rId32"/>
    <p:sldId id="916" r:id="rId33"/>
    <p:sldId id="917" r:id="rId34"/>
    <p:sldId id="933" r:id="rId35"/>
    <p:sldId id="932" r:id="rId36"/>
    <p:sldId id="934" r:id="rId37"/>
    <p:sldId id="919" r:id="rId38"/>
    <p:sldId id="918" r:id="rId39"/>
    <p:sldId id="920" r:id="rId40"/>
    <p:sldId id="921" r:id="rId41"/>
    <p:sldId id="922" r:id="rId42"/>
    <p:sldId id="923" r:id="rId43"/>
    <p:sldId id="924" r:id="rId44"/>
    <p:sldId id="925" r:id="rId45"/>
    <p:sldId id="926" r:id="rId46"/>
    <p:sldId id="927" r:id="rId47"/>
    <p:sldId id="928" r:id="rId48"/>
    <p:sldId id="929" r:id="rId49"/>
    <p:sldId id="930" r:id="rId50"/>
    <p:sldId id="931" r:id="rId51"/>
    <p:sldId id="93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42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6BC0B-903D-4997-9642-9316B72F374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B4C83E-A262-4F02-A05D-E2BF9A159174}">
      <dgm:prSet phldrT="[Text]" custT="1"/>
      <dgm:spPr/>
      <dgm:t>
        <a:bodyPr/>
        <a:lstStyle/>
        <a:p>
          <a:pPr algn="ctr"/>
          <a:r>
            <a:rPr lang="en-US" sz="1000" dirty="0"/>
            <a:t>Tribal Administrator</a:t>
          </a:r>
        </a:p>
      </dgm:t>
    </dgm:pt>
    <dgm:pt modelId="{4B8E4AF3-1BE9-43D8-9FEB-077894362A69}" type="parTrans" cxnId="{B3564489-A2B8-4FEE-8038-74913F4D304D}">
      <dgm:prSet/>
      <dgm:spPr/>
      <dgm:t>
        <a:bodyPr/>
        <a:lstStyle/>
        <a:p>
          <a:endParaRPr lang="en-US"/>
        </a:p>
      </dgm:t>
    </dgm:pt>
    <dgm:pt modelId="{4761BBCE-354C-444A-B5BB-3F6CB3D99B70}" type="sibTrans" cxnId="{B3564489-A2B8-4FEE-8038-74913F4D304D}">
      <dgm:prSet/>
      <dgm:spPr/>
      <dgm:t>
        <a:bodyPr/>
        <a:lstStyle/>
        <a:p>
          <a:endParaRPr lang="en-US"/>
        </a:p>
      </dgm:t>
    </dgm:pt>
    <dgm:pt modelId="{BA1E3CD3-61D0-4E8E-A9FF-A46AAD8E5420}">
      <dgm:prSet phldrT="[Text]" custT="1"/>
      <dgm:spPr/>
      <dgm:t>
        <a:bodyPr/>
        <a:lstStyle/>
        <a:p>
          <a:pPr algn="ctr"/>
          <a:r>
            <a:rPr lang="en-US" sz="1000" dirty="0"/>
            <a:t>Finance Manager</a:t>
          </a:r>
        </a:p>
      </dgm:t>
    </dgm:pt>
    <dgm:pt modelId="{87CB8358-7CFB-4E53-ADD7-56AC9CB8FC64}" type="parTrans" cxnId="{32BB21DC-AA95-4106-97F8-62B62378AD4C}">
      <dgm:prSet/>
      <dgm:spPr/>
      <dgm:t>
        <a:bodyPr/>
        <a:lstStyle/>
        <a:p>
          <a:endParaRPr lang="en-US"/>
        </a:p>
      </dgm:t>
    </dgm:pt>
    <dgm:pt modelId="{8A323870-3318-44DB-966E-A8319D854D6A}" type="sibTrans" cxnId="{32BB21DC-AA95-4106-97F8-62B62378AD4C}">
      <dgm:prSet/>
      <dgm:spPr/>
      <dgm:t>
        <a:bodyPr/>
        <a:lstStyle/>
        <a:p>
          <a:endParaRPr lang="en-US"/>
        </a:p>
      </dgm:t>
    </dgm:pt>
    <dgm:pt modelId="{12C6FFED-1F6D-410C-B961-CDECE763286C}">
      <dgm:prSet phldrT="[Text]" custT="1"/>
      <dgm:spPr/>
      <dgm:t>
        <a:bodyPr/>
        <a:lstStyle/>
        <a:p>
          <a:pPr algn="ctr"/>
          <a:r>
            <a:rPr lang="en-US" sz="1000" dirty="0"/>
            <a:t>Payroll Coordinator</a:t>
          </a:r>
        </a:p>
      </dgm:t>
    </dgm:pt>
    <dgm:pt modelId="{F99D8C37-A731-4B06-AC0E-DA644F1A6080}" type="parTrans" cxnId="{813A0F7A-AC99-43CB-8517-E08E59C67B51}">
      <dgm:prSet/>
      <dgm:spPr/>
      <dgm:t>
        <a:bodyPr/>
        <a:lstStyle/>
        <a:p>
          <a:endParaRPr lang="en-US"/>
        </a:p>
      </dgm:t>
    </dgm:pt>
    <dgm:pt modelId="{0ABC3B12-24D3-46B3-B035-73CB9E19F682}" type="sibTrans" cxnId="{813A0F7A-AC99-43CB-8517-E08E59C67B51}">
      <dgm:prSet/>
      <dgm:spPr/>
      <dgm:t>
        <a:bodyPr/>
        <a:lstStyle/>
        <a:p>
          <a:endParaRPr lang="en-US"/>
        </a:p>
      </dgm:t>
    </dgm:pt>
    <dgm:pt modelId="{B7ECC9CF-78BF-41FE-961F-82FB7AF6CE81}">
      <dgm:prSet phldrT="[Text]" custT="1"/>
      <dgm:spPr/>
      <dgm:t>
        <a:bodyPr/>
        <a:lstStyle/>
        <a:p>
          <a:pPr algn="ctr"/>
          <a:r>
            <a:rPr lang="en-US" sz="1000" dirty="0"/>
            <a:t>Accounts Payable Technician </a:t>
          </a:r>
        </a:p>
      </dgm:t>
    </dgm:pt>
    <dgm:pt modelId="{DEDC0E05-F91A-470F-B769-D7481C9D100C}" type="parTrans" cxnId="{51F6C0E3-F6DF-4956-A9F2-18257B8B4724}">
      <dgm:prSet/>
      <dgm:spPr/>
      <dgm:t>
        <a:bodyPr/>
        <a:lstStyle/>
        <a:p>
          <a:endParaRPr lang="en-US"/>
        </a:p>
      </dgm:t>
    </dgm:pt>
    <dgm:pt modelId="{3DCE421B-3D81-4588-8966-459BB6AF5679}" type="sibTrans" cxnId="{51F6C0E3-F6DF-4956-A9F2-18257B8B4724}">
      <dgm:prSet/>
      <dgm:spPr/>
      <dgm:t>
        <a:bodyPr/>
        <a:lstStyle/>
        <a:p>
          <a:endParaRPr lang="en-US"/>
        </a:p>
      </dgm:t>
    </dgm:pt>
    <dgm:pt modelId="{70FA2AEA-6BB3-4E6A-BC4B-B69C23649BCA}">
      <dgm:prSet phldrT="[Text]" custT="1"/>
      <dgm:spPr/>
      <dgm:t>
        <a:bodyPr/>
        <a:lstStyle/>
        <a:p>
          <a:pPr algn="ctr"/>
          <a:r>
            <a:rPr lang="en-US" sz="1000" dirty="0"/>
            <a:t>Transportation Director</a:t>
          </a:r>
        </a:p>
      </dgm:t>
    </dgm:pt>
    <dgm:pt modelId="{BDFC7F3A-46C7-4382-BD14-078ACDD1F51B}" type="parTrans" cxnId="{E0D523AB-933B-462E-A56A-5B6C17CFE0DD}">
      <dgm:prSet/>
      <dgm:spPr/>
      <dgm:t>
        <a:bodyPr/>
        <a:lstStyle/>
        <a:p>
          <a:endParaRPr lang="en-US"/>
        </a:p>
      </dgm:t>
    </dgm:pt>
    <dgm:pt modelId="{0A37EA05-0E9E-4C8F-BC51-14C740F9F9C7}" type="sibTrans" cxnId="{E0D523AB-933B-462E-A56A-5B6C17CFE0DD}">
      <dgm:prSet/>
      <dgm:spPr/>
      <dgm:t>
        <a:bodyPr/>
        <a:lstStyle/>
        <a:p>
          <a:endParaRPr lang="en-US"/>
        </a:p>
      </dgm:t>
    </dgm:pt>
    <dgm:pt modelId="{E6B6E25C-EA64-4DE2-81FC-97F8B7DFD550}">
      <dgm:prSet phldrT="[Text]" custT="1"/>
      <dgm:spPr/>
      <dgm:t>
        <a:bodyPr/>
        <a:lstStyle/>
        <a:p>
          <a:pPr algn="ctr"/>
          <a:r>
            <a:rPr lang="en-US" sz="1000" dirty="0"/>
            <a:t>Construction Manager</a:t>
          </a:r>
        </a:p>
      </dgm:t>
    </dgm:pt>
    <dgm:pt modelId="{4D1E0C31-CFDA-4805-AC55-32DBD125C5C4}" type="parTrans" cxnId="{CCFB32DD-CD54-43E4-9A28-A50D393CA0FF}">
      <dgm:prSet/>
      <dgm:spPr/>
      <dgm:t>
        <a:bodyPr/>
        <a:lstStyle/>
        <a:p>
          <a:endParaRPr lang="en-US"/>
        </a:p>
      </dgm:t>
    </dgm:pt>
    <dgm:pt modelId="{88DB5010-8100-431A-B1CA-19B9CAC5BD47}" type="sibTrans" cxnId="{CCFB32DD-CD54-43E4-9A28-A50D393CA0FF}">
      <dgm:prSet/>
      <dgm:spPr/>
      <dgm:t>
        <a:bodyPr/>
        <a:lstStyle/>
        <a:p>
          <a:endParaRPr lang="en-US"/>
        </a:p>
      </dgm:t>
    </dgm:pt>
    <dgm:pt modelId="{65B3E8C6-87DD-415E-AE83-039887EC3DBD}" type="pres">
      <dgm:prSet presAssocID="{A5D6BC0B-903D-4997-9642-9316B72F37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1E62F0-CC03-4F52-8D82-07245A7E27FB}" type="pres">
      <dgm:prSet presAssocID="{06B4C83E-A262-4F02-A05D-E2BF9A159174}" presName="hierRoot1" presStyleCnt="0"/>
      <dgm:spPr/>
    </dgm:pt>
    <dgm:pt modelId="{B92D76D4-ECA8-4A04-A7AA-2740A1E89B40}" type="pres">
      <dgm:prSet presAssocID="{06B4C83E-A262-4F02-A05D-E2BF9A159174}" presName="composite" presStyleCnt="0"/>
      <dgm:spPr/>
    </dgm:pt>
    <dgm:pt modelId="{90C0D6F0-36E8-4AB0-908A-E838D03BC6BB}" type="pres">
      <dgm:prSet presAssocID="{06B4C83E-A262-4F02-A05D-E2BF9A159174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male Profile with solid fill"/>
        </a:ext>
      </dgm:extLst>
    </dgm:pt>
    <dgm:pt modelId="{E9976F07-803B-4416-BD06-4A38C63F9A9F}" type="pres">
      <dgm:prSet presAssocID="{06B4C83E-A262-4F02-A05D-E2BF9A159174}" presName="text" presStyleLbl="revTx" presStyleIdx="0" presStyleCnt="6">
        <dgm:presLayoutVars>
          <dgm:chPref val="3"/>
        </dgm:presLayoutVars>
      </dgm:prSet>
      <dgm:spPr/>
    </dgm:pt>
    <dgm:pt modelId="{37DAF543-2E98-4991-86D4-811C1E945B74}" type="pres">
      <dgm:prSet presAssocID="{06B4C83E-A262-4F02-A05D-E2BF9A159174}" presName="hierChild2" presStyleCnt="0"/>
      <dgm:spPr/>
    </dgm:pt>
    <dgm:pt modelId="{6D02D70D-7BD0-4096-BD6E-E340A1DA89EA}" type="pres">
      <dgm:prSet presAssocID="{87CB8358-7CFB-4E53-ADD7-56AC9CB8FC64}" presName="Name10" presStyleLbl="parChTrans1D2" presStyleIdx="0" presStyleCnt="2"/>
      <dgm:spPr/>
    </dgm:pt>
    <dgm:pt modelId="{C9AFCE9A-9532-4865-9B30-481C195FE724}" type="pres">
      <dgm:prSet presAssocID="{BA1E3CD3-61D0-4E8E-A9FF-A46AAD8E5420}" presName="hierRoot2" presStyleCnt="0"/>
      <dgm:spPr/>
    </dgm:pt>
    <dgm:pt modelId="{9E14602D-3C41-47ED-B76B-D6897E24FB55}" type="pres">
      <dgm:prSet presAssocID="{BA1E3CD3-61D0-4E8E-A9FF-A46AAD8E5420}" presName="composite2" presStyleCnt="0"/>
      <dgm:spPr/>
    </dgm:pt>
    <dgm:pt modelId="{43795A04-AC0C-4CA7-9027-980F4178896A}" type="pres">
      <dgm:prSet presAssocID="{BA1E3CD3-61D0-4E8E-A9FF-A46AAD8E5420}" presName="image2" presStyleLbl="node2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 female with solid fill"/>
        </a:ext>
      </dgm:extLst>
    </dgm:pt>
    <dgm:pt modelId="{96CA7F28-FF8F-4EFE-9C6A-222663FAD156}" type="pres">
      <dgm:prSet presAssocID="{BA1E3CD3-61D0-4E8E-A9FF-A46AAD8E5420}" presName="text2" presStyleLbl="revTx" presStyleIdx="1" presStyleCnt="6">
        <dgm:presLayoutVars>
          <dgm:chPref val="3"/>
        </dgm:presLayoutVars>
      </dgm:prSet>
      <dgm:spPr/>
    </dgm:pt>
    <dgm:pt modelId="{2EAFCF54-9A44-41B1-B392-85FBF2FD4D14}" type="pres">
      <dgm:prSet presAssocID="{BA1E3CD3-61D0-4E8E-A9FF-A46AAD8E5420}" presName="hierChild3" presStyleCnt="0"/>
      <dgm:spPr/>
    </dgm:pt>
    <dgm:pt modelId="{2E512517-9A3B-491B-9D61-C6F86D1B0505}" type="pres">
      <dgm:prSet presAssocID="{F99D8C37-A731-4B06-AC0E-DA644F1A6080}" presName="Name17" presStyleLbl="parChTrans1D3" presStyleIdx="0" presStyleCnt="3"/>
      <dgm:spPr/>
    </dgm:pt>
    <dgm:pt modelId="{921F64B6-0465-4492-9CE9-20C4CE7452B2}" type="pres">
      <dgm:prSet presAssocID="{12C6FFED-1F6D-410C-B961-CDECE763286C}" presName="hierRoot3" presStyleCnt="0"/>
      <dgm:spPr/>
    </dgm:pt>
    <dgm:pt modelId="{45799909-0CF0-4761-90A5-2194C000A5C8}" type="pres">
      <dgm:prSet presAssocID="{12C6FFED-1F6D-410C-B961-CDECE763286C}" presName="composite3" presStyleCnt="0"/>
      <dgm:spPr/>
    </dgm:pt>
    <dgm:pt modelId="{A23B7DEC-C750-4B99-A47C-4CC97A9816B7}" type="pres">
      <dgm:prSet presAssocID="{12C6FFED-1F6D-410C-B961-CDECE763286C}" presName="image3" presStyleLbl="node3" presStyleIdx="0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 with solid fill"/>
        </a:ext>
      </dgm:extLst>
    </dgm:pt>
    <dgm:pt modelId="{7CFFFCB4-BCA2-449D-A3A3-B31E4E5CD62C}" type="pres">
      <dgm:prSet presAssocID="{12C6FFED-1F6D-410C-B961-CDECE763286C}" presName="text3" presStyleLbl="revTx" presStyleIdx="2" presStyleCnt="6">
        <dgm:presLayoutVars>
          <dgm:chPref val="3"/>
        </dgm:presLayoutVars>
      </dgm:prSet>
      <dgm:spPr/>
    </dgm:pt>
    <dgm:pt modelId="{1972EE4A-9AD6-4DCD-AB5F-0227BE0E8202}" type="pres">
      <dgm:prSet presAssocID="{12C6FFED-1F6D-410C-B961-CDECE763286C}" presName="hierChild4" presStyleCnt="0"/>
      <dgm:spPr/>
    </dgm:pt>
    <dgm:pt modelId="{B8B11AEA-6683-482C-B1DF-CC5DA87BCEC8}" type="pres">
      <dgm:prSet presAssocID="{DEDC0E05-F91A-470F-B769-D7481C9D100C}" presName="Name17" presStyleLbl="parChTrans1D3" presStyleIdx="1" presStyleCnt="3"/>
      <dgm:spPr/>
    </dgm:pt>
    <dgm:pt modelId="{B2AF012F-C3A1-420C-973B-0467330C5FD6}" type="pres">
      <dgm:prSet presAssocID="{B7ECC9CF-78BF-41FE-961F-82FB7AF6CE81}" presName="hierRoot3" presStyleCnt="0"/>
      <dgm:spPr/>
    </dgm:pt>
    <dgm:pt modelId="{FA67BC97-B843-45EA-A7D4-A04B20FFD445}" type="pres">
      <dgm:prSet presAssocID="{B7ECC9CF-78BF-41FE-961F-82FB7AF6CE81}" presName="composite3" presStyleCnt="0"/>
      <dgm:spPr/>
    </dgm:pt>
    <dgm:pt modelId="{9E3B51B5-A0EC-4B0F-BE84-10C27E400BBD}" type="pres">
      <dgm:prSet presAssocID="{B7ECC9CF-78BF-41FE-961F-82FB7AF6CE81}" presName="image3" presStyleLbl="node3" presStyleIdx="1" presStyleCnt="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male Profile outline"/>
        </a:ext>
      </dgm:extLst>
    </dgm:pt>
    <dgm:pt modelId="{C59B4F3A-C6E4-478C-BF51-B6662D624274}" type="pres">
      <dgm:prSet presAssocID="{B7ECC9CF-78BF-41FE-961F-82FB7AF6CE81}" presName="text3" presStyleLbl="revTx" presStyleIdx="3" presStyleCnt="6">
        <dgm:presLayoutVars>
          <dgm:chPref val="3"/>
        </dgm:presLayoutVars>
      </dgm:prSet>
      <dgm:spPr/>
    </dgm:pt>
    <dgm:pt modelId="{B66E5B9B-8661-423A-9822-5D5B717B5B9A}" type="pres">
      <dgm:prSet presAssocID="{B7ECC9CF-78BF-41FE-961F-82FB7AF6CE81}" presName="hierChild4" presStyleCnt="0"/>
      <dgm:spPr/>
    </dgm:pt>
    <dgm:pt modelId="{995E3FE2-BC7B-4F48-896B-CA4A399F9FD8}" type="pres">
      <dgm:prSet presAssocID="{BDFC7F3A-46C7-4382-BD14-078ACDD1F51B}" presName="Name10" presStyleLbl="parChTrans1D2" presStyleIdx="1" presStyleCnt="2"/>
      <dgm:spPr/>
    </dgm:pt>
    <dgm:pt modelId="{285FA106-132E-44E9-BD69-054F2D739E6C}" type="pres">
      <dgm:prSet presAssocID="{70FA2AEA-6BB3-4E6A-BC4B-B69C23649BCA}" presName="hierRoot2" presStyleCnt="0"/>
      <dgm:spPr/>
    </dgm:pt>
    <dgm:pt modelId="{7E750AA1-E5DE-47A3-9C36-14D54703D446}" type="pres">
      <dgm:prSet presAssocID="{70FA2AEA-6BB3-4E6A-BC4B-B69C23649BCA}" presName="composite2" presStyleCnt="0"/>
      <dgm:spPr/>
    </dgm:pt>
    <dgm:pt modelId="{C4C36BC4-E76E-4D11-A107-87738852D442}" type="pres">
      <dgm:prSet presAssocID="{70FA2AEA-6BB3-4E6A-BC4B-B69C23649BCA}" presName="image2" presStyleLbl="node2" presStyleIdx="1" presStyleCnt="2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le profile with solid fill"/>
        </a:ext>
      </dgm:extLst>
    </dgm:pt>
    <dgm:pt modelId="{FD337A05-C924-4821-9AA0-689449B4A548}" type="pres">
      <dgm:prSet presAssocID="{70FA2AEA-6BB3-4E6A-BC4B-B69C23649BCA}" presName="text2" presStyleLbl="revTx" presStyleIdx="4" presStyleCnt="6">
        <dgm:presLayoutVars>
          <dgm:chPref val="3"/>
        </dgm:presLayoutVars>
      </dgm:prSet>
      <dgm:spPr/>
    </dgm:pt>
    <dgm:pt modelId="{40E2FC4C-211A-4108-B01A-7BDFA7706430}" type="pres">
      <dgm:prSet presAssocID="{70FA2AEA-6BB3-4E6A-BC4B-B69C23649BCA}" presName="hierChild3" presStyleCnt="0"/>
      <dgm:spPr/>
    </dgm:pt>
    <dgm:pt modelId="{01B5FDC6-6A65-46DF-801B-C26C863BCD71}" type="pres">
      <dgm:prSet presAssocID="{4D1E0C31-CFDA-4805-AC55-32DBD125C5C4}" presName="Name17" presStyleLbl="parChTrans1D3" presStyleIdx="2" presStyleCnt="3"/>
      <dgm:spPr/>
    </dgm:pt>
    <dgm:pt modelId="{6890AE43-8FA8-4C22-94E2-3DD6B1B57671}" type="pres">
      <dgm:prSet presAssocID="{E6B6E25C-EA64-4DE2-81FC-97F8B7DFD550}" presName="hierRoot3" presStyleCnt="0"/>
      <dgm:spPr/>
    </dgm:pt>
    <dgm:pt modelId="{F1DF612F-19CF-4A3E-8B01-A5D9B6265A10}" type="pres">
      <dgm:prSet presAssocID="{E6B6E25C-EA64-4DE2-81FC-97F8B7DFD550}" presName="composite3" presStyleCnt="0"/>
      <dgm:spPr/>
    </dgm:pt>
    <dgm:pt modelId="{8E5BF5F6-4059-4A95-83AD-172CC54DA86E}" type="pres">
      <dgm:prSet presAssocID="{E6B6E25C-EA64-4DE2-81FC-97F8B7DFD550}" presName="image3" presStyleLbl="node3" presStyleIdx="2" presStyleCnt="3" custScaleX="90013" custScaleY="82244" custLinFactNeighborX="2767" custLinFactNeighborY="10084"/>
      <dgm:spPr>
        <a:blipFill rotWithShape="1">
          <a:blip xmlns:r="http://schemas.openxmlformats.org/officeDocument/2006/relationships" r:embed="rId11"/>
          <a:srcRect/>
          <a:stretch>
            <a:fillRect l="-25000" r="-25000"/>
          </a:stretch>
        </a:blipFill>
      </dgm:spPr>
    </dgm:pt>
    <dgm:pt modelId="{81711033-EA9F-4F59-B753-F8EA8128CC7A}" type="pres">
      <dgm:prSet presAssocID="{E6B6E25C-EA64-4DE2-81FC-97F8B7DFD550}" presName="text3" presStyleLbl="revTx" presStyleIdx="5" presStyleCnt="6">
        <dgm:presLayoutVars>
          <dgm:chPref val="3"/>
        </dgm:presLayoutVars>
      </dgm:prSet>
      <dgm:spPr/>
    </dgm:pt>
    <dgm:pt modelId="{E04DDE10-112F-4E84-BB12-4D952B3AA12D}" type="pres">
      <dgm:prSet presAssocID="{E6B6E25C-EA64-4DE2-81FC-97F8B7DFD550}" presName="hierChild4" presStyleCnt="0"/>
      <dgm:spPr/>
    </dgm:pt>
  </dgm:ptLst>
  <dgm:cxnLst>
    <dgm:cxn modelId="{0BAD461C-350A-41F1-9C15-931B5D3E069A}" type="presOf" srcId="{BDFC7F3A-46C7-4382-BD14-078ACDD1F51B}" destId="{995E3FE2-BC7B-4F48-896B-CA4A399F9FD8}" srcOrd="0" destOrd="0" presId="urn:microsoft.com/office/officeart/2009/layout/CirclePictureHierarchy"/>
    <dgm:cxn modelId="{CEBC311D-5784-4498-9825-B14A661D1997}" type="presOf" srcId="{F99D8C37-A731-4B06-AC0E-DA644F1A6080}" destId="{2E512517-9A3B-491B-9D61-C6F86D1B0505}" srcOrd="0" destOrd="0" presId="urn:microsoft.com/office/officeart/2009/layout/CirclePictureHierarchy"/>
    <dgm:cxn modelId="{F11AFB26-1D42-4E84-8282-8B20E0A56799}" type="presOf" srcId="{B7ECC9CF-78BF-41FE-961F-82FB7AF6CE81}" destId="{C59B4F3A-C6E4-478C-BF51-B6662D624274}" srcOrd="0" destOrd="0" presId="urn:microsoft.com/office/officeart/2009/layout/CirclePictureHierarchy"/>
    <dgm:cxn modelId="{32A8794B-8E22-4D3B-A4E2-B4E23FC8AC4B}" type="presOf" srcId="{DEDC0E05-F91A-470F-B769-D7481C9D100C}" destId="{B8B11AEA-6683-482C-B1DF-CC5DA87BCEC8}" srcOrd="0" destOrd="0" presId="urn:microsoft.com/office/officeart/2009/layout/CirclePictureHierarchy"/>
    <dgm:cxn modelId="{C05EE451-80B4-4AC8-97CB-2C5A01CDD10F}" type="presOf" srcId="{70FA2AEA-6BB3-4E6A-BC4B-B69C23649BCA}" destId="{FD337A05-C924-4821-9AA0-689449B4A548}" srcOrd="0" destOrd="0" presId="urn:microsoft.com/office/officeart/2009/layout/CirclePictureHierarchy"/>
    <dgm:cxn modelId="{813A0F7A-AC99-43CB-8517-E08E59C67B51}" srcId="{BA1E3CD3-61D0-4E8E-A9FF-A46AAD8E5420}" destId="{12C6FFED-1F6D-410C-B961-CDECE763286C}" srcOrd="0" destOrd="0" parTransId="{F99D8C37-A731-4B06-AC0E-DA644F1A6080}" sibTransId="{0ABC3B12-24D3-46B3-B035-73CB9E19F682}"/>
    <dgm:cxn modelId="{D3BF407E-64AF-4C1F-9064-EDCA3EE63058}" type="presOf" srcId="{06B4C83E-A262-4F02-A05D-E2BF9A159174}" destId="{E9976F07-803B-4416-BD06-4A38C63F9A9F}" srcOrd="0" destOrd="0" presId="urn:microsoft.com/office/officeart/2009/layout/CirclePictureHierarchy"/>
    <dgm:cxn modelId="{4F060585-466A-4FF7-B5FE-6D2AFDFA949F}" type="presOf" srcId="{E6B6E25C-EA64-4DE2-81FC-97F8B7DFD550}" destId="{81711033-EA9F-4F59-B753-F8EA8128CC7A}" srcOrd="0" destOrd="0" presId="urn:microsoft.com/office/officeart/2009/layout/CirclePictureHierarchy"/>
    <dgm:cxn modelId="{59DCCE87-25E0-4FAE-AEBE-D16EEFB419E2}" type="presOf" srcId="{BA1E3CD3-61D0-4E8E-A9FF-A46AAD8E5420}" destId="{96CA7F28-FF8F-4EFE-9C6A-222663FAD156}" srcOrd="0" destOrd="0" presId="urn:microsoft.com/office/officeart/2009/layout/CirclePictureHierarchy"/>
    <dgm:cxn modelId="{B3564489-A2B8-4FEE-8038-74913F4D304D}" srcId="{A5D6BC0B-903D-4997-9642-9316B72F3748}" destId="{06B4C83E-A262-4F02-A05D-E2BF9A159174}" srcOrd="0" destOrd="0" parTransId="{4B8E4AF3-1BE9-43D8-9FEB-077894362A69}" sibTransId="{4761BBCE-354C-444A-B5BB-3F6CB3D99B70}"/>
    <dgm:cxn modelId="{80F5FD8E-F363-4E0A-B136-C76CDC19BD4A}" type="presOf" srcId="{12C6FFED-1F6D-410C-B961-CDECE763286C}" destId="{7CFFFCB4-BCA2-449D-A3A3-B31E4E5CD62C}" srcOrd="0" destOrd="0" presId="urn:microsoft.com/office/officeart/2009/layout/CirclePictureHierarchy"/>
    <dgm:cxn modelId="{E69531A1-B440-4959-A749-78677AE89987}" type="presOf" srcId="{4D1E0C31-CFDA-4805-AC55-32DBD125C5C4}" destId="{01B5FDC6-6A65-46DF-801B-C26C863BCD71}" srcOrd="0" destOrd="0" presId="urn:microsoft.com/office/officeart/2009/layout/CirclePictureHierarchy"/>
    <dgm:cxn modelId="{E0D523AB-933B-462E-A56A-5B6C17CFE0DD}" srcId="{06B4C83E-A262-4F02-A05D-E2BF9A159174}" destId="{70FA2AEA-6BB3-4E6A-BC4B-B69C23649BCA}" srcOrd="1" destOrd="0" parTransId="{BDFC7F3A-46C7-4382-BD14-078ACDD1F51B}" sibTransId="{0A37EA05-0E9E-4C8F-BC51-14C740F9F9C7}"/>
    <dgm:cxn modelId="{CE8DA6B8-3570-4320-B2D4-E41E47634BBC}" type="presOf" srcId="{A5D6BC0B-903D-4997-9642-9316B72F3748}" destId="{65B3E8C6-87DD-415E-AE83-039887EC3DBD}" srcOrd="0" destOrd="0" presId="urn:microsoft.com/office/officeart/2009/layout/CirclePictureHierarchy"/>
    <dgm:cxn modelId="{32BB21DC-AA95-4106-97F8-62B62378AD4C}" srcId="{06B4C83E-A262-4F02-A05D-E2BF9A159174}" destId="{BA1E3CD3-61D0-4E8E-A9FF-A46AAD8E5420}" srcOrd="0" destOrd="0" parTransId="{87CB8358-7CFB-4E53-ADD7-56AC9CB8FC64}" sibTransId="{8A323870-3318-44DB-966E-A8319D854D6A}"/>
    <dgm:cxn modelId="{CCFB32DD-CD54-43E4-9A28-A50D393CA0FF}" srcId="{70FA2AEA-6BB3-4E6A-BC4B-B69C23649BCA}" destId="{E6B6E25C-EA64-4DE2-81FC-97F8B7DFD550}" srcOrd="0" destOrd="0" parTransId="{4D1E0C31-CFDA-4805-AC55-32DBD125C5C4}" sibTransId="{88DB5010-8100-431A-B1CA-19B9CAC5BD47}"/>
    <dgm:cxn modelId="{51F6C0E3-F6DF-4956-A9F2-18257B8B4724}" srcId="{BA1E3CD3-61D0-4E8E-A9FF-A46AAD8E5420}" destId="{B7ECC9CF-78BF-41FE-961F-82FB7AF6CE81}" srcOrd="1" destOrd="0" parTransId="{DEDC0E05-F91A-470F-B769-D7481C9D100C}" sibTransId="{3DCE421B-3D81-4588-8966-459BB6AF5679}"/>
    <dgm:cxn modelId="{C1799FF9-070E-4554-8838-42A1DFA28502}" type="presOf" srcId="{87CB8358-7CFB-4E53-ADD7-56AC9CB8FC64}" destId="{6D02D70D-7BD0-4096-BD6E-E340A1DA89EA}" srcOrd="0" destOrd="0" presId="urn:microsoft.com/office/officeart/2009/layout/CirclePictureHierarchy"/>
    <dgm:cxn modelId="{E4392DA6-26AB-4381-922B-DDEEA7B4BBA8}" type="presParOf" srcId="{65B3E8C6-87DD-415E-AE83-039887EC3DBD}" destId="{F01E62F0-CC03-4F52-8D82-07245A7E27FB}" srcOrd="0" destOrd="0" presId="urn:microsoft.com/office/officeart/2009/layout/CirclePictureHierarchy"/>
    <dgm:cxn modelId="{D3E7FD01-F3DD-4AA1-A8EF-1C0BCC8D3893}" type="presParOf" srcId="{F01E62F0-CC03-4F52-8D82-07245A7E27FB}" destId="{B92D76D4-ECA8-4A04-A7AA-2740A1E89B40}" srcOrd="0" destOrd="0" presId="urn:microsoft.com/office/officeart/2009/layout/CirclePictureHierarchy"/>
    <dgm:cxn modelId="{A8FC8321-CCCA-4906-9900-CD8B713800C3}" type="presParOf" srcId="{B92D76D4-ECA8-4A04-A7AA-2740A1E89B40}" destId="{90C0D6F0-36E8-4AB0-908A-E838D03BC6BB}" srcOrd="0" destOrd="0" presId="urn:microsoft.com/office/officeart/2009/layout/CirclePictureHierarchy"/>
    <dgm:cxn modelId="{6AF98562-6FF8-4EC7-ABF4-195676B5091A}" type="presParOf" srcId="{B92D76D4-ECA8-4A04-A7AA-2740A1E89B40}" destId="{E9976F07-803B-4416-BD06-4A38C63F9A9F}" srcOrd="1" destOrd="0" presId="urn:microsoft.com/office/officeart/2009/layout/CirclePictureHierarchy"/>
    <dgm:cxn modelId="{A6ADBC7E-1DB9-4FED-AA12-59BF30B9D426}" type="presParOf" srcId="{F01E62F0-CC03-4F52-8D82-07245A7E27FB}" destId="{37DAF543-2E98-4991-86D4-811C1E945B74}" srcOrd="1" destOrd="0" presId="urn:microsoft.com/office/officeart/2009/layout/CirclePictureHierarchy"/>
    <dgm:cxn modelId="{87A138B0-F2E9-485A-A387-5835AC2515B2}" type="presParOf" srcId="{37DAF543-2E98-4991-86D4-811C1E945B74}" destId="{6D02D70D-7BD0-4096-BD6E-E340A1DA89EA}" srcOrd="0" destOrd="0" presId="urn:microsoft.com/office/officeart/2009/layout/CirclePictureHierarchy"/>
    <dgm:cxn modelId="{E61DD047-5C0E-4F35-AD7F-2B8EA47130D4}" type="presParOf" srcId="{37DAF543-2E98-4991-86D4-811C1E945B74}" destId="{C9AFCE9A-9532-4865-9B30-481C195FE724}" srcOrd="1" destOrd="0" presId="urn:microsoft.com/office/officeart/2009/layout/CirclePictureHierarchy"/>
    <dgm:cxn modelId="{655279B1-4476-465D-A39A-81DDD5B77E8C}" type="presParOf" srcId="{C9AFCE9A-9532-4865-9B30-481C195FE724}" destId="{9E14602D-3C41-47ED-B76B-D6897E24FB55}" srcOrd="0" destOrd="0" presId="urn:microsoft.com/office/officeart/2009/layout/CirclePictureHierarchy"/>
    <dgm:cxn modelId="{EE39BCDF-8B4F-4F32-AC63-0F91944F6A33}" type="presParOf" srcId="{9E14602D-3C41-47ED-B76B-D6897E24FB55}" destId="{43795A04-AC0C-4CA7-9027-980F4178896A}" srcOrd="0" destOrd="0" presId="urn:microsoft.com/office/officeart/2009/layout/CirclePictureHierarchy"/>
    <dgm:cxn modelId="{992B7D1C-758C-425F-AA8C-7E85C01EAF02}" type="presParOf" srcId="{9E14602D-3C41-47ED-B76B-D6897E24FB55}" destId="{96CA7F28-FF8F-4EFE-9C6A-222663FAD156}" srcOrd="1" destOrd="0" presId="urn:microsoft.com/office/officeart/2009/layout/CirclePictureHierarchy"/>
    <dgm:cxn modelId="{B1EBE5FE-A3E8-4AEF-8328-B32DB7F81E70}" type="presParOf" srcId="{C9AFCE9A-9532-4865-9B30-481C195FE724}" destId="{2EAFCF54-9A44-41B1-B392-85FBF2FD4D14}" srcOrd="1" destOrd="0" presId="urn:microsoft.com/office/officeart/2009/layout/CirclePictureHierarchy"/>
    <dgm:cxn modelId="{F21EC20D-5C0F-4091-A83D-0FE35AB3805E}" type="presParOf" srcId="{2EAFCF54-9A44-41B1-B392-85FBF2FD4D14}" destId="{2E512517-9A3B-491B-9D61-C6F86D1B0505}" srcOrd="0" destOrd="0" presId="urn:microsoft.com/office/officeart/2009/layout/CirclePictureHierarchy"/>
    <dgm:cxn modelId="{05F72890-0E13-46A8-82C2-8E1F9F00B3AD}" type="presParOf" srcId="{2EAFCF54-9A44-41B1-B392-85FBF2FD4D14}" destId="{921F64B6-0465-4492-9CE9-20C4CE7452B2}" srcOrd="1" destOrd="0" presId="urn:microsoft.com/office/officeart/2009/layout/CirclePictureHierarchy"/>
    <dgm:cxn modelId="{DE8E4D3C-C302-4E96-A820-DC064981A975}" type="presParOf" srcId="{921F64B6-0465-4492-9CE9-20C4CE7452B2}" destId="{45799909-0CF0-4761-90A5-2194C000A5C8}" srcOrd="0" destOrd="0" presId="urn:microsoft.com/office/officeart/2009/layout/CirclePictureHierarchy"/>
    <dgm:cxn modelId="{F447542A-F33D-40E1-A316-E07DE2E59E1D}" type="presParOf" srcId="{45799909-0CF0-4761-90A5-2194C000A5C8}" destId="{A23B7DEC-C750-4B99-A47C-4CC97A9816B7}" srcOrd="0" destOrd="0" presId="urn:microsoft.com/office/officeart/2009/layout/CirclePictureHierarchy"/>
    <dgm:cxn modelId="{EE15541A-04D9-4706-812B-DC0159EFAA59}" type="presParOf" srcId="{45799909-0CF0-4761-90A5-2194C000A5C8}" destId="{7CFFFCB4-BCA2-449D-A3A3-B31E4E5CD62C}" srcOrd="1" destOrd="0" presId="urn:microsoft.com/office/officeart/2009/layout/CirclePictureHierarchy"/>
    <dgm:cxn modelId="{FD6B650F-5FFA-4A91-AD2E-23D68E82427D}" type="presParOf" srcId="{921F64B6-0465-4492-9CE9-20C4CE7452B2}" destId="{1972EE4A-9AD6-4DCD-AB5F-0227BE0E8202}" srcOrd="1" destOrd="0" presId="urn:microsoft.com/office/officeart/2009/layout/CirclePictureHierarchy"/>
    <dgm:cxn modelId="{7787BD8F-73E1-4B70-AF1C-879327AA8C9A}" type="presParOf" srcId="{2EAFCF54-9A44-41B1-B392-85FBF2FD4D14}" destId="{B8B11AEA-6683-482C-B1DF-CC5DA87BCEC8}" srcOrd="2" destOrd="0" presId="urn:microsoft.com/office/officeart/2009/layout/CirclePictureHierarchy"/>
    <dgm:cxn modelId="{C51E9C0E-708D-4C4A-8457-EE005C1EECAC}" type="presParOf" srcId="{2EAFCF54-9A44-41B1-B392-85FBF2FD4D14}" destId="{B2AF012F-C3A1-420C-973B-0467330C5FD6}" srcOrd="3" destOrd="0" presId="urn:microsoft.com/office/officeart/2009/layout/CirclePictureHierarchy"/>
    <dgm:cxn modelId="{2342F76C-12C8-40A0-8A73-4FCB4174A0D2}" type="presParOf" srcId="{B2AF012F-C3A1-420C-973B-0467330C5FD6}" destId="{FA67BC97-B843-45EA-A7D4-A04B20FFD445}" srcOrd="0" destOrd="0" presId="urn:microsoft.com/office/officeart/2009/layout/CirclePictureHierarchy"/>
    <dgm:cxn modelId="{C72CE045-8307-44AF-954F-24DCA9E554CB}" type="presParOf" srcId="{FA67BC97-B843-45EA-A7D4-A04B20FFD445}" destId="{9E3B51B5-A0EC-4B0F-BE84-10C27E400BBD}" srcOrd="0" destOrd="0" presId="urn:microsoft.com/office/officeart/2009/layout/CirclePictureHierarchy"/>
    <dgm:cxn modelId="{229D5957-AF3A-4717-90B9-4C95BF168F89}" type="presParOf" srcId="{FA67BC97-B843-45EA-A7D4-A04B20FFD445}" destId="{C59B4F3A-C6E4-478C-BF51-B6662D624274}" srcOrd="1" destOrd="0" presId="urn:microsoft.com/office/officeart/2009/layout/CirclePictureHierarchy"/>
    <dgm:cxn modelId="{64A2C010-658C-489B-A8BF-DC90942471CC}" type="presParOf" srcId="{B2AF012F-C3A1-420C-973B-0467330C5FD6}" destId="{B66E5B9B-8661-423A-9822-5D5B717B5B9A}" srcOrd="1" destOrd="0" presId="urn:microsoft.com/office/officeart/2009/layout/CirclePictureHierarchy"/>
    <dgm:cxn modelId="{64A1B013-F7FD-49B2-A82B-18114F469C4F}" type="presParOf" srcId="{37DAF543-2E98-4991-86D4-811C1E945B74}" destId="{995E3FE2-BC7B-4F48-896B-CA4A399F9FD8}" srcOrd="2" destOrd="0" presId="urn:microsoft.com/office/officeart/2009/layout/CirclePictureHierarchy"/>
    <dgm:cxn modelId="{8D131511-6C0E-42EB-88CD-3E3653E40339}" type="presParOf" srcId="{37DAF543-2E98-4991-86D4-811C1E945B74}" destId="{285FA106-132E-44E9-BD69-054F2D739E6C}" srcOrd="3" destOrd="0" presId="urn:microsoft.com/office/officeart/2009/layout/CirclePictureHierarchy"/>
    <dgm:cxn modelId="{5D4B302E-1E39-44FF-8DCE-CDE87DBFAA6B}" type="presParOf" srcId="{285FA106-132E-44E9-BD69-054F2D739E6C}" destId="{7E750AA1-E5DE-47A3-9C36-14D54703D446}" srcOrd="0" destOrd="0" presId="urn:microsoft.com/office/officeart/2009/layout/CirclePictureHierarchy"/>
    <dgm:cxn modelId="{D904EF6C-53A8-4B16-A15A-F402BB68DB9E}" type="presParOf" srcId="{7E750AA1-E5DE-47A3-9C36-14D54703D446}" destId="{C4C36BC4-E76E-4D11-A107-87738852D442}" srcOrd="0" destOrd="0" presId="urn:microsoft.com/office/officeart/2009/layout/CirclePictureHierarchy"/>
    <dgm:cxn modelId="{765FE2ED-AF28-4D4E-98BA-BFC2AA1DF947}" type="presParOf" srcId="{7E750AA1-E5DE-47A3-9C36-14D54703D446}" destId="{FD337A05-C924-4821-9AA0-689449B4A548}" srcOrd="1" destOrd="0" presId="urn:microsoft.com/office/officeart/2009/layout/CirclePictureHierarchy"/>
    <dgm:cxn modelId="{1A8C0A27-8FC4-41FE-89C0-B095B4820E3E}" type="presParOf" srcId="{285FA106-132E-44E9-BD69-054F2D739E6C}" destId="{40E2FC4C-211A-4108-B01A-7BDFA7706430}" srcOrd="1" destOrd="0" presId="urn:microsoft.com/office/officeart/2009/layout/CirclePictureHierarchy"/>
    <dgm:cxn modelId="{24D216CA-783F-4A07-9A14-609A9E64FAC7}" type="presParOf" srcId="{40E2FC4C-211A-4108-B01A-7BDFA7706430}" destId="{01B5FDC6-6A65-46DF-801B-C26C863BCD71}" srcOrd="0" destOrd="0" presId="urn:microsoft.com/office/officeart/2009/layout/CirclePictureHierarchy"/>
    <dgm:cxn modelId="{CF960973-FA7B-4B45-AE57-C43BD8FBEBCF}" type="presParOf" srcId="{40E2FC4C-211A-4108-B01A-7BDFA7706430}" destId="{6890AE43-8FA8-4C22-94E2-3DD6B1B57671}" srcOrd="1" destOrd="0" presId="urn:microsoft.com/office/officeart/2009/layout/CirclePictureHierarchy"/>
    <dgm:cxn modelId="{F049958C-EFBC-423B-A4CD-3C82F69E1A65}" type="presParOf" srcId="{6890AE43-8FA8-4C22-94E2-3DD6B1B57671}" destId="{F1DF612F-19CF-4A3E-8B01-A5D9B6265A10}" srcOrd="0" destOrd="0" presId="urn:microsoft.com/office/officeart/2009/layout/CirclePictureHierarchy"/>
    <dgm:cxn modelId="{0D197D1A-2811-4FC0-B800-31F870C77154}" type="presParOf" srcId="{F1DF612F-19CF-4A3E-8B01-A5D9B6265A10}" destId="{8E5BF5F6-4059-4A95-83AD-172CC54DA86E}" srcOrd="0" destOrd="0" presId="urn:microsoft.com/office/officeart/2009/layout/CirclePictureHierarchy"/>
    <dgm:cxn modelId="{A26B06AF-3AD8-4AC5-9DF9-E6D46B50D87B}" type="presParOf" srcId="{F1DF612F-19CF-4A3E-8B01-A5D9B6265A10}" destId="{81711033-EA9F-4F59-B753-F8EA8128CC7A}" srcOrd="1" destOrd="0" presId="urn:microsoft.com/office/officeart/2009/layout/CirclePictureHierarchy"/>
    <dgm:cxn modelId="{D980946C-C06D-4D1D-8D14-FCA6ABAB1F8F}" type="presParOf" srcId="{6890AE43-8FA8-4C22-94E2-3DD6B1B57671}" destId="{E04DDE10-112F-4E84-BB12-4D952B3AA12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BCA7EB-8B98-450D-8634-63C90843CD6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F23740-E57C-4B03-BCBE-83DAFE8F64DF}">
      <dgm:prSet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b="1" dirty="0"/>
            <a:t>ANSWERS</a:t>
          </a:r>
          <a:endParaRPr lang="en-US" dirty="0"/>
        </a:p>
      </dgm:t>
    </dgm:pt>
    <dgm:pt modelId="{B30DEB15-0001-474E-A461-94F4CF10748F}" type="parTrans" cxnId="{C9FC3C69-A245-4265-9006-2891FB56EC91}">
      <dgm:prSet/>
      <dgm:spPr/>
      <dgm:t>
        <a:bodyPr/>
        <a:lstStyle/>
        <a:p>
          <a:endParaRPr lang="en-US"/>
        </a:p>
      </dgm:t>
    </dgm:pt>
    <dgm:pt modelId="{85708A7F-0074-4155-9494-AFD913C48A65}" type="sibTrans" cxnId="{C9FC3C69-A245-4265-9006-2891FB56EC91}">
      <dgm:prSet/>
      <dgm:spPr/>
      <dgm:t>
        <a:bodyPr/>
        <a:lstStyle/>
        <a:p>
          <a:endParaRPr lang="en-US"/>
        </a:p>
      </dgm:t>
    </dgm:pt>
    <dgm:pt modelId="{C165FF99-780A-45A0-82B9-8343A71248CC}" type="pres">
      <dgm:prSet presAssocID="{96BCA7EB-8B98-450D-8634-63C90843CD68}" presName="compositeShape" presStyleCnt="0">
        <dgm:presLayoutVars>
          <dgm:chMax val="7"/>
          <dgm:dir/>
          <dgm:resizeHandles val="exact"/>
        </dgm:presLayoutVars>
      </dgm:prSet>
      <dgm:spPr/>
    </dgm:pt>
    <dgm:pt modelId="{FB1D33C8-915F-4EE2-918A-8562A3CBBE9A}" type="pres">
      <dgm:prSet presAssocID="{7EF23740-E57C-4B03-BCBE-83DAFE8F64DF}" presName="circ1TxSh" presStyleLbl="vennNode1" presStyleIdx="0" presStyleCnt="1" custLinFactNeighborX="-32277" custLinFactNeighborY="5261"/>
      <dgm:spPr/>
    </dgm:pt>
  </dgm:ptLst>
  <dgm:cxnLst>
    <dgm:cxn modelId="{5429AB42-FE5B-4F97-9099-DC6923B63E93}" type="presOf" srcId="{96BCA7EB-8B98-450D-8634-63C90843CD68}" destId="{C165FF99-780A-45A0-82B9-8343A71248CC}" srcOrd="0" destOrd="0" presId="urn:microsoft.com/office/officeart/2005/8/layout/venn1"/>
    <dgm:cxn modelId="{DFE4AF68-B6BB-4E95-93BB-5F5892107D37}" type="presOf" srcId="{7EF23740-E57C-4B03-BCBE-83DAFE8F64DF}" destId="{FB1D33C8-915F-4EE2-918A-8562A3CBBE9A}" srcOrd="0" destOrd="0" presId="urn:microsoft.com/office/officeart/2005/8/layout/venn1"/>
    <dgm:cxn modelId="{C9FC3C69-A245-4265-9006-2891FB56EC91}" srcId="{96BCA7EB-8B98-450D-8634-63C90843CD68}" destId="{7EF23740-E57C-4B03-BCBE-83DAFE8F64DF}" srcOrd="0" destOrd="0" parTransId="{B30DEB15-0001-474E-A461-94F4CF10748F}" sibTransId="{85708A7F-0074-4155-9494-AFD913C48A65}"/>
    <dgm:cxn modelId="{62941170-DA1C-4FD2-9114-AD808B530FAC}" type="presParOf" srcId="{C165FF99-780A-45A0-82B9-8343A71248CC}" destId="{FB1D33C8-915F-4EE2-918A-8562A3CBBE9A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5FDC6-6A65-46DF-801B-C26C863BCD71}">
      <dsp:nvSpPr>
        <dsp:cNvPr id="0" name=""/>
        <dsp:cNvSpPr/>
      </dsp:nvSpPr>
      <dsp:spPr>
        <a:xfrm>
          <a:off x="6043906" y="3220194"/>
          <a:ext cx="91440" cy="5142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5049"/>
              </a:lnTo>
              <a:lnTo>
                <a:pt x="48474" y="355049"/>
              </a:lnTo>
              <a:lnTo>
                <a:pt x="48474" y="514296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E3FE2-BC7B-4F48-896B-CA4A399F9FD8}">
      <dsp:nvSpPr>
        <dsp:cNvPr id="0" name=""/>
        <dsp:cNvSpPr/>
      </dsp:nvSpPr>
      <dsp:spPr>
        <a:xfrm>
          <a:off x="4000301" y="1879979"/>
          <a:ext cx="2089325" cy="321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794"/>
              </a:lnTo>
              <a:lnTo>
                <a:pt x="2089325" y="161794"/>
              </a:lnTo>
              <a:lnTo>
                <a:pt x="2089325" y="321040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11AEA-6683-482C-B1DF-CC5DA87BCEC8}">
      <dsp:nvSpPr>
        <dsp:cNvPr id="0" name=""/>
        <dsp:cNvSpPr/>
      </dsp:nvSpPr>
      <dsp:spPr>
        <a:xfrm>
          <a:off x="1910976" y="3220194"/>
          <a:ext cx="1401365" cy="321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794"/>
              </a:lnTo>
              <a:lnTo>
                <a:pt x="1401365" y="161794"/>
              </a:lnTo>
              <a:lnTo>
                <a:pt x="1401365" y="321040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12517-9A3B-491B-9D61-C6F86D1B0505}">
      <dsp:nvSpPr>
        <dsp:cNvPr id="0" name=""/>
        <dsp:cNvSpPr/>
      </dsp:nvSpPr>
      <dsp:spPr>
        <a:xfrm>
          <a:off x="509610" y="3220194"/>
          <a:ext cx="1401365" cy="321040"/>
        </a:xfrm>
        <a:custGeom>
          <a:avLst/>
          <a:gdLst/>
          <a:ahLst/>
          <a:cxnLst/>
          <a:rect l="0" t="0" r="0" b="0"/>
          <a:pathLst>
            <a:path>
              <a:moveTo>
                <a:pt x="1401365" y="0"/>
              </a:moveTo>
              <a:lnTo>
                <a:pt x="1401365" y="161794"/>
              </a:lnTo>
              <a:lnTo>
                <a:pt x="0" y="161794"/>
              </a:lnTo>
              <a:lnTo>
                <a:pt x="0" y="321040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2D70D-7BD0-4096-BD6E-E340A1DA89EA}">
      <dsp:nvSpPr>
        <dsp:cNvPr id="0" name=""/>
        <dsp:cNvSpPr/>
      </dsp:nvSpPr>
      <dsp:spPr>
        <a:xfrm>
          <a:off x="1910976" y="1879979"/>
          <a:ext cx="2089325" cy="321040"/>
        </a:xfrm>
        <a:custGeom>
          <a:avLst/>
          <a:gdLst/>
          <a:ahLst/>
          <a:cxnLst/>
          <a:rect l="0" t="0" r="0" b="0"/>
          <a:pathLst>
            <a:path>
              <a:moveTo>
                <a:pt x="2089325" y="0"/>
              </a:moveTo>
              <a:lnTo>
                <a:pt x="2089325" y="161794"/>
              </a:lnTo>
              <a:lnTo>
                <a:pt x="0" y="161794"/>
              </a:lnTo>
              <a:lnTo>
                <a:pt x="0" y="321040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0D6F0-36E8-4AB0-908A-E838D03BC6BB}">
      <dsp:nvSpPr>
        <dsp:cNvPr id="0" name=""/>
        <dsp:cNvSpPr/>
      </dsp:nvSpPr>
      <dsp:spPr>
        <a:xfrm>
          <a:off x="3490714" y="860804"/>
          <a:ext cx="1019175" cy="10191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76F07-803B-4416-BD06-4A38C63F9A9F}">
      <dsp:nvSpPr>
        <dsp:cNvPr id="0" name=""/>
        <dsp:cNvSpPr/>
      </dsp:nvSpPr>
      <dsp:spPr>
        <a:xfrm>
          <a:off x="4509889" y="858256"/>
          <a:ext cx="1528762" cy="10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Tribal Administrator</a:t>
          </a:r>
        </a:p>
      </dsp:txBody>
      <dsp:txXfrm>
        <a:off x="4509889" y="858256"/>
        <a:ext cx="1528762" cy="1019175"/>
      </dsp:txXfrm>
    </dsp:sp>
    <dsp:sp modelId="{43795A04-AC0C-4CA7-9027-980F4178896A}">
      <dsp:nvSpPr>
        <dsp:cNvPr id="0" name=""/>
        <dsp:cNvSpPr/>
      </dsp:nvSpPr>
      <dsp:spPr>
        <a:xfrm>
          <a:off x="1401388" y="2201019"/>
          <a:ext cx="1019175" cy="101917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A7F28-FF8F-4EFE-9C6A-222663FAD156}">
      <dsp:nvSpPr>
        <dsp:cNvPr id="0" name=""/>
        <dsp:cNvSpPr/>
      </dsp:nvSpPr>
      <dsp:spPr>
        <a:xfrm>
          <a:off x="2420563" y="2198472"/>
          <a:ext cx="1528762" cy="10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Finance Manager</a:t>
          </a:r>
        </a:p>
      </dsp:txBody>
      <dsp:txXfrm>
        <a:off x="2420563" y="2198472"/>
        <a:ext cx="1528762" cy="1019175"/>
      </dsp:txXfrm>
    </dsp:sp>
    <dsp:sp modelId="{A23B7DEC-C750-4B99-A47C-4CC97A9816B7}">
      <dsp:nvSpPr>
        <dsp:cNvPr id="0" name=""/>
        <dsp:cNvSpPr/>
      </dsp:nvSpPr>
      <dsp:spPr>
        <a:xfrm>
          <a:off x="23" y="3541235"/>
          <a:ext cx="1019175" cy="101917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FFCB4-BCA2-449D-A3A3-B31E4E5CD62C}">
      <dsp:nvSpPr>
        <dsp:cNvPr id="0" name=""/>
        <dsp:cNvSpPr/>
      </dsp:nvSpPr>
      <dsp:spPr>
        <a:xfrm>
          <a:off x="1019198" y="3538687"/>
          <a:ext cx="1528762" cy="10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Payroll Coordinator</a:t>
          </a:r>
        </a:p>
      </dsp:txBody>
      <dsp:txXfrm>
        <a:off x="1019198" y="3538687"/>
        <a:ext cx="1528762" cy="1019175"/>
      </dsp:txXfrm>
    </dsp:sp>
    <dsp:sp modelId="{9E3B51B5-A0EC-4B0F-BE84-10C27E400BBD}">
      <dsp:nvSpPr>
        <dsp:cNvPr id="0" name=""/>
        <dsp:cNvSpPr/>
      </dsp:nvSpPr>
      <dsp:spPr>
        <a:xfrm>
          <a:off x="2802754" y="3541235"/>
          <a:ext cx="1019175" cy="101917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B4F3A-C6E4-478C-BF51-B6662D624274}">
      <dsp:nvSpPr>
        <dsp:cNvPr id="0" name=""/>
        <dsp:cNvSpPr/>
      </dsp:nvSpPr>
      <dsp:spPr>
        <a:xfrm>
          <a:off x="3821929" y="3538687"/>
          <a:ext cx="1528762" cy="10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Accounts Payable Technician </a:t>
          </a:r>
        </a:p>
      </dsp:txBody>
      <dsp:txXfrm>
        <a:off x="3821929" y="3538687"/>
        <a:ext cx="1528762" cy="1019175"/>
      </dsp:txXfrm>
    </dsp:sp>
    <dsp:sp modelId="{C4C36BC4-E76E-4D11-A107-87738852D442}">
      <dsp:nvSpPr>
        <dsp:cNvPr id="0" name=""/>
        <dsp:cNvSpPr/>
      </dsp:nvSpPr>
      <dsp:spPr>
        <a:xfrm>
          <a:off x="5580039" y="2201019"/>
          <a:ext cx="1019175" cy="1019175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37A05-C924-4821-9AA0-689449B4A548}">
      <dsp:nvSpPr>
        <dsp:cNvPr id="0" name=""/>
        <dsp:cNvSpPr/>
      </dsp:nvSpPr>
      <dsp:spPr>
        <a:xfrm>
          <a:off x="6599214" y="2198472"/>
          <a:ext cx="1528762" cy="10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Transportation Director</a:t>
          </a:r>
        </a:p>
      </dsp:txBody>
      <dsp:txXfrm>
        <a:off x="6599214" y="2198472"/>
        <a:ext cx="1528762" cy="1019175"/>
      </dsp:txXfrm>
    </dsp:sp>
    <dsp:sp modelId="{8E5BF5F6-4059-4A95-83AD-172CC54DA86E}">
      <dsp:nvSpPr>
        <dsp:cNvPr id="0" name=""/>
        <dsp:cNvSpPr/>
      </dsp:nvSpPr>
      <dsp:spPr>
        <a:xfrm>
          <a:off x="5633686" y="3734491"/>
          <a:ext cx="917389" cy="838210"/>
        </a:xfrm>
        <a:prstGeom prst="ellipse">
          <a:avLst/>
        </a:prstGeom>
        <a:blipFill rotWithShape="1">
          <a:blip xmlns:r="http://schemas.openxmlformats.org/officeDocument/2006/relationships" r:embed="rId11"/>
          <a:srcRect/>
          <a:stretch>
            <a:fillRect l="-25000" r="-25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11033-EA9F-4F59-B753-F8EA8128CC7A}">
      <dsp:nvSpPr>
        <dsp:cNvPr id="0" name=""/>
        <dsp:cNvSpPr/>
      </dsp:nvSpPr>
      <dsp:spPr>
        <a:xfrm>
          <a:off x="6573768" y="3538687"/>
          <a:ext cx="1528762" cy="10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Construction Manager</a:t>
          </a:r>
        </a:p>
      </dsp:txBody>
      <dsp:txXfrm>
        <a:off x="6573768" y="3538687"/>
        <a:ext cx="1528762" cy="1019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D33C8-915F-4EE2-918A-8562A3CBBE9A}">
      <dsp:nvSpPr>
        <dsp:cNvPr id="0" name=""/>
        <dsp:cNvSpPr/>
      </dsp:nvSpPr>
      <dsp:spPr>
        <a:xfrm>
          <a:off x="604855" y="0"/>
          <a:ext cx="1416514" cy="1416514"/>
        </a:xfrm>
        <a:prstGeom prst="ellipse">
          <a:avLst/>
        </a:prstGeom>
        <a:solidFill>
          <a:srgbClr val="FF0000">
            <a:alpha val="50000"/>
          </a:srgb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ANSWERS</a:t>
          </a:r>
          <a:endParaRPr lang="en-US" sz="1500" kern="1200" dirty="0"/>
        </a:p>
      </dsp:txBody>
      <dsp:txXfrm>
        <a:off x="812299" y="207444"/>
        <a:ext cx="1001626" cy="1001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B8C58-9B6E-4F9F-B9BD-A0270DA4C8F0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0090D-CA5B-49FD-AC2E-9D26DC882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68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indent="-16388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9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61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90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02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71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40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81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37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26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21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175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923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3875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07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23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335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243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39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4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9145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40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53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3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692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49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812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0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190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838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8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107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0091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041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18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999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69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865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107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89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211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926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6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27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698500"/>
            <a:ext cx="6213475" cy="3495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889" lvl="0" indent="-163889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3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EC880-C233-41B2-B74E-1FF2F2FE44B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243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7E09C742-5D77-43A5-A33A-73D138825C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299" y="4191996"/>
            <a:ext cx="2299102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878C8350-ACA7-4A8E-B350-5311BA0646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69300" y="4191996"/>
            <a:ext cx="2299103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F2A8EB81-781B-48A6-AEC3-3C6467F831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6299" y="4191996"/>
            <a:ext cx="2299102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A9EE98B1-8D2A-449C-96EF-F184DF6107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6633" y="4191996"/>
            <a:ext cx="2306767" cy="693081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8484A25E-AE23-40DD-A3BE-DA02A03AEA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0298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9" name="Picture Placeholder 47">
            <a:extLst>
              <a:ext uri="{FF2B5EF4-FFF2-40B4-BE49-F238E27FC236}">
                <a16:creationId xmlns:a16="http://schemas.microsoft.com/office/drawing/2014/main" id="{A29E5169-BCAD-4547-9CE2-A20078F01E1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68298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0" name="Picture Placeholder 47">
            <a:extLst>
              <a:ext uri="{FF2B5EF4-FFF2-40B4-BE49-F238E27FC236}">
                <a16:creationId xmlns:a16="http://schemas.microsoft.com/office/drawing/2014/main" id="{A101710F-0F09-47D0-834B-8D89EDB95FF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616298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1" name="Picture Placeholder 47">
            <a:extLst>
              <a:ext uri="{FF2B5EF4-FFF2-40B4-BE49-F238E27FC236}">
                <a16:creationId xmlns:a16="http://schemas.microsoft.com/office/drawing/2014/main" id="{5FAFAEF7-2532-42BC-9CA3-D109538AC87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67307" y="2211773"/>
            <a:ext cx="1871210" cy="1871210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5" name="Text Placeholder 29">
            <a:extLst>
              <a:ext uri="{FF2B5EF4-FFF2-40B4-BE49-F238E27FC236}">
                <a16:creationId xmlns:a16="http://schemas.microsoft.com/office/drawing/2014/main" id="{C0B3A230-8B78-438B-8350-7C8430DEEF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299" y="4939990"/>
            <a:ext cx="2299102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Text Placeholder 29">
            <a:extLst>
              <a:ext uri="{FF2B5EF4-FFF2-40B4-BE49-F238E27FC236}">
                <a16:creationId xmlns:a16="http://schemas.microsoft.com/office/drawing/2014/main" id="{ED6E9576-E633-4CDE-B44E-7E810BB8B4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68881" y="4939990"/>
            <a:ext cx="2299103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29">
            <a:extLst>
              <a:ext uri="{FF2B5EF4-FFF2-40B4-BE49-F238E27FC236}">
                <a16:creationId xmlns:a16="http://schemas.microsoft.com/office/drawing/2014/main" id="{839F3D9E-A504-4099-B225-3C7C0823F1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16299" y="4939990"/>
            <a:ext cx="2299102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Text Placeholder 29">
            <a:extLst>
              <a:ext uri="{FF2B5EF4-FFF2-40B4-BE49-F238E27FC236}">
                <a16:creationId xmlns:a16="http://schemas.microsoft.com/office/drawing/2014/main" id="{0ACDF000-4FBF-40D1-A089-C38F77F41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56633" y="4939990"/>
            <a:ext cx="2306767" cy="4191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C5B4E-B37A-42FE-AD0A-48A00615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50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152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913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739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/Team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371601"/>
            <a:ext cx="10464800" cy="1600200"/>
          </a:xfrm>
        </p:spPr>
        <p:txBody>
          <a:bodyPr anchor="b">
            <a:noAutofit/>
          </a:bodyPr>
          <a:lstStyle>
            <a:lvl1pPr>
              <a:defRPr sz="2800" cap="none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Office of Policy &amp;</a:t>
            </a:r>
            <a:br>
              <a:rPr lang="en-US" dirty="0"/>
            </a:br>
            <a:r>
              <a:rPr lang="en-US" dirty="0"/>
              <a:t>Governmental Affairs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24200"/>
            <a:ext cx="8534400" cy="9144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048000"/>
            <a:ext cx="10464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:\FHWA Graphics\White\FHWA_vertical_96dpi_600_w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2" y="5029201"/>
            <a:ext cx="1694565" cy="128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693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47" y="274638"/>
            <a:ext cx="11653653" cy="1143000"/>
          </a:xfr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4000" kern="1200" spc="-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828801"/>
            <a:ext cx="10972800" cy="42973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07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1001"/>
            <a:ext cx="5384800" cy="51243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51001"/>
            <a:ext cx="5384800" cy="512438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85800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7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6">
            <a:extLst>
              <a:ext uri="{FF2B5EF4-FFF2-40B4-BE49-F238E27FC236}">
                <a16:creationId xmlns:a16="http://schemas.microsoft.com/office/drawing/2014/main" id="{500654BA-1541-433B-9215-28700B0303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47411" y="4242295"/>
            <a:ext cx="1263606" cy="12636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B81BF663-6BBA-4370-86CA-D3FBEBE9C7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1714764"/>
            <a:ext cx="2541629" cy="254162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6">
            <a:extLst>
              <a:ext uri="{FF2B5EF4-FFF2-40B4-BE49-F238E27FC236}">
                <a16:creationId xmlns:a16="http://schemas.microsoft.com/office/drawing/2014/main" id="{3110FC8C-CC95-4860-9D85-D223D0B5A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6577" y="2984114"/>
            <a:ext cx="1263606" cy="1263606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6">
            <a:extLst>
              <a:ext uri="{FF2B5EF4-FFF2-40B4-BE49-F238E27FC236}">
                <a16:creationId xmlns:a16="http://schemas.microsoft.com/office/drawing/2014/main" id="{96B6629B-A998-4E97-AF59-820607964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46361" y="2944684"/>
            <a:ext cx="1263606" cy="12636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26">
            <a:extLst>
              <a:ext uri="{FF2B5EF4-FFF2-40B4-BE49-F238E27FC236}">
                <a16:creationId xmlns:a16="http://schemas.microsoft.com/office/drawing/2014/main" id="{E7068E7E-100A-4416-ADAD-62C7E40DC9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13135" y="4251739"/>
            <a:ext cx="1813600" cy="181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6">
            <a:extLst>
              <a:ext uri="{FF2B5EF4-FFF2-40B4-BE49-F238E27FC236}">
                <a16:creationId xmlns:a16="http://schemas.microsoft.com/office/drawing/2014/main" id="{46EF57CD-F1F0-45CD-A774-1000903DF4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4479" y="4223307"/>
            <a:ext cx="1263606" cy="1263606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744E1-F9AC-47B5-B4DD-40D0F4C4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67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84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28">
            <a:extLst>
              <a:ext uri="{FF2B5EF4-FFF2-40B4-BE49-F238E27FC236}">
                <a16:creationId xmlns:a16="http://schemas.microsoft.com/office/drawing/2014/main" id="{F0B59EAE-3448-4C8D-9F63-2A067F99C4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45667" y="4024752"/>
            <a:ext cx="2286000" cy="22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0" name="Picture Placeholder 26">
            <a:extLst>
              <a:ext uri="{FF2B5EF4-FFF2-40B4-BE49-F238E27FC236}">
                <a16:creationId xmlns:a16="http://schemas.microsoft.com/office/drawing/2014/main" id="{5B622DF5-037D-4153-A007-BEE4BEB970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71387" y="4024752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1" name="Picture Placeholder 26">
            <a:extLst>
              <a:ext uri="{FF2B5EF4-FFF2-40B4-BE49-F238E27FC236}">
                <a16:creationId xmlns:a16="http://schemas.microsoft.com/office/drawing/2014/main" id="{60739051-C6F9-42ED-871D-C3E2D6616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84331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2" name="Picture Placeholder 28">
            <a:extLst>
              <a:ext uri="{FF2B5EF4-FFF2-40B4-BE49-F238E27FC236}">
                <a16:creationId xmlns:a16="http://schemas.microsoft.com/office/drawing/2014/main" id="{35DC6B6A-CE04-4515-AAC6-01D7FA260D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19409" y="1726945"/>
            <a:ext cx="2286000" cy="228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3" name="Picture Placeholder 30">
            <a:extLst>
              <a:ext uri="{FF2B5EF4-FFF2-40B4-BE49-F238E27FC236}">
                <a16:creationId xmlns:a16="http://schemas.microsoft.com/office/drawing/2014/main" id="{3CB73B8D-B9F9-4E4D-8D17-6266625030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16920" y="1164077"/>
            <a:ext cx="1085760" cy="1084194"/>
          </a:xfr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000">
                <a:ln w="28575">
                  <a:noFill/>
                </a:ln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4" name="Picture Placeholder 26">
            <a:extLst>
              <a:ext uri="{FF2B5EF4-FFF2-40B4-BE49-F238E27FC236}">
                <a16:creationId xmlns:a16="http://schemas.microsoft.com/office/drawing/2014/main" id="{123B7275-EAEA-4196-91EE-C2CF607B395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5272" y="4024752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7" name="Picture Placeholder 26">
            <a:extLst>
              <a:ext uri="{FF2B5EF4-FFF2-40B4-BE49-F238E27FC236}">
                <a16:creationId xmlns:a16="http://schemas.microsoft.com/office/drawing/2014/main" id="{EA4F503B-83E3-43B6-A01D-D92C1C8D557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45667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6">
            <a:extLst>
              <a:ext uri="{FF2B5EF4-FFF2-40B4-BE49-F238E27FC236}">
                <a16:creationId xmlns:a16="http://schemas.microsoft.com/office/drawing/2014/main" id="{F2BAEADF-D952-4076-B480-97792260B74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70911" y="2912808"/>
            <a:ext cx="1100137" cy="11001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6974F-00CB-42EC-BC7B-353EF178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63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92">
          <p15:clr>
            <a:srgbClr val="FBAE40"/>
          </p15:clr>
        </p15:guide>
        <p15:guide id="2" pos="3840">
          <p15:clr>
            <a:srgbClr val="FBAE40"/>
          </p15:clr>
        </p15:guide>
        <p15:guide id="3" pos="5688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136">
          <p15:clr>
            <a:srgbClr val="5ACBF0"/>
          </p15:clr>
        </p15:guide>
        <p15:guide id="7" pos="1848">
          <p15:clr>
            <a:srgbClr val="5ACBF0"/>
          </p15:clr>
        </p15:guide>
        <p15:guide id="8" pos="5544">
          <p15:clr>
            <a:srgbClr val="5ACBF0"/>
          </p15:clr>
        </p15:guide>
        <p15:guide id="9" pos="5832">
          <p15:clr>
            <a:srgbClr val="5ACBF0"/>
          </p15:clr>
        </p15:guide>
        <p15:guide id="10" pos="144">
          <p15:clr>
            <a:srgbClr val="FBAE40"/>
          </p15:clr>
        </p15:guide>
        <p15:guide id="11" orient="horz" pos="4176">
          <p15:clr>
            <a:srgbClr val="FBAE40"/>
          </p15:clr>
        </p15:guide>
        <p15:guide id="12" pos="7536">
          <p15:clr>
            <a:srgbClr val="FBAE40"/>
          </p15:clr>
        </p15:guide>
        <p15:guide id="13" orient="horz" pos="1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en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351" y="1775643"/>
            <a:ext cx="7251932" cy="1927225"/>
          </a:xfrm>
        </p:spPr>
        <p:txBody>
          <a:bodyPr anchor="b">
            <a:noAutofit/>
          </a:bodyPr>
          <a:lstStyle>
            <a:lvl1pPr>
              <a:defRPr sz="5400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9351" y="3877341"/>
            <a:ext cx="7251932" cy="9144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523338" y="3728131"/>
            <a:ext cx="72938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:\FHWA Graphics\White\FHWA_vertical_96dpi_600_w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2" y="5209949"/>
            <a:ext cx="1455560" cy="11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9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8735"/>
            <a:ext cx="10972800" cy="88995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1022"/>
            <a:ext cx="10972800" cy="4876800"/>
          </a:xfrm>
        </p:spPr>
        <p:txBody>
          <a:bodyPr/>
          <a:lstStyle>
            <a:lvl2pPr marL="457200" indent="-182880">
              <a:buSzPct val="75000"/>
              <a:buFont typeface="Courier New" panose="02070309020205020404" pitchFamily="49" charset="0"/>
              <a:buChar char="o"/>
              <a:defRPr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3587" y="-50723"/>
            <a:ext cx="1422400" cy="329184"/>
          </a:xfrm>
        </p:spPr>
        <p:txBody>
          <a:bodyPr/>
          <a:lstStyle>
            <a:lvl1pPr algn="r">
              <a:defRPr/>
            </a:lvl1pPr>
          </a:lstStyle>
          <a:p>
            <a:fld id="{1A97B858-7F87-4293-BC05-FFDEB8F8B7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1128629"/>
            <a:ext cx="10363200" cy="2200275"/>
          </a:xfrm>
        </p:spPr>
        <p:txBody>
          <a:bodyPr anchor="b">
            <a:normAutofit/>
          </a:bodyPr>
          <a:lstStyle>
            <a:lvl1pPr algn="l">
              <a:defRPr sz="4200" b="0" cap="all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SECTION HEADER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3393292"/>
            <a:ext cx="10363200" cy="1500187"/>
          </a:xfrm>
        </p:spPr>
        <p:txBody>
          <a:bodyPr anchor="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header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3365860"/>
            <a:ext cx="104648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50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9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569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207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03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11/29/2023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0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65726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08571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A97B858-7F87-4293-BC05-FFDEB8F8B7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99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39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jpg"/><Relationship Id="rId4" Type="http://schemas.openxmlformats.org/officeDocument/2006/relationships/image" Target="../media/image12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8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29.jpg"/><Relationship Id="rId9" Type="http://schemas.microsoft.com/office/2007/relationships/diagramDrawing" Target="../diagrams/drawing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jpg"/><Relationship Id="rId4" Type="http://schemas.openxmlformats.org/officeDocument/2006/relationships/image" Target="../media/image13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7" Type="http://schemas.openxmlformats.org/officeDocument/2006/relationships/image" Target="../media/image1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127.jpg"/><Relationship Id="rId4" Type="http://schemas.openxmlformats.org/officeDocument/2006/relationships/image" Target="../media/image13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2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4.jpg"/><Relationship Id="rId4" Type="http://schemas.openxmlformats.org/officeDocument/2006/relationships/image" Target="../media/image1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1013" y="702532"/>
            <a:ext cx="8616627" cy="251056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cap="none" dirty="0">
                <a:latin typeface="+mj-lt"/>
                <a:cs typeface="Arial" panose="020B0604020202020204" pitchFamily="34" charset="0"/>
              </a:rPr>
              <a:t>Just in Time Assistance:</a:t>
            </a:r>
            <a:br>
              <a:rPr lang="en-US" sz="4000" cap="none" dirty="0">
                <a:latin typeface="+mj-lt"/>
                <a:cs typeface="Arial" panose="020B0604020202020204" pitchFamily="34" charset="0"/>
              </a:rPr>
            </a:br>
            <a:r>
              <a:rPr lang="en-US" sz="4000" cap="none" dirty="0">
                <a:latin typeface="+mj-lt"/>
                <a:cs typeface="Arial" panose="020B0604020202020204" pitchFamily="34" charset="0"/>
              </a:rPr>
              <a:t>TTP Annual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13" y="3845448"/>
            <a:ext cx="5863720" cy="1226283"/>
          </a:xfrm>
        </p:spPr>
        <p:txBody>
          <a:bodyPr>
            <a:normAutofit/>
          </a:bodyPr>
          <a:lstStyle/>
          <a:p>
            <a:r>
              <a:rPr lang="en-US" sz="1600" dirty="0"/>
              <a:t>Miles Brookes– Tribal Coordinator Alaska Region</a:t>
            </a:r>
          </a:p>
          <a:p>
            <a:r>
              <a:rPr lang="en-US" sz="1600" dirty="0"/>
              <a:t>FHWA - Office of Tribal Transportation</a:t>
            </a:r>
          </a:p>
          <a:p>
            <a:endParaRPr lang="en-US" sz="1600" dirty="0"/>
          </a:p>
          <a:p>
            <a:r>
              <a:rPr lang="en-US" sz="1600" dirty="0"/>
              <a:t>October 26, 2023</a:t>
            </a:r>
          </a:p>
        </p:txBody>
      </p:sp>
    </p:spTree>
    <p:extLst>
      <p:ext uri="{BB962C8B-B14F-4D97-AF65-F5344CB8AC3E}">
        <p14:creationId xmlns:p14="http://schemas.microsoft.com/office/powerpoint/2010/main" val="1789380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7393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Suggested documents for reference:</a:t>
            </a:r>
          </a:p>
          <a:p>
            <a:r>
              <a:rPr lang="en-US" sz="1800" dirty="0"/>
              <a:t>Tribal finance expenditure report(s)</a:t>
            </a:r>
          </a:p>
          <a:p>
            <a:r>
              <a:rPr lang="en-US" sz="1800" dirty="0"/>
              <a:t>Payroll reports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Suggested Tribal staff to consult:</a:t>
            </a:r>
          </a:p>
          <a:p>
            <a:pPr lvl="0">
              <a:buClr>
                <a:srgbClr val="4F81BD"/>
              </a:buClr>
            </a:pPr>
            <a:r>
              <a:rPr lang="en-US" sz="1600" dirty="0">
                <a:solidFill>
                  <a:prstClr val="black"/>
                </a:solidFill>
              </a:rPr>
              <a:t>Tribal Finance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154B0A5-5EBD-2AE1-0161-AFC7BFE618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4785"/>
            <a:ext cx="8534400" cy="3270654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9784936-AD9A-3DE1-9115-8A49A821FC8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4785"/>
            <a:ext cx="8531352" cy="3273552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AC9ECA-C777-6B62-81A4-37DF23776A2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" y="1241887"/>
            <a:ext cx="8531352" cy="3273552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EDBE776-C7A2-4E6A-56B2-1C392E12555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1238989"/>
            <a:ext cx="8531352" cy="3273552"/>
          </a:xfrm>
          <a:prstGeom prst="rect">
            <a:avLst/>
          </a:prstGeom>
        </p:spPr>
      </p:pic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E526CCB0-BA84-CFA6-063C-8E9EDA13A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8" y="3337776"/>
            <a:ext cx="6172862" cy="32714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FCD03A-7301-8D6C-F674-BB879F36D0CC}"/>
              </a:ext>
            </a:extLst>
          </p:cNvPr>
          <p:cNvSpPr txBox="1"/>
          <p:nvPr/>
        </p:nvSpPr>
        <p:spPr>
          <a:xfrm>
            <a:off x="7400015" y="5942924"/>
            <a:ext cx="124835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Only TTP Funds =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$318,312.27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2B6A33-ADFD-2426-1659-0D3A3A7997E9}"/>
              </a:ext>
            </a:extLst>
          </p:cNvPr>
          <p:cNvCxnSpPr/>
          <p:nvPr/>
        </p:nvCxnSpPr>
        <p:spPr>
          <a:xfrm flipH="1">
            <a:off x="8686800" y="5816009"/>
            <a:ext cx="797442" cy="126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7F0F12A-0292-04AC-10EF-9CD60F42AB28}"/>
              </a:ext>
            </a:extLst>
          </p:cNvPr>
          <p:cNvCxnSpPr>
            <a:cxnSpLocks/>
          </p:cNvCxnSpPr>
          <p:nvPr/>
        </p:nvCxnSpPr>
        <p:spPr>
          <a:xfrm flipH="1">
            <a:off x="8686800" y="5938303"/>
            <a:ext cx="797442" cy="698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843F95-E9C4-38C7-BB1C-A2A5A8D15879}"/>
              </a:ext>
            </a:extLst>
          </p:cNvPr>
          <p:cNvCxnSpPr/>
          <p:nvPr/>
        </p:nvCxnSpPr>
        <p:spPr>
          <a:xfrm flipH="1">
            <a:off x="8686800" y="5998152"/>
            <a:ext cx="797442" cy="62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F93E4D-655A-1EAC-A804-52A782142CB2}"/>
              </a:ext>
            </a:extLst>
          </p:cNvPr>
          <p:cNvCxnSpPr/>
          <p:nvPr/>
        </p:nvCxnSpPr>
        <p:spPr>
          <a:xfrm flipH="1" flipV="1">
            <a:off x="8686800" y="6127590"/>
            <a:ext cx="797442" cy="108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FAD4C04-4D54-F7B6-C25B-AE9FAE330160}"/>
              </a:ext>
            </a:extLst>
          </p:cNvPr>
          <p:cNvCxnSpPr/>
          <p:nvPr/>
        </p:nvCxnSpPr>
        <p:spPr>
          <a:xfrm flipH="1" flipV="1">
            <a:off x="8686800" y="6228261"/>
            <a:ext cx="797442" cy="172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F8E0A68-E427-DBAC-65C0-4F3E74C93977}"/>
              </a:ext>
            </a:extLst>
          </p:cNvPr>
          <p:cNvCxnSpPr>
            <a:cxnSpLocks/>
          </p:cNvCxnSpPr>
          <p:nvPr/>
        </p:nvCxnSpPr>
        <p:spPr>
          <a:xfrm flipH="1" flipV="1">
            <a:off x="1828799" y="4277802"/>
            <a:ext cx="5562072" cy="1958193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5B8368D-86B8-FEE6-9204-FEE26CC8D1AA}"/>
              </a:ext>
            </a:extLst>
          </p:cNvPr>
          <p:cNvSpPr txBox="1"/>
          <p:nvPr/>
        </p:nvSpPr>
        <p:spPr>
          <a:xfrm>
            <a:off x="665667" y="4938464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you may find this information. Your Tribe’s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29554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32465"/>
            <a:ext cx="10972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Suggested documents for reference:</a:t>
            </a:r>
          </a:p>
          <a:p>
            <a:r>
              <a:rPr lang="en-US" sz="1800" dirty="0"/>
              <a:t>Tribal finance expenditure report(s)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Suggested Tribal staff to consult:</a:t>
            </a:r>
          </a:p>
          <a:p>
            <a:pPr lvl="0">
              <a:buClr>
                <a:srgbClr val="4F81BD"/>
              </a:buClr>
            </a:pPr>
            <a:r>
              <a:rPr lang="en-US" sz="1600" dirty="0">
                <a:solidFill>
                  <a:prstClr val="black"/>
                </a:solidFill>
              </a:rPr>
              <a:t>Tribal Finance 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52EAE1-D51D-D397-0FBC-545E868D0EC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24412"/>
            <a:ext cx="8449559" cy="30750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93237D-5AF7-E539-AF12-6BE540AA9FEE}"/>
              </a:ext>
            </a:extLst>
          </p:cNvPr>
          <p:cNvSpPr/>
          <p:nvPr/>
        </p:nvSpPr>
        <p:spPr>
          <a:xfrm>
            <a:off x="2209800" y="1971675"/>
            <a:ext cx="6086475" cy="2286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0FEB34-EA05-3338-C719-F61222A24F4B}"/>
              </a:ext>
            </a:extLst>
          </p:cNvPr>
          <p:cNvSpPr/>
          <p:nvPr/>
        </p:nvSpPr>
        <p:spPr>
          <a:xfrm>
            <a:off x="1272619" y="2285999"/>
            <a:ext cx="593888" cy="19325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D331FB-A83F-E62F-FB7C-9F48FF36B37E}"/>
              </a:ext>
            </a:extLst>
          </p:cNvPr>
          <p:cNvSpPr/>
          <p:nvPr/>
        </p:nvSpPr>
        <p:spPr>
          <a:xfrm>
            <a:off x="5476973" y="2196943"/>
            <a:ext cx="3082565" cy="32001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07F0B6-D525-DE9F-851E-DEBDF6AFB8C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27121"/>
            <a:ext cx="8494776" cy="3072384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1895CF83-D3D9-B4FE-492C-C798AC535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54" y="3262428"/>
            <a:ext cx="6178730" cy="27235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1790CA0-9CF0-9770-07FE-4CAE5A702C56}"/>
              </a:ext>
            </a:extLst>
          </p:cNvPr>
          <p:cNvSpPr/>
          <p:nvPr/>
        </p:nvSpPr>
        <p:spPr>
          <a:xfrm>
            <a:off x="10723587" y="5081047"/>
            <a:ext cx="977244" cy="377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806106-49B0-A8A6-D2C0-FAED37575DD5}"/>
              </a:ext>
            </a:extLst>
          </p:cNvPr>
          <p:cNvCxnSpPr>
            <a:stCxn id="12" idx="2"/>
          </p:cNvCxnSpPr>
          <p:nvPr/>
        </p:nvCxnSpPr>
        <p:spPr>
          <a:xfrm flipH="1" flipV="1">
            <a:off x="2347274" y="3949831"/>
            <a:ext cx="8376313" cy="1319753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1F01739-2E48-8F11-4DEE-A652FC6CDBBA}"/>
              </a:ext>
            </a:extLst>
          </p:cNvPr>
          <p:cNvSpPr/>
          <p:nvPr/>
        </p:nvSpPr>
        <p:spPr>
          <a:xfrm>
            <a:off x="5957740" y="5213022"/>
            <a:ext cx="565608" cy="11312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D11A2-F818-9CB0-6AAF-1A14D440F9F4}"/>
              </a:ext>
            </a:extLst>
          </p:cNvPr>
          <p:cNvSpPr txBox="1"/>
          <p:nvPr/>
        </p:nvSpPr>
        <p:spPr>
          <a:xfrm>
            <a:off x="688046" y="5081047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22524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12" grpId="0" animBg="1"/>
      <p:bldP spid="15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C803AC-894A-82F3-4929-937945A0EBC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24810"/>
            <a:ext cx="8223315" cy="3134068"/>
          </a:xfrm>
          <a:prstGeom prst="rect">
            <a:avLst/>
          </a:prstGeom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2BE333-B618-D504-B80D-AE3C61FB16F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22486"/>
            <a:ext cx="8220456" cy="3136392"/>
          </a:xfrm>
          <a:prstGeom prst="rect">
            <a:avLst/>
          </a:prstGeom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9C8F85-13AF-43C8-8F88-756962AC270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42217"/>
            <a:ext cx="8220456" cy="31363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20478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Suggested documents for reference:</a:t>
            </a:r>
          </a:p>
          <a:p>
            <a:r>
              <a:rPr lang="en-US" sz="1800" dirty="0"/>
              <a:t>Tribal revenue report(s)</a:t>
            </a:r>
          </a:p>
          <a:p>
            <a:r>
              <a:rPr lang="en-US" sz="1800" dirty="0"/>
              <a:t>Previous year’s Annual TTP Report (if accurate)</a:t>
            </a:r>
          </a:p>
          <a:p>
            <a:r>
              <a:rPr lang="en-US" sz="1800" dirty="0"/>
              <a:t>All executed RFAs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Transportation Director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41C5774-4A5E-333F-BCC8-415C063CC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142" y="2537447"/>
            <a:ext cx="3708128" cy="29215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4D9636A-B616-69DB-FFA9-241D7E602A7E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56" y="3808428"/>
            <a:ext cx="3565563" cy="292155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7093C8A-FCB7-5343-476C-7EEDE97D8280}"/>
              </a:ext>
            </a:extLst>
          </p:cNvPr>
          <p:cNvSpPr/>
          <p:nvPr/>
        </p:nvSpPr>
        <p:spPr>
          <a:xfrm>
            <a:off x="11048288" y="2890682"/>
            <a:ext cx="772998" cy="3299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E3354F5-4D4F-26A7-042C-271047A3B017}"/>
              </a:ext>
            </a:extLst>
          </p:cNvPr>
          <p:cNvSpPr/>
          <p:nvPr/>
        </p:nvSpPr>
        <p:spPr>
          <a:xfrm>
            <a:off x="9879101" y="4193012"/>
            <a:ext cx="657111" cy="38803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C110C9-725B-0305-E66B-487B838CA1ED}"/>
              </a:ext>
            </a:extLst>
          </p:cNvPr>
          <p:cNvSpPr txBox="1"/>
          <p:nvPr/>
        </p:nvSpPr>
        <p:spPr>
          <a:xfrm>
            <a:off x="2850095" y="4705130"/>
            <a:ext cx="3864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$   160,960.00</a:t>
            </a:r>
          </a:p>
          <a:p>
            <a:r>
              <a:rPr lang="en-US" b="1" u="sng" dirty="0"/>
              <a:t>+   $   158483.00</a:t>
            </a:r>
          </a:p>
          <a:p>
            <a:r>
              <a:rPr lang="en-US" b="1" dirty="0"/>
              <a:t>     $   319,443.00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Repeat as necessary for all RFAs!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BA6498-2DC6-9A05-874F-42D1CD9CBAD0}"/>
              </a:ext>
            </a:extLst>
          </p:cNvPr>
          <p:cNvSpPr/>
          <p:nvPr/>
        </p:nvSpPr>
        <p:spPr>
          <a:xfrm>
            <a:off x="3098314" y="5235018"/>
            <a:ext cx="1753386" cy="4430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134CB2-F882-4F15-1765-5C64D90C013F}"/>
              </a:ext>
            </a:extLst>
          </p:cNvPr>
          <p:cNvCxnSpPr/>
          <p:nvPr/>
        </p:nvCxnSpPr>
        <p:spPr>
          <a:xfrm flipH="1" flipV="1">
            <a:off x="1780674" y="3927107"/>
            <a:ext cx="2194333" cy="130791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23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465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 year’s Annual TTP Report (if accurate)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Transportation Director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endParaRPr lang="en-US" sz="1800" dirty="0">
              <a:highlight>
                <a:srgbClr val="FFFF00"/>
              </a:highlight>
            </a:endParaRPr>
          </a:p>
          <a:p>
            <a:endParaRPr lang="en-US" sz="1800" dirty="0">
              <a:highlight>
                <a:srgbClr val="FFFF00"/>
              </a:highlight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37CA2DC-941C-E756-500B-E7AC840686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7982712" cy="292608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B0AFA1-D32C-60B8-C312-23EEBDAC1DE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7982712" cy="2926080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A0E53D0-9C13-0FA0-8A29-EC01A6101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08" y="2234964"/>
            <a:ext cx="4284892" cy="31848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4531F3-64F9-E776-A935-F22EF1EAAF9E}"/>
              </a:ext>
            </a:extLst>
          </p:cNvPr>
          <p:cNvSpPr txBox="1"/>
          <p:nvPr/>
        </p:nvSpPr>
        <p:spPr>
          <a:xfrm>
            <a:off x="3340305" y="4332584"/>
            <a:ext cx="2678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$      3,927.52</a:t>
            </a:r>
          </a:p>
          <a:p>
            <a:r>
              <a:rPr lang="en-US" dirty="0">
                <a:solidFill>
                  <a:srgbClr val="FF0000"/>
                </a:solidFill>
              </a:rPr>
              <a:t>+            $    11,380.29</a:t>
            </a:r>
          </a:p>
          <a:p>
            <a:r>
              <a:rPr lang="en-US" dirty="0">
                <a:solidFill>
                  <a:srgbClr val="FF0000"/>
                </a:solidFill>
              </a:rPr>
              <a:t>+            $  144,006.15</a:t>
            </a:r>
          </a:p>
          <a:p>
            <a:r>
              <a:rPr lang="en-US" dirty="0">
                <a:solidFill>
                  <a:srgbClr val="FF0000"/>
                </a:solidFill>
              </a:rPr>
              <a:t>+            $         117.00</a:t>
            </a:r>
          </a:p>
          <a:p>
            <a:r>
              <a:rPr lang="en-US" dirty="0">
                <a:solidFill>
                  <a:srgbClr val="FF0000"/>
                </a:solidFill>
              </a:rPr>
              <a:t>+            $  312,441.16</a:t>
            </a:r>
          </a:p>
          <a:p>
            <a:r>
              <a:rPr lang="en-US" dirty="0">
                <a:solidFill>
                  <a:srgbClr val="FF0000"/>
                </a:solidFill>
              </a:rPr>
              <a:t>+            $      3,671.83</a:t>
            </a:r>
          </a:p>
          <a:p>
            <a:r>
              <a:rPr lang="en-US" u="sng" dirty="0">
                <a:solidFill>
                  <a:srgbClr val="FF0000"/>
                </a:solidFill>
              </a:rPr>
              <a:t>+            $         120.00</a:t>
            </a:r>
          </a:p>
          <a:p>
            <a:r>
              <a:rPr lang="en-US" dirty="0">
                <a:solidFill>
                  <a:srgbClr val="FF0000"/>
                </a:solidFill>
              </a:rPr>
              <a:t>=            $  475,665.95</a:t>
            </a:r>
          </a:p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21B21F-B66B-1444-B2DD-6F72C5B0F77A}"/>
              </a:ext>
            </a:extLst>
          </p:cNvPr>
          <p:cNvSpPr/>
          <p:nvPr/>
        </p:nvSpPr>
        <p:spPr>
          <a:xfrm>
            <a:off x="11179277" y="2912806"/>
            <a:ext cx="403123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76F1BB-F499-3B95-9021-677159C4C065}"/>
              </a:ext>
            </a:extLst>
          </p:cNvPr>
          <p:cNvSpPr/>
          <p:nvPr/>
        </p:nvSpPr>
        <p:spPr>
          <a:xfrm>
            <a:off x="11179277" y="3244645"/>
            <a:ext cx="403123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2C3DDB-7634-D214-4406-E94EF3B3743C}"/>
              </a:ext>
            </a:extLst>
          </p:cNvPr>
          <p:cNvSpPr/>
          <p:nvPr/>
        </p:nvSpPr>
        <p:spPr>
          <a:xfrm>
            <a:off x="11142405" y="5256449"/>
            <a:ext cx="476865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FF54EECE-3F47-2B91-394C-F6FBD971F6D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83" y="2773170"/>
            <a:ext cx="4288536" cy="31821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15CCE60-91E0-D8E2-0CAB-0B609CF53114}"/>
              </a:ext>
            </a:extLst>
          </p:cNvPr>
          <p:cNvSpPr/>
          <p:nvPr/>
        </p:nvSpPr>
        <p:spPr>
          <a:xfrm>
            <a:off x="11063281" y="3634893"/>
            <a:ext cx="403123" cy="140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281476-E495-7DCB-7693-18C6F122CB64}"/>
              </a:ext>
            </a:extLst>
          </p:cNvPr>
          <p:cNvSpPr/>
          <p:nvPr/>
        </p:nvSpPr>
        <p:spPr>
          <a:xfrm>
            <a:off x="11021027" y="4741605"/>
            <a:ext cx="476865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49D33A-51C9-C756-9967-5120CA12EEFB}"/>
              </a:ext>
            </a:extLst>
          </p:cNvPr>
          <p:cNvSpPr/>
          <p:nvPr/>
        </p:nvSpPr>
        <p:spPr>
          <a:xfrm>
            <a:off x="11034209" y="5403933"/>
            <a:ext cx="413760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725D4B-EF7C-1896-F6FB-2FA6D0C2FFD5}"/>
              </a:ext>
            </a:extLst>
          </p:cNvPr>
          <p:cNvSpPr/>
          <p:nvPr/>
        </p:nvSpPr>
        <p:spPr>
          <a:xfrm>
            <a:off x="11072498" y="5825613"/>
            <a:ext cx="384688" cy="145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6CF3C7-FFE6-5530-B66B-03198407B66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0" y="1446087"/>
            <a:ext cx="7982712" cy="292608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795D5F-4DCB-0FD4-6350-952F882A4EFD}"/>
              </a:ext>
            </a:extLst>
          </p:cNvPr>
          <p:cNvSpPr/>
          <p:nvPr/>
        </p:nvSpPr>
        <p:spPr>
          <a:xfrm>
            <a:off x="3223202" y="6245942"/>
            <a:ext cx="2949677" cy="363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8590AB-908B-7DC2-2ADE-83588C1BB312}"/>
              </a:ext>
            </a:extLst>
          </p:cNvPr>
          <p:cNvCxnSpPr/>
          <p:nvPr/>
        </p:nvCxnSpPr>
        <p:spPr>
          <a:xfrm flipH="1" flipV="1">
            <a:off x="1917290" y="4004187"/>
            <a:ext cx="1496962" cy="23081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7B0BEAC-E74F-6DB2-7820-14C99B3A661B}"/>
              </a:ext>
            </a:extLst>
          </p:cNvPr>
          <p:cNvSpPr txBox="1"/>
          <p:nvPr/>
        </p:nvSpPr>
        <p:spPr>
          <a:xfrm>
            <a:off x="1487448" y="5047833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871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9" grpId="0" uiExpand="1" build="allAtOnce"/>
      <p:bldP spid="10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6" grpId="1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7792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year’s TTP report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if Financial Report Qs 5 and 6 are accurate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Tribe financial reports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Tribal Finance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65D6F0-CD1D-EBFF-2413-D41299C15A0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7982712" cy="2926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B91098-E227-C6E9-3426-8F85DAAB7383}"/>
              </a:ext>
            </a:extLst>
          </p:cNvPr>
          <p:cNvSpPr/>
          <p:nvPr/>
        </p:nvSpPr>
        <p:spPr>
          <a:xfrm>
            <a:off x="2470355" y="3174815"/>
            <a:ext cx="3871451" cy="180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0BA356-382D-7D62-38F2-08429CF09B3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44" y="4099657"/>
            <a:ext cx="3375758" cy="15990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F3FF88C-6A7A-C13C-CADA-BA35E2F7C74E}"/>
              </a:ext>
            </a:extLst>
          </p:cNvPr>
          <p:cNvSpPr/>
          <p:nvPr/>
        </p:nvSpPr>
        <p:spPr>
          <a:xfrm>
            <a:off x="7089057" y="5355371"/>
            <a:ext cx="668594" cy="216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6AB7A-2E87-5483-CFF2-AF8C56A000B6}"/>
              </a:ext>
            </a:extLst>
          </p:cNvPr>
          <p:cNvSpPr txBox="1"/>
          <p:nvPr/>
        </p:nvSpPr>
        <p:spPr>
          <a:xfrm>
            <a:off x="3234059" y="4730616"/>
            <a:ext cx="256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   $  475,665.95</a:t>
            </a:r>
          </a:p>
          <a:p>
            <a:pPr marL="285750" indent="-285750" algn="r">
              <a:buFontTx/>
              <a:buChar char="-"/>
            </a:pPr>
            <a:r>
              <a:rPr lang="en-US" u="sng" dirty="0">
                <a:solidFill>
                  <a:srgbClr val="FF0000"/>
                </a:solidFill>
              </a:rPr>
              <a:t>$  319,443.00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        $  156,220.95</a:t>
            </a:r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EFA258-2FBE-2BB8-B5E6-77E4031C4CD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17" y="4663616"/>
            <a:ext cx="3374136" cy="1600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F2BAB04-5BB1-907A-E759-6420958E343D}"/>
              </a:ext>
            </a:extLst>
          </p:cNvPr>
          <p:cNvSpPr/>
          <p:nvPr/>
        </p:nvSpPr>
        <p:spPr>
          <a:xfrm>
            <a:off x="7838767" y="5863886"/>
            <a:ext cx="582561" cy="235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579EAD-0FC9-F164-043B-646332CE648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4475"/>
            <a:ext cx="7982712" cy="292608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2A05A73-02B1-0780-EC8A-0AE8E2CBF65F}"/>
              </a:ext>
            </a:extLst>
          </p:cNvPr>
          <p:cNvSpPr/>
          <p:nvPr/>
        </p:nvSpPr>
        <p:spPr>
          <a:xfrm>
            <a:off x="3970724" y="5329132"/>
            <a:ext cx="2064775" cy="358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37C74A-33FB-57D4-DDEB-328715F651F8}"/>
              </a:ext>
            </a:extLst>
          </p:cNvPr>
          <p:cNvCxnSpPr/>
          <p:nvPr/>
        </p:nvCxnSpPr>
        <p:spPr>
          <a:xfrm flipH="1" flipV="1">
            <a:off x="2072148" y="3672348"/>
            <a:ext cx="1961536" cy="174031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596CF9-7471-9C4D-F6D5-8156C62DDB26}"/>
              </a:ext>
            </a:extLst>
          </p:cNvPr>
          <p:cNvSpPr txBox="1"/>
          <p:nvPr/>
        </p:nvSpPr>
        <p:spPr>
          <a:xfrm>
            <a:off x="8809161" y="1975080"/>
            <a:ext cx="2492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accurate, Q6 amount minus Q5 amount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D7C9834-31B8-3225-2B63-A904AB170F6C}"/>
              </a:ext>
            </a:extLst>
          </p:cNvPr>
          <p:cNvSpPr/>
          <p:nvPr/>
        </p:nvSpPr>
        <p:spPr>
          <a:xfrm>
            <a:off x="9736394" y="2979779"/>
            <a:ext cx="766916" cy="97981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6" grpId="0" animBg="1"/>
      <p:bldP spid="6" grpId="1" animBg="1"/>
      <p:bldP spid="7" grpId="0" animBg="1"/>
      <p:bldP spid="13" grpId="0" animBg="1"/>
      <p:bldP spid="18" grpId="0" animBg="1"/>
      <p:bldP spid="22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465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Suggested documents for reference:</a:t>
            </a:r>
          </a:p>
          <a:p>
            <a:r>
              <a:rPr lang="en-US" sz="1800" dirty="0"/>
              <a:t>Tribal finance expenditure report(s)</a:t>
            </a:r>
          </a:p>
          <a:p>
            <a:pPr marL="0" indent="0">
              <a:buNone/>
            </a:pPr>
            <a:r>
              <a:rPr lang="en-US" dirty="0"/>
              <a:t>Suggested Tribal staff to consult:</a:t>
            </a:r>
          </a:p>
          <a:p>
            <a:r>
              <a:rPr lang="en-US" sz="1600" dirty="0"/>
              <a:t>Tribal Administrator</a:t>
            </a:r>
          </a:p>
          <a:p>
            <a:r>
              <a:rPr lang="en-US" sz="1600" dirty="0"/>
              <a:t>Tribal Finance </a:t>
            </a:r>
          </a:p>
          <a:p>
            <a:endParaRPr lang="en-US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9D247C1-D457-BDA3-DD69-8B9EA85454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0090"/>
            <a:ext cx="8251596" cy="3037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820C75-D782-4F1F-D01C-C8F11FE7EFE3}"/>
              </a:ext>
            </a:extLst>
          </p:cNvPr>
          <p:cNvSpPr txBox="1"/>
          <p:nvPr/>
        </p:nvSpPr>
        <p:spPr>
          <a:xfrm>
            <a:off x="3052615" y="4530605"/>
            <a:ext cx="5705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Consult with Tribal Finance Department or accountants.  If the Tribe </a:t>
            </a:r>
            <a:r>
              <a:rPr lang="en-US" b="1" u="sng" dirty="0">
                <a:solidFill>
                  <a:srgbClr val="FF0000"/>
                </a:solidFill>
              </a:rPr>
              <a:t>spent $750,000 or more in federal funds </a:t>
            </a:r>
            <a:r>
              <a:rPr lang="en-US" b="1" dirty="0">
                <a:solidFill>
                  <a:srgbClr val="FF0000"/>
                </a:solidFill>
              </a:rPr>
              <a:t>during the fiscal year, select </a:t>
            </a:r>
            <a:r>
              <a:rPr lang="en-US" b="1" u="sng" dirty="0">
                <a:solidFill>
                  <a:srgbClr val="FF0000"/>
                </a:solidFill>
              </a:rPr>
              <a:t>yes</a:t>
            </a:r>
            <a:r>
              <a:rPr lang="en-US" b="1" dirty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D7AA438-B3C6-0C1E-BDA2-63C88DDFD1C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2233"/>
            <a:ext cx="8247888" cy="303580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FBBFC-F3E1-6293-531D-7DA42276239B}"/>
              </a:ext>
            </a:extLst>
          </p:cNvPr>
          <p:cNvCxnSpPr/>
          <p:nvPr/>
        </p:nvCxnSpPr>
        <p:spPr>
          <a:xfrm flipH="1" flipV="1">
            <a:off x="1630837" y="3429000"/>
            <a:ext cx="1498862" cy="110160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83DF68-B160-D211-799A-E9218D94333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2" y="1289018"/>
            <a:ext cx="8247888" cy="3035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582879-55FC-D2AA-0970-C1E8496EB268}"/>
              </a:ext>
            </a:extLst>
          </p:cNvPr>
          <p:cNvSpPr txBox="1"/>
          <p:nvPr/>
        </p:nvSpPr>
        <p:spPr>
          <a:xfrm>
            <a:off x="3052615" y="4543715"/>
            <a:ext cx="651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Consult with Tribal Finance Department or accountants.  If the Tribe </a:t>
            </a:r>
            <a:r>
              <a:rPr lang="en-US" b="1" u="sng" dirty="0">
                <a:solidFill>
                  <a:srgbClr val="FF0000"/>
                </a:solidFill>
              </a:rPr>
              <a:t>spent less than $750,000 in federal funds </a:t>
            </a:r>
            <a:r>
              <a:rPr lang="en-US" b="1" dirty="0">
                <a:solidFill>
                  <a:srgbClr val="FF0000"/>
                </a:solidFill>
              </a:rPr>
              <a:t>during the fiscal year, select </a:t>
            </a:r>
            <a:r>
              <a:rPr lang="en-US" b="1" u="sng" dirty="0">
                <a:solidFill>
                  <a:srgbClr val="FF0000"/>
                </a:solidFill>
              </a:rPr>
              <a:t>no</a:t>
            </a:r>
            <a:r>
              <a:rPr lang="en-US" b="1" dirty="0">
                <a:solidFill>
                  <a:srgbClr val="FF0000"/>
                </a:solidFill>
              </a:rPr>
              <a:t>.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E58BB7-4D43-65D7-C28F-C80C3CCE37FD}"/>
              </a:ext>
            </a:extLst>
          </p:cNvPr>
          <p:cNvCxnSpPr/>
          <p:nvPr/>
        </p:nvCxnSpPr>
        <p:spPr>
          <a:xfrm flipH="1" flipV="1">
            <a:off x="1499640" y="3876706"/>
            <a:ext cx="1647408" cy="6743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" grpId="0"/>
      <p:bldP spid="2" grpId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62674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revenue report(s)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 year’s Annual TTP Report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FY21 RFA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0F471B6-E9C5-706A-F141-65314543C80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89517"/>
            <a:ext cx="8176181" cy="3084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0A8B96-BD47-123A-BD14-D198BF64C936}"/>
              </a:ext>
            </a:extLst>
          </p:cNvPr>
          <p:cNvSpPr/>
          <p:nvPr/>
        </p:nvSpPr>
        <p:spPr>
          <a:xfrm>
            <a:off x="1160980" y="3000054"/>
            <a:ext cx="7099442" cy="69864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FFCB0-D70D-2FD3-2FC4-37AEF2D0855B}"/>
              </a:ext>
            </a:extLst>
          </p:cNvPr>
          <p:cNvSpPr/>
          <p:nvPr/>
        </p:nvSpPr>
        <p:spPr>
          <a:xfrm>
            <a:off x="2116477" y="1613043"/>
            <a:ext cx="3832260" cy="24963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8170AD-3C5A-D3D3-621C-E55B0C0768A9}"/>
              </a:ext>
            </a:extLst>
          </p:cNvPr>
          <p:cNvSpPr/>
          <p:nvPr/>
        </p:nvSpPr>
        <p:spPr>
          <a:xfrm>
            <a:off x="2229492" y="2239766"/>
            <a:ext cx="5661061" cy="24963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E2838-5BD3-B05B-9B08-11D75A762AA4}"/>
              </a:ext>
            </a:extLst>
          </p:cNvPr>
          <p:cNvSpPr/>
          <p:nvPr/>
        </p:nvSpPr>
        <p:spPr>
          <a:xfrm>
            <a:off x="1160980" y="2568539"/>
            <a:ext cx="2003460" cy="17048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7AB438-A2DD-72E3-B2CA-684E197CB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42" y="4632071"/>
            <a:ext cx="4750482" cy="1634247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4477E2-5024-D2CB-849C-28C86FA2ADD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289517"/>
            <a:ext cx="8174736" cy="30815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172B393-CE51-DC82-30C9-8EE196D085C5}"/>
              </a:ext>
            </a:extLst>
          </p:cNvPr>
          <p:cNvSpPr/>
          <p:nvPr/>
        </p:nvSpPr>
        <p:spPr>
          <a:xfrm>
            <a:off x="7488455" y="5298975"/>
            <a:ext cx="2541069" cy="539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1EC05E-5682-0F75-F231-3D8F7DFFBD93}"/>
              </a:ext>
            </a:extLst>
          </p:cNvPr>
          <p:cNvCxnSpPr/>
          <p:nvPr/>
        </p:nvCxnSpPr>
        <p:spPr>
          <a:xfrm flipH="1" flipV="1">
            <a:off x="2116477" y="3956731"/>
            <a:ext cx="5266100" cy="1551694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8DAEFC-8107-1E84-6938-18F5CCE54951}"/>
              </a:ext>
            </a:extLst>
          </p:cNvPr>
          <p:cNvSpPr txBox="1"/>
          <p:nvPr/>
        </p:nvSpPr>
        <p:spPr>
          <a:xfrm>
            <a:off x="2733575" y="5564206"/>
            <a:ext cx="424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 can use this number if last year’s Annual TTP report is accurate.</a:t>
            </a:r>
          </a:p>
        </p:txBody>
      </p:sp>
    </p:spTree>
    <p:extLst>
      <p:ext uri="{BB962C8B-B14F-4D97-AF65-F5344CB8AC3E}">
        <p14:creationId xmlns:p14="http://schemas.microsoft.com/office/powerpoint/2010/main" val="26880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13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465"/>
            <a:ext cx="10972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367805B-37BC-04ED-AD82-9098B3D28A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1088"/>
            <a:ext cx="8119621" cy="3058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157F51-D5C5-492F-21EB-B2C71E948ED1}"/>
              </a:ext>
            </a:extLst>
          </p:cNvPr>
          <p:cNvSpPr/>
          <p:nvPr/>
        </p:nvSpPr>
        <p:spPr>
          <a:xfrm>
            <a:off x="2124075" y="2120812"/>
            <a:ext cx="5486400" cy="29527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CCF1F-9213-5CBA-4D77-4450A462A287}"/>
              </a:ext>
            </a:extLst>
          </p:cNvPr>
          <p:cNvSpPr/>
          <p:nvPr/>
        </p:nvSpPr>
        <p:spPr>
          <a:xfrm>
            <a:off x="1197204" y="2488676"/>
            <a:ext cx="1640264" cy="29527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CB6938-4CD1-1038-31C0-F1B0A076971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1088"/>
            <a:ext cx="8119872" cy="3063240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74AA776F-986E-52C3-CDC0-1AF5AD2C2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33" y="3220749"/>
            <a:ext cx="4444594" cy="3140737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6B5C6AE-A142-976C-97E9-7425EE44FD50}"/>
              </a:ext>
            </a:extLst>
          </p:cNvPr>
          <p:cNvSpPr/>
          <p:nvPr/>
        </p:nvSpPr>
        <p:spPr>
          <a:xfrm>
            <a:off x="8729221" y="2747021"/>
            <a:ext cx="148079" cy="579849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B9CC3FA-D246-2832-DA56-46E3E53D8AF0}"/>
              </a:ext>
            </a:extLst>
          </p:cNvPr>
          <p:cNvSpPr/>
          <p:nvPr/>
        </p:nvSpPr>
        <p:spPr>
          <a:xfrm>
            <a:off x="7105388" y="5495474"/>
            <a:ext cx="733425" cy="14287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C0152B-4DA8-6A61-7EF0-F6FD13A9487D}"/>
              </a:ext>
            </a:extLst>
          </p:cNvPr>
          <p:cNvSpPr/>
          <p:nvPr/>
        </p:nvSpPr>
        <p:spPr>
          <a:xfrm>
            <a:off x="8582025" y="5495474"/>
            <a:ext cx="466725" cy="210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DCCFD9-AB75-7855-AAF6-D626596CDA00}"/>
              </a:ext>
            </a:extLst>
          </p:cNvPr>
          <p:cNvCxnSpPr/>
          <p:nvPr/>
        </p:nvCxnSpPr>
        <p:spPr>
          <a:xfrm flipH="1" flipV="1">
            <a:off x="1391173" y="3730686"/>
            <a:ext cx="6981825" cy="1799774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9901300-4C54-F43A-1957-500D7CC0FB2F}"/>
              </a:ext>
            </a:extLst>
          </p:cNvPr>
          <p:cNvSpPr txBox="1"/>
          <p:nvPr/>
        </p:nvSpPr>
        <p:spPr>
          <a:xfrm>
            <a:off x="1391173" y="5176684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398402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  <p:bldP spid="2" grpId="1" animBg="1"/>
      <p:bldP spid="3" grpId="0" animBg="1"/>
      <p:bldP spid="3" grpId="1" animBg="1"/>
      <p:bldP spid="11" grpId="0" animBg="1"/>
      <p:bldP spid="12" grpId="0" animBg="1"/>
      <p:bldP spid="13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8933F9-37FD-9597-A87B-1F76EEBF88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6" y="1111180"/>
            <a:ext cx="5852160" cy="240487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81" y="762000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08FA73-065E-763A-F739-818E740A20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7" y="1123750"/>
            <a:ext cx="5850194" cy="2404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70B05B-63FD-BC44-03B8-3FA424F2A53B}"/>
              </a:ext>
            </a:extLst>
          </p:cNvPr>
          <p:cNvSpPr/>
          <p:nvPr/>
        </p:nvSpPr>
        <p:spPr>
          <a:xfrm>
            <a:off x="1025013" y="1703439"/>
            <a:ext cx="1098755" cy="2949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9A5C503-61D9-2F55-6C79-0B4FAAE0A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4" y="2932745"/>
            <a:ext cx="4938543" cy="36970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54056B-568A-4649-34D5-2722F3ECAE10}"/>
              </a:ext>
            </a:extLst>
          </p:cNvPr>
          <p:cNvSpPr/>
          <p:nvPr/>
        </p:nvSpPr>
        <p:spPr>
          <a:xfrm>
            <a:off x="7263580" y="5645106"/>
            <a:ext cx="1385120" cy="252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AB7F364-26A7-EC78-F3A8-1F764D152506}"/>
              </a:ext>
            </a:extLst>
          </p:cNvPr>
          <p:cNvSpPr/>
          <p:nvPr/>
        </p:nvSpPr>
        <p:spPr>
          <a:xfrm>
            <a:off x="8273845" y="2867445"/>
            <a:ext cx="176980" cy="376084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F71D34-FF8C-9767-B72D-47DA7FDE36CD}"/>
              </a:ext>
            </a:extLst>
          </p:cNvPr>
          <p:cNvCxnSpPr>
            <a:cxnSpLocks/>
            <a:stCxn id="7" idx="2"/>
          </p:cNvCxnSpPr>
          <p:nvPr/>
        </p:nvCxnSpPr>
        <p:spPr>
          <a:xfrm flipH="1" flipV="1">
            <a:off x="1268361" y="3200400"/>
            <a:ext cx="5995219" cy="257106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55FB9B-79B1-FA94-D3B0-EC29418FB9ED}"/>
              </a:ext>
            </a:extLst>
          </p:cNvPr>
          <p:cNvSpPr txBox="1"/>
          <p:nvPr/>
        </p:nvSpPr>
        <p:spPr>
          <a:xfrm>
            <a:off x="509606" y="4810920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33806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/>
      <p:bldP spid="9" grpId="1" animBg="1"/>
      <p:bldP spid="7" grpId="0" animBg="1"/>
      <p:bldP spid="6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6207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  <a:endParaRPr lang="en-US" sz="1800" dirty="0">
              <a:highlight>
                <a:srgbClr val="FFFF00"/>
              </a:highlight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D6E94FA-AEEF-27FA-7629-6F9CA86DEB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9845"/>
            <a:ext cx="5852160" cy="2404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70AB4B-5CA0-7063-F4E7-BCCB07C877D7}"/>
              </a:ext>
            </a:extLst>
          </p:cNvPr>
          <p:cNvSpPr/>
          <p:nvPr/>
        </p:nvSpPr>
        <p:spPr>
          <a:xfrm>
            <a:off x="1032386" y="2017204"/>
            <a:ext cx="2691581" cy="4350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D3BC9-5C71-62A5-CFF4-3F9E1897F045}"/>
              </a:ext>
            </a:extLst>
          </p:cNvPr>
          <p:cNvSpPr txBox="1"/>
          <p:nvPr/>
        </p:nvSpPr>
        <p:spPr>
          <a:xfrm>
            <a:off x="792898" y="4554639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952784-EBE4-8090-9A8D-CF030F835A1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49845"/>
            <a:ext cx="5852160" cy="240487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30A0590-70BE-3DBB-BA0E-FCE41619552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8" y="3111284"/>
            <a:ext cx="5398175" cy="36691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325293E3-6003-99DE-73FB-5528D3E66F9F}"/>
              </a:ext>
            </a:extLst>
          </p:cNvPr>
          <p:cNvSpPr/>
          <p:nvPr/>
        </p:nvSpPr>
        <p:spPr>
          <a:xfrm>
            <a:off x="8256577" y="3005438"/>
            <a:ext cx="176980" cy="376084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B3C3D2-FC81-0C34-3C3B-3FEF1031A13C}"/>
              </a:ext>
            </a:extLst>
          </p:cNvPr>
          <p:cNvSpPr/>
          <p:nvPr/>
        </p:nvSpPr>
        <p:spPr>
          <a:xfrm>
            <a:off x="7168811" y="5781793"/>
            <a:ext cx="1485900" cy="219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E10DFF-AC0B-D316-D137-1A6FAE2585D1}"/>
              </a:ext>
            </a:extLst>
          </p:cNvPr>
          <p:cNvCxnSpPr/>
          <p:nvPr/>
        </p:nvCxnSpPr>
        <p:spPr>
          <a:xfrm flipH="1" flipV="1">
            <a:off x="1133475" y="3111284"/>
            <a:ext cx="6035336" cy="26705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4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  <p:bldP spid="2" grpId="1" animBg="1"/>
      <p:bldP spid="7" grpId="0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BB523D-F159-EAF8-1F36-9F69055FF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session provides examples and suggestions for completing a TTP Annual Report</a:t>
            </a:r>
          </a:p>
          <a:p>
            <a:r>
              <a:rPr lang="en-US" dirty="0"/>
              <a:t>Some of the report questions discussed in this session may not be applicable to Tribes that deliver their transportation program through non-FHWA Program Agreement methods (i.e., PL 93-638 contracts, BIA Program Agreements)</a:t>
            </a:r>
          </a:p>
          <a:p>
            <a:r>
              <a:rPr lang="en-US" dirty="0"/>
              <a:t>The projects, programs, documents, etc. used as examples in this presentation(including the availability of such) may vary from your Tribe.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begin…</a:t>
            </a:r>
          </a:p>
        </p:txBody>
      </p:sp>
    </p:spTree>
    <p:extLst>
      <p:ext uri="{BB962C8B-B14F-4D97-AF65-F5344CB8AC3E}">
        <p14:creationId xmlns:p14="http://schemas.microsoft.com/office/powerpoint/2010/main" val="16898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76207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  <a:endParaRPr lang="en-US" sz="1800" dirty="0">
              <a:highlight>
                <a:srgbClr val="FFFF00"/>
              </a:highlight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30A0590-70BE-3DBB-BA0E-FCE41619552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58" y="3111284"/>
            <a:ext cx="5398175" cy="366919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325293E3-6003-99DE-73FB-5528D3E66F9F}"/>
              </a:ext>
            </a:extLst>
          </p:cNvPr>
          <p:cNvSpPr/>
          <p:nvPr/>
        </p:nvSpPr>
        <p:spPr>
          <a:xfrm>
            <a:off x="8256577" y="3005438"/>
            <a:ext cx="176980" cy="376084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B3C3D2-FC81-0C34-3C3B-3FEF1031A13C}"/>
              </a:ext>
            </a:extLst>
          </p:cNvPr>
          <p:cNvSpPr/>
          <p:nvPr/>
        </p:nvSpPr>
        <p:spPr>
          <a:xfrm>
            <a:off x="7168810" y="5781793"/>
            <a:ext cx="1594189" cy="253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A28261-5350-0860-31DE-A325FD096BE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0" y="1322295"/>
            <a:ext cx="5852160" cy="2404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70AB4B-5CA0-7063-F4E7-BCCB07C877D7}"/>
              </a:ext>
            </a:extLst>
          </p:cNvPr>
          <p:cNvSpPr/>
          <p:nvPr/>
        </p:nvSpPr>
        <p:spPr>
          <a:xfrm>
            <a:off x="1002677" y="2098962"/>
            <a:ext cx="2540624" cy="425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3209FF-AD0C-1C1B-9E68-C71E08D6AB9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0" y="1322295"/>
            <a:ext cx="5852160" cy="240487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E10DFF-AC0B-D316-D137-1A6FAE2585D1}"/>
              </a:ext>
            </a:extLst>
          </p:cNvPr>
          <p:cNvCxnSpPr>
            <a:cxnSpLocks/>
          </p:cNvCxnSpPr>
          <p:nvPr/>
        </p:nvCxnSpPr>
        <p:spPr>
          <a:xfrm flipH="1" flipV="1">
            <a:off x="1171575" y="3193480"/>
            <a:ext cx="5997236" cy="269790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4D3BC9-5C71-62A5-CFF4-3F9E1897F045}"/>
              </a:ext>
            </a:extLst>
          </p:cNvPr>
          <p:cNvSpPr txBox="1"/>
          <p:nvPr/>
        </p:nvSpPr>
        <p:spPr>
          <a:xfrm>
            <a:off x="768365" y="5029677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23544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/>
      <p:bldP spid="11" grpId="0" animBg="1"/>
      <p:bldP spid="2" grpId="0" animBg="1"/>
      <p:bldP spid="2" grpId="1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Questions 14 &amp; 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F2D7F5-0A0D-A38F-47B7-5320843C294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338713"/>
            <a:ext cx="8858250" cy="347141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6292B3E-23E4-F02B-A88C-C3EE9AEFD2C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338713"/>
            <a:ext cx="8860536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71DACD-A1B5-8AE0-93DB-D55B9996918C}"/>
              </a:ext>
            </a:extLst>
          </p:cNvPr>
          <p:cNvSpPr txBox="1"/>
          <p:nvPr/>
        </p:nvSpPr>
        <p:spPr>
          <a:xfrm>
            <a:off x="1662112" y="5886450"/>
            <a:ext cx="69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Click submit when all fields are filled.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12F4DB-E128-D9E3-4DCE-8740F81FF409}"/>
              </a:ext>
            </a:extLst>
          </p:cNvPr>
          <p:cNvCxnSpPr>
            <a:cxnSpLocks/>
          </p:cNvCxnSpPr>
          <p:nvPr/>
        </p:nvCxnSpPr>
        <p:spPr>
          <a:xfrm flipH="1" flipV="1">
            <a:off x="1905000" y="4505325"/>
            <a:ext cx="2143125" cy="138112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BF29174-BDDE-7251-3DDB-B57B6C3C69F1}"/>
              </a:ext>
            </a:extLst>
          </p:cNvPr>
          <p:cNvSpPr txBox="1"/>
          <p:nvPr/>
        </p:nvSpPr>
        <p:spPr>
          <a:xfrm>
            <a:off x="609600" y="1176536"/>
            <a:ext cx="957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 should receive a confirmation message that looks like: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2000F3-4F42-38D2-ED5F-6429390EE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14" y="1737604"/>
            <a:ext cx="8765286" cy="493876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C6B71C0-A9CF-08EE-29DC-5E413D70BC0D}"/>
              </a:ext>
            </a:extLst>
          </p:cNvPr>
          <p:cNvSpPr/>
          <p:nvPr/>
        </p:nvSpPr>
        <p:spPr>
          <a:xfrm>
            <a:off x="1076325" y="1829455"/>
            <a:ext cx="1356170" cy="4907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9F36D0-91E8-3298-F0C4-E2B138E3E69A}"/>
              </a:ext>
            </a:extLst>
          </p:cNvPr>
          <p:cNvSpPr/>
          <p:nvPr/>
        </p:nvSpPr>
        <p:spPr>
          <a:xfrm>
            <a:off x="1131189" y="3299553"/>
            <a:ext cx="1628775" cy="523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2CF1ED-1C9C-6CFB-E782-20816B00A0F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8"/>
          <a:stretch/>
        </p:blipFill>
        <p:spPr>
          <a:xfrm>
            <a:off x="3224784" y="1312217"/>
            <a:ext cx="5742432" cy="277063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1A9FB3-05DF-35C9-12E5-3866BDD5E882}"/>
              </a:ext>
            </a:extLst>
          </p:cNvPr>
          <p:cNvSpPr txBox="1"/>
          <p:nvPr/>
        </p:nvSpPr>
        <p:spPr>
          <a:xfrm>
            <a:off x="1545204" y="4208555"/>
            <a:ext cx="10762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Commonly referred to as the:</a:t>
            </a:r>
          </a:p>
          <a:p>
            <a:r>
              <a:rPr lang="en-US" dirty="0"/>
              <a:t>				</a:t>
            </a:r>
            <a:r>
              <a:rPr lang="en-US" b="1" u="sng" dirty="0"/>
              <a:t>S</a:t>
            </a:r>
          </a:p>
          <a:p>
            <a:r>
              <a:rPr lang="en-US" dirty="0"/>
              <a:t>				</a:t>
            </a:r>
            <a:r>
              <a:rPr lang="en-US" b="1" u="sng" dirty="0"/>
              <a:t>T</a:t>
            </a:r>
            <a:r>
              <a:rPr lang="en-US" dirty="0"/>
              <a:t>				</a:t>
            </a:r>
          </a:p>
          <a:p>
            <a:r>
              <a:rPr lang="en-US" dirty="0"/>
              <a:t>				</a:t>
            </a:r>
            <a:r>
              <a:rPr lang="en-US" b="1" u="sng" dirty="0"/>
              <a:t>A</a:t>
            </a:r>
            <a:endParaRPr lang="en-US" dirty="0"/>
          </a:p>
          <a:p>
            <a:r>
              <a:rPr lang="en-US" dirty="0"/>
              <a:t>				</a:t>
            </a:r>
            <a:r>
              <a:rPr lang="en-US" b="1" u="sng" dirty="0"/>
              <a:t>M</a:t>
            </a:r>
          </a:p>
          <a:p>
            <a:r>
              <a:rPr lang="en-US" b="1" dirty="0"/>
              <a:t>				</a:t>
            </a:r>
            <a:r>
              <a:rPr lang="en-US" b="1" u="sng" dirty="0"/>
              <a:t>P</a:t>
            </a:r>
            <a:endParaRPr lang="en-US" b="1" dirty="0"/>
          </a:p>
          <a:p>
            <a:pPr algn="ctr"/>
            <a:endParaRPr lang="en-US" dirty="0"/>
          </a:p>
          <a:p>
            <a:r>
              <a:rPr lang="en-US" dirty="0"/>
              <a:t>						Report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10860-E328-F9E0-A983-69042E8F241F}"/>
              </a:ext>
            </a:extLst>
          </p:cNvPr>
          <p:cNvSpPr txBox="1"/>
          <p:nvPr/>
        </p:nvSpPr>
        <p:spPr>
          <a:xfrm>
            <a:off x="1545204" y="4208555"/>
            <a:ext cx="10762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Commonly referred to as the:</a:t>
            </a:r>
          </a:p>
          <a:p>
            <a:r>
              <a:rPr lang="en-US" dirty="0"/>
              <a:t>				</a:t>
            </a:r>
            <a:r>
              <a:rPr lang="en-US" b="1" u="sng" dirty="0"/>
              <a:t>S</a:t>
            </a:r>
            <a:r>
              <a:rPr lang="en-US" dirty="0"/>
              <a:t>afety</a:t>
            </a:r>
          </a:p>
          <a:p>
            <a:r>
              <a:rPr lang="en-US" dirty="0"/>
              <a:t>				</a:t>
            </a:r>
            <a:r>
              <a:rPr lang="en-US" b="1" u="sng" dirty="0"/>
              <a:t>T</a:t>
            </a:r>
            <a:r>
              <a:rPr lang="en-US" dirty="0"/>
              <a:t>ransit</a:t>
            </a:r>
          </a:p>
          <a:p>
            <a:r>
              <a:rPr lang="en-US" dirty="0"/>
              <a:t>				</a:t>
            </a:r>
            <a:r>
              <a:rPr lang="en-US" b="1" u="sng" dirty="0"/>
              <a:t>A</a:t>
            </a:r>
            <a:r>
              <a:rPr lang="en-US" dirty="0"/>
              <a:t>dministration</a:t>
            </a:r>
          </a:p>
          <a:p>
            <a:r>
              <a:rPr lang="en-US" dirty="0"/>
              <a:t>				</a:t>
            </a:r>
            <a:r>
              <a:rPr lang="en-US" b="1" u="sng" dirty="0"/>
              <a:t>M</a:t>
            </a:r>
            <a:r>
              <a:rPr lang="en-US" dirty="0"/>
              <a:t>aintenance</a:t>
            </a:r>
          </a:p>
          <a:p>
            <a:r>
              <a:rPr lang="en-US" dirty="0"/>
              <a:t>				</a:t>
            </a:r>
            <a:r>
              <a:rPr lang="en-US" b="1" u="sng" dirty="0"/>
              <a:t>P</a:t>
            </a:r>
            <a:r>
              <a:rPr lang="en-US" dirty="0"/>
              <a:t>lanning</a:t>
            </a:r>
          </a:p>
          <a:p>
            <a:endParaRPr lang="en-US" dirty="0"/>
          </a:p>
          <a:p>
            <a:r>
              <a:rPr lang="en-US" dirty="0"/>
              <a:t>						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22ADE1-1136-D05A-2FBB-09A645EBC88F}"/>
              </a:ext>
            </a:extLst>
          </p:cNvPr>
          <p:cNvSpPr txBox="1"/>
          <p:nvPr/>
        </p:nvSpPr>
        <p:spPr>
          <a:xfrm>
            <a:off x="1545204" y="4517056"/>
            <a:ext cx="962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Non-Construction Report: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required from all Tribes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Tribe’s TTP non-construction activity and finance data for the reporting period (federal fiscal year)</a:t>
            </a:r>
          </a:p>
        </p:txBody>
      </p:sp>
    </p:spTree>
    <p:extLst>
      <p:ext uri="{BB962C8B-B14F-4D97-AF65-F5344CB8AC3E}">
        <p14:creationId xmlns:p14="http://schemas.microsoft.com/office/powerpoint/2010/main" val="28624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1 &amp;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71" y="2272021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HR/staffing report(s)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 year’s Annual TTP Report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Administrator</a:t>
            </a:r>
            <a:endParaRPr lang="en-US" sz="1500" dirty="0">
              <a:solidFill>
                <a:prstClr val="black"/>
              </a:solidFill>
              <a:latin typeface="Arial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HR Department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E7BD76-926D-F96C-DC69-C6D77675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9" y="1051224"/>
            <a:ext cx="4364658" cy="3727931"/>
          </a:xfrm>
          <a:prstGeom prst="rect">
            <a:avLst/>
          </a:prstGeo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9D63770A-5088-3BFA-9604-CE3BB7BE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71" y="3075917"/>
            <a:ext cx="5367341" cy="23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92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6137"/>
            <a:ext cx="10972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Approved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4A2BE13-8E94-6850-3299-29F08CEF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3" y="1438146"/>
            <a:ext cx="5309501" cy="28778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EBF020-8720-9D6C-4715-FF743DCD8FEE}"/>
              </a:ext>
            </a:extLst>
          </p:cNvPr>
          <p:cNvSpPr/>
          <p:nvPr/>
        </p:nvSpPr>
        <p:spPr>
          <a:xfrm>
            <a:off x="6319349" y="4200396"/>
            <a:ext cx="1003802" cy="22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2C32835C-ADC7-0FA5-13F2-DE7AE52A5A4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3" y="1452728"/>
            <a:ext cx="5312664" cy="288036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36A3A69-3295-5BD2-2A25-6A06E695B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64" y="3081853"/>
            <a:ext cx="4821057" cy="3409661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C3322825-23E2-1104-8AE6-38B3DB093D0D}"/>
              </a:ext>
            </a:extLst>
          </p:cNvPr>
          <p:cNvSpPr/>
          <p:nvPr/>
        </p:nvSpPr>
        <p:spPr>
          <a:xfrm>
            <a:off x="7685142" y="4786684"/>
            <a:ext cx="119269" cy="55659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631D0B-B302-F47D-9002-CA63F89DD30C}"/>
              </a:ext>
            </a:extLst>
          </p:cNvPr>
          <p:cNvSpPr/>
          <p:nvPr/>
        </p:nvSpPr>
        <p:spPr>
          <a:xfrm>
            <a:off x="7504871" y="5495464"/>
            <a:ext cx="56454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275BDD-1CCD-D0CB-C62D-D7D621EDB116}"/>
              </a:ext>
            </a:extLst>
          </p:cNvPr>
          <p:cNvCxnSpPr/>
          <p:nvPr/>
        </p:nvCxnSpPr>
        <p:spPr>
          <a:xfrm flipH="1" flipV="1">
            <a:off x="1688079" y="4047214"/>
            <a:ext cx="5806025" cy="1478943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863616-5071-CD03-FD63-F266558D5F0E}"/>
              </a:ext>
            </a:extLst>
          </p:cNvPr>
          <p:cNvSpPr txBox="1"/>
          <p:nvPr/>
        </p:nvSpPr>
        <p:spPr>
          <a:xfrm>
            <a:off x="61084" y="5400873"/>
            <a:ext cx="54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Refer to you current TTIP for this field.  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073E773-90CE-EE67-A8CF-56217361100B}"/>
              </a:ext>
            </a:extLst>
          </p:cNvPr>
          <p:cNvSpPr/>
          <p:nvPr/>
        </p:nvSpPr>
        <p:spPr>
          <a:xfrm>
            <a:off x="5297804" y="5483890"/>
            <a:ext cx="864042" cy="1350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7" grpId="0" animBg="1"/>
      <p:bldP spid="9" grpId="0" animBg="1"/>
      <p:bldP spid="10" grpId="0" animBg="1"/>
      <p:bldP spid="15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4 &amp;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67992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CB37A68-F14F-C5C0-7079-979404151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5990946" cy="286770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B67E744-450A-BA17-21A7-609A517BF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3607670"/>
            <a:ext cx="7086599" cy="2589334"/>
          </a:xfrm>
          <a:prstGeom prst="rect">
            <a:avLst/>
          </a:prstGeom>
        </p:spPr>
      </p:pic>
      <p:pic>
        <p:nvPicPr>
          <p:cNvPr id="7" name="Picture 6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BA061947-8A5A-BD92-0B63-90E85676B5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90356"/>
            <a:ext cx="5989320" cy="2871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C32E87-2A2B-D698-9737-2E8862DD6620}"/>
              </a:ext>
            </a:extLst>
          </p:cNvPr>
          <p:cNvSpPr txBox="1"/>
          <p:nvPr/>
        </p:nvSpPr>
        <p:spPr>
          <a:xfrm>
            <a:off x="316474" y="4905979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0A067C-D194-017F-1B82-7A928E3DB5A4}"/>
              </a:ext>
            </a:extLst>
          </p:cNvPr>
          <p:cNvCxnSpPr/>
          <p:nvPr/>
        </p:nvCxnSpPr>
        <p:spPr>
          <a:xfrm flipH="1" flipV="1">
            <a:off x="1658679" y="2339163"/>
            <a:ext cx="7134447" cy="308069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8EF66C-CAFE-A80C-337E-1AE0A73BD23E}"/>
              </a:ext>
            </a:extLst>
          </p:cNvPr>
          <p:cNvSpPr txBox="1"/>
          <p:nvPr/>
        </p:nvSpPr>
        <p:spPr>
          <a:xfrm>
            <a:off x="609600" y="5017389"/>
            <a:ext cx="575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a brief description of what Administrative tasks were completed during the fiscal year.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417643-DF3A-D4B1-263F-076ADF37C037}"/>
              </a:ext>
            </a:extLst>
          </p:cNvPr>
          <p:cNvSpPr/>
          <p:nvPr/>
        </p:nvSpPr>
        <p:spPr>
          <a:xfrm>
            <a:off x="74427" y="2743175"/>
            <a:ext cx="6067647" cy="9876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/>
      <p:bldP spid="9" grpId="1"/>
      <p:bldP spid="9" grpId="2"/>
      <p:bldP spid="13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 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38146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Approved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7E0E0D-9EA1-4011-D59D-057DEC5E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6378"/>
            <a:ext cx="8048625" cy="2876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99CFE-2502-C129-F428-EFA3199F7CB8}"/>
              </a:ext>
            </a:extLst>
          </p:cNvPr>
          <p:cNvSpPr txBox="1"/>
          <p:nvPr/>
        </p:nvSpPr>
        <p:spPr>
          <a:xfrm>
            <a:off x="897379" y="5050522"/>
            <a:ext cx="54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Refer to you current TTIP for this field.  </a:t>
            </a: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E002E5-2DCD-8AEB-CFE6-F58870DA441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3668"/>
            <a:ext cx="8046720" cy="2880360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635A8E66-E461-A2ED-5910-151F9573744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65" y="2748130"/>
            <a:ext cx="4818888" cy="34107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C532CA2-E78A-B6E8-17D4-2D80D7BFAB8B}"/>
              </a:ext>
            </a:extLst>
          </p:cNvPr>
          <p:cNvSpPr/>
          <p:nvPr/>
        </p:nvSpPr>
        <p:spPr>
          <a:xfrm>
            <a:off x="8514690" y="5243914"/>
            <a:ext cx="659219" cy="220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876A24F-F9DC-CB4F-5B4A-D7CE92DBF980}"/>
              </a:ext>
            </a:extLst>
          </p:cNvPr>
          <p:cNvSpPr/>
          <p:nvPr/>
        </p:nvSpPr>
        <p:spPr>
          <a:xfrm>
            <a:off x="8725030" y="4453486"/>
            <a:ext cx="119269" cy="55659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A0264F1-D70F-C2D4-709E-98822847CEFB}"/>
              </a:ext>
            </a:extLst>
          </p:cNvPr>
          <p:cNvSpPr/>
          <p:nvPr/>
        </p:nvSpPr>
        <p:spPr>
          <a:xfrm>
            <a:off x="6531181" y="5286434"/>
            <a:ext cx="864042" cy="1350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2169BB-38AB-2764-573D-33836DDBD902}"/>
              </a:ext>
            </a:extLst>
          </p:cNvPr>
          <p:cNvCxnSpPr/>
          <p:nvPr/>
        </p:nvCxnSpPr>
        <p:spPr>
          <a:xfrm flipH="1" flipV="1">
            <a:off x="1693376" y="3652187"/>
            <a:ext cx="6813481" cy="168200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88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6" grpId="0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7 &amp; 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80992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expense report(s)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application, email, Teams&#10;&#10;Description automatically generated">
            <a:extLst>
              <a:ext uri="{FF2B5EF4-FFF2-40B4-BE49-F238E27FC236}">
                <a16:creationId xmlns:a16="http://schemas.microsoft.com/office/drawing/2014/main" id="{6DD4433D-268D-6C49-16C5-EC8F0054A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6163538" cy="3242812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CAF5D8F-0741-A113-4BB9-CF00ECC8F6A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2" y="1138688"/>
            <a:ext cx="6163056" cy="324612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A852CE2-07BF-00A4-C33D-7D778E9A8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69" y="4093834"/>
            <a:ext cx="7034856" cy="23552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F20D43-7F0E-58D4-A50B-4B3682AF18B3}"/>
              </a:ext>
            </a:extLst>
          </p:cNvPr>
          <p:cNvSpPr/>
          <p:nvPr/>
        </p:nvSpPr>
        <p:spPr>
          <a:xfrm>
            <a:off x="5238750" y="6048375"/>
            <a:ext cx="6591300" cy="1714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B251E5-D5A0-16CB-B391-56DD0BD7E015}"/>
              </a:ext>
            </a:extLst>
          </p:cNvPr>
          <p:cNvCxnSpPr/>
          <p:nvPr/>
        </p:nvCxnSpPr>
        <p:spPr>
          <a:xfrm flipH="1" flipV="1">
            <a:off x="1552575" y="2028825"/>
            <a:ext cx="6991350" cy="401955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07DECC3-2108-7EDC-EC52-911A2E4C55C0}"/>
              </a:ext>
            </a:extLst>
          </p:cNvPr>
          <p:cNvSpPr txBox="1"/>
          <p:nvPr/>
        </p:nvSpPr>
        <p:spPr>
          <a:xfrm>
            <a:off x="7041123" y="2029638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E46149-69AB-4D5D-A5EE-3D73D4077193}"/>
              </a:ext>
            </a:extLst>
          </p:cNvPr>
          <p:cNvSpPr/>
          <p:nvPr/>
        </p:nvSpPr>
        <p:spPr>
          <a:xfrm>
            <a:off x="609600" y="3181350"/>
            <a:ext cx="4848225" cy="603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BB9C0F5-5B26-0038-D07A-91ECCAE3D84E}"/>
              </a:ext>
            </a:extLst>
          </p:cNvPr>
          <p:cNvSpPr/>
          <p:nvPr/>
        </p:nvSpPr>
        <p:spPr>
          <a:xfrm>
            <a:off x="2297585" y="3890767"/>
            <a:ext cx="2074390" cy="428625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“Next”</a:t>
            </a:r>
          </a:p>
        </p:txBody>
      </p:sp>
    </p:spTree>
    <p:extLst>
      <p:ext uri="{BB962C8B-B14F-4D97-AF65-F5344CB8AC3E}">
        <p14:creationId xmlns:p14="http://schemas.microsoft.com/office/powerpoint/2010/main" val="20764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9" grpId="0" animBg="1"/>
      <p:bldP spid="9" grpId="1" animBg="1"/>
      <p:bldP spid="12" grpId="0"/>
      <p:bldP spid="13" grpId="0" animBg="1"/>
      <p:bldP spid="13" grpId="1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 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1983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Approved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E5001A-C887-45A3-8175-21913046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8275"/>
            <a:ext cx="6728185" cy="2949560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2F78993-A32C-4D58-B062-3BDC3F0B2C5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1" y="1254323"/>
            <a:ext cx="6729984" cy="2953512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C3629A-5E6F-370C-6585-44C78AC63D0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1" y="1254323"/>
            <a:ext cx="6729984" cy="295351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9555513-41E6-A3F6-BA1B-66E0A7770D7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99" y="2858071"/>
            <a:ext cx="4818888" cy="3410712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7D46E859-A8AA-1F12-65CA-7805F3259993}"/>
              </a:ext>
            </a:extLst>
          </p:cNvPr>
          <p:cNvSpPr/>
          <p:nvPr/>
        </p:nvSpPr>
        <p:spPr>
          <a:xfrm>
            <a:off x="8636098" y="4772226"/>
            <a:ext cx="119269" cy="55659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81622EE-18EF-7650-B2C1-574944D30694}"/>
              </a:ext>
            </a:extLst>
          </p:cNvPr>
          <p:cNvSpPr/>
          <p:nvPr/>
        </p:nvSpPr>
        <p:spPr>
          <a:xfrm>
            <a:off x="6424028" y="5424985"/>
            <a:ext cx="864042" cy="1350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0E1819-238D-767C-8200-E6BB1DE03DA5}"/>
              </a:ext>
            </a:extLst>
          </p:cNvPr>
          <p:cNvSpPr/>
          <p:nvPr/>
        </p:nvSpPr>
        <p:spPr>
          <a:xfrm>
            <a:off x="8366124" y="5406471"/>
            <a:ext cx="659219" cy="220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20AE89-CAD0-BC14-6F0A-283C696D4CD8}"/>
              </a:ext>
            </a:extLst>
          </p:cNvPr>
          <p:cNvSpPr/>
          <p:nvPr/>
        </p:nvSpPr>
        <p:spPr>
          <a:xfrm>
            <a:off x="6615899" y="3551274"/>
            <a:ext cx="2409444" cy="329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98B635-8C68-956B-D931-DBC13D5C1B28}"/>
              </a:ext>
            </a:extLst>
          </p:cNvPr>
          <p:cNvCxnSpPr>
            <a:cxnSpLocks/>
          </p:cNvCxnSpPr>
          <p:nvPr/>
        </p:nvCxnSpPr>
        <p:spPr>
          <a:xfrm flipH="1" flipV="1">
            <a:off x="1446028" y="4014592"/>
            <a:ext cx="6920096" cy="1485802"/>
          </a:xfrm>
          <a:prstGeom prst="straightConnector1">
            <a:avLst/>
          </a:prstGeom>
          <a:ln w="26416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5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10 &amp; 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Suggested documents for reference:</a:t>
            </a:r>
          </a:p>
          <a:p>
            <a:pPr>
              <a:buClr>
                <a:srgbClr val="4F81BD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Tribal expense report(s)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Suggested Tribal staff to consult:</a:t>
            </a:r>
          </a:p>
          <a:p>
            <a:pPr>
              <a:buClr>
                <a:srgbClr val="4F81BD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Tribal Finance </a:t>
            </a:r>
          </a:p>
          <a:p>
            <a:pPr>
              <a:buClr>
                <a:srgbClr val="4F81BD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Transportation Director</a:t>
            </a:r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9AE7C6A-FF59-94BF-A3EF-C849C8EB4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7233500" cy="3346459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C23C77-6499-DB98-928D-9A4EA0747D8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6" y="1138443"/>
            <a:ext cx="7232904" cy="3346704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26CA9-9A57-5F9E-01AC-F0B4C30E0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49" y="4691309"/>
            <a:ext cx="6484226" cy="12726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FE4BE3-0FC9-3934-4BB8-4EF15836621C}"/>
              </a:ext>
            </a:extLst>
          </p:cNvPr>
          <p:cNvSpPr/>
          <p:nvPr/>
        </p:nvSpPr>
        <p:spPr>
          <a:xfrm>
            <a:off x="5507749" y="5667375"/>
            <a:ext cx="6398501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8E962B-0031-6ED8-56CE-1C6A331ED0CB}"/>
              </a:ext>
            </a:extLst>
          </p:cNvPr>
          <p:cNvCxnSpPr/>
          <p:nvPr/>
        </p:nvCxnSpPr>
        <p:spPr>
          <a:xfrm flipH="1" flipV="1">
            <a:off x="1590675" y="2162175"/>
            <a:ext cx="7096125" cy="35052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921EFC-10F3-F80D-8571-0338E722DCE2}"/>
              </a:ext>
            </a:extLst>
          </p:cNvPr>
          <p:cNvSpPr/>
          <p:nvPr/>
        </p:nvSpPr>
        <p:spPr>
          <a:xfrm>
            <a:off x="609600" y="3067050"/>
            <a:ext cx="5753100" cy="781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8D6F35-880E-A164-8331-7106B9F9B914}"/>
              </a:ext>
            </a:extLst>
          </p:cNvPr>
          <p:cNvSpPr txBox="1"/>
          <p:nvPr/>
        </p:nvSpPr>
        <p:spPr>
          <a:xfrm>
            <a:off x="964325" y="5109332"/>
            <a:ext cx="435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a brief description of what safety tasks were completed during the fiscal year.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44A65C-FBBF-79F5-7026-36ED9C203599}"/>
              </a:ext>
            </a:extLst>
          </p:cNvPr>
          <p:cNvSpPr txBox="1"/>
          <p:nvPr/>
        </p:nvSpPr>
        <p:spPr>
          <a:xfrm>
            <a:off x="8265687" y="2095704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6741B69-B488-9385-27F0-BCD66EB8091E}"/>
              </a:ext>
            </a:extLst>
          </p:cNvPr>
          <p:cNvSpPr/>
          <p:nvPr/>
        </p:nvSpPr>
        <p:spPr>
          <a:xfrm>
            <a:off x="2650010" y="4004001"/>
            <a:ext cx="2074390" cy="428625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“Next”</a:t>
            </a:r>
          </a:p>
        </p:txBody>
      </p:sp>
    </p:spTree>
    <p:extLst>
      <p:ext uri="{BB962C8B-B14F-4D97-AF65-F5344CB8AC3E}">
        <p14:creationId xmlns:p14="http://schemas.microsoft.com/office/powerpoint/2010/main" val="38897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/>
      <p:bldP spid="9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F6E6-9E18-4712-AA9B-A279354A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do an annual report?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EB08E-3384-4891-B050-129BE1C49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CFR 170.240:</a:t>
            </a:r>
          </a:p>
          <a:p>
            <a:pPr marL="274320" lvl="1" indent="0">
              <a:buNone/>
            </a:pP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 later than 90 days after the last day of each fiscal year, any entity carrying out a project under the TTP under 23 U.S.C. 202 shall submit to the Secretaries, based on obligations and expenditures under the TTP during the preceding fiscal year, the following data: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(1) The names of projects and activities carried out by the entity under the TTP during the preceding fiscal year. </a:t>
            </a:r>
          </a:p>
          <a:p>
            <a:pPr marL="274320" lvl="1" indent="0">
              <a:buNone/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A description of the projects and activities identified under paragraph (1) of this section; </a:t>
            </a:r>
          </a:p>
          <a:p>
            <a:pPr marL="274320" lvl="1" indent="0">
              <a:buNone/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The current status of the projects and activities identified under paragraph (1) of this section; and </a:t>
            </a:r>
          </a:p>
          <a:p>
            <a:pPr marL="274320" lvl="1" indent="0">
              <a:buNone/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An estimate of the number of jobs created and the number of jobs retained by the projects and activities identified 	under paragraph (1) of this section.”</a:t>
            </a:r>
          </a:p>
          <a:p>
            <a:pPr marL="274320" lvl="1" indent="0">
              <a:buNone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And, if you are a FHWA TTP Program Agreement (PA) Tribe: </a:t>
            </a:r>
          </a:p>
          <a:p>
            <a:pPr marL="274320" lvl="1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TTP Agreement Art. III, § 7 (B):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“…Tribe shall be responsible for inputting all of its required data…no later than December 30, of each year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Tribe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acknowledges its understanding that timely submission of its data is mandated by statute…”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0671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 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465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Approved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FD80ED-5216-5482-E5FE-3F4A770C1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1460"/>
            <a:ext cx="8048625" cy="278130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0815D9-42E3-6E63-DDEC-399382C3BFB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1522984"/>
            <a:ext cx="8046720" cy="2779776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5F9113C-6296-5240-F019-B908D98A79C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07" y="3082998"/>
            <a:ext cx="4818888" cy="34107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D93E8-A975-A891-FD6E-8298789F4345}"/>
              </a:ext>
            </a:extLst>
          </p:cNvPr>
          <p:cNvSpPr txBox="1"/>
          <p:nvPr/>
        </p:nvSpPr>
        <p:spPr>
          <a:xfrm>
            <a:off x="970233" y="5271346"/>
            <a:ext cx="54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Refer to you current TTIP for this field.  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394062D-F006-3E18-1390-2FDE3EF510D6}"/>
              </a:ext>
            </a:extLst>
          </p:cNvPr>
          <p:cNvSpPr/>
          <p:nvPr/>
        </p:nvSpPr>
        <p:spPr>
          <a:xfrm>
            <a:off x="8682964" y="4830184"/>
            <a:ext cx="119269" cy="55659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9156509-C5FC-FD1D-2808-0228450ACF56}"/>
              </a:ext>
            </a:extLst>
          </p:cNvPr>
          <p:cNvSpPr/>
          <p:nvPr/>
        </p:nvSpPr>
        <p:spPr>
          <a:xfrm>
            <a:off x="6400974" y="6171996"/>
            <a:ext cx="864042" cy="1350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36DF67-1F03-86A4-BD7B-2263E5069A01}"/>
              </a:ext>
            </a:extLst>
          </p:cNvPr>
          <p:cNvSpPr/>
          <p:nvPr/>
        </p:nvSpPr>
        <p:spPr>
          <a:xfrm>
            <a:off x="8511832" y="6086955"/>
            <a:ext cx="659219" cy="220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BB03C9-BE84-1148-10E6-AF12BD0DA467}"/>
              </a:ext>
            </a:extLst>
          </p:cNvPr>
          <p:cNvCxnSpPr/>
          <p:nvPr/>
        </p:nvCxnSpPr>
        <p:spPr>
          <a:xfrm flipH="1" flipV="1">
            <a:off x="1605516" y="3912781"/>
            <a:ext cx="6906316" cy="225921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13 &amp;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1F289F1-31DE-4565-325F-A3021300E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7318342" cy="3290215"/>
          </a:xfrm>
          <a:prstGeom prst="rect">
            <a:avLst/>
          </a:prstGeom>
        </p:spPr>
      </p:pic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3598E6D8-BA9A-3D05-2A29-00AFE5012A51}"/>
              </a:ext>
            </a:extLst>
          </p:cNvPr>
          <p:cNvSpPr txBox="1">
            <a:spLocks/>
          </p:cNvSpPr>
          <p:nvPr/>
        </p:nvSpPr>
        <p:spPr>
          <a:xfrm>
            <a:off x="609600" y="1732465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Suggested documents for reference:</a:t>
            </a:r>
          </a:p>
          <a:p>
            <a:pPr>
              <a:buClr>
                <a:srgbClr val="4F81BD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Tribal expense report(s)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Suggested Tribal staff to consult:</a:t>
            </a:r>
          </a:p>
          <a:p>
            <a:pPr>
              <a:buClr>
                <a:srgbClr val="4F81BD"/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Tribal Finance </a:t>
            </a:r>
          </a:p>
          <a:p>
            <a:pPr>
              <a:buClr>
                <a:srgbClr val="4F81BD"/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Transportation Director</a:t>
            </a:r>
          </a:p>
        </p:txBody>
      </p:sp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9C6018B6-55EF-E397-E5A8-383A8C523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79" y="4516227"/>
            <a:ext cx="7372350" cy="20057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AE2C1D-3D99-6A19-942D-C5BB19FDDBC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2" y="1137062"/>
            <a:ext cx="7315200" cy="3291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CE321-0342-1ED0-9FFC-67CBCFAD53D0}"/>
              </a:ext>
            </a:extLst>
          </p:cNvPr>
          <p:cNvSpPr txBox="1"/>
          <p:nvPr/>
        </p:nvSpPr>
        <p:spPr>
          <a:xfrm>
            <a:off x="8265687" y="2095704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9D6E0A-45B4-A55A-9E43-5D7678D2D0B4}"/>
              </a:ext>
            </a:extLst>
          </p:cNvPr>
          <p:cNvSpPr/>
          <p:nvPr/>
        </p:nvSpPr>
        <p:spPr>
          <a:xfrm>
            <a:off x="4738679" y="6196428"/>
            <a:ext cx="7318342" cy="250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02D776-5E52-0EF7-97EE-0BA3184CF176}"/>
              </a:ext>
            </a:extLst>
          </p:cNvPr>
          <p:cNvCxnSpPr/>
          <p:nvPr/>
        </p:nvCxnSpPr>
        <p:spPr>
          <a:xfrm flipH="1" flipV="1">
            <a:off x="1809750" y="2190750"/>
            <a:ext cx="6615104" cy="400567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C6877C8-6489-BCC5-793F-BB732A66EBE5}"/>
              </a:ext>
            </a:extLst>
          </p:cNvPr>
          <p:cNvSpPr/>
          <p:nvPr/>
        </p:nvSpPr>
        <p:spPr>
          <a:xfrm>
            <a:off x="800100" y="3793261"/>
            <a:ext cx="5686425" cy="6793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A19FD4-5A77-AAE6-92C8-42711CFF9CDE}"/>
              </a:ext>
            </a:extLst>
          </p:cNvPr>
          <p:cNvSpPr txBox="1"/>
          <p:nvPr/>
        </p:nvSpPr>
        <p:spPr>
          <a:xfrm>
            <a:off x="388053" y="5198549"/>
            <a:ext cx="435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a brief description of what maintenance tasks were completed during the fiscal year.</a:t>
            </a:r>
          </a:p>
        </p:txBody>
      </p:sp>
    </p:spTree>
    <p:extLst>
      <p:ext uri="{BB962C8B-B14F-4D97-AF65-F5344CB8AC3E}">
        <p14:creationId xmlns:p14="http://schemas.microsoft.com/office/powerpoint/2010/main" val="19773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13" grpId="1" animBg="1"/>
      <p:bldP spid="17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 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EBC9C57-72FC-C711-87B8-A891BA357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7" y="2336837"/>
            <a:ext cx="10067985" cy="2184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75AC9-FDF1-F43A-2693-0379A3C89F94}"/>
              </a:ext>
            </a:extLst>
          </p:cNvPr>
          <p:cNvSpPr txBox="1"/>
          <p:nvPr/>
        </p:nvSpPr>
        <p:spPr>
          <a:xfrm>
            <a:off x="1062006" y="1265274"/>
            <a:ext cx="1006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note: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This question is a known bug within the report!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9E7A327-AF37-6A10-6841-AFA1F259797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6" y="2335747"/>
            <a:ext cx="10067544" cy="21854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4464DD-4C3B-95C7-927A-30A4C7A43624}"/>
              </a:ext>
            </a:extLst>
          </p:cNvPr>
          <p:cNvSpPr txBox="1"/>
          <p:nvPr/>
        </p:nvSpPr>
        <p:spPr>
          <a:xfrm>
            <a:off x="1062005" y="5269560"/>
            <a:ext cx="1006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 a general “N/A” or “None” type response (even if the Tribe has transit activities to report) and move on to Question 16.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7443D1-FC08-4A9F-9293-3CF2A820889B}"/>
              </a:ext>
            </a:extLst>
          </p:cNvPr>
          <p:cNvSpPr/>
          <p:nvPr/>
        </p:nvSpPr>
        <p:spPr>
          <a:xfrm>
            <a:off x="1531088" y="3274828"/>
            <a:ext cx="9367284" cy="76554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99D9DC86-581D-A92F-D9FB-5BFA4E336D13}"/>
              </a:ext>
            </a:extLst>
          </p:cNvPr>
          <p:cNvSpPr/>
          <p:nvPr/>
        </p:nvSpPr>
        <p:spPr>
          <a:xfrm>
            <a:off x="5760851" y="4201021"/>
            <a:ext cx="669851" cy="904933"/>
          </a:xfrm>
          <a:prstGeom prst="upArrow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 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3726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Approved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6E4A2B-6953-89BC-F15D-3B62D470F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7572375" cy="22479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DE42D9-B2C3-C3AB-B8D9-F97A332C2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7572375" cy="2247900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52FFD5-661D-4FC5-5317-44D2BC5612D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" y="1438146"/>
            <a:ext cx="7571232" cy="2249424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2A94D93F-7F9F-0EE9-DD61-399E1FD6E2C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10" y="3082168"/>
            <a:ext cx="4818888" cy="34107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AD24C7-A960-B6BE-8768-80EB382FB4E5}"/>
              </a:ext>
            </a:extLst>
          </p:cNvPr>
          <p:cNvSpPr txBox="1"/>
          <p:nvPr/>
        </p:nvSpPr>
        <p:spPr>
          <a:xfrm>
            <a:off x="1018485" y="4922931"/>
            <a:ext cx="543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Refer to you current TTIP for this field. 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B6DDB0-47DD-2F09-5C8E-4D41FEB27936}"/>
              </a:ext>
            </a:extLst>
          </p:cNvPr>
          <p:cNvSpPr/>
          <p:nvPr/>
        </p:nvSpPr>
        <p:spPr>
          <a:xfrm>
            <a:off x="6709318" y="6054927"/>
            <a:ext cx="864042" cy="1350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9D0F6FF-68F5-40D4-1158-91CC552E07E7}"/>
              </a:ext>
            </a:extLst>
          </p:cNvPr>
          <p:cNvSpPr/>
          <p:nvPr/>
        </p:nvSpPr>
        <p:spPr>
          <a:xfrm>
            <a:off x="8818675" y="4829301"/>
            <a:ext cx="119269" cy="556591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8F71EC-43AD-BD32-D868-21DA57CA8FD8}"/>
              </a:ext>
            </a:extLst>
          </p:cNvPr>
          <p:cNvSpPr/>
          <p:nvPr/>
        </p:nvSpPr>
        <p:spPr>
          <a:xfrm>
            <a:off x="8608335" y="6019426"/>
            <a:ext cx="659219" cy="220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F58719-E62D-7F64-25A9-672CF7261D96}"/>
              </a:ext>
            </a:extLst>
          </p:cNvPr>
          <p:cNvCxnSpPr/>
          <p:nvPr/>
        </p:nvCxnSpPr>
        <p:spPr>
          <a:xfrm flipH="1" flipV="1">
            <a:off x="1605516" y="3221665"/>
            <a:ext cx="7002819" cy="283326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7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2" grpId="0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17 &amp; 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5438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Approved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4A80CA7-EFEE-28DE-138F-6FE5DB761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6229350" cy="3233859"/>
          </a:xfrm>
          <a:prstGeom prst="rect">
            <a:avLst/>
          </a:prstGeom>
        </p:spPr>
      </p:pic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85202043-825B-CEBE-AC8A-924DBA006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58" y="4594651"/>
            <a:ext cx="7286542" cy="18654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E8698BF-3BE0-4B47-5807-043A8396888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6" y="1135570"/>
            <a:ext cx="6227064" cy="3236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D0C9B8-98B8-18BD-D9ED-30CEA505FF54}"/>
              </a:ext>
            </a:extLst>
          </p:cNvPr>
          <p:cNvSpPr txBox="1"/>
          <p:nvPr/>
        </p:nvSpPr>
        <p:spPr>
          <a:xfrm>
            <a:off x="7903737" y="1999715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444C6F-33C3-6AC8-AD13-694C0C04ABFF}"/>
              </a:ext>
            </a:extLst>
          </p:cNvPr>
          <p:cNvSpPr/>
          <p:nvPr/>
        </p:nvSpPr>
        <p:spPr>
          <a:xfrm>
            <a:off x="4767345" y="6110711"/>
            <a:ext cx="7181767" cy="3069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0B408D-8D84-1F1B-2712-C161BED9DB6C}"/>
              </a:ext>
            </a:extLst>
          </p:cNvPr>
          <p:cNvCxnSpPr/>
          <p:nvPr/>
        </p:nvCxnSpPr>
        <p:spPr>
          <a:xfrm flipH="1" flipV="1">
            <a:off x="1600200" y="2466975"/>
            <a:ext cx="6686550" cy="364373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394AC7-610E-B7B0-CA8F-4AC55E06F39D}"/>
              </a:ext>
            </a:extLst>
          </p:cNvPr>
          <p:cNvSpPr txBox="1"/>
          <p:nvPr/>
        </p:nvSpPr>
        <p:spPr>
          <a:xfrm>
            <a:off x="242888" y="5257647"/>
            <a:ext cx="435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 a brief description of what transit tasks were completed during the fiscal year.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62CC6E-38A7-2AB0-7F0C-7E736A4933C4}"/>
              </a:ext>
            </a:extLst>
          </p:cNvPr>
          <p:cNvSpPr/>
          <p:nvPr/>
        </p:nvSpPr>
        <p:spPr>
          <a:xfrm>
            <a:off x="252413" y="3528303"/>
            <a:ext cx="5686425" cy="6793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2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0" grpId="0"/>
      <p:bldP spid="10" grpId="1"/>
      <p:bldP spid="11" grpId="0" animBg="1"/>
      <p:bldP spid="11" grpId="1" animBg="1"/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0E99A6-A151-23ED-BA71-884F18F611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6" y="1691640"/>
            <a:ext cx="8860536" cy="347472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Non-Construction Activities Report: Questions 19 &amp; 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8328A8-AD69-80FA-A055-08172924F7A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6" y="1691640"/>
            <a:ext cx="8860536" cy="347472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CEC772-962F-31F5-8BD6-AF5C7DF6233D}"/>
              </a:ext>
            </a:extLst>
          </p:cNvPr>
          <p:cNvSpPr/>
          <p:nvPr/>
        </p:nvSpPr>
        <p:spPr>
          <a:xfrm>
            <a:off x="1581150" y="2105025"/>
            <a:ext cx="131445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298D22-2788-F9C3-A043-9EECB25331E8}"/>
              </a:ext>
            </a:extLst>
          </p:cNvPr>
          <p:cNvSpPr/>
          <p:nvPr/>
        </p:nvSpPr>
        <p:spPr>
          <a:xfrm>
            <a:off x="1685925" y="3533775"/>
            <a:ext cx="1714500" cy="619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2C10CA-A33D-45D4-B063-FB8A386890D5}"/>
              </a:ext>
            </a:extLst>
          </p:cNvPr>
          <p:cNvSpPr txBox="1"/>
          <p:nvPr/>
        </p:nvSpPr>
        <p:spPr>
          <a:xfrm>
            <a:off x="1048891" y="995966"/>
            <a:ext cx="957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 should receive a confirmation message that looks like: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58F0F1BA-0ED6-E20E-D53F-73CAC63F7EF4}"/>
              </a:ext>
            </a:extLst>
          </p:cNvPr>
          <p:cNvSpPr/>
          <p:nvPr/>
        </p:nvSpPr>
        <p:spPr>
          <a:xfrm>
            <a:off x="3907310" y="4519417"/>
            <a:ext cx="2074390" cy="428625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“Submit”</a:t>
            </a:r>
          </a:p>
        </p:txBody>
      </p:sp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FA2661-D078-F15D-EA50-8F083E05B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1674813"/>
            <a:ext cx="78295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2" grpId="0"/>
      <p:bldP spid="13" grpId="0" animBg="1"/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Projects Report: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2CF1ED-1C9C-6CFB-E782-20816B00A0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207"/>
          <a:stretch/>
        </p:blipFill>
        <p:spPr>
          <a:xfrm>
            <a:off x="3367211" y="1438146"/>
            <a:ext cx="5742432" cy="277063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3E2CD-D8BE-4DCA-4E95-25A2A18E211D}"/>
              </a:ext>
            </a:extLst>
          </p:cNvPr>
          <p:cNvSpPr txBox="1"/>
          <p:nvPr/>
        </p:nvSpPr>
        <p:spPr>
          <a:xfrm>
            <a:off x="1095375" y="4508236"/>
            <a:ext cx="96282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Project Report: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required from all Tribes with a project programmed in their TTIP with the following activities: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Preliminary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Construction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required for each project programmed in a Tribe’s TTIP</a:t>
            </a:r>
          </a:p>
        </p:txBody>
      </p:sp>
    </p:spTree>
    <p:extLst>
      <p:ext uri="{BB962C8B-B14F-4D97-AF65-F5344CB8AC3E}">
        <p14:creationId xmlns:p14="http://schemas.microsoft.com/office/powerpoint/2010/main" val="30929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Questions 1 through 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40147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29A983F-2595-F83D-8FEE-4B8F01996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090429"/>
            <a:ext cx="4984376" cy="3177838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4C106D8-6C9E-914D-210D-177783315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97059"/>
            <a:ext cx="5874124" cy="4212206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AF1E4B3-F30C-99C6-B22D-CEBB741EABA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7" y="1086155"/>
            <a:ext cx="4983480" cy="31821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BCDDC5-DC39-F62F-EC9C-EE773A279497}"/>
              </a:ext>
            </a:extLst>
          </p:cNvPr>
          <p:cNvSpPr/>
          <p:nvPr/>
        </p:nvSpPr>
        <p:spPr>
          <a:xfrm>
            <a:off x="11179648" y="3828287"/>
            <a:ext cx="904774" cy="250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9422F8-16AB-9C9B-3442-ADB00221C3B6}"/>
              </a:ext>
            </a:extLst>
          </p:cNvPr>
          <p:cNvCxnSpPr>
            <a:cxnSpLocks/>
          </p:cNvCxnSpPr>
          <p:nvPr/>
        </p:nvCxnSpPr>
        <p:spPr>
          <a:xfrm flipH="1" flipV="1">
            <a:off x="1583703" y="1772239"/>
            <a:ext cx="9595945" cy="218117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2D1668-495F-F367-4064-1C21C7142FF2}"/>
              </a:ext>
            </a:extLst>
          </p:cNvPr>
          <p:cNvSpPr txBox="1"/>
          <p:nvPr/>
        </p:nvSpPr>
        <p:spPr>
          <a:xfrm>
            <a:off x="1302144" y="4895389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TTIP and projects may vary.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2D670-9E76-004D-3B6C-FE0DA63EE3E5}"/>
              </a:ext>
            </a:extLst>
          </p:cNvPr>
          <p:cNvSpPr txBox="1"/>
          <p:nvPr/>
        </p:nvSpPr>
        <p:spPr>
          <a:xfrm>
            <a:off x="6987941" y="1196733"/>
            <a:ext cx="419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you do not see this number on your TTIP, enter “None” in the answer box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6FF0BC-13B5-7820-F496-275CF7ADC25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086155"/>
            <a:ext cx="4983480" cy="318211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FD61CC3-CB7C-1E7E-F462-E09800BE28DB}"/>
              </a:ext>
            </a:extLst>
          </p:cNvPr>
          <p:cNvSpPr/>
          <p:nvPr/>
        </p:nvSpPr>
        <p:spPr>
          <a:xfrm>
            <a:off x="8225955" y="3988401"/>
            <a:ext cx="1715678" cy="250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AC2E0F-30FA-2B74-57A8-4EE5539B0FDF}"/>
              </a:ext>
            </a:extLst>
          </p:cNvPr>
          <p:cNvCxnSpPr/>
          <p:nvPr/>
        </p:nvCxnSpPr>
        <p:spPr>
          <a:xfrm flipH="1" flipV="1">
            <a:off x="1443789" y="2862828"/>
            <a:ext cx="6782166" cy="125070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DC3106-F21E-155E-2988-9688E714B2B6}"/>
              </a:ext>
            </a:extLst>
          </p:cNvPr>
          <p:cNvSpPr txBox="1"/>
          <p:nvPr/>
        </p:nvSpPr>
        <p:spPr>
          <a:xfrm>
            <a:off x="6987941" y="1198866"/>
            <a:ext cx="419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your Tribes does not use project numbers, enter “None” in the answer box</a:t>
            </a:r>
          </a:p>
        </p:txBody>
      </p:sp>
      <p:pic>
        <p:nvPicPr>
          <p:cNvPr id="23" name="Picture 2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A5C6D0E9-36D5-25D8-9116-2C984335731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086155"/>
            <a:ext cx="4983480" cy="3182112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B750608-C27A-13E6-59B9-2909E2AF864B}"/>
              </a:ext>
            </a:extLst>
          </p:cNvPr>
          <p:cNvSpPr/>
          <p:nvPr/>
        </p:nvSpPr>
        <p:spPr>
          <a:xfrm>
            <a:off x="6221691" y="3488179"/>
            <a:ext cx="3525624" cy="1505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1E6EF1-F9D4-58AC-C85B-9CDDBFDABF60}"/>
              </a:ext>
            </a:extLst>
          </p:cNvPr>
          <p:cNvCxnSpPr/>
          <p:nvPr/>
        </p:nvCxnSpPr>
        <p:spPr>
          <a:xfrm flipH="1">
            <a:off x="3878981" y="3638746"/>
            <a:ext cx="2342710" cy="4747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5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9" grpId="0" animBg="1"/>
      <p:bldP spid="9" grpId="1" animBg="1"/>
      <p:bldP spid="13" grpId="0"/>
      <p:bldP spid="14" grpId="0"/>
      <p:bldP spid="14" grpId="1"/>
      <p:bldP spid="18" grpId="0" animBg="1"/>
      <p:bldP spid="18" grpId="1" animBg="1"/>
      <p:bldP spid="21" grpId="0"/>
      <p:bldP spid="21" grpId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Questions 4 &amp;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82" y="1597223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141160-1582-983D-CE75-7A66B6A9A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4843437" cy="338637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06F45A6-F7DB-489F-8D10-4EA3082A2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4944"/>
            <a:ext cx="5890840" cy="42241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C8F6309-8665-8570-C217-F0A9605AF1D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4846320" cy="3383280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339D32-A781-424B-CA80-1B1469C7970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2" y="1135594"/>
            <a:ext cx="4846320" cy="338328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BD38697-8D4F-99E0-E483-EDD9E078FDB5}"/>
              </a:ext>
            </a:extLst>
          </p:cNvPr>
          <p:cNvSpPr/>
          <p:nvPr/>
        </p:nvSpPr>
        <p:spPr>
          <a:xfrm>
            <a:off x="5922164" y="3203344"/>
            <a:ext cx="3388813" cy="328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C03635-37A8-3348-3DEC-DCDE621F7802}"/>
              </a:ext>
            </a:extLst>
          </p:cNvPr>
          <p:cNvCxnSpPr>
            <a:stCxn id="14" idx="2"/>
          </p:cNvCxnSpPr>
          <p:nvPr/>
        </p:nvCxnSpPr>
        <p:spPr>
          <a:xfrm flipH="1">
            <a:off x="1884459" y="3367671"/>
            <a:ext cx="4037705" cy="1706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145767-D84F-BA33-8811-6F01C7F13A12}"/>
              </a:ext>
            </a:extLst>
          </p:cNvPr>
          <p:cNvCxnSpPr>
            <a:stCxn id="14" idx="2"/>
          </p:cNvCxnSpPr>
          <p:nvPr/>
        </p:nvCxnSpPr>
        <p:spPr>
          <a:xfrm flipH="1">
            <a:off x="2317750" y="3367671"/>
            <a:ext cx="3604414" cy="99477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95F2A1-EF02-E05A-D815-61BB2FB85ED8}"/>
              </a:ext>
            </a:extLst>
          </p:cNvPr>
          <p:cNvCxnSpPr/>
          <p:nvPr/>
        </p:nvCxnSpPr>
        <p:spPr>
          <a:xfrm flipH="1" flipV="1">
            <a:off x="3117850" y="2133600"/>
            <a:ext cx="6038850" cy="22860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DF1E93E-1EEF-2C60-AC71-45C604C1CB1C}"/>
              </a:ext>
            </a:extLst>
          </p:cNvPr>
          <p:cNvSpPr/>
          <p:nvPr/>
        </p:nvSpPr>
        <p:spPr>
          <a:xfrm>
            <a:off x="6927850" y="4419600"/>
            <a:ext cx="4654550" cy="2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CB7AA4-5A71-5760-F8A5-6BC46E389642}"/>
              </a:ext>
            </a:extLst>
          </p:cNvPr>
          <p:cNvSpPr txBox="1"/>
          <p:nvPr/>
        </p:nvSpPr>
        <p:spPr>
          <a:xfrm>
            <a:off x="1302144" y="4895389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TTIP and projects may vary.</a:t>
            </a:r>
          </a:p>
        </p:txBody>
      </p:sp>
    </p:spTree>
    <p:extLst>
      <p:ext uri="{BB962C8B-B14F-4D97-AF65-F5344CB8AC3E}">
        <p14:creationId xmlns:p14="http://schemas.microsoft.com/office/powerpoint/2010/main" val="40607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4" grpId="0" animBg="1"/>
      <p:bldP spid="6" grpId="0" animBg="1"/>
      <p:bldP spid="6" grpId="1" animBg="1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Questions 6 &amp; 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07BBE0-D3ED-0063-4357-59A7D04F8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6178902" cy="2135735"/>
          </a:xfrm>
          <a:prstGeom prst="rect">
            <a:avLst/>
          </a:prstGeom>
        </p:spPr>
      </p:pic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BECCA0EE-5089-4EDA-BD08-FB773A65834C}"/>
              </a:ext>
            </a:extLst>
          </p:cNvPr>
          <p:cNvSpPr txBox="1">
            <a:spLocks/>
          </p:cNvSpPr>
          <p:nvPr/>
        </p:nvSpPr>
        <p:spPr>
          <a:xfrm>
            <a:off x="839142" y="1347693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Suggested documents for reference:</a:t>
            </a:r>
          </a:p>
          <a:p>
            <a:pPr>
              <a:buClr>
                <a:srgbClr val="4F81BD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Current TTIP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Suggested Tribal staff to consult:</a:t>
            </a:r>
          </a:p>
          <a:p>
            <a:pPr>
              <a:buClr>
                <a:srgbClr val="4F81BD"/>
              </a:buClr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Transportation Director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BB2B8-1D88-BED1-1544-AF895596CFCE}"/>
              </a:ext>
            </a:extLst>
          </p:cNvPr>
          <p:cNvSpPr txBox="1"/>
          <p:nvPr/>
        </p:nvSpPr>
        <p:spPr>
          <a:xfrm>
            <a:off x="1316282" y="4182582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TTIP and projects may vary.</a:t>
            </a:r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72FAF64-79CC-4DD0-C28A-2A55E4D05F6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2" y="1434185"/>
            <a:ext cx="6181344" cy="2139696"/>
          </a:xfrm>
          <a:prstGeom prst="rect">
            <a:avLst/>
          </a:prstGeom>
        </p:spPr>
      </p:pic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75D6BB-8BB1-BE4A-A44D-90E55C676EB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2" y="1449965"/>
            <a:ext cx="6126480" cy="2139696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ECED8ED-D5A4-7131-11FD-3144E7E44A9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19813"/>
            <a:ext cx="5888736" cy="42245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E1E415-8B9B-5CE0-63B9-A62E48236E1A}"/>
              </a:ext>
            </a:extLst>
          </p:cNvPr>
          <p:cNvSpPr/>
          <p:nvPr/>
        </p:nvSpPr>
        <p:spPr>
          <a:xfrm>
            <a:off x="6165669" y="4153989"/>
            <a:ext cx="1976845" cy="165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D83C68-1BE5-0AE4-2D0E-938C95B7B162}"/>
              </a:ext>
            </a:extLst>
          </p:cNvPr>
          <p:cNvCxnSpPr/>
          <p:nvPr/>
        </p:nvCxnSpPr>
        <p:spPr>
          <a:xfrm flipH="1" flipV="1">
            <a:off x="1837509" y="2133600"/>
            <a:ext cx="5182977" cy="2020389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9C8E30B-53FC-8364-F6CD-BB436B3134CD}"/>
              </a:ext>
            </a:extLst>
          </p:cNvPr>
          <p:cNvSpPr/>
          <p:nvPr/>
        </p:nvSpPr>
        <p:spPr>
          <a:xfrm>
            <a:off x="7629763" y="4700016"/>
            <a:ext cx="1575198" cy="165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4642C7-0BC4-25E5-251E-48723809C0BD}"/>
              </a:ext>
            </a:extLst>
          </p:cNvPr>
          <p:cNvCxnSpPr/>
          <p:nvPr/>
        </p:nvCxnSpPr>
        <p:spPr>
          <a:xfrm flipH="1" flipV="1">
            <a:off x="3622766" y="3239589"/>
            <a:ext cx="4667794" cy="14604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35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 animBg="1"/>
      <p:bldP spid="13" grpId="1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F6E6-9E18-4712-AA9B-A279354A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my Tribe have to use the online reporting tool?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EB08E-3384-4891-B050-129BE1C49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2964"/>
            <a:ext cx="109728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YES!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CFR 170.240(b):</a:t>
            </a:r>
          </a:p>
          <a:p>
            <a:pPr marL="274320" lvl="1" indent="0">
              <a:buNone/>
            </a:pP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“FHWA and BIA shall provide an electronic portal to assist Tribes in submitting the data needed to fulfill the requirements of 23 U.S.C. 201(c)(6)(C).”</a:t>
            </a:r>
          </a:p>
          <a:p>
            <a:pPr marL="274320" lvl="1" indent="0">
              <a:buNone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And, if you are a FHWA TTP Program Agreement (PA) Tribe: </a:t>
            </a:r>
          </a:p>
          <a:p>
            <a:pPr marL="274320" lvl="1" indent="0">
              <a:buNone/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TTP Agreement Art. III, § 7 (B):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“BIA and FHWA have established an electronic data reporting system known as the Tribal Transportation Program Online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5000"/>
              <a:buNone/>
              <a:tabLst/>
              <a:defRPr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Reporting Tool (PORT). The Tribe shall be responsible for inputting all of its required data into PORT…”</a:t>
            </a: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0372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Questions 8 &amp; 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7497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Suggested documents for reference:</a:t>
            </a:r>
          </a:p>
          <a:p>
            <a:pPr>
              <a:buClr>
                <a:srgbClr val="4F81BD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Current TTIP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Suggested Tribal staff to consult:</a:t>
            </a:r>
          </a:p>
          <a:p>
            <a:pPr>
              <a:buClr>
                <a:srgbClr val="4F81BD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Transportation Director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3468BB0-264A-B569-6DF8-862D37191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7703903" cy="2454585"/>
          </a:xfrm>
          <a:prstGeom prst="rect">
            <a:avLst/>
          </a:prstGeom>
        </p:spPr>
      </p:pic>
      <p:pic>
        <p:nvPicPr>
          <p:cNvPr id="6" name="Picture 5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7E4BA2C7-9AF4-EBBC-B15D-235157BE28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98039"/>
            <a:ext cx="7708392" cy="2450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D4C0ED-7B1D-C21F-7ABF-429DE971B8D8}"/>
              </a:ext>
            </a:extLst>
          </p:cNvPr>
          <p:cNvSpPr txBox="1"/>
          <p:nvPr/>
        </p:nvSpPr>
        <p:spPr>
          <a:xfrm>
            <a:off x="758933" y="4650153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TTIP and projects may vary.</a:t>
            </a:r>
          </a:p>
        </p:txBody>
      </p:sp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549B31-199D-22A4-FB87-DE2939D3E49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1" y="1498039"/>
            <a:ext cx="7708392" cy="2450592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B8BF6A4B-45A8-CFBC-E352-C400B498CE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4" y="2439276"/>
            <a:ext cx="5888736" cy="42245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F1825F-6C44-5545-603C-6E745CF6B73F}"/>
              </a:ext>
            </a:extLst>
          </p:cNvPr>
          <p:cNvSpPr/>
          <p:nvPr/>
        </p:nvSpPr>
        <p:spPr>
          <a:xfrm>
            <a:off x="8313503" y="4235897"/>
            <a:ext cx="1637212" cy="144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122157-15C8-CDA1-FA9D-26F244717AB6}"/>
              </a:ext>
            </a:extLst>
          </p:cNvPr>
          <p:cNvCxnSpPr/>
          <p:nvPr/>
        </p:nvCxnSpPr>
        <p:spPr>
          <a:xfrm flipH="1" flipV="1">
            <a:off x="2525486" y="2151017"/>
            <a:ext cx="6522720" cy="204117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58EB99F-6732-EB8D-1EAE-059F58AE824B}"/>
              </a:ext>
            </a:extLst>
          </p:cNvPr>
          <p:cNvSpPr/>
          <p:nvPr/>
        </p:nvSpPr>
        <p:spPr>
          <a:xfrm>
            <a:off x="6147531" y="4328989"/>
            <a:ext cx="732240" cy="162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4DC436-1F12-99C3-B68F-C17732C07FDE}"/>
              </a:ext>
            </a:extLst>
          </p:cNvPr>
          <p:cNvCxnSpPr/>
          <p:nvPr/>
        </p:nvCxnSpPr>
        <p:spPr>
          <a:xfrm flipH="1" flipV="1">
            <a:off x="1576251" y="3614057"/>
            <a:ext cx="4937760" cy="62184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7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7" grpId="0"/>
      <p:bldP spid="9" grpId="0" animBg="1"/>
      <p:bldP spid="9" grpId="1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92FC81-7F7B-035E-46BC-C9237C2EC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8001000" cy="1857375"/>
          </a:xfrm>
          <a:prstGeom prst="rect">
            <a:avLst/>
          </a:prstGeom>
        </p:spPr>
      </p:pic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45BEC8E0-FEDE-4271-1B70-AF4B5760C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7497"/>
            <a:ext cx="10972800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Suggested documents for reference:</a:t>
            </a:r>
          </a:p>
          <a:p>
            <a:pPr>
              <a:buClr>
                <a:srgbClr val="4F81BD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Current TTIP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Suggested Tribal staff to consult:</a:t>
            </a:r>
          </a:p>
          <a:p>
            <a:pPr>
              <a:buClr>
                <a:srgbClr val="4F81BD"/>
              </a:buClr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Transportation Director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1DDAD-3FFE-7C0C-F9A2-AD02B6C13ECB}"/>
              </a:ext>
            </a:extLst>
          </p:cNvPr>
          <p:cNvSpPr txBox="1"/>
          <p:nvPr/>
        </p:nvSpPr>
        <p:spPr>
          <a:xfrm>
            <a:off x="1152525" y="4101513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TTIP and projects may vary.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18AB63-C829-625B-D86E-CE854E21381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8146"/>
            <a:ext cx="8001000" cy="185623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8E5AF58-6EE5-557D-9727-D02C13AB5FA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47" y="2384737"/>
            <a:ext cx="5888736" cy="42245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56103A-D3B0-B97F-459B-738AA51C86FE}"/>
              </a:ext>
            </a:extLst>
          </p:cNvPr>
          <p:cNvSpPr/>
          <p:nvPr/>
        </p:nvSpPr>
        <p:spPr>
          <a:xfrm>
            <a:off x="6453052" y="4171407"/>
            <a:ext cx="1454331" cy="148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8DB49E-D43D-3576-818C-3EDF05FAB43C}"/>
              </a:ext>
            </a:extLst>
          </p:cNvPr>
          <p:cNvCxnSpPr/>
          <p:nvPr/>
        </p:nvCxnSpPr>
        <p:spPr>
          <a:xfrm flipH="1" flipV="1">
            <a:off x="1541417" y="2804160"/>
            <a:ext cx="5529943" cy="129735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20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 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0709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records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work invoices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Tribal Finance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Tribe’s consultants and contractors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313008-DCF8-1ADA-8C15-9D637240E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7181"/>
            <a:ext cx="7972425" cy="2257425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DF75B51-2A73-8BA5-E14B-9F7E3A8AE69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6038"/>
            <a:ext cx="7607808" cy="2258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98F73-74B8-35E7-1544-88DB7ECCB13C}"/>
              </a:ext>
            </a:extLst>
          </p:cNvPr>
          <p:cNvSpPr txBox="1"/>
          <p:nvPr/>
        </p:nvSpPr>
        <p:spPr>
          <a:xfrm>
            <a:off x="1138237" y="4655363"/>
            <a:ext cx="4034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construction reports and project progress may vary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59A714C-4203-8474-D0AD-B8E11DC82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90" y="1987927"/>
            <a:ext cx="3816350" cy="4597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932D2F-70AB-2C76-3067-E10D8C3676F7}"/>
              </a:ext>
            </a:extLst>
          </p:cNvPr>
          <p:cNvSpPr/>
          <p:nvPr/>
        </p:nvSpPr>
        <p:spPr>
          <a:xfrm>
            <a:off x="7680960" y="4655363"/>
            <a:ext cx="3622766" cy="10487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B7E2D5-D8AE-FFF7-28DE-3410B563D039}"/>
              </a:ext>
            </a:extLst>
          </p:cNvPr>
          <p:cNvCxnSpPr/>
          <p:nvPr/>
        </p:nvCxnSpPr>
        <p:spPr>
          <a:xfrm flipH="1" flipV="1">
            <a:off x="5451566" y="2969623"/>
            <a:ext cx="3910148" cy="168574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3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6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 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75875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records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work invoices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Tribe’s consultants and contractors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9B8317-5001-EB40-97A9-880B8B578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5237861" cy="301441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8C3963-8ABF-13D8-355B-42734972823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5585"/>
            <a:ext cx="5239512" cy="3017520"/>
          </a:xfrm>
          <a:prstGeom prst="rect">
            <a:avLst/>
          </a:prstGeom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B6AB12F7-CE5E-D8E3-3973-F7BBA9040281}"/>
              </a:ext>
            </a:extLst>
          </p:cNvPr>
          <p:cNvSpPr txBox="1">
            <a:spLocks/>
          </p:cNvSpPr>
          <p:nvPr/>
        </p:nvSpPr>
        <p:spPr>
          <a:xfrm>
            <a:off x="609600" y="1875875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</a:rPr>
              <a:t>Suggested documents for reference:</a:t>
            </a:r>
          </a:p>
          <a:p>
            <a:pPr>
              <a:buClr>
                <a:srgbClr val="4F81BD"/>
              </a:buClr>
              <a:defRPr/>
            </a:pPr>
            <a:r>
              <a:rPr lang="en-US" sz="1700" dirty="0">
                <a:solidFill>
                  <a:prstClr val="black"/>
                </a:solidFill>
                <a:latin typeface="Arial"/>
              </a:rPr>
              <a:t>Construction </a:t>
            </a:r>
            <a:r>
              <a:rPr lang="en-US" sz="1700" dirty="0">
                <a:solidFill>
                  <a:prstClr val="black"/>
                </a:solidFill>
              </a:rPr>
              <a:t>records </a:t>
            </a:r>
            <a:r>
              <a:rPr lang="en-US" sz="1700" dirty="0">
                <a:solidFill>
                  <a:srgbClr val="FF0000"/>
                </a:solidFill>
              </a:rPr>
              <a:t>– 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did you pay construction contractors or Tribal employees for construction work?</a:t>
            </a:r>
          </a:p>
          <a:p>
            <a:pPr>
              <a:buClr>
                <a:srgbClr val="4F81BD"/>
              </a:buClr>
              <a:defRPr/>
            </a:pPr>
            <a:r>
              <a:rPr lang="en-US" sz="1700" dirty="0">
                <a:solidFill>
                  <a:prstClr val="black"/>
                </a:solidFill>
                <a:latin typeface="Arial"/>
              </a:rPr>
              <a:t>Paid work invoices </a:t>
            </a:r>
            <a:r>
              <a:rPr lang="en-US" sz="1700" dirty="0">
                <a:solidFill>
                  <a:srgbClr val="FF0000"/>
                </a:solidFill>
                <a:latin typeface="Arial"/>
              </a:rPr>
              <a:t>– did you pay consultants for PS&amp;E development?</a:t>
            </a:r>
          </a:p>
          <a:p>
            <a:pPr marL="0" indent="0"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Arial"/>
              </a:rPr>
              <a:t>Suggested Tribal staff to consult:</a:t>
            </a:r>
          </a:p>
          <a:p>
            <a:pPr>
              <a:buClr>
                <a:srgbClr val="4F81BD"/>
              </a:buClr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</a:rPr>
              <a:t>Transportation Director </a:t>
            </a:r>
            <a:r>
              <a:rPr lang="en-US" sz="1500" dirty="0">
                <a:solidFill>
                  <a:srgbClr val="FF0000"/>
                </a:solidFill>
                <a:latin typeface="Arial"/>
              </a:rPr>
              <a:t>– what project activities occurred?  </a:t>
            </a:r>
          </a:p>
          <a:p>
            <a:pPr>
              <a:buClr>
                <a:srgbClr val="4F81BD"/>
              </a:buClr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</a:rPr>
              <a:t>Tribal Finance </a:t>
            </a:r>
            <a:r>
              <a:rPr lang="en-US" sz="1500" dirty="0">
                <a:solidFill>
                  <a:srgbClr val="FF0000"/>
                </a:solidFill>
                <a:latin typeface="Arial"/>
              </a:rPr>
              <a:t>– whom were project funds paid to?  </a:t>
            </a:r>
          </a:p>
          <a:p>
            <a:pPr>
              <a:buClr>
                <a:srgbClr val="4F81BD"/>
              </a:buClr>
              <a:defRPr/>
            </a:pPr>
            <a:r>
              <a:rPr lang="en-US" sz="1500" dirty="0">
                <a:solidFill>
                  <a:prstClr val="black"/>
                </a:solidFill>
                <a:latin typeface="Arial"/>
              </a:rPr>
              <a:t>Tribe’s consultants and contractors </a:t>
            </a:r>
            <a:r>
              <a:rPr lang="en-US" sz="1500" dirty="0">
                <a:solidFill>
                  <a:srgbClr val="FF0000"/>
                </a:solidFill>
                <a:latin typeface="Arial"/>
              </a:rPr>
              <a:t>– what project tasks did you complete? 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E42ADBC-5A0D-E4F4-3708-995816153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823971"/>
              </p:ext>
            </p:extLst>
          </p:nvPr>
        </p:nvGraphicFramePr>
        <p:xfrm>
          <a:off x="7506587" y="2179485"/>
          <a:ext cx="3540642" cy="141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20CA08-0C6E-78DB-1947-FDB4629B1DEE}"/>
              </a:ext>
            </a:extLst>
          </p:cNvPr>
          <p:cNvCxnSpPr>
            <a:cxnSpLocks/>
          </p:cNvCxnSpPr>
          <p:nvPr/>
        </p:nvCxnSpPr>
        <p:spPr>
          <a:xfrm flipH="1">
            <a:off x="5078821" y="2962259"/>
            <a:ext cx="2948760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E39F70-2E44-03A6-828F-44685622C2FE}"/>
              </a:ext>
            </a:extLst>
          </p:cNvPr>
          <p:cNvCxnSpPr/>
          <p:nvPr/>
        </p:nvCxnSpPr>
        <p:spPr>
          <a:xfrm flipV="1">
            <a:off x="6666614" y="3595999"/>
            <a:ext cx="1839433" cy="110359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1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1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F70339-F124-3ADA-ED8C-90C5B1CAF8C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" y="1207122"/>
            <a:ext cx="7982712" cy="310896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 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73872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records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 financial reports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Tribe’s consultants and contractors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43EBFA-9D7E-8867-2851-2EBDCDC66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07122"/>
            <a:ext cx="7981950" cy="3105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DB48F-8FC2-A109-80D3-1A3BB3647EC4}"/>
              </a:ext>
            </a:extLst>
          </p:cNvPr>
          <p:cNvSpPr txBox="1"/>
          <p:nvPr/>
        </p:nvSpPr>
        <p:spPr>
          <a:xfrm>
            <a:off x="8835656" y="1546809"/>
            <a:ext cx="3130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reports and amounts may vary.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173210-28BA-864B-77BE-14D1BC18DF71}"/>
              </a:ext>
            </a:extLst>
          </p:cNvPr>
          <p:cNvSpPr txBox="1"/>
          <p:nvPr/>
        </p:nvSpPr>
        <p:spPr>
          <a:xfrm>
            <a:off x="87642" y="4979022"/>
            <a:ext cx="26788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$         984.12</a:t>
            </a:r>
          </a:p>
          <a:p>
            <a:r>
              <a:rPr lang="en-US" dirty="0">
                <a:solidFill>
                  <a:srgbClr val="FF0000"/>
                </a:solidFill>
              </a:rPr>
              <a:t>+            $    16,032.55</a:t>
            </a:r>
          </a:p>
          <a:p>
            <a:r>
              <a:rPr lang="en-US" u="sng" dirty="0">
                <a:solidFill>
                  <a:srgbClr val="FF0000"/>
                </a:solidFill>
              </a:rPr>
              <a:t>+            $    24,782.00</a:t>
            </a:r>
          </a:p>
          <a:p>
            <a:r>
              <a:rPr lang="en-US" dirty="0">
                <a:solidFill>
                  <a:srgbClr val="FF0000"/>
                </a:solidFill>
              </a:rPr>
              <a:t>=            $    41,798.67</a:t>
            </a:r>
          </a:p>
          <a:p>
            <a:pPr algn="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BF8EB74F-667F-6A2E-F139-6349B76DD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36" y="3692457"/>
            <a:ext cx="8127122" cy="291680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2CB3AC-DF9E-F17B-5B50-5C7633C4A937}"/>
              </a:ext>
            </a:extLst>
          </p:cNvPr>
          <p:cNvCxnSpPr/>
          <p:nvPr/>
        </p:nvCxnSpPr>
        <p:spPr>
          <a:xfrm>
            <a:off x="9365787" y="5875688"/>
            <a:ext cx="508819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670B159-211D-C079-7CA6-F7085AC06510}"/>
              </a:ext>
            </a:extLst>
          </p:cNvPr>
          <p:cNvCxnSpPr/>
          <p:nvPr/>
        </p:nvCxnSpPr>
        <p:spPr>
          <a:xfrm>
            <a:off x="9365786" y="5980611"/>
            <a:ext cx="508819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66DFBD-8E9C-B20E-7F39-45ACE0ED60B9}"/>
              </a:ext>
            </a:extLst>
          </p:cNvPr>
          <p:cNvCxnSpPr/>
          <p:nvPr/>
        </p:nvCxnSpPr>
        <p:spPr>
          <a:xfrm>
            <a:off x="9365786" y="6073988"/>
            <a:ext cx="508819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D8B5E9A-A5DC-6B64-2901-F3E01CAE62C2}"/>
              </a:ext>
            </a:extLst>
          </p:cNvPr>
          <p:cNvSpPr/>
          <p:nvPr/>
        </p:nvSpPr>
        <p:spPr>
          <a:xfrm>
            <a:off x="802655" y="5797523"/>
            <a:ext cx="1878468" cy="366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16AEE9-5FDD-745D-C07A-C4DD05B568C2}"/>
              </a:ext>
            </a:extLst>
          </p:cNvPr>
          <p:cNvCxnSpPr>
            <a:cxnSpLocks/>
          </p:cNvCxnSpPr>
          <p:nvPr/>
        </p:nvCxnSpPr>
        <p:spPr>
          <a:xfrm flipH="1" flipV="1">
            <a:off x="2281689" y="4001909"/>
            <a:ext cx="387899" cy="194660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FC9D9BD-D199-0310-731B-04EAF3995E47}"/>
              </a:ext>
            </a:extLst>
          </p:cNvPr>
          <p:cNvSpPr/>
          <p:nvPr/>
        </p:nvSpPr>
        <p:spPr>
          <a:xfrm>
            <a:off x="7298371" y="3881993"/>
            <a:ext cx="1419283" cy="2019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9" grpId="0"/>
      <p:bldP spid="26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 14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2088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records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work invoices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Tribe’s consultants and contractors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45736D-906D-B7DB-D359-764BEC3E6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7934325" cy="2971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7E78A-ADE6-21F4-5B51-404C4E1C558C}"/>
              </a:ext>
            </a:extLst>
          </p:cNvPr>
          <p:cNvSpPr txBox="1"/>
          <p:nvPr/>
        </p:nvSpPr>
        <p:spPr>
          <a:xfrm>
            <a:off x="290398" y="4591024"/>
            <a:ext cx="3130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reports and amounts may vary.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79FF6E8-E6A7-6AD2-7719-F6D6569253C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0" y="1138688"/>
            <a:ext cx="7872984" cy="297180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D6CD1EF3-EBE0-B9E8-A250-9DFBA3E8BF0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59" y="3541973"/>
            <a:ext cx="8129016" cy="291693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BBC9EA-CA26-0AAE-2C67-B0940B0C8A83}"/>
              </a:ext>
            </a:extLst>
          </p:cNvPr>
          <p:cNvCxnSpPr/>
          <p:nvPr/>
        </p:nvCxnSpPr>
        <p:spPr>
          <a:xfrm flipH="1" flipV="1">
            <a:off x="2052084" y="3729856"/>
            <a:ext cx="9122735" cy="238519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A93C3C-DAAC-9F7E-31B8-ECF8C773918E}"/>
              </a:ext>
            </a:extLst>
          </p:cNvPr>
          <p:cNvSpPr/>
          <p:nvPr/>
        </p:nvSpPr>
        <p:spPr>
          <a:xfrm>
            <a:off x="4063592" y="6106343"/>
            <a:ext cx="7677150" cy="1238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4892286-9F58-6552-0FDD-5FFFD85EAC5C}"/>
              </a:ext>
            </a:extLst>
          </p:cNvPr>
          <p:cNvSpPr/>
          <p:nvPr/>
        </p:nvSpPr>
        <p:spPr>
          <a:xfrm>
            <a:off x="9763125" y="3196456"/>
            <a:ext cx="446567" cy="816128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" grpId="0"/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 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2635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records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work invoices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TTIP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Tribal Finance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Tribe’s consultants and contractors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200740-AD3E-EF4C-4320-B65DE3F33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8688"/>
            <a:ext cx="7898674" cy="33123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8B764A-29D0-E220-6C10-75DDFCAF5244}"/>
              </a:ext>
            </a:extLst>
          </p:cNvPr>
          <p:cNvSpPr/>
          <p:nvPr/>
        </p:nvSpPr>
        <p:spPr>
          <a:xfrm>
            <a:off x="1180214" y="1701209"/>
            <a:ext cx="6751674" cy="311426"/>
          </a:xfrm>
          <a:prstGeom prst="roundRect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6B8DA7-F329-A7EA-E949-0F79EF44B450}"/>
              </a:ext>
            </a:extLst>
          </p:cNvPr>
          <p:cNvSpPr/>
          <p:nvPr/>
        </p:nvSpPr>
        <p:spPr>
          <a:xfrm>
            <a:off x="1180214" y="2012635"/>
            <a:ext cx="6347637" cy="198937"/>
          </a:xfrm>
          <a:prstGeom prst="roundRect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BE13F9-10B1-AFD4-1B38-D45C3B1036DC}"/>
              </a:ext>
            </a:extLst>
          </p:cNvPr>
          <p:cNvSpPr/>
          <p:nvPr/>
        </p:nvSpPr>
        <p:spPr>
          <a:xfrm>
            <a:off x="1180214" y="2211572"/>
            <a:ext cx="3083442" cy="311426"/>
          </a:xfrm>
          <a:prstGeom prst="roundRect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26A733-2260-4239-56D2-3A98B5B44A5D}"/>
              </a:ext>
            </a:extLst>
          </p:cNvPr>
          <p:cNvCxnSpPr/>
          <p:nvPr/>
        </p:nvCxnSpPr>
        <p:spPr>
          <a:xfrm>
            <a:off x="5890437" y="1414130"/>
            <a:ext cx="18181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591D3D-0DF6-9DAD-A781-A0109BB7DC62}"/>
              </a:ext>
            </a:extLst>
          </p:cNvPr>
          <p:cNvCxnSpPr/>
          <p:nvPr/>
        </p:nvCxnSpPr>
        <p:spPr>
          <a:xfrm>
            <a:off x="1180214" y="1690576"/>
            <a:ext cx="208398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4F48D7-C17D-8B26-95C7-E5B880CA3329}"/>
              </a:ext>
            </a:extLst>
          </p:cNvPr>
          <p:cNvSpPr txBox="1"/>
          <p:nvPr/>
        </p:nvSpPr>
        <p:spPr>
          <a:xfrm>
            <a:off x="8733770" y="1045670"/>
            <a:ext cx="3130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reports and amounts may vary.</a:t>
            </a: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0C4A2ABD-9ED8-4969-C5A4-8D9A29E02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56" y="3479999"/>
            <a:ext cx="7722029" cy="31292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778980-714A-BFE8-A049-FFF776957BC4}"/>
              </a:ext>
            </a:extLst>
          </p:cNvPr>
          <p:cNvSpPr/>
          <p:nvPr/>
        </p:nvSpPr>
        <p:spPr>
          <a:xfrm>
            <a:off x="5349922" y="4633415"/>
            <a:ext cx="6514271" cy="2934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36B8DD-F470-F963-3B6B-74037BE38676}"/>
              </a:ext>
            </a:extLst>
          </p:cNvPr>
          <p:cNvSpPr txBox="1"/>
          <p:nvPr/>
        </p:nvSpPr>
        <p:spPr>
          <a:xfrm>
            <a:off x="-52418" y="4947987"/>
            <a:ext cx="4281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$    143,234.01 (PE/Design)</a:t>
            </a:r>
          </a:p>
          <a:p>
            <a:r>
              <a:rPr lang="en-US" dirty="0">
                <a:solidFill>
                  <a:srgbClr val="FF0000"/>
                </a:solidFill>
              </a:rPr>
              <a:t>+       $    989,000.00 (Contract Award)</a:t>
            </a:r>
          </a:p>
          <a:p>
            <a:r>
              <a:rPr lang="en-US" u="sng" dirty="0">
                <a:solidFill>
                  <a:srgbClr val="FF0000"/>
                </a:solidFill>
              </a:rPr>
              <a:t>+       $    100,000.00 (CE Est. [TTIP])</a:t>
            </a:r>
          </a:p>
          <a:p>
            <a:r>
              <a:rPr lang="en-US" dirty="0">
                <a:solidFill>
                  <a:srgbClr val="FF0000"/>
                </a:solidFill>
              </a:rPr>
              <a:t>=       $ 1,232,234.01 (Anticipated)</a:t>
            </a:r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E024391D-C2AE-7B29-15A9-9AFEE8430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341" y="2845056"/>
            <a:ext cx="3251701" cy="391719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0A79A90-6DFC-584B-4C10-1D5C61B2CEE5}"/>
              </a:ext>
            </a:extLst>
          </p:cNvPr>
          <p:cNvSpPr/>
          <p:nvPr/>
        </p:nvSpPr>
        <p:spPr>
          <a:xfrm>
            <a:off x="10158191" y="4305869"/>
            <a:ext cx="1244513" cy="1451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E9200D60-23FD-5FAD-C4F0-9446292635A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77" y="3043993"/>
            <a:ext cx="4834362" cy="36773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ED8EF36-55C7-0D52-7942-4ABAA876F773}"/>
              </a:ext>
            </a:extLst>
          </p:cNvPr>
          <p:cNvSpPr/>
          <p:nvPr/>
        </p:nvSpPr>
        <p:spPr>
          <a:xfrm>
            <a:off x="7137779" y="6148316"/>
            <a:ext cx="4646263" cy="1569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938735-C25E-1A6F-FA18-8F5545B8FADC}"/>
              </a:ext>
            </a:extLst>
          </p:cNvPr>
          <p:cNvSpPr/>
          <p:nvPr/>
        </p:nvSpPr>
        <p:spPr>
          <a:xfrm>
            <a:off x="555025" y="5746738"/>
            <a:ext cx="2987749" cy="449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DA27AB-94D8-9224-BEBC-C2AA2BCEF44F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763" y="1140907"/>
            <a:ext cx="7900416" cy="331012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B97422-428C-F76F-6916-3F1C447130BC}"/>
              </a:ext>
            </a:extLst>
          </p:cNvPr>
          <p:cNvCxnSpPr/>
          <p:nvPr/>
        </p:nvCxnSpPr>
        <p:spPr>
          <a:xfrm flipH="1" flipV="1">
            <a:off x="2088286" y="4114800"/>
            <a:ext cx="133918" cy="158425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19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2" grpId="0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Questions 16 &amp; 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documents for reference: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records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Paid work invoices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Suggested Tribal staff to consult: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 Director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Tribe’s consultants and contractors</a:t>
            </a:r>
          </a:p>
        </p:txBody>
      </p:sp>
      <p:pic>
        <p:nvPicPr>
          <p:cNvPr id="3" name="Picture 2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C1C93313-68C7-1CEE-885A-425E42ADC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1900"/>
            <a:ext cx="6551393" cy="3346226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B0B6D09E-0503-F4E8-6AC8-E014FB102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37" y="1981200"/>
            <a:ext cx="3816350" cy="4597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819B74B1-226D-53B9-6511-6F7869E708A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1422"/>
            <a:ext cx="6556248" cy="334670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8335374-873B-156E-9C51-7B04BA046696}"/>
              </a:ext>
            </a:extLst>
          </p:cNvPr>
          <p:cNvSpPr/>
          <p:nvPr/>
        </p:nvSpPr>
        <p:spPr>
          <a:xfrm>
            <a:off x="9447683" y="3540642"/>
            <a:ext cx="1424763" cy="255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B6E81E-6C2C-CC5F-BB6C-E53210364C0A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1382233" y="2413591"/>
            <a:ext cx="8065450" cy="125464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1185F3-A3F0-89E4-AC59-EF8C5845CD06}"/>
              </a:ext>
            </a:extLst>
          </p:cNvPr>
          <p:cNvSpPr txBox="1"/>
          <p:nvPr/>
        </p:nvSpPr>
        <p:spPr>
          <a:xfrm>
            <a:off x="1463931" y="4972596"/>
            <a:ext cx="4034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construction progress and completion date may vary.</a:t>
            </a:r>
          </a:p>
        </p:txBody>
      </p:sp>
      <p:pic>
        <p:nvPicPr>
          <p:cNvPr id="14" name="Picture 13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989D61E5-2FB9-CDAC-6EE5-1A0D39A911B8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2" y="1261003"/>
            <a:ext cx="6556248" cy="334670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7242A74-E5AA-385C-3DA0-A1CA69CDDFF2}"/>
              </a:ext>
            </a:extLst>
          </p:cNvPr>
          <p:cNvSpPr/>
          <p:nvPr/>
        </p:nvSpPr>
        <p:spPr>
          <a:xfrm>
            <a:off x="7613582" y="3718895"/>
            <a:ext cx="1808704" cy="2994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109DE2-52B6-02F3-3A06-665DEF22D2AD}"/>
              </a:ext>
            </a:extLst>
          </p:cNvPr>
          <p:cNvCxnSpPr>
            <a:stCxn id="15" idx="2"/>
          </p:cNvCxnSpPr>
          <p:nvPr/>
        </p:nvCxnSpPr>
        <p:spPr>
          <a:xfrm flipH="1">
            <a:off x="1711842" y="3868624"/>
            <a:ext cx="5901740" cy="22491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5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/>
      <p:bldP spid="9" grpId="1" animBg="1"/>
      <p:bldP spid="12" grpId="0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Questions 18 &amp; 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0E1249-F3ED-9988-81AB-4A124A2A0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8" y="1800225"/>
            <a:ext cx="8001000" cy="325755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A84915-845C-DBEE-9EEA-0322B9540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8" y="1800225"/>
            <a:ext cx="7964424" cy="354526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34678B1-54DB-9621-6618-8D081F72443D}"/>
              </a:ext>
            </a:extLst>
          </p:cNvPr>
          <p:cNvSpPr/>
          <p:nvPr/>
        </p:nvSpPr>
        <p:spPr>
          <a:xfrm>
            <a:off x="765544" y="2169042"/>
            <a:ext cx="1350335" cy="552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EF5C53-ABD8-CC13-4756-3D2CDD93B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8" y="1800225"/>
            <a:ext cx="7964424" cy="35157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7B18F65-766B-3A99-C7F9-ADBD4DD4E252}"/>
              </a:ext>
            </a:extLst>
          </p:cNvPr>
          <p:cNvSpPr/>
          <p:nvPr/>
        </p:nvSpPr>
        <p:spPr>
          <a:xfrm>
            <a:off x="765544" y="3764241"/>
            <a:ext cx="1988289" cy="4675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8E355916-CD1C-829E-CDC5-9ABFD790B377}"/>
              </a:ext>
            </a:extLst>
          </p:cNvPr>
          <p:cNvSpPr/>
          <p:nvPr/>
        </p:nvSpPr>
        <p:spPr>
          <a:xfrm>
            <a:off x="1929654" y="4657567"/>
            <a:ext cx="2074390" cy="428625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“Submit”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84515-57D2-A8D2-7B2B-F902A0CD11FD}"/>
              </a:ext>
            </a:extLst>
          </p:cNvPr>
          <p:cNvSpPr txBox="1"/>
          <p:nvPr/>
        </p:nvSpPr>
        <p:spPr>
          <a:xfrm>
            <a:off x="609600" y="1042281"/>
            <a:ext cx="957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 should receive a confirmation message that looks like: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353447-8B6C-02B2-B82E-4D9FCAE64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7" y="1487766"/>
            <a:ext cx="789622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1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Activities Report: Subsequent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110214"/>
            <a:ext cx="7896225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Repeat this process (slides 37-48) for every active project programmed in the Tribe’s TTIP with one or more of the following activities: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Preliminary Engineering</a:t>
            </a:r>
          </a:p>
          <a:p>
            <a:r>
              <a:rPr lang="en-US" dirty="0"/>
              <a:t>Construction</a:t>
            </a:r>
          </a:p>
          <a:p>
            <a:r>
              <a:rPr lang="en-US" dirty="0"/>
              <a:t>Construction Engineering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9F64F84-3FF6-4565-1264-CFC29E45F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48" y="1998915"/>
            <a:ext cx="6144802" cy="43243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69233B-992D-C7A0-11C4-EFEFD6EE41D6}"/>
              </a:ext>
            </a:extLst>
          </p:cNvPr>
          <p:cNvSpPr/>
          <p:nvPr/>
        </p:nvSpPr>
        <p:spPr>
          <a:xfrm>
            <a:off x="5913848" y="5353050"/>
            <a:ext cx="1353727" cy="2000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3C1BE11-8488-993A-985B-A242885E1C8B}"/>
              </a:ext>
            </a:extLst>
          </p:cNvPr>
          <p:cNvSpPr/>
          <p:nvPr/>
        </p:nvSpPr>
        <p:spPr>
          <a:xfrm>
            <a:off x="8191500" y="4569023"/>
            <a:ext cx="295275" cy="326827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29E793-F08C-7EF5-8EDB-182B76432CD3}"/>
              </a:ext>
            </a:extLst>
          </p:cNvPr>
          <p:cNvSpPr/>
          <p:nvPr/>
        </p:nvSpPr>
        <p:spPr>
          <a:xfrm>
            <a:off x="6096000" y="3124200"/>
            <a:ext cx="1724025" cy="447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AB922883-D29B-F391-7DB7-60667427901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2" y="2406467"/>
            <a:ext cx="6144768" cy="43251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E458CFE-DDD9-52E0-8393-127F2A909462}"/>
              </a:ext>
            </a:extLst>
          </p:cNvPr>
          <p:cNvSpPr/>
          <p:nvPr/>
        </p:nvSpPr>
        <p:spPr>
          <a:xfrm>
            <a:off x="5572125" y="3571875"/>
            <a:ext cx="2028825" cy="4075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8EC66A-B00B-2255-CA51-0C6D97288EAF}"/>
              </a:ext>
            </a:extLst>
          </p:cNvPr>
          <p:cNvSpPr/>
          <p:nvPr/>
        </p:nvSpPr>
        <p:spPr>
          <a:xfrm>
            <a:off x="5457824" y="5951419"/>
            <a:ext cx="1353727" cy="2952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78CF1-EA97-26D1-2819-C13EC6BCF4FF}"/>
              </a:ext>
            </a:extLst>
          </p:cNvPr>
          <p:cNvSpPr/>
          <p:nvPr/>
        </p:nvSpPr>
        <p:spPr>
          <a:xfrm>
            <a:off x="7820025" y="4905375"/>
            <a:ext cx="295275" cy="44767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CE462C-36E9-7996-9A9B-010212E93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2" y="1295400"/>
            <a:ext cx="7896225" cy="4552950"/>
          </a:xfrm>
          <a:prstGeom prst="rect">
            <a:avLst/>
          </a:prstGeom>
        </p:spPr>
      </p:pic>
      <p:sp>
        <p:nvSpPr>
          <p:cNvPr id="18" name="Arrow: Left 17">
            <a:extLst>
              <a:ext uri="{FF2B5EF4-FFF2-40B4-BE49-F238E27FC236}">
                <a16:creationId xmlns:a16="http://schemas.microsoft.com/office/drawing/2014/main" id="{3751772F-AB2F-ACC6-039D-1C9D825F77EE}"/>
              </a:ext>
            </a:extLst>
          </p:cNvPr>
          <p:cNvSpPr/>
          <p:nvPr/>
        </p:nvSpPr>
        <p:spPr>
          <a:xfrm>
            <a:off x="3532438" y="4690761"/>
            <a:ext cx="3886721" cy="1531364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Click “Submit another response” to report more projects</a:t>
            </a:r>
          </a:p>
        </p:txBody>
      </p:sp>
    </p:spTree>
    <p:extLst>
      <p:ext uri="{BB962C8B-B14F-4D97-AF65-F5344CB8AC3E}">
        <p14:creationId xmlns:p14="http://schemas.microsoft.com/office/powerpoint/2010/main" val="14154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E103-BC31-6780-043B-42EA4D94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documents are helpful for the completing the annual report?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8CB5-62E7-5881-BA4D-4B4236E8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1022"/>
            <a:ext cx="6670089" cy="4876800"/>
          </a:xfrm>
        </p:spPr>
        <p:txBody>
          <a:bodyPr/>
          <a:lstStyle/>
          <a:p>
            <a:r>
              <a:rPr lang="en-US" dirty="0"/>
              <a:t>Previous year’s TTP Annual Report</a:t>
            </a:r>
          </a:p>
          <a:p>
            <a:r>
              <a:rPr lang="en-US" dirty="0"/>
              <a:t>All executed Referenced Funding </a:t>
            </a:r>
          </a:p>
          <a:p>
            <a:pPr marL="0" indent="0">
              <a:buNone/>
            </a:pPr>
            <a:r>
              <a:rPr lang="en-US" dirty="0"/>
              <a:t>  Agreements (RFA) since signing FHWA </a:t>
            </a:r>
          </a:p>
          <a:p>
            <a:r>
              <a:rPr lang="en-US" dirty="0"/>
              <a:t>Current approved TTIP with reporting year included</a:t>
            </a:r>
          </a:p>
          <a:p>
            <a:r>
              <a:rPr lang="en-US" dirty="0"/>
              <a:t>Tribe revenue reports (current and historical)</a:t>
            </a:r>
          </a:p>
          <a:p>
            <a:r>
              <a:rPr lang="en-US" dirty="0"/>
              <a:t>Tribal payroll and expense reports for reporting period</a:t>
            </a:r>
          </a:p>
          <a:p>
            <a:r>
              <a:rPr lang="en-US" dirty="0"/>
              <a:t>Construction reports, daily diaries, etc.  </a:t>
            </a:r>
          </a:p>
          <a:p>
            <a:r>
              <a:rPr lang="en-US" dirty="0"/>
              <a:t>Others as needed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83CAB-8518-2C65-58F6-37A48F36E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B858-7F87-4293-BC05-FFDEB8F8B7A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FA7E43B-E8AF-AFF6-0BA8-8B7E55858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83" y="1288297"/>
            <a:ext cx="4017903" cy="4888547"/>
          </a:xfrm>
          <a:prstGeom prst="rect">
            <a:avLst/>
          </a:prstGeom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BA6401DD-EF5C-4B4D-B8D8-448C82961E0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58" y="1288297"/>
            <a:ext cx="4014216" cy="489427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11DD8805-056A-A6A0-9AFF-09E508494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12" y="2498794"/>
            <a:ext cx="4531908" cy="246755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2CFE0FEF-E1E0-5CE5-3F2C-5201B83DB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04" y="1611521"/>
            <a:ext cx="4351228" cy="44198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9E4730-56B9-135E-9C08-186FCAA3E3CD}"/>
              </a:ext>
            </a:extLst>
          </p:cNvPr>
          <p:cNvSpPr/>
          <p:nvPr/>
        </p:nvSpPr>
        <p:spPr>
          <a:xfrm>
            <a:off x="847725" y="1357722"/>
            <a:ext cx="4800600" cy="34038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B04BB06B-5E40-B608-741D-B5562122C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906" y="1611521"/>
            <a:ext cx="4365455" cy="39581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9EB76B4-D455-78CE-20B0-09B65C33A336}"/>
              </a:ext>
            </a:extLst>
          </p:cNvPr>
          <p:cNvSpPr/>
          <p:nvPr/>
        </p:nvSpPr>
        <p:spPr>
          <a:xfrm>
            <a:off x="5833979" y="1420791"/>
            <a:ext cx="1614025" cy="2599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F5B4A-7FE6-F4AF-84A1-E00FD55945A3}"/>
              </a:ext>
            </a:extLst>
          </p:cNvPr>
          <p:cNvSpPr/>
          <p:nvPr/>
        </p:nvSpPr>
        <p:spPr>
          <a:xfrm>
            <a:off x="848369" y="1809548"/>
            <a:ext cx="5812957" cy="72343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E0D82D0-B74F-BFA0-25B3-4104B4E2B4A7}"/>
              </a:ext>
            </a:extLst>
          </p:cNvPr>
          <p:cNvSpPr/>
          <p:nvPr/>
        </p:nvSpPr>
        <p:spPr>
          <a:xfrm>
            <a:off x="6767392" y="2009047"/>
            <a:ext cx="732003" cy="2599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92F349-89E4-A20E-9557-666EA2C2EFDB}"/>
              </a:ext>
            </a:extLst>
          </p:cNvPr>
          <p:cNvSpPr/>
          <p:nvPr/>
        </p:nvSpPr>
        <p:spPr>
          <a:xfrm>
            <a:off x="847725" y="2597303"/>
            <a:ext cx="5726330" cy="71999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95335EE-2436-5BE8-48E0-AA4B53E6B20C}"/>
              </a:ext>
            </a:extLst>
          </p:cNvPr>
          <p:cNvSpPr/>
          <p:nvPr/>
        </p:nvSpPr>
        <p:spPr>
          <a:xfrm>
            <a:off x="6660682" y="2801978"/>
            <a:ext cx="619007" cy="28593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8A85D334-A043-A73D-CA00-7B60FFD9A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43" y="2532983"/>
            <a:ext cx="4758344" cy="237287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CAB3DF-CBFB-3921-2B24-013294C687B2}"/>
              </a:ext>
            </a:extLst>
          </p:cNvPr>
          <p:cNvSpPr/>
          <p:nvPr/>
        </p:nvSpPr>
        <p:spPr>
          <a:xfrm>
            <a:off x="847725" y="3406170"/>
            <a:ext cx="6113663" cy="40833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A1849FD-2DB0-C553-2E11-9C7999A52864}"/>
              </a:ext>
            </a:extLst>
          </p:cNvPr>
          <p:cNvSpPr/>
          <p:nvPr/>
        </p:nvSpPr>
        <p:spPr>
          <a:xfrm>
            <a:off x="7045545" y="3499090"/>
            <a:ext cx="511160" cy="25995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4FEF5F-3429-7EB1-F237-31EBE978AECC}"/>
              </a:ext>
            </a:extLst>
          </p:cNvPr>
          <p:cNvSpPr/>
          <p:nvPr/>
        </p:nvSpPr>
        <p:spPr>
          <a:xfrm>
            <a:off x="847725" y="3843143"/>
            <a:ext cx="5081437" cy="7341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6138528-49ED-C15B-1FED-899B60B71E16}"/>
              </a:ext>
            </a:extLst>
          </p:cNvPr>
          <p:cNvSpPr/>
          <p:nvPr/>
        </p:nvSpPr>
        <p:spPr>
          <a:xfrm>
            <a:off x="5971005" y="4032985"/>
            <a:ext cx="1295320" cy="27620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C28234-D7FE-2818-DFC1-F3F022D2F35D}"/>
              </a:ext>
            </a:extLst>
          </p:cNvPr>
          <p:cNvSpPr/>
          <p:nvPr/>
        </p:nvSpPr>
        <p:spPr>
          <a:xfrm>
            <a:off x="847725" y="4658627"/>
            <a:ext cx="5248275" cy="36146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D8B2C9C-DECC-32D2-4684-68600DF4263F}"/>
              </a:ext>
            </a:extLst>
          </p:cNvPr>
          <p:cNvSpPr/>
          <p:nvPr/>
        </p:nvSpPr>
        <p:spPr>
          <a:xfrm>
            <a:off x="6182627" y="4690137"/>
            <a:ext cx="1126897" cy="30771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8AF2D8-8217-3F21-D122-E9AB37FCEAD9}"/>
              </a:ext>
            </a:extLst>
          </p:cNvPr>
          <p:cNvSpPr txBox="1"/>
          <p:nvPr/>
        </p:nvSpPr>
        <p:spPr>
          <a:xfrm>
            <a:off x="7517172" y="2259423"/>
            <a:ext cx="37442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Coordinate with other Tribal departments early for needed documents.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372E0F-44B5-6B94-4325-6DDFC8E0FF43}"/>
              </a:ext>
            </a:extLst>
          </p:cNvPr>
          <p:cNvSpPr/>
          <p:nvPr/>
        </p:nvSpPr>
        <p:spPr>
          <a:xfrm>
            <a:off x="847725" y="5101389"/>
            <a:ext cx="2482616" cy="360627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2DF8C-CDDA-44AD-A0CA-719A58A1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Thoughts, Questions, Comments…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3F81B-F12F-C723-1DAB-D5864AC25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TTP Annual Reports are due Saturday, December 30, 2023</a:t>
            </a:r>
          </a:p>
          <a:p>
            <a:r>
              <a:rPr lang="en-US" dirty="0"/>
              <a:t>Coordination with other Tribal departments and staff is likely</a:t>
            </a:r>
          </a:p>
          <a:p>
            <a:r>
              <a:rPr lang="en-US" dirty="0"/>
              <a:t>Begin report work as early as possible</a:t>
            </a:r>
          </a:p>
          <a:p>
            <a:r>
              <a:rPr lang="en-US" dirty="0"/>
              <a:t>Work with your TCs (FHWA) or POCs (BIA) if further assistance is needed on the report itself or the reporting tool</a:t>
            </a:r>
          </a:p>
          <a:p>
            <a:r>
              <a:rPr lang="en-US" dirty="0"/>
              <a:t>If you need to make corrections to a submitted report, contact your TC of POC to discuss best course of action to make change.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2AFD5-4927-C591-B38D-651CD04E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B858-7F87-4293-BC05-FFDEB8F8B7A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97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E103-BC31-6780-043B-42EA4D94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may I need to coordinate with for TTP reporting?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D8CB5-62E7-5881-BA4D-4B4236E8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1022"/>
            <a:ext cx="6670089" cy="4876800"/>
          </a:xfrm>
        </p:spPr>
        <p:txBody>
          <a:bodyPr/>
          <a:lstStyle/>
          <a:p>
            <a:r>
              <a:rPr lang="en-US" dirty="0"/>
              <a:t>Tribal Administrator</a:t>
            </a:r>
          </a:p>
          <a:p>
            <a:r>
              <a:rPr lang="en-US" dirty="0"/>
              <a:t>Tribe’s finance office or bookkeeper</a:t>
            </a:r>
          </a:p>
          <a:p>
            <a:r>
              <a:rPr lang="en-US" dirty="0"/>
              <a:t>Tribal transportation staff</a:t>
            </a:r>
          </a:p>
          <a:p>
            <a:r>
              <a:rPr lang="en-US" dirty="0"/>
              <a:t>FHWA Tribal Coordinator (TC)</a:t>
            </a:r>
          </a:p>
          <a:p>
            <a:r>
              <a:rPr lang="en-US" dirty="0"/>
              <a:t>BIA Point of Contact (POC) Engineer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83CAB-8518-2C65-58F6-37A48F36E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7B858-7F87-4293-BC05-FFDEB8F8B7A1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F744F3B-3DD3-7B42-7CE8-289F9F3FB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624788"/>
              </p:ext>
            </p:extLst>
          </p:nvPr>
        </p:nvGraphicFramePr>
        <p:xfrm>
          <a:off x="3944644" y="17453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328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</a:t>
            </a:r>
          </a:p>
        </p:txBody>
      </p:sp>
      <p:pic>
        <p:nvPicPr>
          <p:cNvPr id="10" name="Content Placeholder 9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D92A9291-87A5-7715-6E00-2DC5BF7BE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1"/>
          <a:stretch/>
        </p:blipFill>
        <p:spPr>
          <a:xfrm>
            <a:off x="2981026" y="1390521"/>
            <a:ext cx="5740538" cy="27724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1EC088-155C-0F5D-C732-A8F2F493FFF2}"/>
              </a:ext>
            </a:extLst>
          </p:cNvPr>
          <p:cNvSpPr txBox="1"/>
          <p:nvPr/>
        </p:nvSpPr>
        <p:spPr>
          <a:xfrm>
            <a:off x="1095375" y="4742346"/>
            <a:ext cx="9628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Financial Report: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required from all Tribes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Includes Tribe’s TTP financial data for the reporting period (federal fiscal year)</a:t>
            </a:r>
          </a:p>
        </p:txBody>
      </p:sp>
    </p:spTree>
    <p:extLst>
      <p:ext uri="{BB962C8B-B14F-4D97-AF65-F5344CB8AC3E}">
        <p14:creationId xmlns:p14="http://schemas.microsoft.com/office/powerpoint/2010/main" val="2485090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84887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Suggested documents for reference:</a:t>
            </a:r>
          </a:p>
          <a:p>
            <a:r>
              <a:rPr lang="en-US" sz="1800" dirty="0"/>
              <a:t>Last Referenced Funding Agreement (RFA) executed in FY23</a:t>
            </a:r>
          </a:p>
          <a:p>
            <a:r>
              <a:rPr lang="en-US" sz="1800" dirty="0"/>
              <a:t>Tribe revenue reports 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Suggested Tribal staff to consult:</a:t>
            </a:r>
          </a:p>
          <a:p>
            <a:pPr lvl="0">
              <a:buClr>
                <a:srgbClr val="4F81BD"/>
              </a:buClr>
            </a:pPr>
            <a:r>
              <a:rPr lang="en-US" sz="1600" dirty="0">
                <a:solidFill>
                  <a:prstClr val="black"/>
                </a:solidFill>
              </a:rPr>
              <a:t>Tribal Finance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4399EB-F864-1340-0B77-14C743F9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4" y="1259920"/>
            <a:ext cx="7986452" cy="2926334"/>
          </a:xfrm>
          <a:prstGeom prst="rect">
            <a:avLst/>
          </a:prstGeom>
        </p:spPr>
      </p:pic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DF91927-D889-1058-9C58-4D7E23A96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4" y="1269771"/>
            <a:ext cx="7982712" cy="2920969"/>
          </a:xfrm>
          <a:prstGeom prst="rect">
            <a:avLst/>
          </a:prstGeom>
        </p:spPr>
      </p:pic>
      <p:pic>
        <p:nvPicPr>
          <p:cNvPr id="23" name="Picture 2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4822C4-BAAE-CC0D-9A10-F9A3E22CD09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4" y="1260174"/>
            <a:ext cx="7982712" cy="292608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46538D-70B3-AA15-2249-A97C536F2205}"/>
              </a:ext>
            </a:extLst>
          </p:cNvPr>
          <p:cNvCxnSpPr>
            <a:cxnSpLocks/>
          </p:cNvCxnSpPr>
          <p:nvPr/>
        </p:nvCxnSpPr>
        <p:spPr>
          <a:xfrm flipH="1" flipV="1">
            <a:off x="2371527" y="3733725"/>
            <a:ext cx="5446013" cy="2033332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Text, letter&#10;&#10;Description automatically generated">
            <a:extLst>
              <a:ext uri="{FF2B5EF4-FFF2-40B4-BE49-F238E27FC236}">
                <a16:creationId xmlns:a16="http://schemas.microsoft.com/office/drawing/2014/main" id="{D766CBDD-D4DC-157D-E4C5-421E39E9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80" y="3400911"/>
            <a:ext cx="4115901" cy="260827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713607-1192-E57F-4FB4-0782FD363F52}"/>
              </a:ext>
            </a:extLst>
          </p:cNvPr>
          <p:cNvSpPr txBox="1"/>
          <p:nvPr/>
        </p:nvSpPr>
        <p:spPr>
          <a:xfrm>
            <a:off x="745314" y="5162453"/>
            <a:ext cx="573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Carry this “total” from the latest executed RFA</a:t>
            </a:r>
          </a:p>
        </p:txBody>
      </p:sp>
    </p:spTree>
    <p:extLst>
      <p:ext uri="{BB962C8B-B14F-4D97-AF65-F5344CB8AC3E}">
        <p14:creationId xmlns:p14="http://schemas.microsoft.com/office/powerpoint/2010/main" val="1372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E02E3-14C8-7A06-5D6D-FB203BBA3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TTP Financial Report: Question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2BC76-370B-4A65-8C7A-6E544E8D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97B858-7F87-4293-BC05-FFDEB8F8B7A1}" type="slidenum">
              <a:rPr lang="en-US">
                <a:latin typeface="Arial" pitchFamily="34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44236A-6B53-F97F-B656-D9E7C11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465"/>
            <a:ext cx="109728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Suggested documents for reference:</a:t>
            </a:r>
          </a:p>
          <a:p>
            <a:r>
              <a:rPr lang="en-US" sz="1800" dirty="0"/>
              <a:t>Tribal finance expenditure report(s)</a:t>
            </a:r>
          </a:p>
          <a:p>
            <a:r>
              <a:rPr lang="en-US" sz="1800" dirty="0"/>
              <a:t>Payroll reports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en-US" dirty="0">
                <a:solidFill>
                  <a:prstClr val="black"/>
                </a:solidFill>
              </a:rPr>
              <a:t>Suggested Tribal staff to consult:</a:t>
            </a:r>
          </a:p>
          <a:p>
            <a:pPr lvl="0">
              <a:buClr>
                <a:srgbClr val="4F81BD"/>
              </a:buClr>
            </a:pPr>
            <a:r>
              <a:rPr lang="en-US" sz="1600" dirty="0">
                <a:solidFill>
                  <a:prstClr val="black"/>
                </a:solidFill>
              </a:rPr>
              <a:t>Tribal Finance 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E811F7-5B3A-0828-3923-9ED965726B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44373"/>
            <a:ext cx="7982712" cy="2926080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37A14EC-4B91-8163-743B-082A22D104F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3" y="1344373"/>
            <a:ext cx="7982712" cy="2926080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DAFCFF-268D-CF00-972E-2E3421C1477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86" y="1344373"/>
            <a:ext cx="7982712" cy="2926080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73B5658D-C284-7849-909D-7D8006D8A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46" y="3009853"/>
            <a:ext cx="5168349" cy="361209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AE9445-385A-25B8-25D4-D50BC0A5E13E}"/>
              </a:ext>
            </a:extLst>
          </p:cNvPr>
          <p:cNvCxnSpPr>
            <a:cxnSpLocks/>
          </p:cNvCxnSpPr>
          <p:nvPr/>
        </p:nvCxnSpPr>
        <p:spPr>
          <a:xfrm flipH="1" flipV="1">
            <a:off x="2045524" y="3847564"/>
            <a:ext cx="7440382" cy="1700277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C9F920-15BF-3317-AADC-56457345FC24}"/>
              </a:ext>
            </a:extLst>
          </p:cNvPr>
          <p:cNvSpPr txBox="1"/>
          <p:nvPr/>
        </p:nvSpPr>
        <p:spPr>
          <a:xfrm>
            <a:off x="896255" y="5108164"/>
            <a:ext cx="4788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This is an example </a:t>
            </a:r>
            <a:r>
              <a:rPr lang="en-US" b="1" dirty="0">
                <a:solidFill>
                  <a:srgbClr val="FF0000"/>
                </a:solidFill>
              </a:rPr>
              <a:t>of where to find this information. Your Tribe’s amounts and report structure may vary.</a:t>
            </a:r>
          </a:p>
        </p:txBody>
      </p:sp>
    </p:spTree>
    <p:extLst>
      <p:ext uri="{BB962C8B-B14F-4D97-AF65-F5344CB8AC3E}">
        <p14:creationId xmlns:p14="http://schemas.microsoft.com/office/powerpoint/2010/main" val="20453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story Timeline_Win32_LH - v2" id="{CCE82847-9C1B-419F-B711-7C2A1E88ED27}" vid="{0F6B18E3-4366-4A64-9B4A-683101AD010D}"/>
    </a:ext>
  </a:extLst>
</a:theme>
</file>

<file path=ppt/theme/theme2.xml><?xml version="1.0" encoding="utf-8"?>
<a:theme xmlns:a="http://schemas.openxmlformats.org/drawingml/2006/main" name="HPL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19416</TotalTime>
  <Words>2958</Words>
  <Application>Microsoft Office PowerPoint</Application>
  <PresentationFormat>Widescreen</PresentationFormat>
  <Paragraphs>761</Paragraphs>
  <Slides>50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Avenir Next LT Pro Light</vt:lpstr>
      <vt:lpstr>Calibri</vt:lpstr>
      <vt:lpstr>Century Gothic</vt:lpstr>
      <vt:lpstr>Courier New</vt:lpstr>
      <vt:lpstr>Speak Pro</vt:lpstr>
      <vt:lpstr>2_Office Theme</vt:lpstr>
      <vt:lpstr>HPLS Theme</vt:lpstr>
      <vt:lpstr>Just in Time Assistance: TTP Annual Report</vt:lpstr>
      <vt:lpstr>Before we begin…</vt:lpstr>
      <vt:lpstr>Why do we need to do an annual report?</vt:lpstr>
      <vt:lpstr>Does my Tribe have to use the online reporting tool?</vt:lpstr>
      <vt:lpstr>What documents are helpful for the completing the annual report?</vt:lpstr>
      <vt:lpstr>Who may I need to coordinate with for TTP reporting?</vt:lpstr>
      <vt:lpstr>TTP Financial Report:</vt:lpstr>
      <vt:lpstr>TTP Financial Report: Question 1</vt:lpstr>
      <vt:lpstr>TTP Financial Report: Question 2</vt:lpstr>
      <vt:lpstr>TTP Financial Report: Question 3</vt:lpstr>
      <vt:lpstr>TTP Financial Report: Question 4</vt:lpstr>
      <vt:lpstr>TTP Financial Report: Question 5</vt:lpstr>
      <vt:lpstr>TTP Financial Report: Question 6</vt:lpstr>
      <vt:lpstr>TTP Financial Report: Question 7</vt:lpstr>
      <vt:lpstr>TTP Financial Report: Question 8</vt:lpstr>
      <vt:lpstr>TTP Financial Report: Question 9</vt:lpstr>
      <vt:lpstr>TTP Financial Report: Question 10</vt:lpstr>
      <vt:lpstr>TTP Financial Report: Question 11</vt:lpstr>
      <vt:lpstr>TTP Financial Report: Question 12</vt:lpstr>
      <vt:lpstr>TTP Financial Report: Question 13</vt:lpstr>
      <vt:lpstr>TTP Financial Report: Questions 14 &amp; 15</vt:lpstr>
      <vt:lpstr>TTP Non-Construction Activities Report:</vt:lpstr>
      <vt:lpstr>TTP Non-Construction Activities Report: Questions 1 &amp; 2</vt:lpstr>
      <vt:lpstr>TTP Non-Construction Activities Report: Question 3</vt:lpstr>
      <vt:lpstr>TTP Non-Construction Activities Report: Questions 4 &amp; 5</vt:lpstr>
      <vt:lpstr>TTP Non-Construction Activities Report: Question 6</vt:lpstr>
      <vt:lpstr>TTP Non-Construction Activities Report: Questions 7 &amp; 8</vt:lpstr>
      <vt:lpstr>TTP Non-Construction Activities Report: Question 9</vt:lpstr>
      <vt:lpstr>TTP Non-Construction Activities Report: Questions 10 &amp; 11</vt:lpstr>
      <vt:lpstr>TTP Non-Construction Activities Report: Question 12</vt:lpstr>
      <vt:lpstr>TTP Non-Construction Activities Report: Questions 13 &amp; 14</vt:lpstr>
      <vt:lpstr>TTP Non-Construction Activities Report: Question 15</vt:lpstr>
      <vt:lpstr>TTP Non-Construction Activities Report: Question 16</vt:lpstr>
      <vt:lpstr>TTP Non-Construction Activities Report: Questions 17 &amp; 18</vt:lpstr>
      <vt:lpstr>TTP Non-Construction Activities Report: Questions 19 &amp; 20</vt:lpstr>
      <vt:lpstr>TTP Projects Report:</vt:lpstr>
      <vt:lpstr>Project Activities Report: Questions 1 through 3</vt:lpstr>
      <vt:lpstr>Project Activities Report: Questions 4 &amp; 5</vt:lpstr>
      <vt:lpstr>Project Activities Report: Questions 6 &amp; 7</vt:lpstr>
      <vt:lpstr>Project Activities Report: Questions 8 &amp; 9</vt:lpstr>
      <vt:lpstr>Project Activities Report: Question 10</vt:lpstr>
      <vt:lpstr>Project Activities Report: Question 11</vt:lpstr>
      <vt:lpstr>Project Activities Report: Question 12</vt:lpstr>
      <vt:lpstr>Project Activities Report: Question 13</vt:lpstr>
      <vt:lpstr>Project Activities Report: Question 14</vt:lpstr>
      <vt:lpstr>Project Activities Report: Question 15</vt:lpstr>
      <vt:lpstr>Project Activities Report: Questions 16 &amp; 17</vt:lpstr>
      <vt:lpstr>Project Activities Report: Questions 18 &amp; 19</vt:lpstr>
      <vt:lpstr>Project Activities Report: Subsequent Projects</vt:lpstr>
      <vt:lpstr>Final Thoughts, Questions, Comments…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Brookes, Miles (FHWA)</dc:creator>
  <cp:lastModifiedBy>Brookes, Miles (FHWA)</cp:lastModifiedBy>
  <cp:revision>104</cp:revision>
  <dcterms:created xsi:type="dcterms:W3CDTF">2023-03-08T16:47:22Z</dcterms:created>
  <dcterms:modified xsi:type="dcterms:W3CDTF">2023-11-29T17:23:53Z</dcterms:modified>
</cp:coreProperties>
</file>