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02" r:id="rId4"/>
    <p:sldId id="303" r:id="rId5"/>
    <p:sldId id="293" r:id="rId6"/>
    <p:sldId id="304" r:id="rId7"/>
    <p:sldId id="309" r:id="rId8"/>
    <p:sldId id="310" r:id="rId9"/>
    <p:sldId id="311" r:id="rId10"/>
    <p:sldId id="297" r:id="rId11"/>
    <p:sldId id="295" r:id="rId12"/>
    <p:sldId id="300" r:id="rId13"/>
    <p:sldId id="301" r:id="rId14"/>
    <p:sldId id="291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CEBE0"/>
    <a:srgbClr val="C55A11"/>
    <a:srgbClr val="2E75B6"/>
    <a:srgbClr val="315493"/>
    <a:srgbClr val="2E4B7D"/>
    <a:srgbClr val="101D34"/>
    <a:srgbClr val="2746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7" autoAdjust="0"/>
    <p:restoredTop sz="94660"/>
  </p:normalViewPr>
  <p:slideViewPr>
    <p:cSldViewPr snapToGrid="0">
      <p:cViewPr>
        <p:scale>
          <a:sx n="80" d="100"/>
          <a:sy n="80" d="100"/>
        </p:scale>
        <p:origin x="90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Authorization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r>
            <a:rPr lang="en-US" dirty="0"/>
            <a:t>IIJA/BIL – lasts five years and authorizes TTP funds for each fiscal year</a:t>
          </a:r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CB5E38A5-79B9-418D-9145-814E0EC661AE}">
      <dgm:prSet/>
      <dgm:spPr/>
      <dgm:t>
        <a:bodyPr/>
        <a:lstStyle/>
        <a:p>
          <a:r>
            <a:rPr lang="en-US" dirty="0"/>
            <a:t>2022 - $578,460,000</a:t>
          </a:r>
        </a:p>
      </dgm:t>
    </dgm:pt>
    <dgm:pt modelId="{6063B779-3BF5-44BA-A2BC-B837FAE3BFE8}" type="parTrans" cxnId="{325E1770-7CD1-48DE-A91F-2E0411452064}">
      <dgm:prSet/>
      <dgm:spPr/>
      <dgm:t>
        <a:bodyPr/>
        <a:lstStyle/>
        <a:p>
          <a:endParaRPr lang="en-US"/>
        </a:p>
      </dgm:t>
    </dgm:pt>
    <dgm:pt modelId="{1739E9A8-3136-472A-B04A-840BB4FD449A}" type="sibTrans" cxnId="{325E1770-7CD1-48DE-A91F-2E0411452064}">
      <dgm:prSet/>
      <dgm:spPr/>
      <dgm:t>
        <a:bodyPr/>
        <a:lstStyle/>
        <a:p>
          <a:endParaRPr lang="en-US"/>
        </a:p>
      </dgm:t>
    </dgm:pt>
    <dgm:pt modelId="{7A141D68-CC44-4E01-B7DC-2BA50A35242B}">
      <dgm:prSet/>
      <dgm:spPr/>
      <dgm:t>
        <a:bodyPr/>
        <a:lstStyle/>
        <a:p>
          <a:r>
            <a:rPr lang="en-US" dirty="0"/>
            <a:t>2023 - $589,960,000</a:t>
          </a:r>
        </a:p>
      </dgm:t>
    </dgm:pt>
    <dgm:pt modelId="{06BBF673-405E-4160-8964-78BC439160A1}" type="parTrans" cxnId="{9FE20D70-05BD-4623-928E-4F0A0A219150}">
      <dgm:prSet/>
      <dgm:spPr/>
      <dgm:t>
        <a:bodyPr/>
        <a:lstStyle/>
        <a:p>
          <a:endParaRPr lang="en-US"/>
        </a:p>
      </dgm:t>
    </dgm:pt>
    <dgm:pt modelId="{45D0D112-17C8-4C17-9CE9-A7405225AEF5}" type="sibTrans" cxnId="{9FE20D70-05BD-4623-928E-4F0A0A219150}">
      <dgm:prSet/>
      <dgm:spPr/>
      <dgm:t>
        <a:bodyPr/>
        <a:lstStyle/>
        <a:p>
          <a:endParaRPr lang="en-US"/>
        </a:p>
      </dgm:t>
    </dgm:pt>
    <dgm:pt modelId="{CA5A124C-8624-4D6B-AA69-63F5FA0EC4C8}">
      <dgm:prSet/>
      <dgm:spPr/>
      <dgm:t>
        <a:bodyPr/>
        <a:lstStyle/>
        <a:p>
          <a:r>
            <a:rPr lang="en-US" dirty="0"/>
            <a:t>2024 - $602,460,000</a:t>
          </a:r>
        </a:p>
      </dgm:t>
    </dgm:pt>
    <dgm:pt modelId="{B90E8CB4-B7C4-4313-9F9F-E44BB91CE439}" type="parTrans" cxnId="{6E8EA237-FBE7-4B7A-BC0C-F0A54C0AAC92}">
      <dgm:prSet/>
      <dgm:spPr/>
      <dgm:t>
        <a:bodyPr/>
        <a:lstStyle/>
        <a:p>
          <a:endParaRPr lang="en-US"/>
        </a:p>
      </dgm:t>
    </dgm:pt>
    <dgm:pt modelId="{E9675442-A275-400D-AB2A-B18AC369B955}" type="sibTrans" cxnId="{6E8EA237-FBE7-4B7A-BC0C-F0A54C0AAC92}">
      <dgm:prSet/>
      <dgm:spPr/>
      <dgm:t>
        <a:bodyPr/>
        <a:lstStyle/>
        <a:p>
          <a:endParaRPr lang="en-US"/>
        </a:p>
      </dgm:t>
    </dgm:pt>
    <dgm:pt modelId="{497BE620-C5C8-477D-B435-172D312DEFB2}">
      <dgm:prSet/>
      <dgm:spPr/>
      <dgm:t>
        <a:bodyPr/>
        <a:lstStyle/>
        <a:p>
          <a:r>
            <a:rPr lang="en-US" dirty="0"/>
            <a:t>2025 - $612,960,000</a:t>
          </a:r>
        </a:p>
      </dgm:t>
    </dgm:pt>
    <dgm:pt modelId="{15A0C67E-E4D1-4996-8CCB-7696D1710ACC}" type="parTrans" cxnId="{473EBBBB-C3B6-4A7F-B811-6359F368DA0E}">
      <dgm:prSet/>
      <dgm:spPr/>
      <dgm:t>
        <a:bodyPr/>
        <a:lstStyle/>
        <a:p>
          <a:endParaRPr lang="en-US"/>
        </a:p>
      </dgm:t>
    </dgm:pt>
    <dgm:pt modelId="{A25A3F1E-D50C-48A7-B2BD-264377B941AC}" type="sibTrans" cxnId="{473EBBBB-C3B6-4A7F-B811-6359F368DA0E}">
      <dgm:prSet/>
      <dgm:spPr/>
      <dgm:t>
        <a:bodyPr/>
        <a:lstStyle/>
        <a:p>
          <a:endParaRPr lang="en-US"/>
        </a:p>
      </dgm:t>
    </dgm:pt>
    <dgm:pt modelId="{1B541DB8-C87D-4F1B-B887-D0A95DF1E6D7}">
      <dgm:prSet/>
      <dgm:spPr/>
      <dgm:t>
        <a:bodyPr/>
        <a:lstStyle/>
        <a:p>
          <a:r>
            <a:rPr lang="en-US" dirty="0"/>
            <a:t>2026 - $627,960,000</a:t>
          </a:r>
        </a:p>
      </dgm:t>
    </dgm:pt>
    <dgm:pt modelId="{A54F76F4-A34C-40B8-8F82-DFFD5EB61AE1}" type="parTrans" cxnId="{B521A218-FAFB-4E22-9243-31C3E6B64883}">
      <dgm:prSet/>
      <dgm:spPr/>
      <dgm:t>
        <a:bodyPr/>
        <a:lstStyle/>
        <a:p>
          <a:endParaRPr lang="en-US"/>
        </a:p>
      </dgm:t>
    </dgm:pt>
    <dgm:pt modelId="{00E61426-0783-4296-BBE9-2CC39C56D4D0}" type="sibTrans" cxnId="{B521A218-FAFB-4E22-9243-31C3E6B64883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Obligation Limitation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/>
      <dgm:spPr/>
      <dgm:t>
        <a:bodyPr/>
        <a:lstStyle/>
        <a:p>
          <a:r>
            <a:rPr lang="en-US" dirty="0"/>
            <a:t>2022 - $528,133,980 – 91.3%</a:t>
          </a:r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F5D9020E-C528-4702-85D3-A99AD5D6097F}">
      <dgm:prSet/>
      <dgm:spPr/>
      <dgm:t>
        <a:bodyPr/>
        <a:lstStyle/>
        <a:p>
          <a:r>
            <a:rPr lang="en-US" dirty="0"/>
            <a:t>2023 - $517,984,880 – 87.8%</a:t>
          </a:r>
        </a:p>
      </dgm:t>
    </dgm:pt>
    <dgm:pt modelId="{90FB7704-F080-4C37-987B-F5D4C1334731}" type="parTrans" cxnId="{16B593C6-CA8F-4581-8B57-74A9B863F956}">
      <dgm:prSet/>
      <dgm:spPr/>
      <dgm:t>
        <a:bodyPr/>
        <a:lstStyle/>
        <a:p>
          <a:endParaRPr lang="en-US"/>
        </a:p>
      </dgm:t>
    </dgm:pt>
    <dgm:pt modelId="{AACA7857-4CD2-4D62-84F5-2A9F3A30190C}" type="sibTrans" cxnId="{16B593C6-CA8F-4581-8B57-74A9B863F956}">
      <dgm:prSet/>
      <dgm:spPr/>
      <dgm:t>
        <a:bodyPr/>
        <a:lstStyle/>
        <a:p>
          <a:endParaRPr lang="en-US"/>
        </a:p>
      </dgm:t>
    </dgm:pt>
    <dgm:pt modelId="{5B4263DE-AF68-42AC-B00B-6F0AC3D957AF}">
      <dgm:prSet/>
      <dgm:spPr/>
      <dgm:t>
        <a:bodyPr/>
        <a:lstStyle/>
        <a:p>
          <a:r>
            <a:rPr lang="en-US" dirty="0"/>
            <a:t>2024 – TBD – Under 2</a:t>
          </a:r>
          <a:r>
            <a:rPr lang="en-US" baseline="30000" dirty="0"/>
            <a:t>nd</a:t>
          </a:r>
          <a:r>
            <a:rPr lang="en-US" dirty="0"/>
            <a:t> Continuing Resolution – Jan. 19</a:t>
          </a:r>
        </a:p>
      </dgm:t>
    </dgm:pt>
    <dgm:pt modelId="{48301125-180E-44C3-9484-BAC8270F7596}" type="parTrans" cxnId="{CFFC8A57-7B58-48DE-A445-8F4D78C06632}">
      <dgm:prSet/>
      <dgm:spPr/>
      <dgm:t>
        <a:bodyPr/>
        <a:lstStyle/>
        <a:p>
          <a:endParaRPr lang="en-US"/>
        </a:p>
      </dgm:t>
    </dgm:pt>
    <dgm:pt modelId="{C3E0628B-C007-47B4-B762-BB8C265E0382}" type="sibTrans" cxnId="{CFFC8A57-7B58-48DE-A445-8F4D78C06632}">
      <dgm:prSet/>
      <dgm:spPr/>
      <dgm:t>
        <a:bodyPr/>
        <a:lstStyle/>
        <a:p>
          <a:endParaRPr lang="en-US"/>
        </a:p>
      </dgm:t>
    </dgm:pt>
    <dgm:pt modelId="{20650540-9CA4-459E-A49E-0B905E912FD4}">
      <dgm:prSet/>
      <dgm:spPr/>
      <dgm:t>
        <a:bodyPr/>
        <a:lstStyle/>
        <a:p>
          <a:r>
            <a:rPr lang="en-US" dirty="0"/>
            <a:t>2025 – TBD </a:t>
          </a:r>
        </a:p>
      </dgm:t>
    </dgm:pt>
    <dgm:pt modelId="{C39D1C49-FA63-4A54-941E-8199A9CBFE77}" type="parTrans" cxnId="{0805EF8E-77E3-4B5F-B75D-E38B6E502A3A}">
      <dgm:prSet/>
      <dgm:spPr/>
      <dgm:t>
        <a:bodyPr/>
        <a:lstStyle/>
        <a:p>
          <a:endParaRPr lang="en-US"/>
        </a:p>
      </dgm:t>
    </dgm:pt>
    <dgm:pt modelId="{BC4296A5-C426-412C-BDE2-4981CD543EBB}" type="sibTrans" cxnId="{0805EF8E-77E3-4B5F-B75D-E38B6E502A3A}">
      <dgm:prSet/>
      <dgm:spPr/>
      <dgm:t>
        <a:bodyPr/>
        <a:lstStyle/>
        <a:p>
          <a:endParaRPr lang="en-US"/>
        </a:p>
      </dgm:t>
    </dgm:pt>
    <dgm:pt modelId="{3D59D8EF-32BC-4EA6-9C23-5A15B94799F9}">
      <dgm:prSet/>
      <dgm:spPr/>
      <dgm:t>
        <a:bodyPr/>
        <a:lstStyle/>
        <a:p>
          <a:r>
            <a:rPr lang="en-US" dirty="0"/>
            <a:t>2026 – TBD </a:t>
          </a:r>
        </a:p>
      </dgm:t>
    </dgm:pt>
    <dgm:pt modelId="{B1C76917-FD46-4A9B-92E7-093D1D842DF6}" type="parTrans" cxnId="{762C8438-661A-4F88-A785-AFCE978E0550}">
      <dgm:prSet/>
      <dgm:spPr/>
      <dgm:t>
        <a:bodyPr/>
        <a:lstStyle/>
        <a:p>
          <a:endParaRPr lang="en-US"/>
        </a:p>
      </dgm:t>
    </dgm:pt>
    <dgm:pt modelId="{4452B06D-3C4C-480F-9139-C2AC92A1F7BF}" type="sibTrans" cxnId="{762C8438-661A-4F88-A785-AFCE978E0550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16951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B521A218-FAFB-4E22-9243-31C3E6B64883}" srcId="{A7AA89CB-EC88-4D92-87D5-A38A9A1C34E0}" destId="{1B541DB8-C87D-4F1B-B887-D0A95DF1E6D7}" srcOrd="4" destOrd="0" parTransId="{A54F76F4-A34C-40B8-8F82-DFFD5EB61AE1}" sibTransId="{00E61426-0783-4296-BBE9-2CC39C56D4D0}"/>
    <dgm:cxn modelId="{ECD09021-F662-4F47-A3A7-9F3120B66438}" type="presOf" srcId="{CB5E38A5-79B9-418D-9145-814E0EC661AE}" destId="{845CCCD7-BE62-43C1-BEF5-FFDE920960AF}" srcOrd="0" destOrd="1" presId="urn:microsoft.com/office/officeart/2005/8/layout/list1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E8EA237-FBE7-4B7A-BC0C-F0A54C0AAC92}" srcId="{A7AA89CB-EC88-4D92-87D5-A38A9A1C34E0}" destId="{CA5A124C-8624-4D6B-AA69-63F5FA0EC4C8}" srcOrd="2" destOrd="0" parTransId="{B90E8CB4-B7C4-4313-9F9F-E44BB91CE439}" sibTransId="{E9675442-A275-400D-AB2A-B18AC369B955}"/>
    <dgm:cxn modelId="{762C8438-661A-4F88-A785-AFCE978E0550}" srcId="{70A8627E-C0C3-423B-AFCD-16464D4D2B45}" destId="{3D59D8EF-32BC-4EA6-9C23-5A15B94799F9}" srcOrd="4" destOrd="0" parTransId="{B1C76917-FD46-4A9B-92E7-093D1D842DF6}" sibTransId="{4452B06D-3C4C-480F-9139-C2AC92A1F7BF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9FE20D70-05BD-4623-928E-4F0A0A219150}" srcId="{A7AA89CB-EC88-4D92-87D5-A38A9A1C34E0}" destId="{7A141D68-CC44-4E01-B7DC-2BA50A35242B}" srcOrd="1" destOrd="0" parTransId="{06BBF673-405E-4160-8964-78BC439160A1}" sibTransId="{45D0D112-17C8-4C17-9CE9-A7405225AEF5}"/>
    <dgm:cxn modelId="{325E1770-7CD1-48DE-A91F-2E0411452064}" srcId="{A7AA89CB-EC88-4D92-87D5-A38A9A1C34E0}" destId="{CB5E38A5-79B9-418D-9145-814E0EC661AE}" srcOrd="0" destOrd="0" parTransId="{6063B779-3BF5-44BA-A2BC-B837FAE3BFE8}" sibTransId="{1739E9A8-3136-472A-B04A-840BB4FD449A}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CFFC8A57-7B58-48DE-A445-8F4D78C06632}" srcId="{70A8627E-C0C3-423B-AFCD-16464D4D2B45}" destId="{5B4263DE-AF68-42AC-B00B-6F0AC3D957AF}" srcOrd="2" destOrd="0" parTransId="{48301125-180E-44C3-9484-BAC8270F7596}" sibTransId="{C3E0628B-C007-47B4-B762-BB8C265E0382}"/>
    <dgm:cxn modelId="{BB563278-A8F4-446C-9731-97318AC13882}" type="presOf" srcId="{5B4263DE-AF68-42AC-B00B-6F0AC3D957AF}" destId="{DADC1105-8EAA-4EAA-9663-C695BFD15D50}" srcOrd="0" destOrd="2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0AA78489-7BC2-49FD-AA55-33EAB7321256}" type="presOf" srcId="{1B541DB8-C87D-4F1B-B887-D0A95DF1E6D7}" destId="{845CCCD7-BE62-43C1-BEF5-FFDE920960AF}" srcOrd="0" destOrd="5" presId="urn:microsoft.com/office/officeart/2005/8/layout/list1"/>
    <dgm:cxn modelId="{D14EB68E-119C-4C83-B7BC-087E18A7706E}" type="presOf" srcId="{F5D9020E-C528-4702-85D3-A99AD5D6097F}" destId="{DADC1105-8EAA-4EAA-9663-C695BFD15D50}" srcOrd="0" destOrd="1" presId="urn:microsoft.com/office/officeart/2005/8/layout/list1"/>
    <dgm:cxn modelId="{0805EF8E-77E3-4B5F-B75D-E38B6E502A3A}" srcId="{70A8627E-C0C3-423B-AFCD-16464D4D2B45}" destId="{20650540-9CA4-459E-A49E-0B905E912FD4}" srcOrd="3" destOrd="0" parTransId="{C39D1C49-FA63-4A54-941E-8199A9CBFE77}" sibTransId="{BC4296A5-C426-412C-BDE2-4981CD543EBB}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6A2118A3-5EF0-4FCC-9615-CA138DDC31BD}" type="presOf" srcId="{3D59D8EF-32BC-4EA6-9C23-5A15B94799F9}" destId="{DADC1105-8EAA-4EAA-9663-C695BFD15D50}" srcOrd="0" destOrd="4" presId="urn:microsoft.com/office/officeart/2005/8/layout/list1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0EB891A9-D2C4-47C9-BCFF-32722DD3F51E}" type="presOf" srcId="{7A141D68-CC44-4E01-B7DC-2BA50A35242B}" destId="{845CCCD7-BE62-43C1-BEF5-FFDE920960AF}" srcOrd="0" destOrd="2" presId="urn:microsoft.com/office/officeart/2005/8/layout/list1"/>
    <dgm:cxn modelId="{5E6315AF-83C9-495B-89C4-D0A60E604E4A}" type="presOf" srcId="{CA5A124C-8624-4D6B-AA69-63F5FA0EC4C8}" destId="{845CCCD7-BE62-43C1-BEF5-FFDE920960AF}" srcOrd="0" destOrd="3" presId="urn:microsoft.com/office/officeart/2005/8/layout/list1"/>
    <dgm:cxn modelId="{473EBBBB-C3B6-4A7F-B811-6359F368DA0E}" srcId="{A7AA89CB-EC88-4D92-87D5-A38A9A1C34E0}" destId="{497BE620-C5C8-477D-B435-172D312DEFB2}" srcOrd="3" destOrd="0" parTransId="{15A0C67E-E4D1-4996-8CCB-7696D1710ACC}" sibTransId="{A25A3F1E-D50C-48A7-B2BD-264377B941AC}"/>
    <dgm:cxn modelId="{B75432BC-4F5D-4EB5-BB33-7CDDB6D35A14}" type="presOf" srcId="{497BE620-C5C8-477D-B435-172D312DEFB2}" destId="{845CCCD7-BE62-43C1-BEF5-FFDE920960AF}" srcOrd="0" destOrd="4" presId="urn:microsoft.com/office/officeart/2005/8/layout/list1"/>
    <dgm:cxn modelId="{16B593C6-CA8F-4581-8B57-74A9B863F956}" srcId="{70A8627E-C0C3-423B-AFCD-16464D4D2B45}" destId="{F5D9020E-C528-4702-85D3-A99AD5D6097F}" srcOrd="1" destOrd="0" parTransId="{90FB7704-F080-4C37-987B-F5D4C1334731}" sibTransId="{AACA7857-4CD2-4D62-84F5-2A9F3A30190C}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566109F2-86F1-4AED-9007-D12888DDC5D8}" type="presOf" srcId="{20650540-9CA4-459E-A49E-0B905E912FD4}" destId="{DADC1105-8EAA-4EAA-9663-C695BFD15D50}" srcOrd="0" destOrd="3" presId="urn:microsoft.com/office/officeart/2005/8/layout/list1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Program Agreement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pPr algn="l">
            <a:buNone/>
          </a:pPr>
          <a:endParaRPr lang="en-US" dirty="0"/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Self-governance Compact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Eligibility:</a:t>
          </a:r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A7A1FF6A-F5B9-4D0B-8CC2-6337C88E6B3C}">
      <dgm:prSet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800" dirty="0"/>
            <a:t>3 years of single audits with no uncorrected findings (Clean Audits)</a:t>
          </a:r>
        </a:p>
      </dgm:t>
    </dgm:pt>
    <dgm:pt modelId="{F818C8F4-103B-4D20-9C4C-833DBAEE83B6}" type="parTrans" cxnId="{74E3715A-8EAB-451B-9A90-499C21DA74DF}">
      <dgm:prSet/>
      <dgm:spPr/>
    </dgm:pt>
    <dgm:pt modelId="{21DF7DF2-4A2F-462E-9DD7-0908BA196F32}" type="sibTrans" cxnId="{74E3715A-8EAB-451B-9A90-499C21DA74DF}">
      <dgm:prSet/>
      <dgm:spPr/>
    </dgm:pt>
    <dgm:pt modelId="{47FD0426-B363-48A7-A10C-02B82956DD95}">
      <dgm:prSet custT="1"/>
      <dgm:spPr/>
      <dgm:t>
        <a:bodyPr/>
        <a:lstStyle/>
        <a:p>
          <a:pPr algn="ctr">
            <a:buFont typeface="Arial" panose="020B0604020202020204" pitchFamily="34" charset="0"/>
            <a:buNone/>
          </a:pPr>
          <a:r>
            <a:rPr lang="en-US" sz="2800" dirty="0"/>
            <a:t>OR</a:t>
          </a:r>
        </a:p>
      </dgm:t>
    </dgm:pt>
    <dgm:pt modelId="{484543AB-1856-47C1-94B1-E333C6E07179}" type="parTrans" cxnId="{E37B4292-2002-47C9-9F95-23E342A79971}">
      <dgm:prSet/>
      <dgm:spPr/>
    </dgm:pt>
    <dgm:pt modelId="{602D59ED-293E-4F28-AC5A-19407A9108A0}" type="sibTrans" cxnId="{E37B4292-2002-47C9-9F95-23E342A79971}">
      <dgm:prSet/>
      <dgm:spPr/>
    </dgm:pt>
    <dgm:pt modelId="{FB048B38-75B8-41C4-A0A5-0D655F98FE74}">
      <dgm:prSet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800" dirty="0"/>
            <a:t>Demonstrate Financial Stability and Management Capability</a:t>
          </a:r>
        </a:p>
      </dgm:t>
    </dgm:pt>
    <dgm:pt modelId="{E128967A-52B1-4C83-A145-0E461DFA2371}" type="parTrans" cxnId="{5286510B-F82A-4EBE-B015-698AC8E185D9}">
      <dgm:prSet/>
      <dgm:spPr/>
    </dgm:pt>
    <dgm:pt modelId="{07536B35-9999-4688-A21C-3E3E14406772}" type="sibTrans" cxnId="{5286510B-F82A-4EBE-B015-698AC8E185D9}">
      <dgm:prSet/>
      <dgm:spPr/>
    </dgm:pt>
    <dgm:pt modelId="{C4866739-88FA-45F3-BCFB-2FA2C6DC14AC}">
      <dgm:prSet custT="1"/>
      <dgm:spPr/>
      <dgm:t>
        <a:bodyPr/>
        <a:lstStyle/>
        <a:p>
          <a:pPr algn="l"/>
          <a:r>
            <a:rPr lang="en-US" sz="2800" dirty="0"/>
            <a:t>Project Delivery History and Management Capability</a:t>
          </a:r>
        </a:p>
      </dgm:t>
    </dgm:pt>
    <dgm:pt modelId="{561FD059-1E37-4B5E-B9D8-BB600C1907C9}" type="parTrans" cxnId="{4F578A04-9A9F-475F-AA05-EB472C3FCF81}">
      <dgm:prSet/>
      <dgm:spPr/>
    </dgm:pt>
    <dgm:pt modelId="{577FAC5C-EB5C-41FB-A97F-ABD7FF3A89A0}" type="sibTrans" cxnId="{4F578A04-9A9F-475F-AA05-EB472C3FCF81}">
      <dgm:prSet/>
      <dgm:spPr/>
    </dgm:pt>
    <dgm:pt modelId="{1D5C0D42-B1A3-41AD-A598-CB018BD0D8CB}">
      <dgm:prSet custT="1"/>
      <dgm:spPr/>
      <dgm:t>
        <a:bodyPr/>
        <a:lstStyle/>
        <a:p>
          <a:pPr algn="ctr">
            <a:buFont typeface="Arial" panose="020B0604020202020204" pitchFamily="34" charset="0"/>
            <a:buNone/>
          </a:pPr>
          <a:r>
            <a:rPr lang="en-US" sz="2800" dirty="0"/>
            <a:t>AND</a:t>
          </a:r>
        </a:p>
      </dgm:t>
    </dgm:pt>
    <dgm:pt modelId="{F6DE06FB-EB4E-4ED8-8EAF-828856B4C42A}" type="parTrans" cxnId="{486A1D5B-663F-48EB-A17C-72145C43CB23}">
      <dgm:prSet/>
      <dgm:spPr/>
    </dgm:pt>
    <dgm:pt modelId="{92AB79F0-83FD-4F36-9AB1-161C96D4BABD}" type="sibTrans" cxnId="{486A1D5B-663F-48EB-A17C-72145C43CB23}">
      <dgm:prSet/>
      <dgm:spPr/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 custScaleX="111328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36555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4F578A04-9A9F-475F-AA05-EB472C3FCF81}" srcId="{70A8627E-C0C3-423B-AFCD-16464D4D2B45}" destId="{C4866739-88FA-45F3-BCFB-2FA2C6DC14AC}" srcOrd="5" destOrd="0" parTransId="{561FD059-1E37-4B5E-B9D8-BB600C1907C9}" sibTransId="{577FAC5C-EB5C-41FB-A97F-ABD7FF3A89A0}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5286510B-F82A-4EBE-B015-698AC8E185D9}" srcId="{70A8627E-C0C3-423B-AFCD-16464D4D2B45}" destId="{FB048B38-75B8-41C4-A0A5-0D655F98FE74}" srcOrd="3" destOrd="0" parTransId="{E128967A-52B1-4C83-A145-0E461DFA2371}" sibTransId="{07536B35-9999-4688-A21C-3E3E14406772}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486A1D5B-663F-48EB-A17C-72145C43CB23}" srcId="{70A8627E-C0C3-423B-AFCD-16464D4D2B45}" destId="{1D5C0D42-B1A3-41AD-A598-CB018BD0D8CB}" srcOrd="4" destOrd="0" parTransId="{F6DE06FB-EB4E-4ED8-8EAF-828856B4C42A}" sibTransId="{92AB79F0-83FD-4F36-9AB1-161C96D4BABD}"/>
    <dgm:cxn modelId="{05D62366-E8EA-454D-868B-B43E99FD8BFB}" type="presOf" srcId="{C4866739-88FA-45F3-BCFB-2FA2C6DC14AC}" destId="{DADC1105-8EAA-4EAA-9663-C695BFD15D50}" srcOrd="0" destOrd="5" presId="urn:microsoft.com/office/officeart/2005/8/layout/list1"/>
    <dgm:cxn modelId="{572AC26B-F265-46C2-B10A-D0DA55483C2E}" type="presOf" srcId="{47FD0426-B363-48A7-A10C-02B82956DD95}" destId="{DADC1105-8EAA-4EAA-9663-C695BFD15D50}" srcOrd="0" destOrd="2" presId="urn:microsoft.com/office/officeart/2005/8/layout/list1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74E3715A-8EAB-451B-9A90-499C21DA74DF}" srcId="{70A8627E-C0C3-423B-AFCD-16464D4D2B45}" destId="{A7A1FF6A-F5B9-4D0B-8CC2-6337C88E6B3C}" srcOrd="1" destOrd="0" parTransId="{F818C8F4-103B-4D20-9C4C-833DBAEE83B6}" sibTransId="{21DF7DF2-4A2F-462E-9DD7-0908BA196F32}"/>
    <dgm:cxn modelId="{EAC5A98A-6F37-49AA-ACBC-B341368E93B4}" type="presOf" srcId="{A7A1FF6A-F5B9-4D0B-8CC2-6337C88E6B3C}" destId="{DADC1105-8EAA-4EAA-9663-C695BFD15D50}" srcOrd="0" destOrd="1" presId="urn:microsoft.com/office/officeart/2005/8/layout/list1"/>
    <dgm:cxn modelId="{E37B4292-2002-47C9-9F95-23E342A79971}" srcId="{70A8627E-C0C3-423B-AFCD-16464D4D2B45}" destId="{47FD0426-B363-48A7-A10C-02B82956DD95}" srcOrd="2" destOrd="0" parTransId="{484543AB-1856-47C1-94B1-E333C6E07179}" sibTransId="{602D59ED-293E-4F28-AC5A-19407A9108A0}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7A1E21A7-6CCD-4BF9-A956-CCEF4EAED7C1}" type="presOf" srcId="{FB048B38-75B8-41C4-A0A5-0D655F98FE74}" destId="{DADC1105-8EAA-4EAA-9663-C695BFD15D50}" srcOrd="0" destOrd="3" presId="urn:microsoft.com/office/officeart/2005/8/layout/list1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30563EB3-1662-4509-9036-152D84A9D400}" type="presOf" srcId="{1D5C0D42-B1A3-41AD-A598-CB018BD0D8CB}" destId="{DADC1105-8EAA-4EAA-9663-C695BFD15D50}" srcOrd="0" destOrd="4" presId="urn:microsoft.com/office/officeart/2005/8/layout/list1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Program Agreement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 sz="2800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 sz="2800"/>
        </a:p>
      </dgm:t>
    </dgm:pt>
    <dgm:pt modelId="{A7AA89CB-EC88-4D92-87D5-A38A9A1C34E0}">
      <dgm:prSet custT="1"/>
      <dgm:spPr/>
      <dgm:t>
        <a:bodyPr/>
        <a:lstStyle/>
        <a:p>
          <a:pPr algn="l">
            <a:buNone/>
          </a:pPr>
          <a:endParaRPr lang="en-US" sz="2800" dirty="0"/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 sz="2800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 sz="2800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Self-governance Compact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 sz="2800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 sz="2800"/>
        </a:p>
      </dgm:t>
    </dgm:pt>
    <dgm:pt modelId="{D735D028-1ECE-4C54-935D-582B38D6B51C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How to Start?</a:t>
          </a:r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 sz="2800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 sz="2800"/>
        </a:p>
      </dgm:t>
    </dgm:pt>
    <dgm:pt modelId="{E4C870A2-CD4C-4544-859A-735C8D34A125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Process is described in 49 CFR 29.100</a:t>
          </a:r>
        </a:p>
      </dgm:t>
    </dgm:pt>
    <dgm:pt modelId="{A4746846-0A77-432D-9A79-B2E963A6C73B}" type="parTrans" cxnId="{294430B9-D094-41DB-94DD-1B5A7C673A5F}">
      <dgm:prSet/>
      <dgm:spPr/>
      <dgm:t>
        <a:bodyPr/>
        <a:lstStyle/>
        <a:p>
          <a:endParaRPr lang="en-US" sz="2800"/>
        </a:p>
      </dgm:t>
    </dgm:pt>
    <dgm:pt modelId="{9ECF984B-1D45-4618-953D-71D2EF7A0D7F}" type="sibTrans" cxnId="{294430B9-D094-41DB-94DD-1B5A7C673A5F}">
      <dgm:prSet/>
      <dgm:spPr/>
      <dgm:t>
        <a:bodyPr/>
        <a:lstStyle/>
        <a:p>
          <a:endParaRPr lang="en-US" sz="2800"/>
        </a:p>
      </dgm:t>
    </dgm:pt>
    <dgm:pt modelId="{BB070A64-451D-492E-B5D5-56FCC64E49EA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The Tribe requests participation in the Program by resolution or other official action by the governing body of the Tribe to the USDOT Office of Indian Affairs</a:t>
          </a:r>
        </a:p>
      </dgm:t>
    </dgm:pt>
    <dgm:pt modelId="{CB135922-285C-4A97-90F7-2F151A891BD7}" type="parTrans" cxnId="{5BD1CA1A-85D6-468F-89C9-B802B5A1DE48}">
      <dgm:prSet/>
      <dgm:spPr/>
      <dgm:t>
        <a:bodyPr/>
        <a:lstStyle/>
        <a:p>
          <a:endParaRPr lang="en-US" sz="2800"/>
        </a:p>
      </dgm:t>
    </dgm:pt>
    <dgm:pt modelId="{0B25609F-D01A-4EEA-9AA1-53279B67372C}" type="sibTrans" cxnId="{5BD1CA1A-85D6-468F-89C9-B802B5A1DE48}">
      <dgm:prSet/>
      <dgm:spPr/>
      <dgm:t>
        <a:bodyPr/>
        <a:lstStyle/>
        <a:p>
          <a:endParaRPr lang="en-US" sz="2800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 custScaleX="111328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36555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5BD1CA1A-85D6-468F-89C9-B802B5A1DE48}" srcId="{70A8627E-C0C3-423B-AFCD-16464D4D2B45}" destId="{BB070A64-451D-492E-B5D5-56FCC64E49EA}" srcOrd="2" destOrd="0" parTransId="{CB135922-285C-4A97-90F7-2F151A891BD7}" sibTransId="{0B25609F-D01A-4EEA-9AA1-53279B67372C}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96E12454-A58F-41C7-BBC4-BCFC2A17A075}" type="presOf" srcId="{BB070A64-451D-492E-B5D5-56FCC64E49EA}" destId="{DADC1105-8EAA-4EAA-9663-C695BFD15D50}" srcOrd="0" destOrd="2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13DD8DAF-95D2-4CB2-AD41-6850E8F69D8A}" type="presOf" srcId="{E4C870A2-CD4C-4544-859A-735C8D34A125}" destId="{DADC1105-8EAA-4EAA-9663-C695BFD15D50}" srcOrd="0" destOrd="1" presId="urn:microsoft.com/office/officeart/2005/8/layout/list1"/>
    <dgm:cxn modelId="{294430B9-D094-41DB-94DD-1B5A7C673A5F}" srcId="{70A8627E-C0C3-423B-AFCD-16464D4D2B45}" destId="{E4C870A2-CD4C-4544-859A-735C8D34A125}" srcOrd="1" destOrd="0" parTransId="{A4746846-0A77-432D-9A79-B2E963A6C73B}" sibTransId="{9ECF984B-1D45-4618-953D-71D2EF7A0D7F}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Program Agreement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pPr algn="l">
            <a:buNone/>
          </a:pPr>
          <a:endParaRPr lang="en-US" dirty="0"/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Self-governance Compact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For further details, please refer to 49 CFR 29, which is the regulation for the self-governance program</a:t>
          </a:r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 custScaleX="111328" custScaleY="51626" custLinFactNeighborY="-33802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 custScaleY="59313" custLinFactNeighborY="23802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36555" custScaleY="62919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 custScaleY="129997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Authorization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r>
            <a:rPr lang="en-US" dirty="0"/>
            <a:t>IIJA/BIL – lasts five years and authorizes TTP funds for each fiscal year</a:t>
          </a:r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CB5E38A5-79B9-418D-9145-814E0EC661AE}">
      <dgm:prSet/>
      <dgm:spPr/>
      <dgm:t>
        <a:bodyPr/>
        <a:lstStyle/>
        <a:p>
          <a:r>
            <a:rPr lang="en-US" dirty="0"/>
            <a:t>2022 - $578,460,000</a:t>
          </a:r>
        </a:p>
      </dgm:t>
    </dgm:pt>
    <dgm:pt modelId="{6063B779-3BF5-44BA-A2BC-B837FAE3BFE8}" type="parTrans" cxnId="{325E1770-7CD1-48DE-A91F-2E0411452064}">
      <dgm:prSet/>
      <dgm:spPr/>
      <dgm:t>
        <a:bodyPr/>
        <a:lstStyle/>
        <a:p>
          <a:endParaRPr lang="en-US"/>
        </a:p>
      </dgm:t>
    </dgm:pt>
    <dgm:pt modelId="{1739E9A8-3136-472A-B04A-840BB4FD449A}" type="sibTrans" cxnId="{325E1770-7CD1-48DE-A91F-2E0411452064}">
      <dgm:prSet/>
      <dgm:spPr/>
      <dgm:t>
        <a:bodyPr/>
        <a:lstStyle/>
        <a:p>
          <a:endParaRPr lang="en-US"/>
        </a:p>
      </dgm:t>
    </dgm:pt>
    <dgm:pt modelId="{7A141D68-CC44-4E01-B7DC-2BA50A35242B}">
      <dgm:prSet/>
      <dgm:spPr/>
      <dgm:t>
        <a:bodyPr/>
        <a:lstStyle/>
        <a:p>
          <a:r>
            <a:rPr lang="en-US" dirty="0"/>
            <a:t>2023 - $589,960,000</a:t>
          </a:r>
        </a:p>
      </dgm:t>
    </dgm:pt>
    <dgm:pt modelId="{06BBF673-405E-4160-8964-78BC439160A1}" type="parTrans" cxnId="{9FE20D70-05BD-4623-928E-4F0A0A219150}">
      <dgm:prSet/>
      <dgm:spPr/>
      <dgm:t>
        <a:bodyPr/>
        <a:lstStyle/>
        <a:p>
          <a:endParaRPr lang="en-US"/>
        </a:p>
      </dgm:t>
    </dgm:pt>
    <dgm:pt modelId="{45D0D112-17C8-4C17-9CE9-A7405225AEF5}" type="sibTrans" cxnId="{9FE20D70-05BD-4623-928E-4F0A0A219150}">
      <dgm:prSet/>
      <dgm:spPr/>
      <dgm:t>
        <a:bodyPr/>
        <a:lstStyle/>
        <a:p>
          <a:endParaRPr lang="en-US"/>
        </a:p>
      </dgm:t>
    </dgm:pt>
    <dgm:pt modelId="{CA5A124C-8624-4D6B-AA69-63F5FA0EC4C8}">
      <dgm:prSet/>
      <dgm:spPr/>
      <dgm:t>
        <a:bodyPr/>
        <a:lstStyle/>
        <a:p>
          <a:r>
            <a:rPr lang="en-US" dirty="0"/>
            <a:t>2024 - $602,460,000</a:t>
          </a:r>
        </a:p>
      </dgm:t>
    </dgm:pt>
    <dgm:pt modelId="{B90E8CB4-B7C4-4313-9F9F-E44BB91CE439}" type="parTrans" cxnId="{6E8EA237-FBE7-4B7A-BC0C-F0A54C0AAC92}">
      <dgm:prSet/>
      <dgm:spPr/>
      <dgm:t>
        <a:bodyPr/>
        <a:lstStyle/>
        <a:p>
          <a:endParaRPr lang="en-US"/>
        </a:p>
      </dgm:t>
    </dgm:pt>
    <dgm:pt modelId="{E9675442-A275-400D-AB2A-B18AC369B955}" type="sibTrans" cxnId="{6E8EA237-FBE7-4B7A-BC0C-F0A54C0AAC92}">
      <dgm:prSet/>
      <dgm:spPr/>
      <dgm:t>
        <a:bodyPr/>
        <a:lstStyle/>
        <a:p>
          <a:endParaRPr lang="en-US"/>
        </a:p>
      </dgm:t>
    </dgm:pt>
    <dgm:pt modelId="{497BE620-C5C8-477D-B435-172D312DEFB2}">
      <dgm:prSet/>
      <dgm:spPr/>
      <dgm:t>
        <a:bodyPr/>
        <a:lstStyle/>
        <a:p>
          <a:r>
            <a:rPr lang="en-US" dirty="0"/>
            <a:t>2025 - $612,960,000</a:t>
          </a:r>
        </a:p>
      </dgm:t>
    </dgm:pt>
    <dgm:pt modelId="{15A0C67E-E4D1-4996-8CCB-7696D1710ACC}" type="parTrans" cxnId="{473EBBBB-C3B6-4A7F-B811-6359F368DA0E}">
      <dgm:prSet/>
      <dgm:spPr/>
      <dgm:t>
        <a:bodyPr/>
        <a:lstStyle/>
        <a:p>
          <a:endParaRPr lang="en-US"/>
        </a:p>
      </dgm:t>
    </dgm:pt>
    <dgm:pt modelId="{A25A3F1E-D50C-48A7-B2BD-264377B941AC}" type="sibTrans" cxnId="{473EBBBB-C3B6-4A7F-B811-6359F368DA0E}">
      <dgm:prSet/>
      <dgm:spPr/>
      <dgm:t>
        <a:bodyPr/>
        <a:lstStyle/>
        <a:p>
          <a:endParaRPr lang="en-US"/>
        </a:p>
      </dgm:t>
    </dgm:pt>
    <dgm:pt modelId="{1B541DB8-C87D-4F1B-B887-D0A95DF1E6D7}">
      <dgm:prSet/>
      <dgm:spPr/>
      <dgm:t>
        <a:bodyPr/>
        <a:lstStyle/>
        <a:p>
          <a:r>
            <a:rPr lang="en-US" dirty="0"/>
            <a:t>2026 - $627,960,000</a:t>
          </a:r>
        </a:p>
      </dgm:t>
    </dgm:pt>
    <dgm:pt modelId="{A54F76F4-A34C-40B8-8F82-DFFD5EB61AE1}" type="parTrans" cxnId="{B521A218-FAFB-4E22-9243-31C3E6B64883}">
      <dgm:prSet/>
      <dgm:spPr/>
      <dgm:t>
        <a:bodyPr/>
        <a:lstStyle/>
        <a:p>
          <a:endParaRPr lang="en-US"/>
        </a:p>
      </dgm:t>
    </dgm:pt>
    <dgm:pt modelId="{00E61426-0783-4296-BBE9-2CC39C56D4D0}" type="sibTrans" cxnId="{B521A218-FAFB-4E22-9243-31C3E6B64883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Obligation Limitation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/>
      <dgm:spPr/>
      <dgm:t>
        <a:bodyPr/>
        <a:lstStyle/>
        <a:p>
          <a:r>
            <a:rPr lang="en-US" dirty="0"/>
            <a:t>2022 - $528,133,980 – 91.3%</a:t>
          </a:r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F5D9020E-C528-4702-85D3-A99AD5D6097F}">
      <dgm:prSet/>
      <dgm:spPr/>
      <dgm:t>
        <a:bodyPr/>
        <a:lstStyle/>
        <a:p>
          <a:r>
            <a:rPr lang="en-US" dirty="0"/>
            <a:t>2023 - $517,984,880 – 87.8%</a:t>
          </a:r>
        </a:p>
      </dgm:t>
    </dgm:pt>
    <dgm:pt modelId="{90FB7704-F080-4C37-987B-F5D4C1334731}" type="parTrans" cxnId="{16B593C6-CA8F-4581-8B57-74A9B863F956}">
      <dgm:prSet/>
      <dgm:spPr/>
      <dgm:t>
        <a:bodyPr/>
        <a:lstStyle/>
        <a:p>
          <a:endParaRPr lang="en-US"/>
        </a:p>
      </dgm:t>
    </dgm:pt>
    <dgm:pt modelId="{AACA7857-4CD2-4D62-84F5-2A9F3A30190C}" type="sibTrans" cxnId="{16B593C6-CA8F-4581-8B57-74A9B863F956}">
      <dgm:prSet/>
      <dgm:spPr/>
      <dgm:t>
        <a:bodyPr/>
        <a:lstStyle/>
        <a:p>
          <a:endParaRPr lang="en-US"/>
        </a:p>
      </dgm:t>
    </dgm:pt>
    <dgm:pt modelId="{5B4263DE-AF68-42AC-B00B-6F0AC3D957AF}">
      <dgm:prSet/>
      <dgm:spPr/>
      <dgm:t>
        <a:bodyPr/>
        <a:lstStyle/>
        <a:p>
          <a:r>
            <a:rPr lang="en-US" dirty="0"/>
            <a:t>2024 – TBD – Under 2</a:t>
          </a:r>
          <a:r>
            <a:rPr lang="en-US" baseline="30000" dirty="0"/>
            <a:t>nd</a:t>
          </a:r>
          <a:r>
            <a:rPr lang="en-US" dirty="0"/>
            <a:t> Continuing Resolution – Jan. 19</a:t>
          </a:r>
        </a:p>
      </dgm:t>
    </dgm:pt>
    <dgm:pt modelId="{48301125-180E-44C3-9484-BAC8270F7596}" type="parTrans" cxnId="{CFFC8A57-7B58-48DE-A445-8F4D78C06632}">
      <dgm:prSet/>
      <dgm:spPr/>
      <dgm:t>
        <a:bodyPr/>
        <a:lstStyle/>
        <a:p>
          <a:endParaRPr lang="en-US"/>
        </a:p>
      </dgm:t>
    </dgm:pt>
    <dgm:pt modelId="{C3E0628B-C007-47B4-B762-BB8C265E0382}" type="sibTrans" cxnId="{CFFC8A57-7B58-48DE-A445-8F4D78C06632}">
      <dgm:prSet/>
      <dgm:spPr/>
      <dgm:t>
        <a:bodyPr/>
        <a:lstStyle/>
        <a:p>
          <a:endParaRPr lang="en-US"/>
        </a:p>
      </dgm:t>
    </dgm:pt>
    <dgm:pt modelId="{20650540-9CA4-459E-A49E-0B905E912FD4}">
      <dgm:prSet/>
      <dgm:spPr/>
      <dgm:t>
        <a:bodyPr/>
        <a:lstStyle/>
        <a:p>
          <a:r>
            <a:rPr lang="en-US" dirty="0"/>
            <a:t>2025 – TBD </a:t>
          </a:r>
        </a:p>
      </dgm:t>
    </dgm:pt>
    <dgm:pt modelId="{C39D1C49-FA63-4A54-941E-8199A9CBFE77}" type="parTrans" cxnId="{0805EF8E-77E3-4B5F-B75D-E38B6E502A3A}">
      <dgm:prSet/>
      <dgm:spPr/>
      <dgm:t>
        <a:bodyPr/>
        <a:lstStyle/>
        <a:p>
          <a:endParaRPr lang="en-US"/>
        </a:p>
      </dgm:t>
    </dgm:pt>
    <dgm:pt modelId="{BC4296A5-C426-412C-BDE2-4981CD543EBB}" type="sibTrans" cxnId="{0805EF8E-77E3-4B5F-B75D-E38B6E502A3A}">
      <dgm:prSet/>
      <dgm:spPr/>
      <dgm:t>
        <a:bodyPr/>
        <a:lstStyle/>
        <a:p>
          <a:endParaRPr lang="en-US"/>
        </a:p>
      </dgm:t>
    </dgm:pt>
    <dgm:pt modelId="{3D59D8EF-32BC-4EA6-9C23-5A15B94799F9}">
      <dgm:prSet/>
      <dgm:spPr/>
      <dgm:t>
        <a:bodyPr/>
        <a:lstStyle/>
        <a:p>
          <a:r>
            <a:rPr lang="en-US" dirty="0"/>
            <a:t>2026 – TBD </a:t>
          </a:r>
        </a:p>
      </dgm:t>
    </dgm:pt>
    <dgm:pt modelId="{B1C76917-FD46-4A9B-92E7-093D1D842DF6}" type="parTrans" cxnId="{762C8438-661A-4F88-A785-AFCE978E0550}">
      <dgm:prSet/>
      <dgm:spPr/>
      <dgm:t>
        <a:bodyPr/>
        <a:lstStyle/>
        <a:p>
          <a:endParaRPr lang="en-US"/>
        </a:p>
      </dgm:t>
    </dgm:pt>
    <dgm:pt modelId="{4452B06D-3C4C-480F-9139-C2AC92A1F7BF}" type="sibTrans" cxnId="{762C8438-661A-4F88-A785-AFCE978E0550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16951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B521A218-FAFB-4E22-9243-31C3E6B64883}" srcId="{A7AA89CB-EC88-4D92-87D5-A38A9A1C34E0}" destId="{1B541DB8-C87D-4F1B-B887-D0A95DF1E6D7}" srcOrd="4" destOrd="0" parTransId="{A54F76F4-A34C-40B8-8F82-DFFD5EB61AE1}" sibTransId="{00E61426-0783-4296-BBE9-2CC39C56D4D0}"/>
    <dgm:cxn modelId="{ECD09021-F662-4F47-A3A7-9F3120B66438}" type="presOf" srcId="{CB5E38A5-79B9-418D-9145-814E0EC661AE}" destId="{845CCCD7-BE62-43C1-BEF5-FFDE920960AF}" srcOrd="0" destOrd="1" presId="urn:microsoft.com/office/officeart/2005/8/layout/list1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E8EA237-FBE7-4B7A-BC0C-F0A54C0AAC92}" srcId="{A7AA89CB-EC88-4D92-87D5-A38A9A1C34E0}" destId="{CA5A124C-8624-4D6B-AA69-63F5FA0EC4C8}" srcOrd="2" destOrd="0" parTransId="{B90E8CB4-B7C4-4313-9F9F-E44BB91CE439}" sibTransId="{E9675442-A275-400D-AB2A-B18AC369B955}"/>
    <dgm:cxn modelId="{762C8438-661A-4F88-A785-AFCE978E0550}" srcId="{70A8627E-C0C3-423B-AFCD-16464D4D2B45}" destId="{3D59D8EF-32BC-4EA6-9C23-5A15B94799F9}" srcOrd="4" destOrd="0" parTransId="{B1C76917-FD46-4A9B-92E7-093D1D842DF6}" sibTransId="{4452B06D-3C4C-480F-9139-C2AC92A1F7BF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9FE20D70-05BD-4623-928E-4F0A0A219150}" srcId="{A7AA89CB-EC88-4D92-87D5-A38A9A1C34E0}" destId="{7A141D68-CC44-4E01-B7DC-2BA50A35242B}" srcOrd="1" destOrd="0" parTransId="{06BBF673-405E-4160-8964-78BC439160A1}" sibTransId="{45D0D112-17C8-4C17-9CE9-A7405225AEF5}"/>
    <dgm:cxn modelId="{325E1770-7CD1-48DE-A91F-2E0411452064}" srcId="{A7AA89CB-EC88-4D92-87D5-A38A9A1C34E0}" destId="{CB5E38A5-79B9-418D-9145-814E0EC661AE}" srcOrd="0" destOrd="0" parTransId="{6063B779-3BF5-44BA-A2BC-B837FAE3BFE8}" sibTransId="{1739E9A8-3136-472A-B04A-840BB4FD449A}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CFFC8A57-7B58-48DE-A445-8F4D78C06632}" srcId="{70A8627E-C0C3-423B-AFCD-16464D4D2B45}" destId="{5B4263DE-AF68-42AC-B00B-6F0AC3D957AF}" srcOrd="2" destOrd="0" parTransId="{48301125-180E-44C3-9484-BAC8270F7596}" sibTransId="{C3E0628B-C007-47B4-B762-BB8C265E0382}"/>
    <dgm:cxn modelId="{BB563278-A8F4-446C-9731-97318AC13882}" type="presOf" srcId="{5B4263DE-AF68-42AC-B00B-6F0AC3D957AF}" destId="{DADC1105-8EAA-4EAA-9663-C695BFD15D50}" srcOrd="0" destOrd="2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0AA78489-7BC2-49FD-AA55-33EAB7321256}" type="presOf" srcId="{1B541DB8-C87D-4F1B-B887-D0A95DF1E6D7}" destId="{845CCCD7-BE62-43C1-BEF5-FFDE920960AF}" srcOrd="0" destOrd="5" presId="urn:microsoft.com/office/officeart/2005/8/layout/list1"/>
    <dgm:cxn modelId="{D14EB68E-119C-4C83-B7BC-087E18A7706E}" type="presOf" srcId="{F5D9020E-C528-4702-85D3-A99AD5D6097F}" destId="{DADC1105-8EAA-4EAA-9663-C695BFD15D50}" srcOrd="0" destOrd="1" presId="urn:microsoft.com/office/officeart/2005/8/layout/list1"/>
    <dgm:cxn modelId="{0805EF8E-77E3-4B5F-B75D-E38B6E502A3A}" srcId="{70A8627E-C0C3-423B-AFCD-16464D4D2B45}" destId="{20650540-9CA4-459E-A49E-0B905E912FD4}" srcOrd="3" destOrd="0" parTransId="{C39D1C49-FA63-4A54-941E-8199A9CBFE77}" sibTransId="{BC4296A5-C426-412C-BDE2-4981CD543EBB}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6A2118A3-5EF0-4FCC-9615-CA138DDC31BD}" type="presOf" srcId="{3D59D8EF-32BC-4EA6-9C23-5A15B94799F9}" destId="{DADC1105-8EAA-4EAA-9663-C695BFD15D50}" srcOrd="0" destOrd="4" presId="urn:microsoft.com/office/officeart/2005/8/layout/list1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0EB891A9-D2C4-47C9-BCFF-32722DD3F51E}" type="presOf" srcId="{7A141D68-CC44-4E01-B7DC-2BA50A35242B}" destId="{845CCCD7-BE62-43C1-BEF5-FFDE920960AF}" srcOrd="0" destOrd="2" presId="urn:microsoft.com/office/officeart/2005/8/layout/list1"/>
    <dgm:cxn modelId="{5E6315AF-83C9-495B-89C4-D0A60E604E4A}" type="presOf" srcId="{CA5A124C-8624-4D6B-AA69-63F5FA0EC4C8}" destId="{845CCCD7-BE62-43C1-BEF5-FFDE920960AF}" srcOrd="0" destOrd="3" presId="urn:microsoft.com/office/officeart/2005/8/layout/list1"/>
    <dgm:cxn modelId="{473EBBBB-C3B6-4A7F-B811-6359F368DA0E}" srcId="{A7AA89CB-EC88-4D92-87D5-A38A9A1C34E0}" destId="{497BE620-C5C8-477D-B435-172D312DEFB2}" srcOrd="3" destOrd="0" parTransId="{15A0C67E-E4D1-4996-8CCB-7696D1710ACC}" sibTransId="{A25A3F1E-D50C-48A7-B2BD-264377B941AC}"/>
    <dgm:cxn modelId="{B75432BC-4F5D-4EB5-BB33-7CDDB6D35A14}" type="presOf" srcId="{497BE620-C5C8-477D-B435-172D312DEFB2}" destId="{845CCCD7-BE62-43C1-BEF5-FFDE920960AF}" srcOrd="0" destOrd="4" presId="urn:microsoft.com/office/officeart/2005/8/layout/list1"/>
    <dgm:cxn modelId="{16B593C6-CA8F-4581-8B57-74A9B863F956}" srcId="{70A8627E-C0C3-423B-AFCD-16464D4D2B45}" destId="{F5D9020E-C528-4702-85D3-A99AD5D6097F}" srcOrd="1" destOrd="0" parTransId="{90FB7704-F080-4C37-987B-F5D4C1334731}" sibTransId="{AACA7857-4CD2-4D62-84F5-2A9F3A30190C}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566109F2-86F1-4AED-9007-D12888DDC5D8}" type="presOf" srcId="{20650540-9CA4-459E-A49E-0B905E912FD4}" destId="{DADC1105-8EAA-4EAA-9663-C695BFD15D50}" srcOrd="0" destOrd="3" presId="urn:microsoft.com/office/officeart/2005/8/layout/list1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Authorization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r>
            <a:rPr lang="en-US" dirty="0"/>
            <a:t>IIJA/BIL – lasts five years and authorizes TTP funds for each fiscal year</a:t>
          </a:r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CB5E38A5-79B9-418D-9145-814E0EC661AE}">
      <dgm:prSet/>
      <dgm:spPr/>
      <dgm:t>
        <a:bodyPr/>
        <a:lstStyle/>
        <a:p>
          <a:r>
            <a:rPr lang="en-US" dirty="0"/>
            <a:t>2022 - $578,460,000</a:t>
          </a:r>
        </a:p>
      </dgm:t>
    </dgm:pt>
    <dgm:pt modelId="{6063B779-3BF5-44BA-A2BC-B837FAE3BFE8}" type="parTrans" cxnId="{325E1770-7CD1-48DE-A91F-2E0411452064}">
      <dgm:prSet/>
      <dgm:spPr/>
      <dgm:t>
        <a:bodyPr/>
        <a:lstStyle/>
        <a:p>
          <a:endParaRPr lang="en-US"/>
        </a:p>
      </dgm:t>
    </dgm:pt>
    <dgm:pt modelId="{1739E9A8-3136-472A-B04A-840BB4FD449A}" type="sibTrans" cxnId="{325E1770-7CD1-48DE-A91F-2E0411452064}">
      <dgm:prSet/>
      <dgm:spPr/>
      <dgm:t>
        <a:bodyPr/>
        <a:lstStyle/>
        <a:p>
          <a:endParaRPr lang="en-US"/>
        </a:p>
      </dgm:t>
    </dgm:pt>
    <dgm:pt modelId="{7A141D68-CC44-4E01-B7DC-2BA50A35242B}">
      <dgm:prSet/>
      <dgm:spPr/>
      <dgm:t>
        <a:bodyPr/>
        <a:lstStyle/>
        <a:p>
          <a:r>
            <a:rPr lang="en-US" dirty="0"/>
            <a:t>2023 - $589,960,000</a:t>
          </a:r>
        </a:p>
      </dgm:t>
    </dgm:pt>
    <dgm:pt modelId="{06BBF673-405E-4160-8964-78BC439160A1}" type="parTrans" cxnId="{9FE20D70-05BD-4623-928E-4F0A0A219150}">
      <dgm:prSet/>
      <dgm:spPr/>
      <dgm:t>
        <a:bodyPr/>
        <a:lstStyle/>
        <a:p>
          <a:endParaRPr lang="en-US"/>
        </a:p>
      </dgm:t>
    </dgm:pt>
    <dgm:pt modelId="{45D0D112-17C8-4C17-9CE9-A7405225AEF5}" type="sibTrans" cxnId="{9FE20D70-05BD-4623-928E-4F0A0A219150}">
      <dgm:prSet/>
      <dgm:spPr/>
      <dgm:t>
        <a:bodyPr/>
        <a:lstStyle/>
        <a:p>
          <a:endParaRPr lang="en-US"/>
        </a:p>
      </dgm:t>
    </dgm:pt>
    <dgm:pt modelId="{CA5A124C-8624-4D6B-AA69-63F5FA0EC4C8}">
      <dgm:prSet/>
      <dgm:spPr/>
      <dgm:t>
        <a:bodyPr/>
        <a:lstStyle/>
        <a:p>
          <a:r>
            <a:rPr lang="en-US" dirty="0"/>
            <a:t>2024 - $602,460,000</a:t>
          </a:r>
        </a:p>
      </dgm:t>
    </dgm:pt>
    <dgm:pt modelId="{B90E8CB4-B7C4-4313-9F9F-E44BB91CE439}" type="parTrans" cxnId="{6E8EA237-FBE7-4B7A-BC0C-F0A54C0AAC92}">
      <dgm:prSet/>
      <dgm:spPr/>
      <dgm:t>
        <a:bodyPr/>
        <a:lstStyle/>
        <a:p>
          <a:endParaRPr lang="en-US"/>
        </a:p>
      </dgm:t>
    </dgm:pt>
    <dgm:pt modelId="{E9675442-A275-400D-AB2A-B18AC369B955}" type="sibTrans" cxnId="{6E8EA237-FBE7-4B7A-BC0C-F0A54C0AAC92}">
      <dgm:prSet/>
      <dgm:spPr/>
      <dgm:t>
        <a:bodyPr/>
        <a:lstStyle/>
        <a:p>
          <a:endParaRPr lang="en-US"/>
        </a:p>
      </dgm:t>
    </dgm:pt>
    <dgm:pt modelId="{497BE620-C5C8-477D-B435-172D312DEFB2}">
      <dgm:prSet/>
      <dgm:spPr/>
      <dgm:t>
        <a:bodyPr/>
        <a:lstStyle/>
        <a:p>
          <a:r>
            <a:rPr lang="en-US" dirty="0"/>
            <a:t>2025 - $612,960,000</a:t>
          </a:r>
        </a:p>
      </dgm:t>
    </dgm:pt>
    <dgm:pt modelId="{15A0C67E-E4D1-4996-8CCB-7696D1710ACC}" type="parTrans" cxnId="{473EBBBB-C3B6-4A7F-B811-6359F368DA0E}">
      <dgm:prSet/>
      <dgm:spPr/>
      <dgm:t>
        <a:bodyPr/>
        <a:lstStyle/>
        <a:p>
          <a:endParaRPr lang="en-US"/>
        </a:p>
      </dgm:t>
    </dgm:pt>
    <dgm:pt modelId="{A25A3F1E-D50C-48A7-B2BD-264377B941AC}" type="sibTrans" cxnId="{473EBBBB-C3B6-4A7F-B811-6359F368DA0E}">
      <dgm:prSet/>
      <dgm:spPr/>
      <dgm:t>
        <a:bodyPr/>
        <a:lstStyle/>
        <a:p>
          <a:endParaRPr lang="en-US"/>
        </a:p>
      </dgm:t>
    </dgm:pt>
    <dgm:pt modelId="{1B541DB8-C87D-4F1B-B887-D0A95DF1E6D7}">
      <dgm:prSet/>
      <dgm:spPr/>
      <dgm:t>
        <a:bodyPr/>
        <a:lstStyle/>
        <a:p>
          <a:r>
            <a:rPr lang="en-US" dirty="0"/>
            <a:t>2026 - $627,960,000</a:t>
          </a:r>
        </a:p>
      </dgm:t>
    </dgm:pt>
    <dgm:pt modelId="{A54F76F4-A34C-40B8-8F82-DFFD5EB61AE1}" type="parTrans" cxnId="{B521A218-FAFB-4E22-9243-31C3E6B64883}">
      <dgm:prSet/>
      <dgm:spPr/>
      <dgm:t>
        <a:bodyPr/>
        <a:lstStyle/>
        <a:p>
          <a:endParaRPr lang="en-US"/>
        </a:p>
      </dgm:t>
    </dgm:pt>
    <dgm:pt modelId="{00E61426-0783-4296-BBE9-2CC39C56D4D0}" type="sibTrans" cxnId="{B521A218-FAFB-4E22-9243-31C3E6B64883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Obligation Limitation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/>
      <dgm:spPr/>
      <dgm:t>
        <a:bodyPr/>
        <a:lstStyle/>
        <a:p>
          <a:r>
            <a:rPr lang="en-US" dirty="0"/>
            <a:t>2022 - $528,133,980 – 91.3%</a:t>
          </a:r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F5D9020E-C528-4702-85D3-A99AD5D6097F}">
      <dgm:prSet/>
      <dgm:spPr/>
      <dgm:t>
        <a:bodyPr/>
        <a:lstStyle/>
        <a:p>
          <a:r>
            <a:rPr lang="en-US" dirty="0"/>
            <a:t>2023 - $517,984,880 – 87.8%</a:t>
          </a:r>
        </a:p>
      </dgm:t>
    </dgm:pt>
    <dgm:pt modelId="{90FB7704-F080-4C37-987B-F5D4C1334731}" type="parTrans" cxnId="{16B593C6-CA8F-4581-8B57-74A9B863F956}">
      <dgm:prSet/>
      <dgm:spPr/>
      <dgm:t>
        <a:bodyPr/>
        <a:lstStyle/>
        <a:p>
          <a:endParaRPr lang="en-US"/>
        </a:p>
      </dgm:t>
    </dgm:pt>
    <dgm:pt modelId="{AACA7857-4CD2-4D62-84F5-2A9F3A30190C}" type="sibTrans" cxnId="{16B593C6-CA8F-4581-8B57-74A9B863F956}">
      <dgm:prSet/>
      <dgm:spPr/>
      <dgm:t>
        <a:bodyPr/>
        <a:lstStyle/>
        <a:p>
          <a:endParaRPr lang="en-US"/>
        </a:p>
      </dgm:t>
    </dgm:pt>
    <dgm:pt modelId="{5B4263DE-AF68-42AC-B00B-6F0AC3D957AF}">
      <dgm:prSet/>
      <dgm:spPr/>
      <dgm:t>
        <a:bodyPr/>
        <a:lstStyle/>
        <a:p>
          <a:r>
            <a:rPr lang="en-US" dirty="0"/>
            <a:t>2024 – TBD – Under 2</a:t>
          </a:r>
          <a:r>
            <a:rPr lang="en-US" baseline="30000" dirty="0"/>
            <a:t>nd</a:t>
          </a:r>
          <a:r>
            <a:rPr lang="en-US" dirty="0"/>
            <a:t> Continuing Resolution – Jan. 19</a:t>
          </a:r>
        </a:p>
      </dgm:t>
    </dgm:pt>
    <dgm:pt modelId="{48301125-180E-44C3-9484-BAC8270F7596}" type="parTrans" cxnId="{CFFC8A57-7B58-48DE-A445-8F4D78C06632}">
      <dgm:prSet/>
      <dgm:spPr/>
      <dgm:t>
        <a:bodyPr/>
        <a:lstStyle/>
        <a:p>
          <a:endParaRPr lang="en-US"/>
        </a:p>
      </dgm:t>
    </dgm:pt>
    <dgm:pt modelId="{C3E0628B-C007-47B4-B762-BB8C265E0382}" type="sibTrans" cxnId="{CFFC8A57-7B58-48DE-A445-8F4D78C06632}">
      <dgm:prSet/>
      <dgm:spPr/>
      <dgm:t>
        <a:bodyPr/>
        <a:lstStyle/>
        <a:p>
          <a:endParaRPr lang="en-US"/>
        </a:p>
      </dgm:t>
    </dgm:pt>
    <dgm:pt modelId="{20650540-9CA4-459E-A49E-0B905E912FD4}">
      <dgm:prSet/>
      <dgm:spPr/>
      <dgm:t>
        <a:bodyPr/>
        <a:lstStyle/>
        <a:p>
          <a:r>
            <a:rPr lang="en-US" dirty="0"/>
            <a:t>2025 – TBD </a:t>
          </a:r>
        </a:p>
      </dgm:t>
    </dgm:pt>
    <dgm:pt modelId="{C39D1C49-FA63-4A54-941E-8199A9CBFE77}" type="parTrans" cxnId="{0805EF8E-77E3-4B5F-B75D-E38B6E502A3A}">
      <dgm:prSet/>
      <dgm:spPr/>
      <dgm:t>
        <a:bodyPr/>
        <a:lstStyle/>
        <a:p>
          <a:endParaRPr lang="en-US"/>
        </a:p>
      </dgm:t>
    </dgm:pt>
    <dgm:pt modelId="{BC4296A5-C426-412C-BDE2-4981CD543EBB}" type="sibTrans" cxnId="{0805EF8E-77E3-4B5F-B75D-E38B6E502A3A}">
      <dgm:prSet/>
      <dgm:spPr/>
      <dgm:t>
        <a:bodyPr/>
        <a:lstStyle/>
        <a:p>
          <a:endParaRPr lang="en-US"/>
        </a:p>
      </dgm:t>
    </dgm:pt>
    <dgm:pt modelId="{3D59D8EF-32BC-4EA6-9C23-5A15B94799F9}">
      <dgm:prSet/>
      <dgm:spPr/>
      <dgm:t>
        <a:bodyPr/>
        <a:lstStyle/>
        <a:p>
          <a:r>
            <a:rPr lang="en-US" dirty="0"/>
            <a:t>2026 – TBD </a:t>
          </a:r>
        </a:p>
      </dgm:t>
    </dgm:pt>
    <dgm:pt modelId="{B1C76917-FD46-4A9B-92E7-093D1D842DF6}" type="parTrans" cxnId="{762C8438-661A-4F88-A785-AFCE978E0550}">
      <dgm:prSet/>
      <dgm:spPr/>
      <dgm:t>
        <a:bodyPr/>
        <a:lstStyle/>
        <a:p>
          <a:endParaRPr lang="en-US"/>
        </a:p>
      </dgm:t>
    </dgm:pt>
    <dgm:pt modelId="{4452B06D-3C4C-480F-9139-C2AC92A1F7BF}" type="sibTrans" cxnId="{762C8438-661A-4F88-A785-AFCE978E0550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16951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B521A218-FAFB-4E22-9243-31C3E6B64883}" srcId="{A7AA89CB-EC88-4D92-87D5-A38A9A1C34E0}" destId="{1B541DB8-C87D-4F1B-B887-D0A95DF1E6D7}" srcOrd="4" destOrd="0" parTransId="{A54F76F4-A34C-40B8-8F82-DFFD5EB61AE1}" sibTransId="{00E61426-0783-4296-BBE9-2CC39C56D4D0}"/>
    <dgm:cxn modelId="{ECD09021-F662-4F47-A3A7-9F3120B66438}" type="presOf" srcId="{CB5E38A5-79B9-418D-9145-814E0EC661AE}" destId="{845CCCD7-BE62-43C1-BEF5-FFDE920960AF}" srcOrd="0" destOrd="1" presId="urn:microsoft.com/office/officeart/2005/8/layout/list1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E8EA237-FBE7-4B7A-BC0C-F0A54C0AAC92}" srcId="{A7AA89CB-EC88-4D92-87D5-A38A9A1C34E0}" destId="{CA5A124C-8624-4D6B-AA69-63F5FA0EC4C8}" srcOrd="2" destOrd="0" parTransId="{B90E8CB4-B7C4-4313-9F9F-E44BB91CE439}" sibTransId="{E9675442-A275-400D-AB2A-B18AC369B955}"/>
    <dgm:cxn modelId="{762C8438-661A-4F88-A785-AFCE978E0550}" srcId="{70A8627E-C0C3-423B-AFCD-16464D4D2B45}" destId="{3D59D8EF-32BC-4EA6-9C23-5A15B94799F9}" srcOrd="4" destOrd="0" parTransId="{B1C76917-FD46-4A9B-92E7-093D1D842DF6}" sibTransId="{4452B06D-3C4C-480F-9139-C2AC92A1F7BF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9FE20D70-05BD-4623-928E-4F0A0A219150}" srcId="{A7AA89CB-EC88-4D92-87D5-A38A9A1C34E0}" destId="{7A141D68-CC44-4E01-B7DC-2BA50A35242B}" srcOrd="1" destOrd="0" parTransId="{06BBF673-405E-4160-8964-78BC439160A1}" sibTransId="{45D0D112-17C8-4C17-9CE9-A7405225AEF5}"/>
    <dgm:cxn modelId="{325E1770-7CD1-48DE-A91F-2E0411452064}" srcId="{A7AA89CB-EC88-4D92-87D5-A38A9A1C34E0}" destId="{CB5E38A5-79B9-418D-9145-814E0EC661AE}" srcOrd="0" destOrd="0" parTransId="{6063B779-3BF5-44BA-A2BC-B837FAE3BFE8}" sibTransId="{1739E9A8-3136-472A-B04A-840BB4FD449A}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CFFC8A57-7B58-48DE-A445-8F4D78C06632}" srcId="{70A8627E-C0C3-423B-AFCD-16464D4D2B45}" destId="{5B4263DE-AF68-42AC-B00B-6F0AC3D957AF}" srcOrd="2" destOrd="0" parTransId="{48301125-180E-44C3-9484-BAC8270F7596}" sibTransId="{C3E0628B-C007-47B4-B762-BB8C265E0382}"/>
    <dgm:cxn modelId="{BB563278-A8F4-446C-9731-97318AC13882}" type="presOf" srcId="{5B4263DE-AF68-42AC-B00B-6F0AC3D957AF}" destId="{DADC1105-8EAA-4EAA-9663-C695BFD15D50}" srcOrd="0" destOrd="2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0AA78489-7BC2-49FD-AA55-33EAB7321256}" type="presOf" srcId="{1B541DB8-C87D-4F1B-B887-D0A95DF1E6D7}" destId="{845CCCD7-BE62-43C1-BEF5-FFDE920960AF}" srcOrd="0" destOrd="5" presId="urn:microsoft.com/office/officeart/2005/8/layout/list1"/>
    <dgm:cxn modelId="{D14EB68E-119C-4C83-B7BC-087E18A7706E}" type="presOf" srcId="{F5D9020E-C528-4702-85D3-A99AD5D6097F}" destId="{DADC1105-8EAA-4EAA-9663-C695BFD15D50}" srcOrd="0" destOrd="1" presId="urn:microsoft.com/office/officeart/2005/8/layout/list1"/>
    <dgm:cxn modelId="{0805EF8E-77E3-4B5F-B75D-E38B6E502A3A}" srcId="{70A8627E-C0C3-423B-AFCD-16464D4D2B45}" destId="{20650540-9CA4-459E-A49E-0B905E912FD4}" srcOrd="3" destOrd="0" parTransId="{C39D1C49-FA63-4A54-941E-8199A9CBFE77}" sibTransId="{BC4296A5-C426-412C-BDE2-4981CD543EBB}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6A2118A3-5EF0-4FCC-9615-CA138DDC31BD}" type="presOf" srcId="{3D59D8EF-32BC-4EA6-9C23-5A15B94799F9}" destId="{DADC1105-8EAA-4EAA-9663-C695BFD15D50}" srcOrd="0" destOrd="4" presId="urn:microsoft.com/office/officeart/2005/8/layout/list1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0EB891A9-D2C4-47C9-BCFF-32722DD3F51E}" type="presOf" srcId="{7A141D68-CC44-4E01-B7DC-2BA50A35242B}" destId="{845CCCD7-BE62-43C1-BEF5-FFDE920960AF}" srcOrd="0" destOrd="2" presId="urn:microsoft.com/office/officeart/2005/8/layout/list1"/>
    <dgm:cxn modelId="{5E6315AF-83C9-495B-89C4-D0A60E604E4A}" type="presOf" srcId="{CA5A124C-8624-4D6B-AA69-63F5FA0EC4C8}" destId="{845CCCD7-BE62-43C1-BEF5-FFDE920960AF}" srcOrd="0" destOrd="3" presId="urn:microsoft.com/office/officeart/2005/8/layout/list1"/>
    <dgm:cxn modelId="{473EBBBB-C3B6-4A7F-B811-6359F368DA0E}" srcId="{A7AA89CB-EC88-4D92-87D5-A38A9A1C34E0}" destId="{497BE620-C5C8-477D-B435-172D312DEFB2}" srcOrd="3" destOrd="0" parTransId="{15A0C67E-E4D1-4996-8CCB-7696D1710ACC}" sibTransId="{A25A3F1E-D50C-48A7-B2BD-264377B941AC}"/>
    <dgm:cxn modelId="{B75432BC-4F5D-4EB5-BB33-7CDDB6D35A14}" type="presOf" srcId="{497BE620-C5C8-477D-B435-172D312DEFB2}" destId="{845CCCD7-BE62-43C1-BEF5-FFDE920960AF}" srcOrd="0" destOrd="4" presId="urn:microsoft.com/office/officeart/2005/8/layout/list1"/>
    <dgm:cxn modelId="{16B593C6-CA8F-4581-8B57-74A9B863F956}" srcId="{70A8627E-C0C3-423B-AFCD-16464D4D2B45}" destId="{F5D9020E-C528-4702-85D3-A99AD5D6097F}" srcOrd="1" destOrd="0" parTransId="{90FB7704-F080-4C37-987B-F5D4C1334731}" sibTransId="{AACA7857-4CD2-4D62-84F5-2A9F3A30190C}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566109F2-86F1-4AED-9007-D12888DDC5D8}" type="presOf" srcId="{20650540-9CA4-459E-A49E-0B905E912FD4}" destId="{DADC1105-8EAA-4EAA-9663-C695BFD15D50}" srcOrd="0" destOrd="3" presId="urn:microsoft.com/office/officeart/2005/8/layout/list1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Program Agreement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endParaRPr lang="en-US" dirty="0"/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Self-governance Compact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/>
      <dgm:spPr/>
      <dgm:t>
        <a:bodyPr/>
        <a:lstStyle/>
        <a:p>
          <a:endParaRPr lang="en-US" dirty="0"/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 custScaleX="111328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36555" custLinFactNeighborY="2508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 custAng="10800000" custLinFactNeighborY="5016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Program Agreement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dirty="0"/>
            <a:t>What Changes?</a:t>
          </a:r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Self-governance Compact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/>
      <dgm:spPr/>
      <dgm:t>
        <a:bodyPr/>
        <a:lstStyle/>
        <a:p>
          <a:endParaRPr lang="en-US" dirty="0"/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FD885F4F-B28F-4A07-8A7B-8779B08BB367}">
      <dgm:prSet/>
      <dgm:spPr/>
      <dgm:t>
        <a:bodyPr/>
        <a:lstStyle/>
        <a:p>
          <a:r>
            <a:rPr lang="en-US"/>
            <a:t>1. Agreement between the Tribe and FHWA</a:t>
          </a:r>
          <a:endParaRPr lang="en-US" dirty="0"/>
        </a:p>
      </dgm:t>
    </dgm:pt>
    <dgm:pt modelId="{CDD192BA-EF71-43A6-8B0F-4018FBCAF4E2}" type="parTrans" cxnId="{17355A8F-3F00-4085-895D-40DDEEE3A4D2}">
      <dgm:prSet/>
      <dgm:spPr/>
      <dgm:t>
        <a:bodyPr/>
        <a:lstStyle/>
        <a:p>
          <a:endParaRPr lang="en-US"/>
        </a:p>
      </dgm:t>
    </dgm:pt>
    <dgm:pt modelId="{8A577C5B-D682-40B6-B6F5-497ED1ADB8EA}" type="sibTrans" cxnId="{17355A8F-3F00-4085-895D-40DDEEE3A4D2}">
      <dgm:prSet/>
      <dgm:spPr/>
      <dgm:t>
        <a:bodyPr/>
        <a:lstStyle/>
        <a:p>
          <a:endParaRPr lang="en-US"/>
        </a:p>
      </dgm:t>
    </dgm:pt>
    <dgm:pt modelId="{B744EDA1-D3FD-4042-9209-AACD26CC691D}">
      <dgm:prSet/>
      <dgm:spPr/>
      <dgm:t>
        <a:bodyPr/>
        <a:lstStyle/>
        <a:p>
          <a:r>
            <a:rPr lang="en-US"/>
            <a:t>2. Funding comes directly from FHWA in RFAs</a:t>
          </a:r>
          <a:endParaRPr lang="en-US" dirty="0"/>
        </a:p>
      </dgm:t>
    </dgm:pt>
    <dgm:pt modelId="{A96D6A8D-DA57-40BA-84A2-840895AB6ADC}" type="parTrans" cxnId="{DDE50283-F4AB-4731-AEC3-629B19F116E4}">
      <dgm:prSet/>
      <dgm:spPr/>
      <dgm:t>
        <a:bodyPr/>
        <a:lstStyle/>
        <a:p>
          <a:endParaRPr lang="en-US"/>
        </a:p>
      </dgm:t>
    </dgm:pt>
    <dgm:pt modelId="{CD1181EC-A27B-4360-8F38-C4C3D223DD58}" type="sibTrans" cxnId="{DDE50283-F4AB-4731-AEC3-629B19F116E4}">
      <dgm:prSet/>
      <dgm:spPr/>
      <dgm:t>
        <a:bodyPr/>
        <a:lstStyle/>
        <a:p>
          <a:endParaRPr lang="en-US"/>
        </a:p>
      </dgm:t>
    </dgm:pt>
    <dgm:pt modelId="{B2572A75-F698-49D6-A5FA-6D93E23D9403}">
      <dgm:prSet/>
      <dgm:spPr/>
      <dgm:t>
        <a:bodyPr/>
        <a:lstStyle/>
        <a:p>
          <a:r>
            <a:rPr lang="en-US"/>
            <a:t>3. Tribal Coordinator assigned to each Tribe</a:t>
          </a:r>
          <a:endParaRPr lang="en-US" dirty="0"/>
        </a:p>
      </dgm:t>
    </dgm:pt>
    <dgm:pt modelId="{06B6BF2C-38F5-4F01-87CD-C5795873F0D0}" type="parTrans" cxnId="{D40138B5-23C4-41C1-B2D3-6D015F4091B3}">
      <dgm:prSet/>
      <dgm:spPr/>
      <dgm:t>
        <a:bodyPr/>
        <a:lstStyle/>
        <a:p>
          <a:endParaRPr lang="en-US"/>
        </a:p>
      </dgm:t>
    </dgm:pt>
    <dgm:pt modelId="{20EFACE3-1F65-42FD-B629-10B63BA3391B}" type="sibTrans" cxnId="{D40138B5-23C4-41C1-B2D3-6D015F4091B3}">
      <dgm:prSet/>
      <dgm:spPr/>
      <dgm:t>
        <a:bodyPr/>
        <a:lstStyle/>
        <a:p>
          <a:endParaRPr lang="en-US"/>
        </a:p>
      </dgm:t>
    </dgm:pt>
    <dgm:pt modelId="{002F940E-3A21-4D85-B2B1-5C3B4FF64D58}">
      <dgm:prSet/>
      <dgm:spPr/>
      <dgm:t>
        <a:bodyPr/>
        <a:lstStyle/>
        <a:p>
          <a:r>
            <a:rPr lang="en-US"/>
            <a:t>4. Tribe delivers the TTP based on FHWA-approved TTIP </a:t>
          </a:r>
          <a:endParaRPr lang="en-US" dirty="0"/>
        </a:p>
      </dgm:t>
    </dgm:pt>
    <dgm:pt modelId="{FE05BDF2-2688-4FD6-8564-ABA6BAA5555E}" type="parTrans" cxnId="{9318CED4-F03F-46E1-B4AA-516722A7EAFD}">
      <dgm:prSet/>
      <dgm:spPr/>
      <dgm:t>
        <a:bodyPr/>
        <a:lstStyle/>
        <a:p>
          <a:endParaRPr lang="en-US"/>
        </a:p>
      </dgm:t>
    </dgm:pt>
    <dgm:pt modelId="{7DDD5608-B355-4CBD-85F3-44CE90343B07}" type="sibTrans" cxnId="{9318CED4-F03F-46E1-B4AA-516722A7EAFD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 custScaleX="111328" custScaleY="118436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 custScaleY="65676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36555" custScaleY="91105" custLinFactNeighborY="2508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 custAng="10800000" custScaleY="93463" custLinFactNeighborY="7486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DCF48619-5CC7-45D0-9BD8-BD34CE3EAAAD}" type="presOf" srcId="{B744EDA1-D3FD-4042-9209-AACD26CC691D}" destId="{845CCCD7-BE62-43C1-BEF5-FFDE920960AF}" srcOrd="0" destOrd="2" presId="urn:microsoft.com/office/officeart/2005/8/layout/list1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DDE50283-F4AB-4731-AEC3-629B19F116E4}" srcId="{DA2098DB-118E-4712-A2EC-7A3A983BA505}" destId="{B744EDA1-D3FD-4042-9209-AACD26CC691D}" srcOrd="2" destOrd="0" parTransId="{A96D6A8D-DA57-40BA-84A2-840895AB6ADC}" sibTransId="{CD1181EC-A27B-4360-8F38-C4C3D223DD58}"/>
    <dgm:cxn modelId="{17355A8F-3F00-4085-895D-40DDEEE3A4D2}" srcId="{DA2098DB-118E-4712-A2EC-7A3A983BA505}" destId="{FD885F4F-B28F-4A07-8A7B-8779B08BB367}" srcOrd="1" destOrd="0" parTransId="{CDD192BA-EF71-43A6-8B0F-4018FBCAF4E2}" sibTransId="{8A577C5B-D682-40B6-B6F5-497ED1ADB8EA}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D40138B5-23C4-41C1-B2D3-6D015F4091B3}" srcId="{DA2098DB-118E-4712-A2EC-7A3A983BA505}" destId="{B2572A75-F698-49D6-A5FA-6D93E23D9403}" srcOrd="3" destOrd="0" parTransId="{06B6BF2C-38F5-4F01-87CD-C5795873F0D0}" sibTransId="{20EFACE3-1F65-42FD-B629-10B63BA3391B}"/>
    <dgm:cxn modelId="{A5A700BB-EF98-413B-B560-FA45ABC9AFD2}" type="presOf" srcId="{B2572A75-F698-49D6-A5FA-6D93E23D9403}" destId="{845CCCD7-BE62-43C1-BEF5-FFDE920960AF}" srcOrd="0" destOrd="3" presId="urn:microsoft.com/office/officeart/2005/8/layout/list1"/>
    <dgm:cxn modelId="{C0C8D6C1-EB59-48A8-B374-D72913972ACA}" type="presOf" srcId="{FD885F4F-B28F-4A07-8A7B-8779B08BB367}" destId="{845CCCD7-BE62-43C1-BEF5-FFDE920960AF}" srcOrd="0" destOrd="1" presId="urn:microsoft.com/office/officeart/2005/8/layout/list1"/>
    <dgm:cxn modelId="{55C2E2D2-C134-42C7-8D9B-176D03EE9580}" type="presOf" srcId="{002F940E-3A21-4D85-B2B1-5C3B4FF64D58}" destId="{845CCCD7-BE62-43C1-BEF5-FFDE920960AF}" srcOrd="0" destOrd="4" presId="urn:microsoft.com/office/officeart/2005/8/layout/list1"/>
    <dgm:cxn modelId="{9318CED4-F03F-46E1-B4AA-516722A7EAFD}" srcId="{DA2098DB-118E-4712-A2EC-7A3A983BA505}" destId="{002F940E-3A21-4D85-B2B1-5C3B4FF64D58}" srcOrd="4" destOrd="0" parTransId="{FE05BDF2-2688-4FD6-8564-ABA6BAA5555E}" sibTransId="{7DDD5608-B355-4CBD-85F3-44CE90343B07}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Program Agreement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pPr algn="l">
            <a:buNone/>
          </a:pPr>
          <a:r>
            <a:rPr lang="en-US" dirty="0"/>
            <a:t>Eligibility:</a:t>
          </a:r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Self-governance Compact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/>
      <dgm:spPr/>
      <dgm:t>
        <a:bodyPr/>
        <a:lstStyle/>
        <a:p>
          <a:endParaRPr lang="en-US" dirty="0"/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C05CA6CD-D50D-4007-BFB6-2558CCED4F8E}">
      <dgm:prSet/>
      <dgm:spPr/>
      <dgm:t>
        <a:bodyPr/>
        <a:lstStyle/>
        <a:p>
          <a:pPr algn="l"/>
          <a:r>
            <a:rPr lang="en-US"/>
            <a:t>3 years of single audits with no uncorrected findings (Clean Audits)</a:t>
          </a:r>
          <a:endParaRPr lang="en-US" dirty="0"/>
        </a:p>
      </dgm:t>
    </dgm:pt>
    <dgm:pt modelId="{4C440914-883F-4A0A-98E0-4351DA598944}" type="parTrans" cxnId="{82A2501E-21F7-4DE3-BFEB-91DB866F00A0}">
      <dgm:prSet/>
      <dgm:spPr/>
      <dgm:t>
        <a:bodyPr/>
        <a:lstStyle/>
        <a:p>
          <a:endParaRPr lang="en-US"/>
        </a:p>
      </dgm:t>
    </dgm:pt>
    <dgm:pt modelId="{DA4D1BE9-B386-4D4E-BB6B-E505D5618E90}" type="sibTrans" cxnId="{82A2501E-21F7-4DE3-BFEB-91DB866F00A0}">
      <dgm:prSet/>
      <dgm:spPr/>
      <dgm:t>
        <a:bodyPr/>
        <a:lstStyle/>
        <a:p>
          <a:endParaRPr lang="en-US"/>
        </a:p>
      </dgm:t>
    </dgm:pt>
    <dgm:pt modelId="{05D14FF4-9E88-4C94-A2CC-FF0E9EEC8A04}">
      <dgm:prSet/>
      <dgm:spPr/>
      <dgm:t>
        <a:bodyPr/>
        <a:lstStyle/>
        <a:p>
          <a:pPr algn="ctr">
            <a:buNone/>
          </a:pPr>
          <a:r>
            <a:rPr lang="en-US" dirty="0"/>
            <a:t>OR</a:t>
          </a:r>
        </a:p>
      </dgm:t>
    </dgm:pt>
    <dgm:pt modelId="{71F99C08-4D22-4604-A0DC-023413EDA6A3}" type="parTrans" cxnId="{F0C7BD4A-EA94-4898-8146-F7EE369CD8CD}">
      <dgm:prSet/>
      <dgm:spPr/>
      <dgm:t>
        <a:bodyPr/>
        <a:lstStyle/>
        <a:p>
          <a:endParaRPr lang="en-US"/>
        </a:p>
      </dgm:t>
    </dgm:pt>
    <dgm:pt modelId="{405C8EE6-1015-43BB-9647-565D9AD29112}" type="sibTrans" cxnId="{F0C7BD4A-EA94-4898-8146-F7EE369CD8CD}">
      <dgm:prSet/>
      <dgm:spPr/>
      <dgm:t>
        <a:bodyPr/>
        <a:lstStyle/>
        <a:p>
          <a:endParaRPr lang="en-US"/>
        </a:p>
      </dgm:t>
    </dgm:pt>
    <dgm:pt modelId="{3899DE02-D3A7-4FF8-9190-B9A96646801A}">
      <dgm:prSet/>
      <dgm:spPr/>
      <dgm:t>
        <a:bodyPr/>
        <a:lstStyle/>
        <a:p>
          <a:pPr algn="l"/>
          <a:r>
            <a:rPr lang="en-US"/>
            <a:t>Demonstrate Financial Stability and Management Capability</a:t>
          </a:r>
          <a:endParaRPr lang="en-US" dirty="0"/>
        </a:p>
      </dgm:t>
    </dgm:pt>
    <dgm:pt modelId="{5CC920C6-3D0D-44E1-9821-3F33236BAF6B}" type="parTrans" cxnId="{4EA6D298-0CC7-4BA6-81B8-4C0107D8F34C}">
      <dgm:prSet/>
      <dgm:spPr/>
      <dgm:t>
        <a:bodyPr/>
        <a:lstStyle/>
        <a:p>
          <a:endParaRPr lang="en-US"/>
        </a:p>
      </dgm:t>
    </dgm:pt>
    <dgm:pt modelId="{C7F96ECE-CE08-41F8-B980-5E2A1C7B3165}" type="sibTrans" cxnId="{4EA6D298-0CC7-4BA6-81B8-4C0107D8F34C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 custScaleX="111328" custScaleY="100671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 custScaleY="60257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36555" custScaleY="75550" custLinFactNeighborY="2508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 custAng="10800000" custScaleY="75226" custLinFactNeighborY="7004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BB03EA16-0E31-45CE-8C42-8C565048F98E}" type="presOf" srcId="{C05CA6CD-D50D-4007-BFB6-2558CCED4F8E}" destId="{845CCCD7-BE62-43C1-BEF5-FFDE920960AF}" srcOrd="0" destOrd="1" presId="urn:microsoft.com/office/officeart/2005/8/layout/list1"/>
    <dgm:cxn modelId="{82A2501E-21F7-4DE3-BFEB-91DB866F00A0}" srcId="{DA2098DB-118E-4712-A2EC-7A3A983BA505}" destId="{C05CA6CD-D50D-4007-BFB6-2558CCED4F8E}" srcOrd="1" destOrd="0" parTransId="{4C440914-883F-4A0A-98E0-4351DA598944}" sibTransId="{DA4D1BE9-B386-4D4E-BB6B-E505D5618E90}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389D2E5F-770F-4994-B020-F2901FB1D1DC}" type="presOf" srcId="{05D14FF4-9E88-4C94-A2CC-FF0E9EEC8A04}" destId="{845CCCD7-BE62-43C1-BEF5-FFDE920960AF}" srcOrd="0" destOrd="2" presId="urn:microsoft.com/office/officeart/2005/8/layout/list1"/>
    <dgm:cxn modelId="{F0C7BD4A-EA94-4898-8146-F7EE369CD8CD}" srcId="{DA2098DB-118E-4712-A2EC-7A3A983BA505}" destId="{05D14FF4-9E88-4C94-A2CC-FF0E9EEC8A04}" srcOrd="2" destOrd="0" parTransId="{71F99C08-4D22-4604-A0DC-023413EDA6A3}" sibTransId="{405C8EE6-1015-43BB-9647-565D9AD29112}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4EA6D298-0CC7-4BA6-81B8-4C0107D8F34C}" srcId="{DA2098DB-118E-4712-A2EC-7A3A983BA505}" destId="{3899DE02-D3A7-4FF8-9190-B9A96646801A}" srcOrd="3" destOrd="0" parTransId="{5CC920C6-3D0D-44E1-9821-3F33236BAF6B}" sibTransId="{C7F96ECE-CE08-41F8-B980-5E2A1C7B3165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B35914AA-710F-43DE-869A-6AEBDFAF65BF}" type="presOf" srcId="{3899DE02-D3A7-4FF8-9190-B9A96646801A}" destId="{845CCCD7-BE62-43C1-BEF5-FFDE920960AF}" srcOrd="0" destOrd="3" presId="urn:microsoft.com/office/officeart/2005/8/layout/list1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Program Agreement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pPr>
            <a:buNone/>
          </a:pPr>
          <a:r>
            <a:rPr lang="en-US" dirty="0"/>
            <a:t>How to Start?</a:t>
          </a:r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Self-governance Compact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/>
      <dgm:spPr/>
      <dgm:t>
        <a:bodyPr/>
        <a:lstStyle/>
        <a:p>
          <a:endParaRPr lang="en-US" dirty="0"/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4EE434EF-182C-4F6E-BFE9-8D255E51ABE2}">
      <dgm:prSet/>
      <dgm:spPr/>
      <dgm:t>
        <a:bodyPr/>
        <a:lstStyle/>
        <a:p>
          <a:r>
            <a:rPr lang="en-US"/>
            <a:t>Submit a tribal resolution or letter of intent to enter a program agreement with FHWA</a:t>
          </a:r>
          <a:endParaRPr lang="en-US" dirty="0"/>
        </a:p>
      </dgm:t>
    </dgm:pt>
    <dgm:pt modelId="{E7A2BA07-F004-4F26-9143-1D9ABE22AC44}" type="parTrans" cxnId="{1CB0CAF6-C1AA-44B1-A38A-4730E947CBA3}">
      <dgm:prSet/>
      <dgm:spPr/>
      <dgm:t>
        <a:bodyPr/>
        <a:lstStyle/>
        <a:p>
          <a:endParaRPr lang="en-US"/>
        </a:p>
      </dgm:t>
    </dgm:pt>
    <dgm:pt modelId="{58CEF61C-A48A-48F7-9CC6-0AC74D034E8A}" type="sibTrans" cxnId="{1CB0CAF6-C1AA-44B1-A38A-4730E947CBA3}">
      <dgm:prSet/>
      <dgm:spPr/>
      <dgm:t>
        <a:bodyPr/>
        <a:lstStyle/>
        <a:p>
          <a:endParaRPr lang="en-US"/>
        </a:p>
      </dgm:t>
    </dgm:pt>
    <dgm:pt modelId="{C9F8A85A-06BD-490E-AC63-796D17836AAD}">
      <dgm:prSet/>
      <dgm:spPr/>
      <dgm:t>
        <a:bodyPr/>
        <a:lstStyle/>
        <a:p>
          <a:r>
            <a:rPr lang="en-US"/>
            <a:t>Contact any FHWA Office of Tribal Transportation staff with questions</a:t>
          </a:r>
          <a:endParaRPr lang="en-US" dirty="0"/>
        </a:p>
      </dgm:t>
    </dgm:pt>
    <dgm:pt modelId="{A442D902-103E-4951-BC1C-8DB51346C70B}" type="parTrans" cxnId="{317A2DED-6C97-412E-BF7A-E9715C9284BB}">
      <dgm:prSet/>
      <dgm:spPr/>
      <dgm:t>
        <a:bodyPr/>
        <a:lstStyle/>
        <a:p>
          <a:endParaRPr lang="en-US"/>
        </a:p>
      </dgm:t>
    </dgm:pt>
    <dgm:pt modelId="{CBE85AE8-F2BD-42A7-B520-9A805657BCEC}" type="sibTrans" cxnId="{317A2DED-6C97-412E-BF7A-E9715C9284BB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 custScaleX="111328" custScaleY="134228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 custScaleY="104607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36555" custScaleY="96799" custLinFactNeighborY="2508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 custAng="10800000" custScaleY="99493" custLinFactNeighborY="13449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584FAFAB-2619-4068-B6F1-C57FC311AB55}" type="presOf" srcId="{4EE434EF-182C-4F6E-BFE9-8D255E51ABE2}" destId="{845CCCD7-BE62-43C1-BEF5-FFDE920960AF}" srcOrd="0" destOrd="1" presId="urn:microsoft.com/office/officeart/2005/8/layout/list1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317A2DED-6C97-412E-BF7A-E9715C9284BB}" srcId="{DA2098DB-118E-4712-A2EC-7A3A983BA505}" destId="{C9F8A85A-06BD-490E-AC63-796D17836AAD}" srcOrd="2" destOrd="0" parTransId="{A442D902-103E-4951-BC1C-8DB51346C70B}" sibTransId="{CBE85AE8-F2BD-42A7-B520-9A805657BCEC}"/>
    <dgm:cxn modelId="{DDCB14F6-9209-4796-BE2F-6259F2D109F6}" type="presOf" srcId="{C9F8A85A-06BD-490E-AC63-796D17836AAD}" destId="{845CCCD7-BE62-43C1-BEF5-FFDE920960AF}" srcOrd="0" destOrd="2" presId="urn:microsoft.com/office/officeart/2005/8/layout/list1"/>
    <dgm:cxn modelId="{1CB0CAF6-C1AA-44B1-A38A-4730E947CBA3}" srcId="{DA2098DB-118E-4712-A2EC-7A3A983BA505}" destId="{4EE434EF-182C-4F6E-BFE9-8D255E51ABE2}" srcOrd="1" destOrd="0" parTransId="{E7A2BA07-F004-4F26-9143-1D9ABE22AC44}" sibTransId="{58CEF61C-A48A-48F7-9CC6-0AC74D034E8A}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Program Agreement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pPr>
            <a:buNone/>
          </a:pPr>
          <a:r>
            <a:rPr lang="en-US" dirty="0"/>
            <a:t>What Happens after Tribal Resolution?</a:t>
          </a:r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Self-governance Compact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/>
      <dgm:spPr/>
      <dgm:t>
        <a:bodyPr/>
        <a:lstStyle/>
        <a:p>
          <a:endParaRPr lang="en-US" dirty="0"/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D0BCD0EC-6562-4799-A34E-4264106B152A}">
      <dgm:prSet/>
      <dgm:spPr/>
      <dgm:t>
        <a:bodyPr/>
        <a:lstStyle/>
        <a:p>
          <a:pPr>
            <a:buNone/>
          </a:pPr>
          <a:r>
            <a:rPr lang="en-US"/>
            <a:t>OTT will evaluate eligibility and establish a relationship with Tribe</a:t>
          </a:r>
          <a:endParaRPr lang="en-US" dirty="0"/>
        </a:p>
      </dgm:t>
    </dgm:pt>
    <dgm:pt modelId="{AC1B436F-31F8-4627-9CB2-3470F26E8611}" type="parTrans" cxnId="{2FC9B898-8984-4814-BEAF-9DE8E5C6D963}">
      <dgm:prSet/>
      <dgm:spPr/>
      <dgm:t>
        <a:bodyPr/>
        <a:lstStyle/>
        <a:p>
          <a:endParaRPr lang="en-US"/>
        </a:p>
      </dgm:t>
    </dgm:pt>
    <dgm:pt modelId="{045EDB3C-A6CE-454A-A6A6-B57371953F62}" type="sibTrans" cxnId="{2FC9B898-8984-4814-BEAF-9DE8E5C6D963}">
      <dgm:prSet/>
      <dgm:spPr/>
      <dgm:t>
        <a:bodyPr/>
        <a:lstStyle/>
        <a:p>
          <a:endParaRPr lang="en-US"/>
        </a:p>
      </dgm:t>
    </dgm:pt>
    <dgm:pt modelId="{8BE06C0F-C0D4-4D8C-BAA3-BD6516F1A696}">
      <dgm:prSet/>
      <dgm:spPr/>
      <dgm:t>
        <a:bodyPr/>
        <a:lstStyle/>
        <a:p>
          <a:pPr>
            <a:buNone/>
          </a:pPr>
          <a:r>
            <a:rPr lang="en-US"/>
            <a:t>OTT will draft a Program Agreement for signature if the Tribe is eligible.</a:t>
          </a:r>
          <a:endParaRPr lang="en-US" dirty="0"/>
        </a:p>
      </dgm:t>
    </dgm:pt>
    <dgm:pt modelId="{BD78C4B4-4003-44EB-BC1C-6AD23B62FA11}" type="parTrans" cxnId="{96ECB26A-BB85-468B-A616-E0C9E16FB007}">
      <dgm:prSet/>
      <dgm:spPr/>
      <dgm:t>
        <a:bodyPr/>
        <a:lstStyle/>
        <a:p>
          <a:endParaRPr lang="en-US"/>
        </a:p>
      </dgm:t>
    </dgm:pt>
    <dgm:pt modelId="{2E12AD2E-4275-43C3-BC86-FBE8D6D192E4}" type="sibTrans" cxnId="{96ECB26A-BB85-468B-A616-E0C9E16FB007}">
      <dgm:prSet/>
      <dgm:spPr/>
      <dgm:t>
        <a:bodyPr/>
        <a:lstStyle/>
        <a:p>
          <a:endParaRPr lang="en-US"/>
        </a:p>
      </dgm:t>
    </dgm:pt>
    <dgm:pt modelId="{5B3BC177-1187-48B9-A7AF-1FCC01EE6C31}">
      <dgm:prSet/>
      <dgm:spPr/>
      <dgm:t>
        <a:bodyPr/>
        <a:lstStyle/>
        <a:p>
          <a:pPr>
            <a:buNone/>
          </a:pPr>
          <a:r>
            <a:rPr lang="en-US"/>
            <a:t>OTT offers Technical Assistance </a:t>
          </a:r>
          <a:endParaRPr lang="en-US" dirty="0"/>
        </a:p>
      </dgm:t>
    </dgm:pt>
    <dgm:pt modelId="{57F831D9-3B0D-46EE-A689-55DA9BF988FD}" type="parTrans" cxnId="{6BD5B21A-5F94-4919-A29F-1904E94A2DD6}">
      <dgm:prSet/>
      <dgm:spPr/>
      <dgm:t>
        <a:bodyPr/>
        <a:lstStyle/>
        <a:p>
          <a:endParaRPr lang="en-US"/>
        </a:p>
      </dgm:t>
    </dgm:pt>
    <dgm:pt modelId="{A74C990B-166E-473D-8817-337D134AFE7B}" type="sibTrans" cxnId="{6BD5B21A-5F94-4919-A29F-1904E94A2DD6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 custScaleX="111328" custScaleY="134228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 custScaleY="104607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36555" custScaleY="96799" custLinFactNeighborY="2508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 custAng="10800000" custScaleY="99493" custLinFactNeighborY="13449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6BD5B21A-5F94-4919-A29F-1904E94A2DD6}" srcId="{DA2098DB-118E-4712-A2EC-7A3A983BA505}" destId="{5B3BC177-1187-48B9-A7AF-1FCC01EE6C31}" srcOrd="3" destOrd="0" parTransId="{57F831D9-3B0D-46EE-A689-55DA9BF988FD}" sibTransId="{A74C990B-166E-473D-8817-337D134AFE7B}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96ECB26A-BB85-468B-A616-E0C9E16FB007}" srcId="{DA2098DB-118E-4712-A2EC-7A3A983BA505}" destId="{8BE06C0F-C0D4-4D8C-BAA3-BD6516F1A696}" srcOrd="2" destOrd="0" parTransId="{BD78C4B4-4003-44EB-BC1C-6AD23B62FA11}" sibTransId="{2E12AD2E-4275-43C3-BC86-FBE8D6D192E4}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2FC9B898-8984-4814-BEAF-9DE8E5C6D963}" srcId="{DA2098DB-118E-4712-A2EC-7A3A983BA505}" destId="{D0BCD0EC-6562-4799-A34E-4264106B152A}" srcOrd="1" destOrd="0" parTransId="{AC1B436F-31F8-4627-9CB2-3470F26E8611}" sibTransId="{045EDB3C-A6CE-454A-A6A6-B57371953F62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EDAC3BD6-2491-4B28-9D46-36E13B786F58}" type="presOf" srcId="{5B3BC177-1187-48B9-A7AF-1FCC01EE6C31}" destId="{845CCCD7-BE62-43C1-BEF5-FFDE920960AF}" srcOrd="0" destOrd="3" presId="urn:microsoft.com/office/officeart/2005/8/layout/list1"/>
    <dgm:cxn modelId="{7BF53CD6-8B8E-4254-8D01-D5FCD8C48B2D}" type="presOf" srcId="{D0BCD0EC-6562-4799-A34E-4264106B152A}" destId="{845CCCD7-BE62-43C1-BEF5-FFDE920960AF}" srcOrd="0" destOrd="1" presId="urn:microsoft.com/office/officeart/2005/8/layout/list1"/>
    <dgm:cxn modelId="{257740DC-A9E2-4966-A463-A5B648D7FF2A}" type="presOf" srcId="{8BE06C0F-C0D4-4D8C-BAA3-BD6516F1A696}" destId="{845CCCD7-BE62-43C1-BEF5-FFDE920960AF}" srcOrd="0" destOrd="2" presId="urn:microsoft.com/office/officeart/2005/8/layout/list1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FA4BE1-12EC-4D2B-BA60-8F31C937D4C9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2098DB-118E-4712-A2EC-7A3A983BA505}">
      <dgm:prSet custT="1"/>
      <dgm:spPr>
        <a:solidFill>
          <a:schemeClr val="accent1"/>
        </a:solidFill>
      </dgm:spPr>
      <dgm:t>
        <a:bodyPr/>
        <a:lstStyle/>
        <a:p>
          <a:r>
            <a:rPr lang="en-US" sz="4600" dirty="0"/>
            <a:t>Program Agreement</a:t>
          </a:r>
        </a:p>
      </dgm:t>
    </dgm:pt>
    <dgm:pt modelId="{BA3E2462-81AB-4D45-BC42-738798B1E7AB}" type="parTrans" cxnId="{FAFBB1A0-C172-40B5-84E5-96CF279BB46B}">
      <dgm:prSet/>
      <dgm:spPr/>
      <dgm:t>
        <a:bodyPr/>
        <a:lstStyle/>
        <a:p>
          <a:endParaRPr lang="en-US"/>
        </a:p>
      </dgm:t>
    </dgm:pt>
    <dgm:pt modelId="{C79597A1-2D00-4779-8A65-14DBC5BAAA15}" type="sibTrans" cxnId="{FAFBB1A0-C172-40B5-84E5-96CF279BB46B}">
      <dgm:prSet/>
      <dgm:spPr/>
      <dgm:t>
        <a:bodyPr/>
        <a:lstStyle/>
        <a:p>
          <a:endParaRPr lang="en-US"/>
        </a:p>
      </dgm:t>
    </dgm:pt>
    <dgm:pt modelId="{A7AA89CB-EC88-4D92-87D5-A38A9A1C34E0}">
      <dgm:prSet/>
      <dgm:spPr/>
      <dgm:t>
        <a:bodyPr/>
        <a:lstStyle/>
        <a:p>
          <a:pPr algn="l">
            <a:buNone/>
          </a:pPr>
          <a:endParaRPr lang="en-US" dirty="0"/>
        </a:p>
      </dgm:t>
    </dgm:pt>
    <dgm:pt modelId="{5D8D603C-28F5-4F05-81EB-93BC94D8ECBA}" type="parTrans" cxnId="{4ADDD1DE-CB88-460E-8406-095885553C07}">
      <dgm:prSet/>
      <dgm:spPr/>
      <dgm:t>
        <a:bodyPr/>
        <a:lstStyle/>
        <a:p>
          <a:endParaRPr lang="en-US"/>
        </a:p>
      </dgm:t>
    </dgm:pt>
    <dgm:pt modelId="{3B309260-42D1-4DEC-BE0A-EF2B801EC535}" type="sibTrans" cxnId="{4ADDD1DE-CB88-460E-8406-095885553C07}">
      <dgm:prSet/>
      <dgm:spPr/>
      <dgm:t>
        <a:bodyPr/>
        <a:lstStyle/>
        <a:p>
          <a:endParaRPr lang="en-US"/>
        </a:p>
      </dgm:t>
    </dgm:pt>
    <dgm:pt modelId="{70A8627E-C0C3-423B-AFCD-16464D4D2B45}">
      <dgm:prSet custT="1"/>
      <dgm:spPr>
        <a:solidFill>
          <a:schemeClr val="accent6"/>
        </a:solidFill>
      </dgm:spPr>
      <dgm:t>
        <a:bodyPr/>
        <a:lstStyle/>
        <a:p>
          <a:r>
            <a:rPr lang="en-US" sz="4600" dirty="0"/>
            <a:t>Self-governance Compact</a:t>
          </a:r>
        </a:p>
      </dgm:t>
    </dgm:pt>
    <dgm:pt modelId="{EB9DE324-9FBF-4AE0-B897-C1D48D3FC503}" type="parTrans" cxnId="{7E431094-2F91-4679-9D1B-DC0A74539D76}">
      <dgm:prSet/>
      <dgm:spPr/>
      <dgm:t>
        <a:bodyPr/>
        <a:lstStyle/>
        <a:p>
          <a:endParaRPr lang="en-US"/>
        </a:p>
      </dgm:t>
    </dgm:pt>
    <dgm:pt modelId="{B1AC8E52-B8BD-44BA-B8D9-EF535607A9D0}" type="sibTrans" cxnId="{7E431094-2F91-4679-9D1B-DC0A74539D76}">
      <dgm:prSet/>
      <dgm:spPr/>
      <dgm:t>
        <a:bodyPr/>
        <a:lstStyle/>
        <a:p>
          <a:endParaRPr lang="en-US"/>
        </a:p>
      </dgm:t>
    </dgm:pt>
    <dgm:pt modelId="{D735D028-1ECE-4C54-935D-582B38D6B51C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What Changes?</a:t>
          </a:r>
        </a:p>
      </dgm:t>
    </dgm:pt>
    <dgm:pt modelId="{1DA5F7C6-14CD-4229-B87E-FF5EF1CD4120}" type="parTrans" cxnId="{97FE302B-FC8F-48A2-96AD-D547F8BD8DBF}">
      <dgm:prSet/>
      <dgm:spPr/>
      <dgm:t>
        <a:bodyPr/>
        <a:lstStyle/>
        <a:p>
          <a:endParaRPr lang="en-US"/>
        </a:p>
      </dgm:t>
    </dgm:pt>
    <dgm:pt modelId="{D3FBFD78-9278-4546-B907-3BBCCCDD2D30}" type="sibTrans" cxnId="{97FE302B-FC8F-48A2-96AD-D547F8BD8DBF}">
      <dgm:prSet/>
      <dgm:spPr/>
      <dgm:t>
        <a:bodyPr/>
        <a:lstStyle/>
        <a:p>
          <a:endParaRPr lang="en-US"/>
        </a:p>
      </dgm:t>
    </dgm:pt>
    <dgm:pt modelId="{E4C870A2-CD4C-4544-859A-735C8D34A125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1. Permanent Compact between the Tribe and US DOT</a:t>
          </a:r>
        </a:p>
      </dgm:t>
    </dgm:pt>
    <dgm:pt modelId="{A4746846-0A77-432D-9A79-B2E963A6C73B}" type="parTrans" cxnId="{294430B9-D094-41DB-94DD-1B5A7C673A5F}">
      <dgm:prSet/>
      <dgm:spPr/>
      <dgm:t>
        <a:bodyPr/>
        <a:lstStyle/>
        <a:p>
          <a:endParaRPr lang="en-US"/>
        </a:p>
      </dgm:t>
    </dgm:pt>
    <dgm:pt modelId="{9ECF984B-1D45-4618-953D-71D2EF7A0D7F}" type="sibTrans" cxnId="{294430B9-D094-41DB-94DD-1B5A7C673A5F}">
      <dgm:prSet/>
      <dgm:spPr/>
      <dgm:t>
        <a:bodyPr/>
        <a:lstStyle/>
        <a:p>
          <a:endParaRPr lang="en-US"/>
        </a:p>
      </dgm:t>
    </dgm:pt>
    <dgm:pt modelId="{EB460DF6-2011-4F33-836C-41C95E862B12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2. Funding comes directly in AFAs</a:t>
          </a:r>
        </a:p>
      </dgm:t>
    </dgm:pt>
    <dgm:pt modelId="{A80025FF-CE50-4B59-B4F1-A7F59585EEC9}" type="sibTrans" cxnId="{7FFE87FF-D8A3-4429-8791-15F423621CA5}">
      <dgm:prSet/>
      <dgm:spPr/>
      <dgm:t>
        <a:bodyPr/>
        <a:lstStyle/>
        <a:p>
          <a:endParaRPr lang="en-US"/>
        </a:p>
      </dgm:t>
    </dgm:pt>
    <dgm:pt modelId="{3D4EB0E5-EA42-4012-B491-44AF9F33456A}" type="parTrans" cxnId="{7FFE87FF-D8A3-4429-8791-15F423621CA5}">
      <dgm:prSet/>
      <dgm:spPr/>
      <dgm:t>
        <a:bodyPr/>
        <a:lstStyle/>
        <a:p>
          <a:endParaRPr lang="en-US"/>
        </a:p>
      </dgm:t>
    </dgm:pt>
    <dgm:pt modelId="{5C925DC7-5BD1-45CE-BBE2-8A2450A74572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3. Tribal Coordinator assigned to each Tribe</a:t>
          </a:r>
        </a:p>
      </dgm:t>
    </dgm:pt>
    <dgm:pt modelId="{0AAD1985-138B-4E21-9144-8F5C011D552B}" type="sibTrans" cxnId="{C3A16EAF-B3AB-4339-BFDA-7D58BD02EAB8}">
      <dgm:prSet/>
      <dgm:spPr/>
      <dgm:t>
        <a:bodyPr/>
        <a:lstStyle/>
        <a:p>
          <a:endParaRPr lang="en-US"/>
        </a:p>
      </dgm:t>
    </dgm:pt>
    <dgm:pt modelId="{3E6AB291-9C40-4335-9C8A-93BB2E7DAD47}" type="parTrans" cxnId="{C3A16EAF-B3AB-4339-BFDA-7D58BD02EAB8}">
      <dgm:prSet/>
      <dgm:spPr/>
      <dgm:t>
        <a:bodyPr/>
        <a:lstStyle/>
        <a:p>
          <a:endParaRPr lang="en-US"/>
        </a:p>
      </dgm:t>
    </dgm:pt>
    <dgm:pt modelId="{62344C9D-3D71-45DD-8AD8-02FA0C6EAE9E}">
      <dgm:prSet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2800" dirty="0"/>
            <a:t>4. Tribe delivers the TTP based on compact</a:t>
          </a:r>
        </a:p>
      </dgm:t>
    </dgm:pt>
    <dgm:pt modelId="{9111FA51-BC95-46F0-B401-034347F436A2}" type="sibTrans" cxnId="{9DD5A5A1-DFC1-4739-A600-C578D3116AA5}">
      <dgm:prSet/>
      <dgm:spPr/>
      <dgm:t>
        <a:bodyPr/>
        <a:lstStyle/>
        <a:p>
          <a:endParaRPr lang="en-US"/>
        </a:p>
      </dgm:t>
    </dgm:pt>
    <dgm:pt modelId="{9A625A53-7B38-4F80-9E04-8DF4276146FB}" type="parTrans" cxnId="{9DD5A5A1-DFC1-4739-A600-C578D3116AA5}">
      <dgm:prSet/>
      <dgm:spPr/>
      <dgm:t>
        <a:bodyPr/>
        <a:lstStyle/>
        <a:p>
          <a:endParaRPr lang="en-US"/>
        </a:p>
      </dgm:t>
    </dgm:pt>
    <dgm:pt modelId="{FAABB47A-AE3B-49CD-A263-DDE04B0000E2}" type="pres">
      <dgm:prSet presAssocID="{1DFA4BE1-12EC-4D2B-BA60-8F31C937D4C9}" presName="linear" presStyleCnt="0">
        <dgm:presLayoutVars>
          <dgm:dir/>
          <dgm:animLvl val="lvl"/>
          <dgm:resizeHandles val="exact"/>
        </dgm:presLayoutVars>
      </dgm:prSet>
      <dgm:spPr/>
    </dgm:pt>
    <dgm:pt modelId="{B7CFF9B2-80AC-41E9-831E-11B878BCA877}" type="pres">
      <dgm:prSet presAssocID="{DA2098DB-118E-4712-A2EC-7A3A983BA505}" presName="parentLin" presStyleCnt="0"/>
      <dgm:spPr/>
    </dgm:pt>
    <dgm:pt modelId="{DC11112B-4870-4705-AAC7-4D2FE80F5013}" type="pres">
      <dgm:prSet presAssocID="{DA2098DB-118E-4712-A2EC-7A3A983BA505}" presName="parentLeftMargin" presStyleLbl="node1" presStyleIdx="0" presStyleCnt="2"/>
      <dgm:spPr/>
    </dgm:pt>
    <dgm:pt modelId="{86306365-5765-4779-BD4E-290FB3D43DE0}" type="pres">
      <dgm:prSet presAssocID="{DA2098DB-118E-4712-A2EC-7A3A983BA505}" presName="parentText" presStyleLbl="node1" presStyleIdx="0" presStyleCnt="2" custScaleX="111328" custScaleY="88502">
        <dgm:presLayoutVars>
          <dgm:chMax val="0"/>
          <dgm:bulletEnabled val="1"/>
        </dgm:presLayoutVars>
      </dgm:prSet>
      <dgm:spPr/>
    </dgm:pt>
    <dgm:pt modelId="{5045846B-DC8E-4219-ABAA-772CE9AB03E8}" type="pres">
      <dgm:prSet presAssocID="{DA2098DB-118E-4712-A2EC-7A3A983BA505}" presName="negativeSpace" presStyleCnt="0"/>
      <dgm:spPr/>
    </dgm:pt>
    <dgm:pt modelId="{845CCCD7-BE62-43C1-BEF5-FFDE920960AF}" type="pres">
      <dgm:prSet presAssocID="{DA2098DB-118E-4712-A2EC-7A3A983BA505}" presName="childText" presStyleLbl="conFgAcc1" presStyleIdx="0" presStyleCnt="2" custScaleY="114233">
        <dgm:presLayoutVars>
          <dgm:bulletEnabled val="1"/>
        </dgm:presLayoutVars>
      </dgm:prSet>
      <dgm:spPr/>
    </dgm:pt>
    <dgm:pt modelId="{8EEE3A64-851F-43C0-9D0F-8A5A34E16D2B}" type="pres">
      <dgm:prSet presAssocID="{C79597A1-2D00-4779-8A65-14DBC5BAAA15}" presName="spaceBetweenRectangles" presStyleCnt="0"/>
      <dgm:spPr/>
    </dgm:pt>
    <dgm:pt modelId="{E4E97AEE-DBF8-4917-B618-CAE9565C5F14}" type="pres">
      <dgm:prSet presAssocID="{70A8627E-C0C3-423B-AFCD-16464D4D2B45}" presName="parentLin" presStyleCnt="0"/>
      <dgm:spPr/>
    </dgm:pt>
    <dgm:pt modelId="{44BB0395-3F85-4FFC-BAB0-3BE99CC4762D}" type="pres">
      <dgm:prSet presAssocID="{70A8627E-C0C3-423B-AFCD-16464D4D2B45}" presName="parentLeftMargin" presStyleLbl="node1" presStyleIdx="0" presStyleCnt="2"/>
      <dgm:spPr/>
    </dgm:pt>
    <dgm:pt modelId="{A1639DA8-E18A-45E8-B36C-CC441875AD9C}" type="pres">
      <dgm:prSet presAssocID="{70A8627E-C0C3-423B-AFCD-16464D4D2B45}" presName="parentText" presStyleLbl="node1" presStyleIdx="1" presStyleCnt="2" custScaleX="136555">
        <dgm:presLayoutVars>
          <dgm:chMax val="0"/>
          <dgm:bulletEnabled val="1"/>
        </dgm:presLayoutVars>
      </dgm:prSet>
      <dgm:spPr/>
    </dgm:pt>
    <dgm:pt modelId="{37F072F9-0FDA-4F9C-9675-0C18FA65D1E4}" type="pres">
      <dgm:prSet presAssocID="{70A8627E-C0C3-423B-AFCD-16464D4D2B45}" presName="negativeSpace" presStyleCnt="0"/>
      <dgm:spPr/>
    </dgm:pt>
    <dgm:pt modelId="{DADC1105-8EAA-4EAA-9663-C695BFD15D50}" type="pres">
      <dgm:prSet presAssocID="{70A8627E-C0C3-423B-AFCD-16464D4D2B4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8DB6904-9F53-4566-A78C-AAE3577DE133}" type="presOf" srcId="{A7AA89CB-EC88-4D92-87D5-A38A9A1C34E0}" destId="{845CCCD7-BE62-43C1-BEF5-FFDE920960AF}" srcOrd="0" destOrd="0" presId="urn:microsoft.com/office/officeart/2005/8/layout/list1"/>
    <dgm:cxn modelId="{7F09DC05-7031-43A6-A370-E11BDC7C6E67}" type="presOf" srcId="{D735D028-1ECE-4C54-935D-582B38D6B51C}" destId="{DADC1105-8EAA-4EAA-9663-C695BFD15D50}" srcOrd="0" destOrd="0" presId="urn:microsoft.com/office/officeart/2005/8/layout/list1"/>
    <dgm:cxn modelId="{BCD3BF0D-935E-43AF-8714-351D0A30C916}" type="presOf" srcId="{70A8627E-C0C3-423B-AFCD-16464D4D2B45}" destId="{A1639DA8-E18A-45E8-B36C-CC441875AD9C}" srcOrd="1" destOrd="0" presId="urn:microsoft.com/office/officeart/2005/8/layout/list1"/>
    <dgm:cxn modelId="{97FE302B-FC8F-48A2-96AD-D547F8BD8DBF}" srcId="{70A8627E-C0C3-423B-AFCD-16464D4D2B45}" destId="{D735D028-1ECE-4C54-935D-582B38D6B51C}" srcOrd="0" destOrd="0" parTransId="{1DA5F7C6-14CD-4229-B87E-FF5EF1CD4120}" sibTransId="{D3FBFD78-9278-4546-B907-3BBCCCDD2D30}"/>
    <dgm:cxn modelId="{6D98DE3F-525B-4446-8282-90C056674EAF}" type="presOf" srcId="{DA2098DB-118E-4712-A2EC-7A3A983BA505}" destId="{86306365-5765-4779-BD4E-290FB3D43DE0}" srcOrd="1" destOrd="0" presId="urn:microsoft.com/office/officeart/2005/8/layout/list1"/>
    <dgm:cxn modelId="{4D968A46-EEFA-4095-BF37-C0275AC7FFE1}" type="presOf" srcId="{EB460DF6-2011-4F33-836C-41C95E862B12}" destId="{DADC1105-8EAA-4EAA-9663-C695BFD15D50}" srcOrd="0" destOrd="2" presId="urn:microsoft.com/office/officeart/2005/8/layout/list1"/>
    <dgm:cxn modelId="{B7B73870-D73A-4064-9CE0-BD07ED9C14DD}" type="presOf" srcId="{70A8627E-C0C3-423B-AFCD-16464D4D2B45}" destId="{44BB0395-3F85-4FFC-BAB0-3BE99CC4762D}" srcOrd="0" destOrd="0" presId="urn:microsoft.com/office/officeart/2005/8/layout/list1"/>
    <dgm:cxn modelId="{A3CFC558-65AE-409E-B458-594346A4E38E}" type="presOf" srcId="{DA2098DB-118E-4712-A2EC-7A3A983BA505}" destId="{DC11112B-4870-4705-AAC7-4D2FE80F5013}" srcOrd="0" destOrd="0" presId="urn:microsoft.com/office/officeart/2005/8/layout/list1"/>
    <dgm:cxn modelId="{7E431094-2F91-4679-9D1B-DC0A74539D76}" srcId="{1DFA4BE1-12EC-4D2B-BA60-8F31C937D4C9}" destId="{70A8627E-C0C3-423B-AFCD-16464D4D2B45}" srcOrd="1" destOrd="0" parTransId="{EB9DE324-9FBF-4AE0-B897-C1D48D3FC503}" sibTransId="{B1AC8E52-B8BD-44BA-B8D9-EF535607A9D0}"/>
    <dgm:cxn modelId="{FAFBB1A0-C172-40B5-84E5-96CF279BB46B}" srcId="{1DFA4BE1-12EC-4D2B-BA60-8F31C937D4C9}" destId="{DA2098DB-118E-4712-A2EC-7A3A983BA505}" srcOrd="0" destOrd="0" parTransId="{BA3E2462-81AB-4D45-BC42-738798B1E7AB}" sibTransId="{C79597A1-2D00-4779-8A65-14DBC5BAAA15}"/>
    <dgm:cxn modelId="{9DD5A5A1-DFC1-4739-A600-C578D3116AA5}" srcId="{70A8627E-C0C3-423B-AFCD-16464D4D2B45}" destId="{62344C9D-3D71-45DD-8AD8-02FA0C6EAE9E}" srcOrd="4" destOrd="0" parTransId="{9A625A53-7B38-4F80-9E04-8DF4276146FB}" sibTransId="{9111FA51-BC95-46F0-B401-034347F436A2}"/>
    <dgm:cxn modelId="{F13FADA7-F89C-49CB-B082-9DBAF853A779}" type="presOf" srcId="{1DFA4BE1-12EC-4D2B-BA60-8F31C937D4C9}" destId="{FAABB47A-AE3B-49CD-A263-DDE04B0000E2}" srcOrd="0" destOrd="0" presId="urn:microsoft.com/office/officeart/2005/8/layout/list1"/>
    <dgm:cxn modelId="{31971CAF-D668-4AF1-A143-949FBFB23A0F}" type="presOf" srcId="{62344C9D-3D71-45DD-8AD8-02FA0C6EAE9E}" destId="{DADC1105-8EAA-4EAA-9663-C695BFD15D50}" srcOrd="0" destOrd="4" presId="urn:microsoft.com/office/officeart/2005/8/layout/list1"/>
    <dgm:cxn modelId="{C3A16EAF-B3AB-4339-BFDA-7D58BD02EAB8}" srcId="{70A8627E-C0C3-423B-AFCD-16464D4D2B45}" destId="{5C925DC7-5BD1-45CE-BBE2-8A2450A74572}" srcOrd="3" destOrd="0" parTransId="{3E6AB291-9C40-4335-9C8A-93BB2E7DAD47}" sibTransId="{0AAD1985-138B-4E21-9144-8F5C011D552B}"/>
    <dgm:cxn modelId="{13DD8DAF-95D2-4CB2-AD41-6850E8F69D8A}" type="presOf" srcId="{E4C870A2-CD4C-4544-859A-735C8D34A125}" destId="{DADC1105-8EAA-4EAA-9663-C695BFD15D50}" srcOrd="0" destOrd="1" presId="urn:microsoft.com/office/officeart/2005/8/layout/list1"/>
    <dgm:cxn modelId="{294430B9-D094-41DB-94DD-1B5A7C673A5F}" srcId="{70A8627E-C0C3-423B-AFCD-16464D4D2B45}" destId="{E4C870A2-CD4C-4544-859A-735C8D34A125}" srcOrd="1" destOrd="0" parTransId="{A4746846-0A77-432D-9A79-B2E963A6C73B}" sibTransId="{9ECF984B-1D45-4618-953D-71D2EF7A0D7F}"/>
    <dgm:cxn modelId="{9D9BABCC-894A-4570-B3E3-14680B0AC22F}" type="presOf" srcId="{5C925DC7-5BD1-45CE-BBE2-8A2450A74572}" destId="{DADC1105-8EAA-4EAA-9663-C695BFD15D50}" srcOrd="0" destOrd="3" presId="urn:microsoft.com/office/officeart/2005/8/layout/list1"/>
    <dgm:cxn modelId="{4ADDD1DE-CB88-460E-8406-095885553C07}" srcId="{DA2098DB-118E-4712-A2EC-7A3A983BA505}" destId="{A7AA89CB-EC88-4D92-87D5-A38A9A1C34E0}" srcOrd="0" destOrd="0" parTransId="{5D8D603C-28F5-4F05-81EB-93BC94D8ECBA}" sibTransId="{3B309260-42D1-4DEC-BE0A-EF2B801EC535}"/>
    <dgm:cxn modelId="{7FFE87FF-D8A3-4429-8791-15F423621CA5}" srcId="{70A8627E-C0C3-423B-AFCD-16464D4D2B45}" destId="{EB460DF6-2011-4F33-836C-41C95E862B12}" srcOrd="2" destOrd="0" parTransId="{3D4EB0E5-EA42-4012-B491-44AF9F33456A}" sibTransId="{A80025FF-CE50-4B59-B4F1-A7F59585EEC9}"/>
    <dgm:cxn modelId="{C06BBAF7-6C97-400F-AF8F-A9A951070A46}" type="presParOf" srcId="{FAABB47A-AE3B-49CD-A263-DDE04B0000E2}" destId="{B7CFF9B2-80AC-41E9-831E-11B878BCA877}" srcOrd="0" destOrd="0" presId="urn:microsoft.com/office/officeart/2005/8/layout/list1"/>
    <dgm:cxn modelId="{81D96FC9-243A-4920-BFCB-CF7FE81ECB3E}" type="presParOf" srcId="{B7CFF9B2-80AC-41E9-831E-11B878BCA877}" destId="{DC11112B-4870-4705-AAC7-4D2FE80F5013}" srcOrd="0" destOrd="0" presId="urn:microsoft.com/office/officeart/2005/8/layout/list1"/>
    <dgm:cxn modelId="{50DB37A5-1B36-44BA-88FA-CD61AF289588}" type="presParOf" srcId="{B7CFF9B2-80AC-41E9-831E-11B878BCA877}" destId="{86306365-5765-4779-BD4E-290FB3D43DE0}" srcOrd="1" destOrd="0" presId="urn:microsoft.com/office/officeart/2005/8/layout/list1"/>
    <dgm:cxn modelId="{1F21479F-A0F5-44D4-9B4E-9A80E509BD8B}" type="presParOf" srcId="{FAABB47A-AE3B-49CD-A263-DDE04B0000E2}" destId="{5045846B-DC8E-4219-ABAA-772CE9AB03E8}" srcOrd="1" destOrd="0" presId="urn:microsoft.com/office/officeart/2005/8/layout/list1"/>
    <dgm:cxn modelId="{AB0954CA-4609-48CC-A33F-5DE8066DA038}" type="presParOf" srcId="{FAABB47A-AE3B-49CD-A263-DDE04B0000E2}" destId="{845CCCD7-BE62-43C1-BEF5-FFDE920960AF}" srcOrd="2" destOrd="0" presId="urn:microsoft.com/office/officeart/2005/8/layout/list1"/>
    <dgm:cxn modelId="{896DFA6D-51DD-4302-95DB-1F483C9CD2A0}" type="presParOf" srcId="{FAABB47A-AE3B-49CD-A263-DDE04B0000E2}" destId="{8EEE3A64-851F-43C0-9D0F-8A5A34E16D2B}" srcOrd="3" destOrd="0" presId="urn:microsoft.com/office/officeart/2005/8/layout/list1"/>
    <dgm:cxn modelId="{813566B9-876F-4CDD-BE14-2A99ED958507}" type="presParOf" srcId="{FAABB47A-AE3B-49CD-A263-DDE04B0000E2}" destId="{E4E97AEE-DBF8-4917-B618-CAE9565C5F14}" srcOrd="4" destOrd="0" presId="urn:microsoft.com/office/officeart/2005/8/layout/list1"/>
    <dgm:cxn modelId="{9FBA7E51-2761-4B01-A8A7-7A2931B67717}" type="presParOf" srcId="{E4E97AEE-DBF8-4917-B618-CAE9565C5F14}" destId="{44BB0395-3F85-4FFC-BAB0-3BE99CC4762D}" srcOrd="0" destOrd="0" presId="urn:microsoft.com/office/officeart/2005/8/layout/list1"/>
    <dgm:cxn modelId="{400A293D-F858-4FED-B36A-92835EE37081}" type="presParOf" srcId="{E4E97AEE-DBF8-4917-B618-CAE9565C5F14}" destId="{A1639DA8-E18A-45E8-B36C-CC441875AD9C}" srcOrd="1" destOrd="0" presId="urn:microsoft.com/office/officeart/2005/8/layout/list1"/>
    <dgm:cxn modelId="{210B04B8-37CD-42EF-A60C-00D965D1215A}" type="presParOf" srcId="{FAABB47A-AE3B-49CD-A263-DDE04B0000E2}" destId="{37F072F9-0FDA-4F9C-9675-0C18FA65D1E4}" srcOrd="5" destOrd="0" presId="urn:microsoft.com/office/officeart/2005/8/layout/list1"/>
    <dgm:cxn modelId="{E2674698-F692-45D2-82F2-86E0D4AAC83D}" type="presParOf" srcId="{FAABB47A-AE3B-49CD-A263-DDE04B0000E2}" destId="{DADC1105-8EAA-4EAA-9663-C695BFD15D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320470"/>
          <a:ext cx="7078970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416560" rIns="54940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IIJA/BIL – lasts five years and authorizes TTP funds for each fiscal year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2022 - $578,460,000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2023 - $589,960,000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2024 - $602,460,000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2025 - $612,960,000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2026 - $627,960,000</a:t>
          </a:r>
        </a:p>
      </dsp:txBody>
      <dsp:txXfrm>
        <a:off x="0" y="320470"/>
        <a:ext cx="7078970" cy="2772000"/>
      </dsp:txXfrm>
    </dsp:sp>
    <dsp:sp modelId="{86306365-5765-4779-BD4E-290FB3D43DE0}">
      <dsp:nvSpPr>
        <dsp:cNvPr id="0" name=""/>
        <dsp:cNvSpPr/>
      </dsp:nvSpPr>
      <dsp:spPr>
        <a:xfrm>
          <a:off x="353948" y="25270"/>
          <a:ext cx="4955279" cy="59040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Authorization</a:t>
          </a:r>
        </a:p>
      </dsp:txBody>
      <dsp:txXfrm>
        <a:off x="382769" y="54091"/>
        <a:ext cx="4897637" cy="532758"/>
      </dsp:txXfrm>
    </dsp:sp>
    <dsp:sp modelId="{DADC1105-8EAA-4EAA-9663-C695BFD15D50}">
      <dsp:nvSpPr>
        <dsp:cNvPr id="0" name=""/>
        <dsp:cNvSpPr/>
      </dsp:nvSpPr>
      <dsp:spPr>
        <a:xfrm>
          <a:off x="0" y="3495671"/>
          <a:ext cx="707897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416560" rIns="54940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2022 - $528,133,980 – 91.3%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2023 - $517,984,880 – 87.8%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2024 – TBD – Under 2</a:t>
          </a:r>
          <a:r>
            <a:rPr lang="en-US" sz="2000" kern="1200" baseline="30000" dirty="0"/>
            <a:t>nd</a:t>
          </a:r>
          <a:r>
            <a:rPr lang="en-US" sz="2000" kern="1200" dirty="0"/>
            <a:t> Continuing Resolution – Jan. 19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2025 – TBD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2026 – TBD </a:t>
          </a:r>
        </a:p>
      </dsp:txBody>
      <dsp:txXfrm>
        <a:off x="0" y="3495671"/>
        <a:ext cx="7078970" cy="2142000"/>
      </dsp:txXfrm>
    </dsp:sp>
    <dsp:sp modelId="{A1639DA8-E18A-45E8-B36C-CC441875AD9C}">
      <dsp:nvSpPr>
        <dsp:cNvPr id="0" name=""/>
        <dsp:cNvSpPr/>
      </dsp:nvSpPr>
      <dsp:spPr>
        <a:xfrm>
          <a:off x="353948" y="3200471"/>
          <a:ext cx="5795248" cy="590400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Obligation Limitation</a:t>
          </a:r>
        </a:p>
      </dsp:txBody>
      <dsp:txXfrm>
        <a:off x="382769" y="3229292"/>
        <a:ext cx="5737606" cy="5327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344770"/>
          <a:ext cx="707897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374904" rIns="54940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800" kern="1200" dirty="0"/>
        </a:p>
      </dsp:txBody>
      <dsp:txXfrm>
        <a:off x="0" y="344770"/>
        <a:ext cx="7078970" cy="453600"/>
      </dsp:txXfrm>
    </dsp:sp>
    <dsp:sp modelId="{86306365-5765-4779-BD4E-290FB3D43DE0}">
      <dsp:nvSpPr>
        <dsp:cNvPr id="0" name=""/>
        <dsp:cNvSpPr/>
      </dsp:nvSpPr>
      <dsp:spPr>
        <a:xfrm>
          <a:off x="353948" y="79090"/>
          <a:ext cx="5516613" cy="53136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Program Agreement</a:t>
          </a:r>
        </a:p>
      </dsp:txBody>
      <dsp:txXfrm>
        <a:off x="379887" y="105029"/>
        <a:ext cx="5464735" cy="479482"/>
      </dsp:txXfrm>
    </dsp:sp>
    <dsp:sp modelId="{DADC1105-8EAA-4EAA-9663-C695BFD15D50}">
      <dsp:nvSpPr>
        <dsp:cNvPr id="0" name=""/>
        <dsp:cNvSpPr/>
      </dsp:nvSpPr>
      <dsp:spPr>
        <a:xfrm>
          <a:off x="0" y="1161250"/>
          <a:ext cx="7078970" cy="4422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374904" rIns="54940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Eligibility: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800" kern="1200" dirty="0"/>
            <a:t>3 years of single audits with no uncorrected findings (Clean Audits)</a:t>
          </a: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OR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800" kern="1200" dirty="0"/>
            <a:t>Demonstrate Financial Stability and Management Capability</a:t>
          </a: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AND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Project Delivery History and Management Capability</a:t>
          </a:r>
        </a:p>
      </dsp:txBody>
      <dsp:txXfrm>
        <a:off x="0" y="1161250"/>
        <a:ext cx="7078970" cy="4422600"/>
      </dsp:txXfrm>
    </dsp:sp>
    <dsp:sp modelId="{A1639DA8-E18A-45E8-B36C-CC441875AD9C}">
      <dsp:nvSpPr>
        <dsp:cNvPr id="0" name=""/>
        <dsp:cNvSpPr/>
      </dsp:nvSpPr>
      <dsp:spPr>
        <a:xfrm>
          <a:off x="351874" y="895570"/>
          <a:ext cx="6727032" cy="531360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Self-governance Compact</a:t>
          </a:r>
        </a:p>
      </dsp:txBody>
      <dsp:txXfrm>
        <a:off x="377813" y="921509"/>
        <a:ext cx="6675154" cy="47948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501821"/>
          <a:ext cx="707897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645668" rIns="54940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800" kern="1200" dirty="0"/>
        </a:p>
      </dsp:txBody>
      <dsp:txXfrm>
        <a:off x="0" y="501821"/>
        <a:ext cx="7078970" cy="781200"/>
      </dsp:txXfrm>
    </dsp:sp>
    <dsp:sp modelId="{86306365-5765-4779-BD4E-290FB3D43DE0}">
      <dsp:nvSpPr>
        <dsp:cNvPr id="0" name=""/>
        <dsp:cNvSpPr/>
      </dsp:nvSpPr>
      <dsp:spPr>
        <a:xfrm>
          <a:off x="353948" y="44261"/>
          <a:ext cx="5516613" cy="91512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Program Agreement</a:t>
          </a:r>
        </a:p>
      </dsp:txBody>
      <dsp:txXfrm>
        <a:off x="398620" y="88933"/>
        <a:ext cx="5427269" cy="825776"/>
      </dsp:txXfrm>
    </dsp:sp>
    <dsp:sp modelId="{DADC1105-8EAA-4EAA-9663-C695BFD15D50}">
      <dsp:nvSpPr>
        <dsp:cNvPr id="0" name=""/>
        <dsp:cNvSpPr/>
      </dsp:nvSpPr>
      <dsp:spPr>
        <a:xfrm>
          <a:off x="0" y="1907981"/>
          <a:ext cx="7078970" cy="371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645668" rIns="54940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How to Start?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Process is described in 49 CFR 29.100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The Tribe requests participation in the Program by resolution or other official action by the governing body of the Tribe to the USDOT Office of Indian Affairs</a:t>
          </a:r>
        </a:p>
      </dsp:txBody>
      <dsp:txXfrm>
        <a:off x="0" y="1907981"/>
        <a:ext cx="7078970" cy="3710700"/>
      </dsp:txXfrm>
    </dsp:sp>
    <dsp:sp modelId="{A1639DA8-E18A-45E8-B36C-CC441875AD9C}">
      <dsp:nvSpPr>
        <dsp:cNvPr id="0" name=""/>
        <dsp:cNvSpPr/>
      </dsp:nvSpPr>
      <dsp:spPr>
        <a:xfrm>
          <a:off x="351874" y="1450421"/>
          <a:ext cx="6727032" cy="915120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Self-governance Compact</a:t>
          </a:r>
        </a:p>
      </dsp:txBody>
      <dsp:txXfrm>
        <a:off x="396546" y="1495093"/>
        <a:ext cx="6637688" cy="8257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348757"/>
          <a:ext cx="7078970" cy="9715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1353820" rIns="549407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6500" kern="1200" dirty="0"/>
        </a:p>
      </dsp:txBody>
      <dsp:txXfrm>
        <a:off x="0" y="348757"/>
        <a:ext cx="7078970" cy="971546"/>
      </dsp:txXfrm>
    </dsp:sp>
    <dsp:sp modelId="{86306365-5765-4779-BD4E-290FB3D43DE0}">
      <dsp:nvSpPr>
        <dsp:cNvPr id="0" name=""/>
        <dsp:cNvSpPr/>
      </dsp:nvSpPr>
      <dsp:spPr>
        <a:xfrm>
          <a:off x="353948" y="0"/>
          <a:ext cx="5516613" cy="990599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Program Agreement</a:t>
          </a:r>
        </a:p>
      </dsp:txBody>
      <dsp:txXfrm>
        <a:off x="402305" y="48357"/>
        <a:ext cx="5419899" cy="893885"/>
      </dsp:txXfrm>
    </dsp:sp>
    <dsp:sp modelId="{DADC1105-8EAA-4EAA-9663-C695BFD15D50}">
      <dsp:nvSpPr>
        <dsp:cNvPr id="0" name=""/>
        <dsp:cNvSpPr/>
      </dsp:nvSpPr>
      <dsp:spPr>
        <a:xfrm>
          <a:off x="0" y="1835649"/>
          <a:ext cx="7078970" cy="35932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1353820" rIns="54940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For further details, please refer to 49 CFR 29, which is the regulation for the self-governance program</a:t>
          </a:r>
        </a:p>
      </dsp:txBody>
      <dsp:txXfrm>
        <a:off x="0" y="1835649"/>
        <a:ext cx="7078970" cy="3593279"/>
      </dsp:txXfrm>
    </dsp:sp>
    <dsp:sp modelId="{A1639DA8-E18A-45E8-B36C-CC441875AD9C}">
      <dsp:nvSpPr>
        <dsp:cNvPr id="0" name=""/>
        <dsp:cNvSpPr/>
      </dsp:nvSpPr>
      <dsp:spPr>
        <a:xfrm>
          <a:off x="351874" y="1587759"/>
          <a:ext cx="6727032" cy="1207289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Self-governance Compact</a:t>
          </a:r>
        </a:p>
      </dsp:txBody>
      <dsp:txXfrm>
        <a:off x="410809" y="1646694"/>
        <a:ext cx="6609162" cy="1089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320470"/>
          <a:ext cx="7078970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416560" rIns="54940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IIJA/BIL – lasts five years and authorizes TTP funds for each fiscal year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2022 - $578,460,000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2023 - $589,960,000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2024 - $602,460,000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2025 - $612,960,000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2026 - $627,960,000</a:t>
          </a:r>
        </a:p>
      </dsp:txBody>
      <dsp:txXfrm>
        <a:off x="0" y="320470"/>
        <a:ext cx="7078970" cy="2772000"/>
      </dsp:txXfrm>
    </dsp:sp>
    <dsp:sp modelId="{86306365-5765-4779-BD4E-290FB3D43DE0}">
      <dsp:nvSpPr>
        <dsp:cNvPr id="0" name=""/>
        <dsp:cNvSpPr/>
      </dsp:nvSpPr>
      <dsp:spPr>
        <a:xfrm>
          <a:off x="353948" y="25270"/>
          <a:ext cx="4955279" cy="59040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Authorization</a:t>
          </a:r>
        </a:p>
      </dsp:txBody>
      <dsp:txXfrm>
        <a:off x="382769" y="54091"/>
        <a:ext cx="4897637" cy="532758"/>
      </dsp:txXfrm>
    </dsp:sp>
    <dsp:sp modelId="{DADC1105-8EAA-4EAA-9663-C695BFD15D50}">
      <dsp:nvSpPr>
        <dsp:cNvPr id="0" name=""/>
        <dsp:cNvSpPr/>
      </dsp:nvSpPr>
      <dsp:spPr>
        <a:xfrm>
          <a:off x="0" y="3495671"/>
          <a:ext cx="707897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416560" rIns="54940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2022 - $528,133,980 – 91.3%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2023 - $517,984,880 – 87.8%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2024 – TBD – Under 2</a:t>
          </a:r>
          <a:r>
            <a:rPr lang="en-US" sz="2000" kern="1200" baseline="30000" dirty="0"/>
            <a:t>nd</a:t>
          </a:r>
          <a:r>
            <a:rPr lang="en-US" sz="2000" kern="1200" dirty="0"/>
            <a:t> Continuing Resolution – Jan. 19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2025 – TBD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2026 – TBD </a:t>
          </a:r>
        </a:p>
      </dsp:txBody>
      <dsp:txXfrm>
        <a:off x="0" y="3495671"/>
        <a:ext cx="7078970" cy="2142000"/>
      </dsp:txXfrm>
    </dsp:sp>
    <dsp:sp modelId="{A1639DA8-E18A-45E8-B36C-CC441875AD9C}">
      <dsp:nvSpPr>
        <dsp:cNvPr id="0" name=""/>
        <dsp:cNvSpPr/>
      </dsp:nvSpPr>
      <dsp:spPr>
        <a:xfrm>
          <a:off x="353948" y="3200471"/>
          <a:ext cx="5795248" cy="590400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Obligation Limitation</a:t>
          </a:r>
        </a:p>
      </dsp:txBody>
      <dsp:txXfrm>
        <a:off x="382769" y="3229292"/>
        <a:ext cx="5737606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320470"/>
          <a:ext cx="7078970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416560" rIns="54940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IIJA/BIL – lasts five years and authorizes TTP funds for each fiscal year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2022 - $578,460,000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2023 - $589,960,000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2024 - $602,460,000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2025 - $612,960,000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2026 - $627,960,000</a:t>
          </a:r>
        </a:p>
      </dsp:txBody>
      <dsp:txXfrm>
        <a:off x="0" y="320470"/>
        <a:ext cx="7078970" cy="2772000"/>
      </dsp:txXfrm>
    </dsp:sp>
    <dsp:sp modelId="{86306365-5765-4779-BD4E-290FB3D43DE0}">
      <dsp:nvSpPr>
        <dsp:cNvPr id="0" name=""/>
        <dsp:cNvSpPr/>
      </dsp:nvSpPr>
      <dsp:spPr>
        <a:xfrm>
          <a:off x="353948" y="25270"/>
          <a:ext cx="4955279" cy="59040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Authorization</a:t>
          </a:r>
        </a:p>
      </dsp:txBody>
      <dsp:txXfrm>
        <a:off x="382769" y="54091"/>
        <a:ext cx="4897637" cy="532758"/>
      </dsp:txXfrm>
    </dsp:sp>
    <dsp:sp modelId="{DADC1105-8EAA-4EAA-9663-C695BFD15D50}">
      <dsp:nvSpPr>
        <dsp:cNvPr id="0" name=""/>
        <dsp:cNvSpPr/>
      </dsp:nvSpPr>
      <dsp:spPr>
        <a:xfrm>
          <a:off x="0" y="3495671"/>
          <a:ext cx="707897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416560" rIns="54940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2022 - $528,133,980 – 91.3%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2023 - $517,984,880 – 87.8%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2024 – TBD – Under 2</a:t>
          </a:r>
          <a:r>
            <a:rPr lang="en-US" sz="2000" kern="1200" baseline="30000" dirty="0"/>
            <a:t>nd</a:t>
          </a:r>
          <a:r>
            <a:rPr lang="en-US" sz="2000" kern="1200" dirty="0"/>
            <a:t> Continuing Resolution – Jan. 19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2025 – TBD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2026 – TBD </a:t>
          </a:r>
        </a:p>
      </dsp:txBody>
      <dsp:txXfrm>
        <a:off x="0" y="3495671"/>
        <a:ext cx="7078970" cy="2142000"/>
      </dsp:txXfrm>
    </dsp:sp>
    <dsp:sp modelId="{A1639DA8-E18A-45E8-B36C-CC441875AD9C}">
      <dsp:nvSpPr>
        <dsp:cNvPr id="0" name=""/>
        <dsp:cNvSpPr/>
      </dsp:nvSpPr>
      <dsp:spPr>
        <a:xfrm>
          <a:off x="353948" y="3200471"/>
          <a:ext cx="5795248" cy="590400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Obligation Limitation</a:t>
          </a:r>
        </a:p>
      </dsp:txBody>
      <dsp:txXfrm>
        <a:off x="382769" y="3229292"/>
        <a:ext cx="5737606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1017971"/>
          <a:ext cx="707897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1353820" rIns="549407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 dirty="0"/>
        </a:p>
      </dsp:txBody>
      <dsp:txXfrm>
        <a:off x="0" y="1017971"/>
        <a:ext cx="7078970" cy="1638000"/>
      </dsp:txXfrm>
    </dsp:sp>
    <dsp:sp modelId="{86306365-5765-4779-BD4E-290FB3D43DE0}">
      <dsp:nvSpPr>
        <dsp:cNvPr id="0" name=""/>
        <dsp:cNvSpPr/>
      </dsp:nvSpPr>
      <dsp:spPr>
        <a:xfrm>
          <a:off x="353948" y="58570"/>
          <a:ext cx="5516613" cy="1918800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Program Agreement</a:t>
          </a:r>
        </a:p>
      </dsp:txBody>
      <dsp:txXfrm>
        <a:off x="447616" y="152238"/>
        <a:ext cx="5329277" cy="1731464"/>
      </dsp:txXfrm>
    </dsp:sp>
    <dsp:sp modelId="{DADC1105-8EAA-4EAA-9663-C695BFD15D50}">
      <dsp:nvSpPr>
        <dsp:cNvPr id="0" name=""/>
        <dsp:cNvSpPr/>
      </dsp:nvSpPr>
      <dsp:spPr>
        <a:xfrm rot="10800000">
          <a:off x="0" y="4014494"/>
          <a:ext cx="707897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1353820" rIns="549407" bIns="46228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 dirty="0"/>
        </a:p>
      </dsp:txBody>
      <dsp:txXfrm>
        <a:off x="0" y="4014494"/>
        <a:ext cx="7078970" cy="1638000"/>
      </dsp:txXfrm>
    </dsp:sp>
    <dsp:sp modelId="{A1639DA8-E18A-45E8-B36C-CC441875AD9C}">
      <dsp:nvSpPr>
        <dsp:cNvPr id="0" name=""/>
        <dsp:cNvSpPr/>
      </dsp:nvSpPr>
      <dsp:spPr>
        <a:xfrm>
          <a:off x="351874" y="3055094"/>
          <a:ext cx="6727032" cy="1918800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Self-governance Compact</a:t>
          </a:r>
        </a:p>
      </dsp:txBody>
      <dsp:txXfrm>
        <a:off x="445542" y="3148762"/>
        <a:ext cx="6539696" cy="17314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711850"/>
          <a:ext cx="7078970" cy="3550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520700" rIns="54940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500" kern="1200" dirty="0"/>
            <a:t>What Changes?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1. Agreement between the Tribe and FHWA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2. Funding comes directly from FHWA in RFAs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3. Tribal Coordinator assigned to each Tribe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4. Tribe delivers the TTP based on FHWA-approved TTIP </a:t>
          </a:r>
          <a:endParaRPr lang="en-US" sz="2500" kern="1200" dirty="0"/>
        </a:p>
      </dsp:txBody>
      <dsp:txXfrm>
        <a:off x="0" y="711850"/>
        <a:ext cx="7078970" cy="3550050"/>
      </dsp:txXfrm>
    </dsp:sp>
    <dsp:sp modelId="{86306365-5765-4779-BD4E-290FB3D43DE0}">
      <dsp:nvSpPr>
        <dsp:cNvPr id="0" name=""/>
        <dsp:cNvSpPr/>
      </dsp:nvSpPr>
      <dsp:spPr>
        <a:xfrm>
          <a:off x="353948" y="45174"/>
          <a:ext cx="5516613" cy="1153756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Program Agreement</a:t>
          </a:r>
        </a:p>
      </dsp:txBody>
      <dsp:txXfrm>
        <a:off x="410270" y="101496"/>
        <a:ext cx="5403969" cy="1041112"/>
      </dsp:txXfrm>
    </dsp:sp>
    <dsp:sp modelId="{DADC1105-8EAA-4EAA-9663-C695BFD15D50}">
      <dsp:nvSpPr>
        <dsp:cNvPr id="0" name=""/>
        <dsp:cNvSpPr/>
      </dsp:nvSpPr>
      <dsp:spPr>
        <a:xfrm rot="10800000">
          <a:off x="0" y="4876992"/>
          <a:ext cx="7078970" cy="7772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520700" rIns="54940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/>
        </a:p>
      </dsp:txBody>
      <dsp:txXfrm>
        <a:off x="0" y="4876992"/>
        <a:ext cx="7078970" cy="777238"/>
      </dsp:txXfrm>
    </dsp:sp>
    <dsp:sp modelId="{A1639DA8-E18A-45E8-B36C-CC441875AD9C}">
      <dsp:nvSpPr>
        <dsp:cNvPr id="0" name=""/>
        <dsp:cNvSpPr/>
      </dsp:nvSpPr>
      <dsp:spPr>
        <a:xfrm>
          <a:off x="351874" y="4464532"/>
          <a:ext cx="6727032" cy="887508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Self-governance Compact</a:t>
          </a:r>
        </a:p>
      </dsp:txBody>
      <dsp:txXfrm>
        <a:off x="395199" y="4507857"/>
        <a:ext cx="6640382" cy="8008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655360"/>
          <a:ext cx="7078970" cy="36576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624840" rIns="549407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000" kern="1200" dirty="0"/>
            <a:t>Eligibility: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3 years of single audits with no uncorrected findings (Clean Audits)</a:t>
          </a:r>
          <a:endParaRPr lang="en-US" sz="3000" kern="1200" dirty="0"/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000" kern="1200" dirty="0"/>
            <a:t>OR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Demonstrate Financial Stability and Management Capability</a:t>
          </a:r>
          <a:endParaRPr lang="en-US" sz="3000" kern="1200" dirty="0"/>
        </a:p>
      </dsp:txBody>
      <dsp:txXfrm>
        <a:off x="0" y="655360"/>
        <a:ext cx="7078970" cy="3657630"/>
      </dsp:txXfrm>
    </dsp:sp>
    <dsp:sp modelId="{86306365-5765-4779-BD4E-290FB3D43DE0}">
      <dsp:nvSpPr>
        <dsp:cNvPr id="0" name=""/>
        <dsp:cNvSpPr/>
      </dsp:nvSpPr>
      <dsp:spPr>
        <a:xfrm>
          <a:off x="353948" y="42079"/>
          <a:ext cx="5516613" cy="1218441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Program Agreement</a:t>
          </a:r>
        </a:p>
      </dsp:txBody>
      <dsp:txXfrm>
        <a:off x="413427" y="101558"/>
        <a:ext cx="5397655" cy="1099483"/>
      </dsp:txXfrm>
    </dsp:sp>
    <dsp:sp modelId="{DADC1105-8EAA-4EAA-9663-C695BFD15D50}">
      <dsp:nvSpPr>
        <dsp:cNvPr id="0" name=""/>
        <dsp:cNvSpPr/>
      </dsp:nvSpPr>
      <dsp:spPr>
        <a:xfrm rot="10800000">
          <a:off x="0" y="4885706"/>
          <a:ext cx="7078970" cy="7772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624840" rIns="549407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000" kern="1200" dirty="0"/>
        </a:p>
      </dsp:txBody>
      <dsp:txXfrm>
        <a:off x="0" y="4885706"/>
        <a:ext cx="7078970" cy="777235"/>
      </dsp:txXfrm>
    </dsp:sp>
    <dsp:sp modelId="{A1639DA8-E18A-45E8-B36C-CC441875AD9C}">
      <dsp:nvSpPr>
        <dsp:cNvPr id="0" name=""/>
        <dsp:cNvSpPr/>
      </dsp:nvSpPr>
      <dsp:spPr>
        <a:xfrm>
          <a:off x="351874" y="4564745"/>
          <a:ext cx="6727032" cy="914396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Self-governance Compact</a:t>
          </a:r>
        </a:p>
      </dsp:txBody>
      <dsp:txXfrm>
        <a:off x="396511" y="4609382"/>
        <a:ext cx="6637758" cy="8251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782002"/>
          <a:ext cx="7078970" cy="3535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604012" rIns="549407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900" kern="1200" dirty="0"/>
            <a:t>How to Start?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Submit a tribal resolution or letter of intent to enter a program agreement with FHWA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Contact any FHWA Office of Tribal Transportation staff with questions</a:t>
          </a:r>
          <a:endParaRPr lang="en-US" sz="2900" kern="1200" dirty="0"/>
        </a:p>
      </dsp:txBody>
      <dsp:txXfrm>
        <a:off x="0" y="782002"/>
        <a:ext cx="7078970" cy="3535664"/>
      </dsp:txXfrm>
    </dsp:sp>
    <dsp:sp modelId="{86306365-5765-4779-BD4E-290FB3D43DE0}">
      <dsp:nvSpPr>
        <dsp:cNvPr id="0" name=""/>
        <dsp:cNvSpPr/>
      </dsp:nvSpPr>
      <dsp:spPr>
        <a:xfrm>
          <a:off x="353948" y="60943"/>
          <a:ext cx="5516613" cy="1149099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Program Agreement</a:t>
          </a:r>
        </a:p>
      </dsp:txBody>
      <dsp:txXfrm>
        <a:off x="410042" y="117037"/>
        <a:ext cx="5404425" cy="1036911"/>
      </dsp:txXfrm>
    </dsp:sp>
    <dsp:sp modelId="{DADC1105-8EAA-4EAA-9663-C695BFD15D50}">
      <dsp:nvSpPr>
        <dsp:cNvPr id="0" name=""/>
        <dsp:cNvSpPr/>
      </dsp:nvSpPr>
      <dsp:spPr>
        <a:xfrm rot="10800000">
          <a:off x="0" y="4932470"/>
          <a:ext cx="7078970" cy="727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604012" rIns="549407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 dirty="0"/>
        </a:p>
      </dsp:txBody>
      <dsp:txXfrm>
        <a:off x="0" y="4932470"/>
        <a:ext cx="7078970" cy="727094"/>
      </dsp:txXfrm>
    </dsp:sp>
    <dsp:sp modelId="{A1639DA8-E18A-45E8-B36C-CC441875AD9C}">
      <dsp:nvSpPr>
        <dsp:cNvPr id="0" name=""/>
        <dsp:cNvSpPr/>
      </dsp:nvSpPr>
      <dsp:spPr>
        <a:xfrm>
          <a:off x="351874" y="4495737"/>
          <a:ext cx="6727032" cy="828676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Self-governance Compact</a:t>
          </a:r>
        </a:p>
      </dsp:txBody>
      <dsp:txXfrm>
        <a:off x="392327" y="4536190"/>
        <a:ext cx="6646126" cy="7477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734223"/>
          <a:ext cx="7078970" cy="36312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604012" rIns="549407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900" kern="1200" dirty="0"/>
            <a:t>What Happens after Tribal Resolution?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900" kern="1200"/>
            <a:t>OTT will evaluate eligibility and establish a relationship with Tribe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900" kern="1200"/>
            <a:t>OTT will draft a Program Agreement for signature if the Tribe is eligible.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900" kern="1200"/>
            <a:t>OTT offers Technical Assistance </a:t>
          </a:r>
          <a:endParaRPr lang="en-US" sz="2900" kern="1200" dirty="0"/>
        </a:p>
      </dsp:txBody>
      <dsp:txXfrm>
        <a:off x="0" y="734223"/>
        <a:ext cx="7078970" cy="3631222"/>
      </dsp:txXfrm>
    </dsp:sp>
    <dsp:sp modelId="{86306365-5765-4779-BD4E-290FB3D43DE0}">
      <dsp:nvSpPr>
        <dsp:cNvPr id="0" name=""/>
        <dsp:cNvSpPr/>
      </dsp:nvSpPr>
      <dsp:spPr>
        <a:xfrm>
          <a:off x="353948" y="13164"/>
          <a:ext cx="5516613" cy="1149099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Program Agreement</a:t>
          </a:r>
        </a:p>
      </dsp:txBody>
      <dsp:txXfrm>
        <a:off x="410042" y="69258"/>
        <a:ext cx="5404425" cy="1036911"/>
      </dsp:txXfrm>
    </dsp:sp>
    <dsp:sp modelId="{DADC1105-8EAA-4EAA-9663-C695BFD15D50}">
      <dsp:nvSpPr>
        <dsp:cNvPr id="0" name=""/>
        <dsp:cNvSpPr/>
      </dsp:nvSpPr>
      <dsp:spPr>
        <a:xfrm rot="10800000">
          <a:off x="0" y="4935847"/>
          <a:ext cx="7078970" cy="727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604012" rIns="549407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 dirty="0"/>
        </a:p>
      </dsp:txBody>
      <dsp:txXfrm>
        <a:off x="0" y="4935847"/>
        <a:ext cx="7078970" cy="727094"/>
      </dsp:txXfrm>
    </dsp:sp>
    <dsp:sp modelId="{A1639DA8-E18A-45E8-B36C-CC441875AD9C}">
      <dsp:nvSpPr>
        <dsp:cNvPr id="0" name=""/>
        <dsp:cNvSpPr/>
      </dsp:nvSpPr>
      <dsp:spPr>
        <a:xfrm>
          <a:off x="351874" y="4543516"/>
          <a:ext cx="6727032" cy="828676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Self-governance Compact</a:t>
          </a:r>
        </a:p>
      </dsp:txBody>
      <dsp:txXfrm>
        <a:off x="392327" y="4583969"/>
        <a:ext cx="6646126" cy="7477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CCD7-BE62-43C1-BEF5-FFDE920960AF}">
      <dsp:nvSpPr>
        <dsp:cNvPr id="0" name=""/>
        <dsp:cNvSpPr/>
      </dsp:nvSpPr>
      <dsp:spPr>
        <a:xfrm>
          <a:off x="0" y="301499"/>
          <a:ext cx="7078970" cy="6908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499872" rIns="54940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400" kern="1200" dirty="0"/>
        </a:p>
      </dsp:txBody>
      <dsp:txXfrm>
        <a:off x="0" y="301499"/>
        <a:ext cx="7078970" cy="690881"/>
      </dsp:txXfrm>
    </dsp:sp>
    <dsp:sp modelId="{86306365-5765-4779-BD4E-290FB3D43DE0}">
      <dsp:nvSpPr>
        <dsp:cNvPr id="0" name=""/>
        <dsp:cNvSpPr/>
      </dsp:nvSpPr>
      <dsp:spPr>
        <a:xfrm>
          <a:off x="353948" y="28720"/>
          <a:ext cx="5516613" cy="627018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Program Agreement</a:t>
          </a:r>
        </a:p>
      </dsp:txBody>
      <dsp:txXfrm>
        <a:off x="384556" y="59328"/>
        <a:ext cx="5455397" cy="565802"/>
      </dsp:txXfrm>
    </dsp:sp>
    <dsp:sp modelId="{DADC1105-8EAA-4EAA-9663-C695BFD15D50}">
      <dsp:nvSpPr>
        <dsp:cNvPr id="0" name=""/>
        <dsp:cNvSpPr/>
      </dsp:nvSpPr>
      <dsp:spPr>
        <a:xfrm>
          <a:off x="0" y="1476221"/>
          <a:ext cx="7078970" cy="415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407" tIns="499872" rIns="54940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What Changes?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1. Permanent Compact between the Tribe and US DOT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2. Funding comes directly in AFAs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3. Tribal Coordinator assigned to each Tribe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800" kern="1200" dirty="0"/>
            <a:t>4. Tribe delivers the TTP based on compact</a:t>
          </a:r>
        </a:p>
      </dsp:txBody>
      <dsp:txXfrm>
        <a:off x="0" y="1476221"/>
        <a:ext cx="7078970" cy="4158000"/>
      </dsp:txXfrm>
    </dsp:sp>
    <dsp:sp modelId="{A1639DA8-E18A-45E8-B36C-CC441875AD9C}">
      <dsp:nvSpPr>
        <dsp:cNvPr id="0" name=""/>
        <dsp:cNvSpPr/>
      </dsp:nvSpPr>
      <dsp:spPr>
        <a:xfrm>
          <a:off x="351874" y="1121981"/>
          <a:ext cx="6727032" cy="708480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298" tIns="0" rIns="187298" bIns="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Self-governance Compact</a:t>
          </a:r>
        </a:p>
      </dsp:txBody>
      <dsp:txXfrm>
        <a:off x="386459" y="1156566"/>
        <a:ext cx="6657862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EA35-BEB0-4559-93BB-19FABC8A5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89CC3-DF71-4D74-AF07-EBA1E7D3F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1E709-7BDD-402E-85C5-5C8770B3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942D2-CC97-4FA9-8F95-C65BEB967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5D90C-44E2-4F05-A187-131B14D39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1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8682C-D177-4D3D-AF20-723BA318D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01D55-34D1-4EAE-969F-0297E1BCB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63F6C-65CA-4D14-9511-A526134C3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3BF51-01A7-46EC-902F-9CD554949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BFD8F-C4AF-4C42-AE38-98D77679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7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D4AE8E-90F0-4F1F-A2D2-40EF92359C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8FDC9-BCB4-4D03-ABBF-F3632C939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3B1FB-7512-4F29-9D0E-453BF927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479FD-7B05-4EA4-B6AB-727D766E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E465E-0A10-4A75-B11C-DADBFF76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6455-0546-4223-B594-4C89128A8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CCAB-98E9-479C-8CF5-08F3EF8D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ED630-B1DA-4A93-975F-C4525641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A7826-59CD-420C-86C7-FF74D842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4E2F5-95B3-4D99-AF9A-B6732799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9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13E2-298F-49AE-8AB6-B72F74DF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37D10-4082-4626-A072-1A0E9F97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E1D17-F395-46E9-A8D3-5354EA99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96FB6-6681-44A4-A0CF-7FF67324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D8C0C-417A-455A-947C-AD6BA531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5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78A2A-5990-4D96-9DBE-240F423D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3C004-E9B6-4905-B0B3-4D70C9F47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82018-B50C-4D36-95A1-953B390FE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203F8-531E-46D2-AEF2-288F50E4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144DF-7E1B-4977-BAA4-C4E57B79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4BE4B-3309-4078-83C7-FA9CC8D5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3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C43E-F37F-41BD-83F7-58612574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2FE8B-103E-4FC2-A633-926787E6B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88A05-E491-429A-BABE-BBC38B7AB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EAE670-904B-45E2-9AEF-DBD024678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3C7DB-7B49-4169-85DC-EA444FDCCD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58671C-10C8-4F9E-93DA-F92B3668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2FCA60-D39F-4216-AFA5-B7675E9F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F17A1-88C2-4A00-9D38-1F907EE6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9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F471-6CFB-4AA5-A80F-E058F2EC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BBE0DC-4CFB-434C-8FC5-B1E4781A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A60FD9-81F8-4DA8-8247-620FECC0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A1B7B-6F1E-4666-AECB-FC116091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4D1847-17A4-480A-BF00-5E524FD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E2CCE-406D-4EDE-99C1-ACAB0B50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D5B14-3DBC-4825-A141-22097E2C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3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40130-8BE6-4643-AA8D-A7EE7794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3AC5-7ED3-4915-9D82-567C83463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CF8C1-1F66-4A53-A4E2-89D2CAEA8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FC6BA-BA00-4FF5-8966-0CFCE902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8546E-72F1-4678-AB35-8C7A6226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E883F-67D7-453D-8F56-AF764286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9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7485-9B00-448D-A64B-80826BB7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C7EA0-00FE-4C27-888C-6C47A3EFD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6E0D7-0833-4BC6-B544-75BC94168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1A5DD-1361-4828-80A5-6C1E2B15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983E2-8B90-4105-A0C1-78162A84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0B830-CEA3-4C4D-BB22-03D4EAE62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3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3D31C-B8F8-41C9-A464-A5D39A83F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BC709-9060-44F2-9BC0-BB484EA20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265EB-AE58-4680-A95B-92F132FA14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A4AF-CCCD-4732-AF45-0E5B6411EBB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2D83B-B09A-4A32-8A5E-6832315F2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A63F6-F468-47F2-ABFF-88CF2EC4B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DB9EF-419F-4FC2-A846-F4B4C633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1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53B9C0-C2F0-4F4B-BAAC-4D6E36C6C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6878" y="1278538"/>
            <a:ext cx="10053763" cy="2928470"/>
          </a:xfrm>
        </p:spPr>
        <p:txBody>
          <a:bodyPr anchor="b">
            <a:normAutofit/>
          </a:bodyPr>
          <a:lstStyle/>
          <a:p>
            <a:r>
              <a:rPr lang="en-US" sz="7200" b="1" dirty="0">
                <a:solidFill>
                  <a:srgbClr val="FFFFFF"/>
                </a:solidFill>
              </a:rPr>
              <a:t>FY2024 FHWA Finance Update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FDD56-F052-4120-B00D-D19205CA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985" y="4243028"/>
            <a:ext cx="11727863" cy="1458258"/>
          </a:xfrm>
        </p:spPr>
        <p:txBody>
          <a:bodyPr anchor="ctr">
            <a:normAutofit/>
          </a:bodyPr>
          <a:lstStyle/>
          <a:p>
            <a:r>
              <a:rPr lang="en-US" sz="6000" dirty="0"/>
              <a:t>And Q&amp;A</a:t>
            </a:r>
          </a:p>
        </p:txBody>
      </p:sp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55BCC6A6-0539-8C09-21F6-01027A68B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369" y="242428"/>
            <a:ext cx="1314738" cy="1314738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45B2A8F9-2774-38CE-7D86-01A3D9D710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6" y="242428"/>
            <a:ext cx="1828571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7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Two DOT Delivery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68084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5309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Two DOT Delivery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630615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0120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Two DOT Delivery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394421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2376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Two DOT Delivery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549810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9132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7467D"/>
            </a:gs>
            <a:gs pos="30000">
              <a:srgbClr val="315493"/>
            </a:gs>
            <a:gs pos="73000">
              <a:srgbClr val="2E4B7D"/>
            </a:gs>
            <a:gs pos="100000">
              <a:srgbClr val="101D34"/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2329A82-5B16-4983-8EA6-A81EF46F2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4144" y="2307954"/>
            <a:ext cx="6984255" cy="5573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8800" b="1" dirty="0">
                <a:solidFill>
                  <a:srgbClr val="FFFFFF"/>
                </a:solidFill>
              </a:rPr>
              <a:t>QUESTIONS?</a:t>
            </a:r>
            <a:endParaRPr lang="en-US" sz="8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232B519-9F1E-4A1F-8A8C-8E9B6D93736B}"/>
              </a:ext>
            </a:extLst>
          </p:cNvPr>
          <p:cNvSpPr txBox="1">
            <a:spLocks/>
          </p:cNvSpPr>
          <p:nvPr/>
        </p:nvSpPr>
        <p:spPr>
          <a:xfrm>
            <a:off x="3074143" y="3588389"/>
            <a:ext cx="6984255" cy="5573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rgbClr val="FFFFFF"/>
                </a:solidFill>
              </a:rPr>
              <a:t>CONFUSION?</a:t>
            </a:r>
          </a:p>
        </p:txBody>
      </p:sp>
    </p:spTree>
    <p:extLst>
      <p:ext uri="{BB962C8B-B14F-4D97-AF65-F5344CB8AC3E}">
        <p14:creationId xmlns:p14="http://schemas.microsoft.com/office/powerpoint/2010/main" val="325431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9D26B6E-3AC5-D0A7-3874-437DA741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US" sz="4000" b="1"/>
              <a:t>Contact Information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9920491-EE7F-AAF8-C68A-36C09E95E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/>
              <a:t>Matthew Bird</a:t>
            </a:r>
          </a:p>
          <a:p>
            <a:pPr marL="0" indent="0">
              <a:buNone/>
            </a:pPr>
            <a:r>
              <a:rPr lang="en-US" sz="2000"/>
              <a:t>Finance Manager, FHWA Office of Tribal Transportation</a:t>
            </a:r>
          </a:p>
          <a:p>
            <a:pPr marL="0" indent="0">
              <a:buNone/>
            </a:pPr>
            <a:r>
              <a:rPr lang="en-US" sz="2000"/>
              <a:t>matthew.bird@dot.gov</a:t>
            </a:r>
          </a:p>
          <a:p>
            <a:pPr marL="0" indent="0">
              <a:buNone/>
            </a:pPr>
            <a:r>
              <a:rPr lang="en-US" sz="2000"/>
              <a:t>503-316-2551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EB4D231C-7D72-4069-706C-F3418866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8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TTP Funding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090085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FEB93FF3-CBB0-46F6-BF18-3EA84A648E01}"/>
              </a:ext>
            </a:extLst>
          </p:cNvPr>
          <p:cNvGrpSpPr/>
          <p:nvPr/>
        </p:nvGrpSpPr>
        <p:grpSpPr>
          <a:xfrm>
            <a:off x="2748103" y="2134776"/>
            <a:ext cx="8642708" cy="3679152"/>
            <a:chOff x="0" y="320470"/>
            <a:chExt cx="7078970" cy="2772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7CE9625-D13F-CC4C-2B9D-5434AEC0376D}"/>
                </a:ext>
              </a:extLst>
            </p:cNvPr>
            <p:cNvSpPr/>
            <p:nvPr/>
          </p:nvSpPr>
          <p:spPr>
            <a:xfrm>
              <a:off x="0" y="320470"/>
              <a:ext cx="7078970" cy="27720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6D77D50-2B52-1BF3-2F9A-18B1F28D2519}"/>
                </a:ext>
              </a:extLst>
            </p:cNvPr>
            <p:cNvSpPr txBox="1"/>
            <p:nvPr/>
          </p:nvSpPr>
          <p:spPr>
            <a:xfrm>
              <a:off x="0" y="320470"/>
              <a:ext cx="7078970" cy="277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9407" tIns="416560" rIns="549407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800" kern="1200" dirty="0"/>
                <a:t>IIJA/BIL – lasts five years and authorizes TTP funds for each fiscal year</a:t>
              </a:r>
            </a:p>
            <a:p>
              <a:pPr marL="457200" lvl="2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800" kern="1200" dirty="0"/>
                <a:t>2022 - $578,460,000</a:t>
              </a:r>
            </a:p>
            <a:p>
              <a:pPr marL="457200" lvl="2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800" kern="1200" dirty="0"/>
                <a:t>2023 - $589,960,000</a:t>
              </a:r>
            </a:p>
            <a:p>
              <a:pPr marL="457200" lvl="2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800" kern="1200" dirty="0"/>
                <a:t>2024 - $602,460,000</a:t>
              </a:r>
            </a:p>
            <a:p>
              <a:pPr marL="457200" lvl="2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800" kern="1200" dirty="0"/>
                <a:t>2025 - $612,960,000</a:t>
              </a:r>
            </a:p>
            <a:p>
              <a:pPr marL="457200" lvl="2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800" kern="1200" dirty="0"/>
                <a:t>2026 - $627,960,000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DB6F877-B09A-9F39-F746-0B2B7D13D079}"/>
              </a:ext>
            </a:extLst>
          </p:cNvPr>
          <p:cNvGrpSpPr/>
          <p:nvPr/>
        </p:nvGrpSpPr>
        <p:grpSpPr>
          <a:xfrm>
            <a:off x="3118807" y="1587331"/>
            <a:ext cx="6400800" cy="914400"/>
            <a:chOff x="353948" y="25270"/>
            <a:chExt cx="4955279" cy="5904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EAD10FF-D4AE-19DE-3E74-F4B68FFA58EC}"/>
                </a:ext>
              </a:extLst>
            </p:cNvPr>
            <p:cNvSpPr/>
            <p:nvPr/>
          </p:nvSpPr>
          <p:spPr>
            <a:xfrm>
              <a:off x="353948" y="25270"/>
              <a:ext cx="4955279" cy="5904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5318E19-8369-D494-0EAE-006027686E42}"/>
                </a:ext>
              </a:extLst>
            </p:cNvPr>
            <p:cNvSpPr txBox="1"/>
            <p:nvPr/>
          </p:nvSpPr>
          <p:spPr>
            <a:xfrm>
              <a:off x="382769" y="54091"/>
              <a:ext cx="4897637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7298" tIns="0" rIns="187298" bIns="0" numCol="1" spcCol="1270" anchor="ctr" anchorCtr="0">
              <a:noAutofit/>
            </a:bodyPr>
            <a:lstStyle/>
            <a:p>
              <a:pPr marL="0" lvl="0" indent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0" kern="1200" dirty="0"/>
                <a:t>Authorization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122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13 -0.14584 L 6.25E-7 1.8518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7" y="729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55 -0.37593 L 2.29167E-6 1.85185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6" y="1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85185E-6 L 0.04713 -0.1458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5" y="-696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85185E-6 L 0.06354 -0.3759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-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TTP Funding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217DAE29-047C-F608-D9AE-8328CF04116B}"/>
              </a:ext>
            </a:extLst>
          </p:cNvPr>
          <p:cNvGrpSpPr/>
          <p:nvPr/>
        </p:nvGrpSpPr>
        <p:grpSpPr>
          <a:xfrm>
            <a:off x="958412" y="2081528"/>
            <a:ext cx="10702285" cy="3111544"/>
            <a:chOff x="0" y="3495671"/>
            <a:chExt cx="7078970" cy="2142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721D80-0767-0CE7-E1AC-C20C87E018DA}"/>
                </a:ext>
              </a:extLst>
            </p:cNvPr>
            <p:cNvSpPr/>
            <p:nvPr/>
          </p:nvSpPr>
          <p:spPr>
            <a:xfrm>
              <a:off x="0" y="3495671"/>
              <a:ext cx="7078970" cy="21420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E952BA2-3F9E-72C2-91E4-2A725B30E0A5}"/>
                </a:ext>
              </a:extLst>
            </p:cNvPr>
            <p:cNvSpPr txBox="1"/>
            <p:nvPr/>
          </p:nvSpPr>
          <p:spPr>
            <a:xfrm>
              <a:off x="0" y="3495671"/>
              <a:ext cx="7078970" cy="214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9407" tIns="416560" rIns="549407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200" kern="1200" dirty="0"/>
                <a:t>2022 - $528,133,980 – 91.3%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200" kern="1200" dirty="0"/>
                <a:t>2023 - $517,984,880 – 87.8%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200" kern="1200" dirty="0"/>
                <a:t>2024 – TBD – Under 2</a:t>
              </a:r>
              <a:r>
                <a:rPr lang="en-US" sz="3200" kern="1200" baseline="30000" dirty="0"/>
                <a:t>nd</a:t>
              </a:r>
              <a:r>
                <a:rPr lang="en-US" sz="3200" kern="1200" dirty="0"/>
                <a:t> Continuing Resolution – Jan. 19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200" kern="1200" dirty="0"/>
                <a:t>2025 – TBD 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3200" kern="1200" dirty="0"/>
                <a:t>2026 – TBD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D46DD8-F3B7-962E-CA19-B085E741FC27}"/>
              </a:ext>
            </a:extLst>
          </p:cNvPr>
          <p:cNvGrpSpPr/>
          <p:nvPr/>
        </p:nvGrpSpPr>
        <p:grpSpPr>
          <a:xfrm>
            <a:off x="1504866" y="1501827"/>
            <a:ext cx="7315200" cy="914400"/>
            <a:chOff x="353948" y="3200471"/>
            <a:chExt cx="5795248" cy="5904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04AD1F5-FECF-3090-8A7B-AC2D0B164A2A}"/>
                </a:ext>
              </a:extLst>
            </p:cNvPr>
            <p:cNvSpPr/>
            <p:nvPr/>
          </p:nvSpPr>
          <p:spPr>
            <a:xfrm>
              <a:off x="353948" y="3200471"/>
              <a:ext cx="5795248" cy="590400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C2D44D1-4E0A-F465-AFB8-E42728AEFF1B}"/>
                </a:ext>
              </a:extLst>
            </p:cNvPr>
            <p:cNvSpPr txBox="1"/>
            <p:nvPr/>
          </p:nvSpPr>
          <p:spPr>
            <a:xfrm>
              <a:off x="382769" y="3229292"/>
              <a:ext cx="5737606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7298" tIns="0" rIns="187298" bIns="0" numCol="1" spcCol="1270" anchor="ctr" anchorCtr="0">
              <a:noAutofit/>
            </a:bodyPr>
            <a:lstStyle/>
            <a:p>
              <a:pPr marL="0" lvl="0" indent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0" kern="1200" dirty="0"/>
                <a:t>Obligation Limitation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167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44 0.28727 L 2.08333E-6 -4.0740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29" y="-1437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46 0.29398 L 2.5E-6 1.85185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3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07407E-6 L 0.17044 0.2872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4" y="1435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26146 0.2939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73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TTP Funding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222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Two DOT Delivery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154140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10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Two DOT Delivery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756370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7586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Two DOT Delivery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652863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6455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Two DOT Delivery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296739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5820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F0221-3114-4C02-9AB4-E6C5AC64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Two DOT Delivery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300F73-C669-BCAF-EE9D-64FA524F5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82637"/>
              </p:ext>
            </p:extLst>
          </p:nvPr>
        </p:nvGraphicFramePr>
        <p:xfrm>
          <a:off x="4581727" y="586856"/>
          <a:ext cx="7078970" cy="566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9496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4024</TotalTime>
  <Words>637</Words>
  <Application>Microsoft Office PowerPoint</Application>
  <PresentationFormat>Widescreen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FY2024 FHWA Finance Update </vt:lpstr>
      <vt:lpstr>TTP Funding</vt:lpstr>
      <vt:lpstr>TTP Funding</vt:lpstr>
      <vt:lpstr>TTP Funding</vt:lpstr>
      <vt:lpstr>Two DOT Delivery Methods</vt:lpstr>
      <vt:lpstr>Two DOT Delivery Methods</vt:lpstr>
      <vt:lpstr>Two DOT Delivery Methods</vt:lpstr>
      <vt:lpstr>Two DOT Delivery Methods</vt:lpstr>
      <vt:lpstr>Two DOT Delivery Methods</vt:lpstr>
      <vt:lpstr>Two DOT Delivery Methods</vt:lpstr>
      <vt:lpstr>Two DOT Delivery Methods</vt:lpstr>
      <vt:lpstr>Two DOT Delivery Methods</vt:lpstr>
      <vt:lpstr>Two DOT Delivery Methods</vt:lpstr>
      <vt:lpstr>QUESTIONS?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Obligation Limitation</dc:title>
  <dc:creator>Bird, Matthew (FHWA)</dc:creator>
  <cp:lastModifiedBy>Bird, Matthew (FHWA)</cp:lastModifiedBy>
  <cp:revision>11</cp:revision>
  <dcterms:created xsi:type="dcterms:W3CDTF">2023-03-30T18:43:48Z</dcterms:created>
  <dcterms:modified xsi:type="dcterms:W3CDTF">2023-11-29T16:22:41Z</dcterms:modified>
</cp:coreProperties>
</file>