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0" r:id="rId2"/>
    <p:sldId id="298" r:id="rId3"/>
    <p:sldId id="292" r:id="rId4"/>
    <p:sldId id="294" r:id="rId5"/>
    <p:sldId id="297" r:id="rId6"/>
    <p:sldId id="296" r:id="rId7"/>
    <p:sldId id="30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8" autoAdjust="0"/>
    <p:restoredTop sz="94660"/>
  </p:normalViewPr>
  <p:slideViewPr>
    <p:cSldViewPr>
      <p:cViewPr>
        <p:scale>
          <a:sx n="150" d="100"/>
          <a:sy n="150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r">
              <a:defRPr sz="1300"/>
            </a:lvl1pPr>
          </a:lstStyle>
          <a:p>
            <a:fld id="{2A8C7A9B-211B-4ABA-9901-8F89E07D06EA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r">
              <a:defRPr sz="1300"/>
            </a:lvl1pPr>
          </a:lstStyle>
          <a:p>
            <a:fld id="{7B000DE4-5FDF-41FD-B291-9E4AAB32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4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r">
              <a:defRPr sz="1300"/>
            </a:lvl1pPr>
          </a:lstStyle>
          <a:p>
            <a:fld id="{C56DCE4A-B8AC-4B89-A074-43ADF21BDCA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61" tIns="48081" rIns="96161" bIns="480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161" tIns="48081" rIns="96161" bIns="480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r">
              <a:defRPr sz="1300"/>
            </a:lvl1pPr>
          </a:lstStyle>
          <a:p>
            <a:fld id="{7718A24B-12E4-4569-BE68-5F96A7C16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7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848600" cy="11429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BIADOT ArcGIS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447099"/>
            <a:ext cx="8305800" cy="1496240"/>
          </a:xfrm>
        </p:spPr>
        <p:txBody>
          <a:bodyPr>
            <a:normAutofit/>
          </a:bodyPr>
          <a:lstStyle/>
          <a:p>
            <a:r>
              <a:rPr lang="en-US" dirty="0"/>
              <a:t>Annual BIA Tribal Providers Conference</a:t>
            </a:r>
          </a:p>
          <a:p>
            <a:r>
              <a:rPr lang="en-US" dirty="0"/>
              <a:t>Anchorage, AK</a:t>
            </a:r>
          </a:p>
          <a:p>
            <a:r>
              <a:rPr lang="en-US" dirty="0"/>
              <a:t>November 29, 2023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7700" y="1673951"/>
            <a:ext cx="7772400" cy="1496241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500" dirty="0" err="1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geoRIFDS</a:t>
            </a:r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29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630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2400" dirty="0"/>
              <a:t>RIFDS:		is currently in FY2024 mode</a:t>
            </a:r>
          </a:p>
          <a:p>
            <a:pPr lvl="2" defTabSz="182880"/>
            <a:r>
              <a:rPr lang="en-US" sz="2400" dirty="0"/>
              <a:t>CSTIPS and DMR :  in FY2024 mode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dirty="0"/>
              <a:t>RIFDS “roll-over issues” . . .</a:t>
            </a:r>
          </a:p>
          <a:p>
            <a:endParaRPr lang="en-US" sz="1000" dirty="0"/>
          </a:p>
          <a:p>
            <a:pPr lvl="1"/>
            <a:r>
              <a:rPr lang="en-US" b="1" dirty="0"/>
              <a:t>FY 2024 Roll-over No issues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Roll-over failed/crashed in first attempt (FY2023)</a:t>
            </a:r>
          </a:p>
          <a:p>
            <a:pPr lvl="1"/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November it was remedied and was finally accomplished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current status:   Inventory Year 2024</a:t>
            </a:r>
          </a:p>
        </p:txBody>
      </p:sp>
    </p:spTree>
    <p:extLst>
      <p:ext uri="{BB962C8B-B14F-4D97-AF65-F5344CB8AC3E}">
        <p14:creationId xmlns:p14="http://schemas.microsoft.com/office/powerpoint/2010/main" val="221613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2000" dirty="0"/>
              <a:t>RIFDS:	 home server-database for the </a:t>
            </a:r>
            <a:r>
              <a:rPr lang="en-US" sz="2000" u="sng" dirty="0"/>
              <a:t>NTTFI</a:t>
            </a:r>
            <a:endParaRPr lang="en-US" sz="2000" u="sng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n-US" sz="1400" dirty="0"/>
          </a:p>
          <a:p>
            <a:r>
              <a:rPr lang="en-US" sz="2400" dirty="0"/>
              <a:t>ArcGIS initiative - milestones &amp; timelines . . .</a:t>
            </a:r>
          </a:p>
          <a:p>
            <a:endParaRPr lang="en-US" sz="1400" dirty="0"/>
          </a:p>
          <a:p>
            <a:pPr lvl="1"/>
            <a:r>
              <a:rPr lang="en-US" dirty="0"/>
              <a:t>FY21/FY23–  start &amp; completion of the “pilot project”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End of FY23 -  begin “Development/Testing Phase”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&amp; ArcGIS initiative:</a:t>
            </a:r>
          </a:p>
        </p:txBody>
      </p:sp>
    </p:spTree>
    <p:extLst>
      <p:ext uri="{BB962C8B-B14F-4D97-AF65-F5344CB8AC3E}">
        <p14:creationId xmlns:p14="http://schemas.microsoft.com/office/powerpoint/2010/main" val="215481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200" dirty="0"/>
              <a:t>Original “Pilot” contract awarded:  September 22, 2021</a:t>
            </a:r>
          </a:p>
          <a:p>
            <a:endParaRPr lang="en-US" sz="1000" dirty="0"/>
          </a:p>
          <a:p>
            <a:pPr lvl="1"/>
            <a:r>
              <a:rPr lang="en-US" sz="2000" dirty="0"/>
              <a:t>Esri, Inc:  professional services &amp; software licensing</a:t>
            </a:r>
          </a:p>
          <a:p>
            <a:pPr lvl="2"/>
            <a:r>
              <a:rPr lang="en-US" sz="2000" dirty="0"/>
              <a:t>Discovery phases</a:t>
            </a:r>
            <a:r>
              <a:rPr lang="en-US" sz="1800" dirty="0"/>
              <a:t>:</a:t>
            </a:r>
          </a:p>
          <a:p>
            <a:pPr lvl="3"/>
            <a:r>
              <a:rPr lang="en-US" sz="1800" dirty="0"/>
              <a:t>Esri learning ITIMS processes</a:t>
            </a:r>
          </a:p>
          <a:p>
            <a:pPr lvl="3"/>
            <a:r>
              <a:rPr lang="en-US" sz="1800" dirty="0"/>
              <a:t>BIA learning other geospatial environments (State DOT’s)</a:t>
            </a:r>
          </a:p>
          <a:p>
            <a:pPr marL="393192" lvl="1" indent="0">
              <a:buNone/>
            </a:pPr>
            <a:endParaRPr lang="en-US" sz="1000" dirty="0"/>
          </a:p>
          <a:p>
            <a:r>
              <a:rPr lang="en-US" sz="2400" dirty="0"/>
              <a:t>Dates of importance: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Original  Begin-End: September 2021 – June 2022</a:t>
            </a:r>
          </a:p>
          <a:p>
            <a:pPr lvl="1"/>
            <a:endParaRPr lang="en-US" sz="800" dirty="0"/>
          </a:p>
          <a:p>
            <a:pPr lvl="1"/>
            <a:r>
              <a:rPr lang="en-US" sz="2000" dirty="0"/>
              <a:t>Extended to: 09/30/2022,  then again to 11/30/2022</a:t>
            </a:r>
          </a:p>
          <a:p>
            <a:pPr lvl="1"/>
            <a:r>
              <a:rPr lang="en-US" sz="2000" dirty="0"/>
              <a:t>Awaiting contract modification for Phase II - current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&amp; ArcGIS initiative:</a:t>
            </a:r>
          </a:p>
        </p:txBody>
      </p:sp>
    </p:spTree>
    <p:extLst>
      <p:ext uri="{BB962C8B-B14F-4D97-AF65-F5344CB8AC3E}">
        <p14:creationId xmlns:p14="http://schemas.microsoft.com/office/powerpoint/2010/main" val="272236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31306" y="2057400"/>
            <a:ext cx="1268892" cy="21336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“</a:t>
            </a:r>
            <a:r>
              <a:rPr lang="en-US" sz="2800" b="1" dirty="0" err="1">
                <a:solidFill>
                  <a:srgbClr val="0070C0"/>
                </a:solidFill>
              </a:rPr>
              <a:t>core</a:t>
            </a:r>
            <a:r>
              <a:rPr lang="en-US" sz="2400" dirty="0" err="1">
                <a:solidFill>
                  <a:srgbClr val="0070C0"/>
                </a:solidFill>
              </a:rPr>
              <a:t>”NTTFI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(30)</a:t>
            </a:r>
          </a:p>
        </p:txBody>
      </p:sp>
      <p:sp>
        <p:nvSpPr>
          <p:cNvPr id="3" name="Can 2"/>
          <p:cNvSpPr/>
          <p:nvPr/>
        </p:nvSpPr>
        <p:spPr>
          <a:xfrm>
            <a:off x="2575483" y="2075622"/>
            <a:ext cx="1314448" cy="2133600"/>
          </a:xfrm>
          <a:prstGeom prst="can">
            <a:avLst>
              <a:gd name="adj" fmla="val 21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other FHWA </a:t>
            </a:r>
            <a:r>
              <a:rPr lang="en-US" dirty="0">
                <a:solidFill>
                  <a:schemeClr val="bg1"/>
                </a:solidFill>
              </a:rPr>
              <a:t>initiatives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400" dirty="0"/>
              <a:t>HPMS, ARNOLD, MIRE</a:t>
            </a:r>
          </a:p>
        </p:txBody>
      </p:sp>
      <p:sp>
        <p:nvSpPr>
          <p:cNvPr id="4" name="Can 3"/>
          <p:cNvSpPr/>
          <p:nvPr/>
        </p:nvSpPr>
        <p:spPr>
          <a:xfrm>
            <a:off x="7329702" y="217833"/>
            <a:ext cx="1371585" cy="177082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TPA </a:t>
            </a:r>
            <a:r>
              <a:rPr lang="en-US" sz="1600" dirty="0" err="1">
                <a:solidFill>
                  <a:schemeClr val="bg1"/>
                </a:solidFill>
              </a:rPr>
              <a:t>RoadMaint</a:t>
            </a:r>
            <a:r>
              <a:rPr lang="en-US" sz="16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Can 4"/>
          <p:cNvSpPr/>
          <p:nvPr/>
        </p:nvSpPr>
        <p:spPr>
          <a:xfrm>
            <a:off x="7327627" y="2075623"/>
            <a:ext cx="1371585" cy="207230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DMR</a:t>
            </a:r>
          </a:p>
        </p:txBody>
      </p:sp>
      <p:sp>
        <p:nvSpPr>
          <p:cNvPr id="6" name="Can 5"/>
          <p:cNvSpPr/>
          <p:nvPr/>
        </p:nvSpPr>
        <p:spPr>
          <a:xfrm>
            <a:off x="7372343" y="4324349"/>
            <a:ext cx="1371584" cy="177082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TFMMS</a:t>
            </a:r>
          </a:p>
        </p:txBody>
      </p:sp>
      <p:sp>
        <p:nvSpPr>
          <p:cNvPr id="7" name="Can 6"/>
          <p:cNvSpPr/>
          <p:nvPr/>
        </p:nvSpPr>
        <p:spPr>
          <a:xfrm>
            <a:off x="4957767" y="5050734"/>
            <a:ext cx="1114416" cy="1600200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sz="1400" dirty="0"/>
              <a:t>ational</a:t>
            </a:r>
            <a:r>
              <a:rPr lang="en-US" dirty="0"/>
              <a:t>         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sz="1400" dirty="0"/>
              <a:t>ridge</a:t>
            </a:r>
            <a:r>
              <a:rPr lang="en-US" dirty="0"/>
              <a:t> 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sz="1400" dirty="0"/>
              <a:t>nspection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sz="1400" dirty="0"/>
              <a:t>tandards</a:t>
            </a:r>
          </a:p>
        </p:txBody>
      </p:sp>
      <p:sp>
        <p:nvSpPr>
          <p:cNvPr id="10" name="Can 9"/>
          <p:cNvSpPr/>
          <p:nvPr/>
        </p:nvSpPr>
        <p:spPr>
          <a:xfrm>
            <a:off x="4829181" y="2075622"/>
            <a:ext cx="1371588" cy="21336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BISS</a:t>
            </a:r>
          </a:p>
          <a:p>
            <a:pPr algn="ctr"/>
            <a:endParaRPr lang="en-US" sz="800" b="1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“Bridge inspection data”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057400" y="1295400"/>
            <a:ext cx="0" cy="3755334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5514975" y="4401378"/>
            <a:ext cx="0" cy="457200"/>
          </a:xfrm>
          <a:prstGeom prst="straightConnector1">
            <a:avLst/>
          </a:prstGeom>
          <a:ln w="63500" cmpd="sng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EAFB67-2ECB-1F5C-2338-095288CFA080}"/>
              </a:ext>
            </a:extLst>
          </p:cNvPr>
          <p:cNvCxnSpPr>
            <a:cxnSpLocks/>
          </p:cNvCxnSpPr>
          <p:nvPr/>
        </p:nvCxnSpPr>
        <p:spPr>
          <a:xfrm flipH="1">
            <a:off x="4267200" y="1295400"/>
            <a:ext cx="76200" cy="38100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A64C76-870B-610C-79A9-5158C8588193}"/>
              </a:ext>
            </a:extLst>
          </p:cNvPr>
          <p:cNvCxnSpPr>
            <a:cxnSpLocks/>
          </p:cNvCxnSpPr>
          <p:nvPr/>
        </p:nvCxnSpPr>
        <p:spPr>
          <a:xfrm>
            <a:off x="6781800" y="1219200"/>
            <a:ext cx="0" cy="40386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52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1000" dirty="0"/>
          </a:p>
          <a:p>
            <a:r>
              <a:rPr lang="en-US" b="1" dirty="0"/>
              <a:t>current plans</a:t>
            </a:r>
            <a:r>
              <a:rPr lang="en-US" dirty="0"/>
              <a:t>:</a:t>
            </a:r>
          </a:p>
          <a:p>
            <a:endParaRPr lang="en-US" sz="1000" dirty="0"/>
          </a:p>
          <a:p>
            <a:pPr lvl="1"/>
            <a:r>
              <a:rPr lang="en-US" sz="2400" dirty="0"/>
              <a:t>Statement-of-Work for the next phase: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“Development/Testing Phase” – </a:t>
            </a:r>
            <a:r>
              <a:rPr lang="en-US" sz="2200" dirty="0" err="1">
                <a:solidFill>
                  <a:srgbClr val="FF0000"/>
                </a:solidFill>
              </a:rPr>
              <a:t>geoRIFDS</a:t>
            </a:r>
            <a:endParaRPr lang="en-US" sz="2200" dirty="0">
              <a:solidFill>
                <a:srgbClr val="FF0000"/>
              </a:solidFill>
            </a:endParaRPr>
          </a:p>
          <a:p>
            <a:pPr lvl="2"/>
            <a:r>
              <a:rPr lang="en-US" sz="2200" dirty="0"/>
              <a:t>wording finalized</a:t>
            </a:r>
          </a:p>
          <a:p>
            <a:pPr lvl="2"/>
            <a:r>
              <a:rPr lang="en-US" sz="2200" dirty="0"/>
              <a:t>DOI level platform – “geospatial platform”</a:t>
            </a:r>
          </a:p>
          <a:p>
            <a:pPr lvl="1"/>
            <a:endParaRPr lang="en-US" sz="1400" dirty="0"/>
          </a:p>
          <a:p>
            <a:pPr lvl="1"/>
            <a:r>
              <a:rPr lang="en-US" sz="2400" dirty="0"/>
              <a:t>Update to TTPCC in November </a:t>
            </a:r>
            <a:r>
              <a:rPr lang="en-US" sz="2000" i="1" dirty="0"/>
              <a:t>(DC mtg)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Recontact the QA/QC team </a:t>
            </a:r>
            <a:r>
              <a:rPr lang="en-US" sz="2000" dirty="0"/>
              <a:t>(</a:t>
            </a:r>
            <a:r>
              <a:rPr lang="en-US" sz="2000" i="1" dirty="0"/>
              <a:t>pending new contract </a:t>
            </a:r>
            <a:r>
              <a:rPr lang="en-US" sz="2000" dirty="0"/>
              <a:t>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Expand formal team participation in the Dev/Test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ArcGIS  update:    November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968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BF545A-01D2-7B29-103D-659D187BE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936" lvl="2" indent="0" defTabSz="228600">
              <a:buClr>
                <a:srgbClr val="93A299"/>
              </a:buClr>
              <a:buNone/>
            </a:pPr>
            <a:r>
              <a:rPr lang="en-US" sz="3200">
                <a:solidFill>
                  <a:schemeClr val="accent1"/>
                </a:solidFill>
              </a:rPr>
              <a:t>QUESTIONS ?</a:t>
            </a:r>
            <a:endParaRPr lang="en-US" sz="3200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70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14801</TotalTime>
  <Words>288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BIADOT ArcGIS initiative</vt:lpstr>
      <vt:lpstr>RIFDS current status:   Inventory Year 2024</vt:lpstr>
      <vt:lpstr>RIFDS &amp; ArcGIS initiative:</vt:lpstr>
      <vt:lpstr>RIFDS &amp; ArcGIS initiative:</vt:lpstr>
      <vt:lpstr>PowerPoint Presentation</vt:lpstr>
      <vt:lpstr>ArcGIS  update:    November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Interior Budget Council STTP Overview</dc:title>
  <dc:creator>Gishi, LeRoy</dc:creator>
  <cp:lastModifiedBy>Chavez, Minerva</cp:lastModifiedBy>
  <cp:revision>130</cp:revision>
  <cp:lastPrinted>2019-02-22T19:14:52Z</cp:lastPrinted>
  <dcterms:created xsi:type="dcterms:W3CDTF">2018-11-08T19:08:59Z</dcterms:created>
  <dcterms:modified xsi:type="dcterms:W3CDTF">2023-11-29T06:22:14Z</dcterms:modified>
</cp:coreProperties>
</file>