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98" r:id="rId5"/>
    <p:sldId id="301" r:id="rId6"/>
    <p:sldId id="300" r:id="rId7"/>
    <p:sldId id="302" r:id="rId8"/>
    <p:sldId id="310" r:id="rId9"/>
    <p:sldId id="309" r:id="rId10"/>
    <p:sldId id="307" r:id="rId11"/>
    <p:sldId id="308" r:id="rId12"/>
    <p:sldId id="311" r:id="rId13"/>
    <p:sldId id="312" r:id="rId14"/>
    <p:sldId id="313" r:id="rId15"/>
    <p:sldId id="314" r:id="rId16"/>
    <p:sldId id="315" r:id="rId17"/>
    <p:sldId id="317" r:id="rId18"/>
    <p:sldId id="288" r:id="rId19"/>
    <p:sldId id="318" r:id="rId20"/>
    <p:sldId id="319" r:id="rId21"/>
    <p:sldId id="297" r:id="rId22"/>
    <p:sldId id="321" r:id="rId23"/>
    <p:sldId id="287" r:id="rId24"/>
    <p:sldId id="299" r:id="rId25"/>
    <p:sldId id="304" r:id="rId26"/>
    <p:sldId id="305" r:id="rId27"/>
    <p:sldId id="306" r:id="rId28"/>
    <p:sldId id="292" r:id="rId29"/>
    <p:sldId id="322" r:id="rId30"/>
    <p:sldId id="303"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40" autoAdjust="0"/>
  </p:normalViewPr>
  <p:slideViewPr>
    <p:cSldViewPr snapToGrid="0">
      <p:cViewPr varScale="1">
        <p:scale>
          <a:sx n="72" d="100"/>
          <a:sy n="72" d="100"/>
        </p:scale>
        <p:origin x="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7B700-F5F1-4A4D-AD33-DD1B96793FC1}"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E9BCA-2C8F-42B8-A551-61C7C146F472}" type="slidenum">
              <a:rPr lang="en-US" smtClean="0"/>
              <a:t>‹#›</a:t>
            </a:fld>
            <a:endParaRPr lang="en-US"/>
          </a:p>
        </p:txBody>
      </p:sp>
    </p:spTree>
    <p:extLst>
      <p:ext uri="{BB962C8B-B14F-4D97-AF65-F5344CB8AC3E}">
        <p14:creationId xmlns:p14="http://schemas.microsoft.com/office/powerpoint/2010/main" val="349424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E9BCA-2C8F-42B8-A551-61C7C146F472}" type="slidenum">
              <a:rPr lang="en-US" smtClean="0"/>
              <a:t>1</a:t>
            </a:fld>
            <a:endParaRPr lang="en-US"/>
          </a:p>
        </p:txBody>
      </p:sp>
    </p:spTree>
    <p:extLst>
      <p:ext uri="{BB962C8B-B14F-4D97-AF65-F5344CB8AC3E}">
        <p14:creationId xmlns:p14="http://schemas.microsoft.com/office/powerpoint/2010/main" val="107234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report special funding, with TPA funds i.e. Coronavirus Response and Consolidated Appropriations Act (CARES) or American Rescue Plan (ARP) Funding.</a:t>
            </a:r>
          </a:p>
          <a:p>
            <a:endParaRPr lang="en-US" dirty="0"/>
          </a:p>
          <a:p>
            <a:r>
              <a:rPr lang="en-US" dirty="0"/>
              <a:t>These special funding are reported on separately.</a:t>
            </a:r>
          </a:p>
          <a:p>
            <a:endParaRPr lang="en-US" dirty="0"/>
          </a:p>
        </p:txBody>
      </p:sp>
      <p:sp>
        <p:nvSpPr>
          <p:cNvPr id="4" name="Slide Number Placeholder 3"/>
          <p:cNvSpPr>
            <a:spLocks noGrp="1"/>
          </p:cNvSpPr>
          <p:nvPr>
            <p:ph type="sldNum" sz="quarter" idx="5"/>
          </p:nvPr>
        </p:nvSpPr>
        <p:spPr/>
        <p:txBody>
          <a:bodyPr/>
          <a:lstStyle/>
          <a:p>
            <a:fld id="{1F8E9BCA-2C8F-42B8-A551-61C7C146F472}" type="slidenum">
              <a:rPr lang="en-US" smtClean="0"/>
              <a:t>5</a:t>
            </a:fld>
            <a:endParaRPr lang="en-US"/>
          </a:p>
        </p:txBody>
      </p:sp>
    </p:spTree>
    <p:extLst>
      <p:ext uri="{BB962C8B-B14F-4D97-AF65-F5344CB8AC3E}">
        <p14:creationId xmlns:p14="http://schemas.microsoft.com/office/powerpoint/2010/main" val="255977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E9BCA-2C8F-42B8-A551-61C7C146F472}" type="slidenum">
              <a:rPr lang="en-US" smtClean="0"/>
              <a:t>15</a:t>
            </a:fld>
            <a:endParaRPr lang="en-US"/>
          </a:p>
        </p:txBody>
      </p:sp>
    </p:spTree>
    <p:extLst>
      <p:ext uri="{BB962C8B-B14F-4D97-AF65-F5344CB8AC3E}">
        <p14:creationId xmlns:p14="http://schemas.microsoft.com/office/powerpoint/2010/main" val="59500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8E9BCA-2C8F-42B8-A551-61C7C146F472}" type="slidenum">
              <a:rPr lang="en-US" smtClean="0"/>
              <a:t>16</a:t>
            </a:fld>
            <a:endParaRPr lang="en-US"/>
          </a:p>
        </p:txBody>
      </p:sp>
    </p:spTree>
    <p:extLst>
      <p:ext uri="{BB962C8B-B14F-4D97-AF65-F5344CB8AC3E}">
        <p14:creationId xmlns:p14="http://schemas.microsoft.com/office/powerpoint/2010/main" val="317533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EA499-7810-4C53-9933-2F093FB8DE35}" type="slidenum">
              <a:rPr lang="en-US" smtClean="0"/>
              <a:t>26</a:t>
            </a:fld>
            <a:endParaRPr lang="en-US" dirty="0"/>
          </a:p>
        </p:txBody>
      </p:sp>
    </p:spTree>
    <p:extLst>
      <p:ext uri="{BB962C8B-B14F-4D97-AF65-F5344CB8AC3E}">
        <p14:creationId xmlns:p14="http://schemas.microsoft.com/office/powerpoint/2010/main" val="265708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11/29/2023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11/29/2023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11/29/2023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11/29/2023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11/29/2023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11/29/2023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11/29/2023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11/29/2023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Macro-Enabled_Worksheet.xlsm"/><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Macro-Enabled_Worksheet1.xlsm"/><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Macro-Enabled_Worksheet2.xlsm"/><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395394"/>
            <a:ext cx="3425117" cy="2901694"/>
          </a:xfrm>
        </p:spPr>
        <p:txBody>
          <a:bodyPr anchor="b">
            <a:normAutofit/>
          </a:bodyPr>
          <a:lstStyle/>
          <a:p>
            <a:r>
              <a:rPr lang="en-US" sz="4400" dirty="0">
                <a:solidFill>
                  <a:schemeClr val="tx1"/>
                </a:solidFill>
              </a:rPr>
              <a:t>How to Prepare an: SF-425</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Dawna Pearson</a:t>
            </a:r>
          </a:p>
          <a:p>
            <a:pPr>
              <a:lnSpc>
                <a:spcPct val="100000"/>
              </a:lnSpc>
            </a:pPr>
            <a:r>
              <a:rPr lang="en-US" sz="1600" dirty="0"/>
              <a:t>BIA Transportation</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15A5D34D-9EF1-4C7F-9CEC-4E01D494BE80}"/>
              </a:ext>
            </a:extLst>
          </p:cNvPr>
          <p:cNvPicPr>
            <a:picLocks noChangeAspect="1"/>
          </p:cNvPicPr>
          <p:nvPr/>
        </p:nvPicPr>
        <p:blipFill>
          <a:blip r:embed="rId2"/>
          <a:stretch>
            <a:fillRect/>
          </a:stretch>
        </p:blipFill>
        <p:spPr>
          <a:xfrm>
            <a:off x="312419" y="681990"/>
            <a:ext cx="7570897" cy="1626870"/>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572500" y="505968"/>
            <a:ext cx="2834640" cy="1394460"/>
          </a:xfrm>
          <a:prstGeom prst="accentBorderCallout2">
            <a:avLst>
              <a:gd name="adj1" fmla="val -293"/>
              <a:gd name="adj2" fmla="val -1929"/>
              <a:gd name="adj3" fmla="val -13713"/>
              <a:gd name="adj4" fmla="val -10069"/>
              <a:gd name="adj5" fmla="val 48514"/>
              <a:gd name="adj6" fmla="val -2804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RECIPIENT SHARE:</a:t>
            </a:r>
          </a:p>
          <a:p>
            <a:endParaRPr lang="en-US" sz="1200" b="1" dirty="0">
              <a:solidFill>
                <a:schemeClr val="tx1"/>
              </a:solidFill>
              <a:latin typeface="Arial Narrow" panose="020B0606020202030204" pitchFamily="34" charset="0"/>
            </a:endParaRPr>
          </a:p>
          <a:p>
            <a:r>
              <a:rPr lang="en-US" sz="1200" b="1" dirty="0" err="1">
                <a:solidFill>
                  <a:schemeClr val="tx1"/>
                </a:solidFill>
                <a:latin typeface="Arial Narrow" panose="020B0606020202030204" pitchFamily="34" charset="0"/>
              </a:rPr>
              <a:t>10i</a:t>
            </a:r>
            <a:r>
              <a:rPr lang="en-US" sz="1200" b="1" dirty="0">
                <a:solidFill>
                  <a:schemeClr val="tx1"/>
                </a:solidFill>
                <a:latin typeface="Arial Narrow" panose="020B0606020202030204" pitchFamily="34" charset="0"/>
              </a:rPr>
              <a:t> – </a:t>
            </a:r>
            <a:r>
              <a:rPr lang="en-US" sz="1200" b="1" dirty="0" err="1">
                <a:solidFill>
                  <a:schemeClr val="tx1"/>
                </a:solidFill>
                <a:latin typeface="Arial Narrow" panose="020B0606020202030204" pitchFamily="34" charset="0"/>
              </a:rPr>
              <a:t>10k</a:t>
            </a:r>
            <a:endParaRPr lang="en-US" sz="1200" b="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Not applicable.</a:t>
            </a:r>
            <a:endParaRPr lang="en-US" sz="1200" dirty="0">
              <a:solidFill>
                <a:schemeClr val="tx1"/>
              </a:solidFill>
              <a:latin typeface="Arial Narrow" panose="020B0606020202030204" pitchFamily="34" charset="0"/>
            </a:endParaRPr>
          </a:p>
        </p:txBody>
      </p:sp>
      <p:sp>
        <p:nvSpPr>
          <p:cNvPr id="6" name="TextBox 5">
            <a:extLst>
              <a:ext uri="{FF2B5EF4-FFF2-40B4-BE49-F238E27FC236}">
                <a16:creationId xmlns:a16="http://schemas.microsoft.com/office/drawing/2014/main" id="{93CDF3D8-6743-4520-B6FB-5834CA18006B}"/>
              </a:ext>
            </a:extLst>
          </p:cNvPr>
          <p:cNvSpPr txBox="1"/>
          <p:nvPr/>
        </p:nvSpPr>
        <p:spPr>
          <a:xfrm>
            <a:off x="247501" y="312176"/>
            <a:ext cx="2299027" cy="261610"/>
          </a:xfrm>
          <a:prstGeom prst="rect">
            <a:avLst/>
          </a:prstGeom>
          <a:noFill/>
        </p:spPr>
        <p:txBody>
          <a:bodyPr wrap="none" rtlCol="0">
            <a:spAutoFit/>
          </a:bodyPr>
          <a:lstStyle/>
          <a:p>
            <a:r>
              <a:rPr lang="en-US" sz="1100" b="1" dirty="0">
                <a:latin typeface="+mj-lt"/>
              </a:rPr>
              <a:t>10. Transactions (continued)</a:t>
            </a:r>
          </a:p>
        </p:txBody>
      </p:sp>
    </p:spTree>
    <p:extLst>
      <p:ext uri="{BB962C8B-B14F-4D97-AF65-F5344CB8AC3E}">
        <p14:creationId xmlns:p14="http://schemas.microsoft.com/office/powerpoint/2010/main" val="41714272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5293A9B-6DAB-41EA-A09A-72532F4C3CC2}"/>
              </a:ext>
            </a:extLst>
          </p:cNvPr>
          <p:cNvPicPr>
            <a:picLocks noChangeAspect="1"/>
          </p:cNvPicPr>
          <p:nvPr/>
        </p:nvPicPr>
        <p:blipFill>
          <a:blip r:embed="rId2"/>
          <a:stretch>
            <a:fillRect/>
          </a:stretch>
        </p:blipFill>
        <p:spPr>
          <a:xfrm>
            <a:off x="247500" y="793242"/>
            <a:ext cx="7974479" cy="2102358"/>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481060" y="556641"/>
            <a:ext cx="3351276" cy="1287780"/>
          </a:xfrm>
          <a:prstGeom prst="accentBorderCallout2">
            <a:avLst>
              <a:gd name="adj1" fmla="val -293"/>
              <a:gd name="adj2" fmla="val -1929"/>
              <a:gd name="adj3" fmla="val 7312"/>
              <a:gd name="adj4" fmla="val -8765"/>
              <a:gd name="adj5" fmla="val 50049"/>
              <a:gd name="adj6" fmla="val -275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Program Income:</a:t>
            </a:r>
          </a:p>
          <a:p>
            <a:endParaRPr lang="en-US" sz="1200" b="1" dirty="0">
              <a:solidFill>
                <a:schemeClr val="tx1"/>
              </a:solidFill>
              <a:latin typeface="Arial Narrow" panose="020B0606020202030204" pitchFamily="34" charset="0"/>
            </a:endParaRPr>
          </a:p>
          <a:p>
            <a:r>
              <a:rPr lang="en-US" sz="1200" b="1" dirty="0" err="1">
                <a:solidFill>
                  <a:schemeClr val="tx1"/>
                </a:solidFill>
                <a:latin typeface="Arial Narrow" panose="020B0606020202030204" pitchFamily="34" charset="0"/>
              </a:rPr>
              <a:t>10l</a:t>
            </a:r>
            <a:r>
              <a:rPr lang="en-US" sz="1200" b="1" dirty="0">
                <a:solidFill>
                  <a:schemeClr val="tx1"/>
                </a:solidFill>
                <a:latin typeface="Arial Narrow" panose="020B0606020202030204" pitchFamily="34" charset="0"/>
              </a:rPr>
              <a:t> – </a:t>
            </a:r>
            <a:r>
              <a:rPr lang="en-US" sz="1200" b="1" dirty="0" err="1">
                <a:solidFill>
                  <a:schemeClr val="tx1"/>
                </a:solidFill>
                <a:latin typeface="Arial Narrow" panose="020B0606020202030204" pitchFamily="34" charset="0"/>
              </a:rPr>
              <a:t>10o</a:t>
            </a:r>
            <a:r>
              <a:rPr lang="en-US" sz="1200" b="1" dirty="0">
                <a:solidFill>
                  <a:schemeClr val="tx1"/>
                </a:solidFill>
                <a:latin typeface="Arial Narrow" panose="020B0606020202030204" pitchFamily="34" charset="0"/>
              </a:rPr>
              <a:t>. </a:t>
            </a:r>
          </a:p>
          <a:p>
            <a:r>
              <a:rPr lang="en-US" sz="1200" b="1" dirty="0">
                <a:solidFill>
                  <a:schemeClr val="tx1"/>
                </a:solidFill>
                <a:latin typeface="Arial Narrow" panose="020B0606020202030204" pitchFamily="34" charset="0"/>
              </a:rPr>
              <a:t>Not applicable.</a:t>
            </a:r>
          </a:p>
        </p:txBody>
      </p:sp>
      <p:sp>
        <p:nvSpPr>
          <p:cNvPr id="8" name="TextBox 7">
            <a:extLst>
              <a:ext uri="{FF2B5EF4-FFF2-40B4-BE49-F238E27FC236}">
                <a16:creationId xmlns:a16="http://schemas.microsoft.com/office/drawing/2014/main" id="{06138BDB-EB8F-451A-B9E4-640D98460A2E}"/>
              </a:ext>
            </a:extLst>
          </p:cNvPr>
          <p:cNvSpPr txBox="1"/>
          <p:nvPr/>
        </p:nvSpPr>
        <p:spPr>
          <a:xfrm>
            <a:off x="247501" y="312176"/>
            <a:ext cx="2299027" cy="261610"/>
          </a:xfrm>
          <a:prstGeom prst="rect">
            <a:avLst/>
          </a:prstGeom>
          <a:noFill/>
        </p:spPr>
        <p:txBody>
          <a:bodyPr wrap="none" rtlCol="0">
            <a:spAutoFit/>
          </a:bodyPr>
          <a:lstStyle/>
          <a:p>
            <a:r>
              <a:rPr lang="en-US" sz="1100" b="1" dirty="0">
                <a:latin typeface="+mj-lt"/>
              </a:rPr>
              <a:t>10. Transactions (continued)</a:t>
            </a:r>
          </a:p>
        </p:txBody>
      </p:sp>
    </p:spTree>
    <p:extLst>
      <p:ext uri="{BB962C8B-B14F-4D97-AF65-F5344CB8AC3E}">
        <p14:creationId xmlns:p14="http://schemas.microsoft.com/office/powerpoint/2010/main" val="20260281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 table&#10;&#10;Description automatically generated">
            <a:extLst>
              <a:ext uri="{FF2B5EF4-FFF2-40B4-BE49-F238E27FC236}">
                <a16:creationId xmlns:a16="http://schemas.microsoft.com/office/drawing/2014/main" id="{2180A4E5-FAE9-4B3D-A2A5-4E3837CB5F9E}"/>
              </a:ext>
            </a:extLst>
          </p:cNvPr>
          <p:cNvPicPr>
            <a:picLocks noChangeAspect="1"/>
          </p:cNvPicPr>
          <p:nvPr/>
        </p:nvPicPr>
        <p:blipFill>
          <a:blip r:embed="rId2"/>
          <a:stretch>
            <a:fillRect/>
          </a:stretch>
        </p:blipFill>
        <p:spPr>
          <a:xfrm>
            <a:off x="144780" y="268311"/>
            <a:ext cx="8591553" cy="2984668"/>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966074" y="293825"/>
            <a:ext cx="2583180" cy="1287682"/>
          </a:xfrm>
          <a:prstGeom prst="accentBorderCallout2">
            <a:avLst>
              <a:gd name="adj1" fmla="val -293"/>
              <a:gd name="adj2" fmla="val -1929"/>
              <a:gd name="adj3" fmla="val 3451"/>
              <a:gd name="adj4" fmla="val -230113"/>
              <a:gd name="adj5" fmla="val 92029"/>
              <a:gd name="adj6" fmla="val -322756"/>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INDIRECT EXPENSE:</a:t>
            </a:r>
          </a:p>
          <a:p>
            <a:endParaRPr lang="en-US" sz="1200" b="1" dirty="0">
              <a:solidFill>
                <a:schemeClr val="tx1"/>
              </a:solidFill>
              <a:latin typeface="Arial Narrow" panose="020B0606020202030204" pitchFamily="34" charset="0"/>
            </a:endParaRPr>
          </a:p>
          <a:p>
            <a:r>
              <a:rPr lang="en-US" sz="1200" b="1" dirty="0" err="1">
                <a:solidFill>
                  <a:schemeClr val="tx1"/>
                </a:solidFill>
                <a:latin typeface="Arial Narrow" panose="020B0606020202030204" pitchFamily="34" charset="0"/>
              </a:rPr>
              <a:t>11a</a:t>
            </a:r>
            <a:r>
              <a:rPr lang="en-US" sz="1200" b="1" dirty="0">
                <a:solidFill>
                  <a:schemeClr val="tx1"/>
                </a:solidFill>
                <a:latin typeface="Arial Narrow" panose="020B0606020202030204" pitchFamily="34" charset="0"/>
              </a:rPr>
              <a:t> – </a:t>
            </a:r>
            <a:r>
              <a:rPr lang="en-US" sz="1200" b="1" dirty="0" err="1">
                <a:solidFill>
                  <a:schemeClr val="tx1"/>
                </a:solidFill>
                <a:latin typeface="Arial Narrow" panose="020B0606020202030204" pitchFamily="34" charset="0"/>
              </a:rPr>
              <a:t>11g</a:t>
            </a:r>
            <a:r>
              <a:rPr lang="en-US" sz="1200" b="1" dirty="0">
                <a:solidFill>
                  <a:schemeClr val="tx1"/>
                </a:solidFill>
                <a:latin typeface="Arial Narrow" panose="020B0606020202030204" pitchFamily="34" charset="0"/>
              </a:rPr>
              <a:t>: Tribes are not required to report on their Indirect Expenses </a:t>
            </a:r>
            <a:r>
              <a:rPr lang="en-US" sz="1200" dirty="0">
                <a:solidFill>
                  <a:schemeClr val="tx1"/>
                </a:solidFill>
                <a:latin typeface="Arial Narrow" panose="020B0606020202030204" pitchFamily="34" charset="0"/>
              </a:rPr>
              <a:t>(Contract Support funds)</a:t>
            </a:r>
          </a:p>
          <a:p>
            <a:endParaRPr lang="en-US" sz="1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21156431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C827DC8D-C799-401B-87B6-45322A6BF121}"/>
              </a:ext>
            </a:extLst>
          </p:cNvPr>
          <p:cNvPicPr>
            <a:picLocks noChangeAspect="1"/>
          </p:cNvPicPr>
          <p:nvPr/>
        </p:nvPicPr>
        <p:blipFill>
          <a:blip r:embed="rId2"/>
          <a:stretch>
            <a:fillRect/>
          </a:stretch>
        </p:blipFill>
        <p:spPr>
          <a:xfrm>
            <a:off x="161397" y="266700"/>
            <a:ext cx="8225134" cy="4607637"/>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663940" y="266700"/>
            <a:ext cx="2921507" cy="1089660"/>
          </a:xfrm>
          <a:prstGeom prst="accentBorderCallout2">
            <a:avLst>
              <a:gd name="adj1" fmla="val -293"/>
              <a:gd name="adj2" fmla="val -2711"/>
              <a:gd name="adj3" fmla="val 6127"/>
              <a:gd name="adj4" fmla="val -8705"/>
              <a:gd name="adj5" fmla="val 32696"/>
              <a:gd name="adj6" fmla="val -2831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REMARKS &amp; CERTIFICATION</a:t>
            </a:r>
          </a:p>
          <a:p>
            <a:endParaRPr lang="en-US" sz="1200" b="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12. Remarks: </a:t>
            </a:r>
            <a:r>
              <a:rPr lang="en-US" sz="1200" dirty="0">
                <a:solidFill>
                  <a:schemeClr val="tx1"/>
                </a:solidFill>
                <a:latin typeface="Arial Narrow" panose="020B0606020202030204" pitchFamily="34" charset="0"/>
              </a:rPr>
              <a:t>Enter any explanations or additional information required.  If there is excess cash stated in 10c an explain further here.</a:t>
            </a:r>
            <a:endParaRPr lang="en-US" sz="1200" b="1" dirty="0">
              <a:solidFill>
                <a:schemeClr val="tx1"/>
              </a:solidFill>
              <a:latin typeface="Arial Narrow" panose="020B0606020202030204" pitchFamily="34" charset="0"/>
            </a:endParaRPr>
          </a:p>
        </p:txBody>
      </p:sp>
      <p:sp>
        <p:nvSpPr>
          <p:cNvPr id="5" name="Callout: Bent Line with Border and Accent Bar 4">
            <a:extLst>
              <a:ext uri="{FF2B5EF4-FFF2-40B4-BE49-F238E27FC236}">
                <a16:creationId xmlns:a16="http://schemas.microsoft.com/office/drawing/2014/main" id="{095C0186-0014-4F11-80B4-7AAC0CA92207}"/>
              </a:ext>
            </a:extLst>
          </p:cNvPr>
          <p:cNvSpPr/>
          <p:nvPr/>
        </p:nvSpPr>
        <p:spPr>
          <a:xfrm>
            <a:off x="8663940" y="1644205"/>
            <a:ext cx="2921507" cy="801624"/>
          </a:xfrm>
          <a:prstGeom prst="accentBorderCallout2">
            <a:avLst>
              <a:gd name="adj1" fmla="val -293"/>
              <a:gd name="adj2" fmla="val -2711"/>
              <a:gd name="adj3" fmla="val -6317"/>
              <a:gd name="adj4" fmla="val -32173"/>
              <a:gd name="adj5" fmla="val 33385"/>
              <a:gd name="adj6" fmla="val -10906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13a</a:t>
            </a:r>
            <a:r>
              <a:rPr lang="en-US" sz="1200" b="1" dirty="0">
                <a:solidFill>
                  <a:schemeClr val="tx1"/>
                </a:solidFill>
                <a:latin typeface="Arial Narrow" panose="020B0606020202030204" pitchFamily="34" charset="0"/>
              </a:rPr>
              <a:t>. Name and Title of Authorized Certifying Official: </a:t>
            </a:r>
            <a:r>
              <a:rPr lang="en-US" sz="1200" dirty="0">
                <a:solidFill>
                  <a:schemeClr val="tx1"/>
                </a:solidFill>
                <a:latin typeface="Arial Narrow" panose="020B0606020202030204" pitchFamily="34" charset="0"/>
              </a:rPr>
              <a:t>Enter the name and title of the authorized certifying official. </a:t>
            </a:r>
          </a:p>
        </p:txBody>
      </p:sp>
      <p:sp>
        <p:nvSpPr>
          <p:cNvPr id="6" name="Callout: Bent Line with Border and Accent Bar 5">
            <a:extLst>
              <a:ext uri="{FF2B5EF4-FFF2-40B4-BE49-F238E27FC236}">
                <a16:creationId xmlns:a16="http://schemas.microsoft.com/office/drawing/2014/main" id="{94173EC3-A050-4162-BD73-DF6B103EABB9}"/>
              </a:ext>
            </a:extLst>
          </p:cNvPr>
          <p:cNvSpPr/>
          <p:nvPr/>
        </p:nvSpPr>
        <p:spPr>
          <a:xfrm>
            <a:off x="8634983" y="2710434"/>
            <a:ext cx="2979420" cy="816864"/>
          </a:xfrm>
          <a:prstGeom prst="accentBorderCallout2">
            <a:avLst>
              <a:gd name="adj1" fmla="val -293"/>
              <a:gd name="adj2" fmla="val -2696"/>
              <a:gd name="adj3" fmla="val 20824"/>
              <a:gd name="adj4" fmla="val -132354"/>
              <a:gd name="adj5" fmla="val 73053"/>
              <a:gd name="adj6" fmla="val -15879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13b</a:t>
            </a:r>
            <a:r>
              <a:rPr lang="en-US" sz="1200" b="1" dirty="0">
                <a:solidFill>
                  <a:schemeClr val="tx1"/>
                </a:solidFill>
                <a:latin typeface="Arial Narrow" panose="020B0606020202030204" pitchFamily="34" charset="0"/>
              </a:rPr>
              <a:t>.  Signature of Authorized Certifying Official: </a:t>
            </a:r>
            <a:r>
              <a:rPr lang="en-US" sz="1200" dirty="0">
                <a:solidFill>
                  <a:schemeClr val="tx1"/>
                </a:solidFill>
                <a:latin typeface="Arial Narrow" panose="020B0606020202030204" pitchFamily="34" charset="0"/>
              </a:rPr>
              <a:t>The individual listed in 13a must sign here.</a:t>
            </a:r>
          </a:p>
        </p:txBody>
      </p:sp>
      <p:sp>
        <p:nvSpPr>
          <p:cNvPr id="7" name="Callout: Bent Line with Border and Accent Bar 6">
            <a:extLst>
              <a:ext uri="{FF2B5EF4-FFF2-40B4-BE49-F238E27FC236}">
                <a16:creationId xmlns:a16="http://schemas.microsoft.com/office/drawing/2014/main" id="{4AFB0292-8E2D-4CC9-AC5A-22992C1AE175}"/>
              </a:ext>
            </a:extLst>
          </p:cNvPr>
          <p:cNvSpPr/>
          <p:nvPr/>
        </p:nvSpPr>
        <p:spPr>
          <a:xfrm>
            <a:off x="8634983" y="3799903"/>
            <a:ext cx="2979420" cy="816864"/>
          </a:xfrm>
          <a:prstGeom prst="accentBorderCallout2">
            <a:avLst>
              <a:gd name="adj1" fmla="val -293"/>
              <a:gd name="adj2" fmla="val -1929"/>
              <a:gd name="adj3" fmla="val -15557"/>
              <a:gd name="adj4" fmla="val -14310"/>
              <a:gd name="adj5" fmla="val -55679"/>
              <a:gd name="adj6" fmla="val -5805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13c</a:t>
            </a:r>
            <a:r>
              <a:rPr lang="en-US" sz="1200" b="1" dirty="0">
                <a:solidFill>
                  <a:schemeClr val="tx1"/>
                </a:solidFill>
                <a:latin typeface="Arial Narrow" panose="020B0606020202030204" pitchFamily="34" charset="0"/>
              </a:rPr>
              <a:t>.  Telephone: </a:t>
            </a:r>
            <a:r>
              <a:rPr lang="en-US" sz="1200" dirty="0">
                <a:solidFill>
                  <a:schemeClr val="tx1"/>
                </a:solidFill>
                <a:latin typeface="Arial Narrow" panose="020B0606020202030204" pitchFamily="34" charset="0"/>
              </a:rPr>
              <a:t>Enter the phone number of the individual listed in item </a:t>
            </a:r>
            <a:r>
              <a:rPr lang="en-US" sz="1200" dirty="0" err="1">
                <a:solidFill>
                  <a:schemeClr val="tx1"/>
                </a:solidFill>
                <a:latin typeface="Arial Narrow" panose="020B0606020202030204" pitchFamily="34" charset="0"/>
              </a:rPr>
              <a:t>13a</a:t>
            </a:r>
            <a:r>
              <a:rPr lang="en-US" sz="1200" dirty="0">
                <a:solidFill>
                  <a:schemeClr val="tx1"/>
                </a:solidFill>
                <a:latin typeface="Arial Narrow" panose="020B0606020202030204" pitchFamily="34" charset="0"/>
              </a:rPr>
              <a:t>.</a:t>
            </a:r>
            <a:endParaRPr lang="en-US" sz="1200" b="1" dirty="0">
              <a:solidFill>
                <a:schemeClr val="tx1"/>
              </a:solidFill>
              <a:highlight>
                <a:srgbClr val="FFFF00"/>
              </a:highlight>
              <a:latin typeface="Arial Narrow" panose="020B0606020202030204" pitchFamily="34" charset="0"/>
            </a:endParaRPr>
          </a:p>
        </p:txBody>
      </p:sp>
      <p:sp>
        <p:nvSpPr>
          <p:cNvPr id="8" name="Callout: Bent Line with Border and Accent Bar 7">
            <a:extLst>
              <a:ext uri="{FF2B5EF4-FFF2-40B4-BE49-F238E27FC236}">
                <a16:creationId xmlns:a16="http://schemas.microsoft.com/office/drawing/2014/main" id="{13EC2B68-1B35-414E-A45E-0AB6488A6934}"/>
              </a:ext>
            </a:extLst>
          </p:cNvPr>
          <p:cNvSpPr/>
          <p:nvPr/>
        </p:nvSpPr>
        <p:spPr>
          <a:xfrm>
            <a:off x="290936" y="5279898"/>
            <a:ext cx="2561991" cy="812292"/>
          </a:xfrm>
          <a:prstGeom prst="accentBorderCallout2">
            <a:avLst>
              <a:gd name="adj1" fmla="val -293"/>
              <a:gd name="adj2" fmla="val -1929"/>
              <a:gd name="adj3" fmla="val -65354"/>
              <a:gd name="adj4" fmla="val 5846"/>
              <a:gd name="adj5" fmla="val -109328"/>
              <a:gd name="adj6" fmla="val 2073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13d</a:t>
            </a:r>
            <a:r>
              <a:rPr lang="en-US" sz="1200" b="1" dirty="0">
                <a:solidFill>
                  <a:schemeClr val="tx1"/>
                </a:solidFill>
                <a:latin typeface="Arial Narrow" panose="020B0606020202030204" pitchFamily="34" charset="0"/>
              </a:rPr>
              <a:t>. Email Address: </a:t>
            </a:r>
            <a:r>
              <a:rPr lang="en-US" sz="1200" dirty="0">
                <a:solidFill>
                  <a:schemeClr val="tx1"/>
                </a:solidFill>
                <a:latin typeface="Arial Narrow" panose="020B0606020202030204" pitchFamily="34" charset="0"/>
              </a:rPr>
              <a:t>Enter the e-mail address of the individual listed in item </a:t>
            </a:r>
            <a:r>
              <a:rPr lang="en-US" sz="1200" dirty="0" err="1">
                <a:solidFill>
                  <a:schemeClr val="tx1"/>
                </a:solidFill>
                <a:latin typeface="Arial Narrow" panose="020B0606020202030204" pitchFamily="34" charset="0"/>
              </a:rPr>
              <a:t>13a</a:t>
            </a:r>
            <a:r>
              <a:rPr lang="en-US" sz="1200" dirty="0">
                <a:solidFill>
                  <a:schemeClr val="tx1"/>
                </a:solidFill>
                <a:latin typeface="Arial Narrow" panose="020B0606020202030204" pitchFamily="34" charset="0"/>
              </a:rPr>
              <a:t>.</a:t>
            </a:r>
            <a:endParaRPr lang="en-US" sz="1200" b="1" dirty="0">
              <a:solidFill>
                <a:schemeClr val="tx1"/>
              </a:solidFill>
              <a:latin typeface="Arial Narrow" panose="020B0606020202030204" pitchFamily="34" charset="0"/>
            </a:endParaRPr>
          </a:p>
        </p:txBody>
      </p:sp>
      <p:sp>
        <p:nvSpPr>
          <p:cNvPr id="9" name="Callout: Bent Line with Border and Accent Bar 8">
            <a:extLst>
              <a:ext uri="{FF2B5EF4-FFF2-40B4-BE49-F238E27FC236}">
                <a16:creationId xmlns:a16="http://schemas.microsoft.com/office/drawing/2014/main" id="{59BA62FC-DE98-4F58-90FA-A356A7DF797A}"/>
              </a:ext>
            </a:extLst>
          </p:cNvPr>
          <p:cNvSpPr/>
          <p:nvPr/>
        </p:nvSpPr>
        <p:spPr>
          <a:xfrm>
            <a:off x="3345492" y="5279898"/>
            <a:ext cx="2496156" cy="812292"/>
          </a:xfrm>
          <a:prstGeom prst="accentBorderCallout2">
            <a:avLst>
              <a:gd name="adj1" fmla="val -293"/>
              <a:gd name="adj2" fmla="val -1929"/>
              <a:gd name="adj3" fmla="val -38712"/>
              <a:gd name="adj4" fmla="val 3316"/>
              <a:gd name="adj5" fmla="val -109143"/>
              <a:gd name="adj6" fmla="val 6368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13e</a:t>
            </a:r>
            <a:r>
              <a:rPr lang="en-US" sz="1200" b="1" dirty="0">
                <a:solidFill>
                  <a:schemeClr val="tx1"/>
                </a:solidFill>
                <a:latin typeface="Arial Narrow" panose="020B0606020202030204" pitchFamily="34" charset="0"/>
              </a:rPr>
              <a:t>. Date Report Submitted: </a:t>
            </a:r>
            <a:r>
              <a:rPr lang="en-US" sz="1200" dirty="0">
                <a:solidFill>
                  <a:schemeClr val="tx1"/>
                </a:solidFill>
                <a:latin typeface="Arial Narrow" panose="020B0606020202030204" pitchFamily="34" charset="0"/>
              </a:rPr>
              <a:t>Enter the date the SF-425 is submitted to the agency listed in item 1.</a:t>
            </a:r>
            <a:endParaRPr lang="en-US" sz="1200" b="1" dirty="0">
              <a:solidFill>
                <a:schemeClr val="tx1"/>
              </a:solidFill>
              <a:latin typeface="Arial Narrow" panose="020B0606020202030204" pitchFamily="34" charset="0"/>
            </a:endParaRPr>
          </a:p>
        </p:txBody>
      </p:sp>
      <p:sp>
        <p:nvSpPr>
          <p:cNvPr id="10" name="Callout: Bent Line with Border and Accent Bar 9">
            <a:extLst>
              <a:ext uri="{FF2B5EF4-FFF2-40B4-BE49-F238E27FC236}">
                <a16:creationId xmlns:a16="http://schemas.microsoft.com/office/drawing/2014/main" id="{EFA69696-54CA-4F0C-B6D5-E63A1F9C1596}"/>
              </a:ext>
            </a:extLst>
          </p:cNvPr>
          <p:cNvSpPr/>
          <p:nvPr/>
        </p:nvSpPr>
        <p:spPr>
          <a:xfrm>
            <a:off x="6605015" y="5279898"/>
            <a:ext cx="1464565" cy="786384"/>
          </a:xfrm>
          <a:prstGeom prst="accentBorderCallout2">
            <a:avLst>
              <a:gd name="adj1" fmla="val -293"/>
              <a:gd name="adj2" fmla="val -3875"/>
              <a:gd name="adj3" fmla="val -63959"/>
              <a:gd name="adj4" fmla="val -4742"/>
              <a:gd name="adj5" fmla="val -134294"/>
              <a:gd name="adj6" fmla="val 2736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14. Agency use only: Leave blank.  </a:t>
            </a:r>
            <a:endParaRPr lang="en-US" sz="1200" i="1" dirty="0">
              <a:solidFill>
                <a:schemeClr val="tx1"/>
              </a:solidFill>
              <a:latin typeface="Arial Narrow" panose="020B0606020202030204" pitchFamily="34" charset="0"/>
            </a:endParaRPr>
          </a:p>
        </p:txBody>
      </p:sp>
      <p:grpSp>
        <p:nvGrpSpPr>
          <p:cNvPr id="2" name="Group 1">
            <a:extLst>
              <a:ext uri="{FF2B5EF4-FFF2-40B4-BE49-F238E27FC236}">
                <a16:creationId xmlns:a16="http://schemas.microsoft.com/office/drawing/2014/main" id="{91D1BC35-B48D-4D42-831B-B308531C9145}"/>
              </a:ext>
            </a:extLst>
          </p:cNvPr>
          <p:cNvGrpSpPr/>
          <p:nvPr/>
        </p:nvGrpSpPr>
        <p:grpSpPr>
          <a:xfrm>
            <a:off x="778552" y="2168830"/>
            <a:ext cx="2321609" cy="817186"/>
            <a:chOff x="778552" y="2168830"/>
            <a:chExt cx="2321609" cy="817186"/>
          </a:xfrm>
        </p:grpSpPr>
        <p:sp>
          <p:nvSpPr>
            <p:cNvPr id="11" name="TextBox 10">
              <a:extLst>
                <a:ext uri="{FF2B5EF4-FFF2-40B4-BE49-F238E27FC236}">
                  <a16:creationId xmlns:a16="http://schemas.microsoft.com/office/drawing/2014/main" id="{8049A93A-7976-4E9A-BA90-D3CA7C5A7576}"/>
                </a:ext>
              </a:extLst>
            </p:cNvPr>
            <p:cNvSpPr txBox="1"/>
            <p:nvPr/>
          </p:nvSpPr>
          <p:spPr>
            <a:xfrm>
              <a:off x="2508332" y="2168830"/>
              <a:ext cx="591829"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Joseph</a:t>
              </a:r>
            </a:p>
          </p:txBody>
        </p:sp>
        <p:sp>
          <p:nvSpPr>
            <p:cNvPr id="13" name="TextBox 12">
              <a:extLst>
                <a:ext uri="{FF2B5EF4-FFF2-40B4-BE49-F238E27FC236}">
                  <a16:creationId xmlns:a16="http://schemas.microsoft.com/office/drawing/2014/main" id="{1D410D4C-DC8C-4DC1-9684-342FD22EF3AD}"/>
                </a:ext>
              </a:extLst>
            </p:cNvPr>
            <p:cNvSpPr txBox="1"/>
            <p:nvPr/>
          </p:nvSpPr>
          <p:spPr>
            <a:xfrm>
              <a:off x="1027004" y="2432018"/>
              <a:ext cx="986167"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Sleeping Lady</a:t>
              </a:r>
            </a:p>
          </p:txBody>
        </p:sp>
        <p:sp>
          <p:nvSpPr>
            <p:cNvPr id="14" name="TextBox 13">
              <a:extLst>
                <a:ext uri="{FF2B5EF4-FFF2-40B4-BE49-F238E27FC236}">
                  <a16:creationId xmlns:a16="http://schemas.microsoft.com/office/drawing/2014/main" id="{961EFCD9-1B5E-49C8-97FE-384885320019}"/>
                </a:ext>
              </a:extLst>
            </p:cNvPr>
            <p:cNvSpPr txBox="1"/>
            <p:nvPr/>
          </p:nvSpPr>
          <p:spPr>
            <a:xfrm>
              <a:off x="778552" y="2709017"/>
              <a:ext cx="1063368"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Tribal President</a:t>
              </a:r>
            </a:p>
          </p:txBody>
        </p:sp>
      </p:grpSp>
      <p:sp>
        <p:nvSpPr>
          <p:cNvPr id="15" name="TextBox 14">
            <a:extLst>
              <a:ext uri="{FF2B5EF4-FFF2-40B4-BE49-F238E27FC236}">
                <a16:creationId xmlns:a16="http://schemas.microsoft.com/office/drawing/2014/main" id="{D87ECAA7-47E9-4625-821A-BBCAC0E02618}"/>
              </a:ext>
            </a:extLst>
          </p:cNvPr>
          <p:cNvSpPr txBox="1"/>
          <p:nvPr/>
        </p:nvSpPr>
        <p:spPr>
          <a:xfrm>
            <a:off x="4667800" y="3152685"/>
            <a:ext cx="973343"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907-000-1234</a:t>
            </a:r>
          </a:p>
        </p:txBody>
      </p:sp>
      <p:sp>
        <p:nvSpPr>
          <p:cNvPr id="16" name="TextBox 15">
            <a:extLst>
              <a:ext uri="{FF2B5EF4-FFF2-40B4-BE49-F238E27FC236}">
                <a16:creationId xmlns:a16="http://schemas.microsoft.com/office/drawing/2014/main" id="{590D220A-E3C2-42E9-BBC8-F02FB64C77E7}"/>
              </a:ext>
            </a:extLst>
          </p:cNvPr>
          <p:cNvSpPr txBox="1"/>
          <p:nvPr/>
        </p:nvSpPr>
        <p:spPr>
          <a:xfrm>
            <a:off x="290937" y="4148984"/>
            <a:ext cx="1539204" cy="276999"/>
          </a:xfrm>
          <a:prstGeom prst="rect">
            <a:avLst/>
          </a:prstGeom>
          <a:noFill/>
        </p:spPr>
        <p:txBody>
          <a:bodyPr wrap="none" rtlCol="0">
            <a:spAutoFit/>
          </a:bodyPr>
          <a:lstStyle/>
          <a:p>
            <a:r>
              <a:rPr lang="en-US" sz="1200" dirty="0" err="1">
                <a:latin typeface="Arial Narrow" panose="020B0606020202030204" pitchFamily="34" charset="0"/>
                <a:cs typeface="Arial" panose="020B0604020202020204" pitchFamily="34" charset="0"/>
              </a:rPr>
              <a:t>j.sleepinglady@tribe.org</a:t>
            </a:r>
            <a:endParaRPr lang="en-US" sz="1200" dirty="0">
              <a:latin typeface="Arial Narrow" panose="020B0606020202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D9BC3E7-AF78-498E-92EE-5A7E35A9969E}"/>
              </a:ext>
            </a:extLst>
          </p:cNvPr>
          <p:cNvSpPr txBox="1"/>
          <p:nvPr/>
        </p:nvSpPr>
        <p:spPr>
          <a:xfrm>
            <a:off x="4667800" y="4148983"/>
            <a:ext cx="678391"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12/30/22</a:t>
            </a:r>
          </a:p>
        </p:txBody>
      </p:sp>
      <p:sp>
        <p:nvSpPr>
          <p:cNvPr id="18" name="TextBox 17">
            <a:extLst>
              <a:ext uri="{FF2B5EF4-FFF2-40B4-BE49-F238E27FC236}">
                <a16:creationId xmlns:a16="http://schemas.microsoft.com/office/drawing/2014/main" id="{CCE2EF9F-8706-4F98-9DE6-48EAED1BB44D}"/>
              </a:ext>
            </a:extLst>
          </p:cNvPr>
          <p:cNvSpPr txBox="1"/>
          <p:nvPr/>
        </p:nvSpPr>
        <p:spPr>
          <a:xfrm>
            <a:off x="299733" y="3220203"/>
            <a:ext cx="2478564" cy="523220"/>
          </a:xfrm>
          <a:prstGeom prst="rect">
            <a:avLst/>
          </a:prstGeom>
          <a:noFill/>
        </p:spPr>
        <p:txBody>
          <a:bodyPr wrap="none" rtlCol="0">
            <a:spAutoFit/>
          </a:bodyPr>
          <a:lstStyle/>
          <a:p>
            <a:r>
              <a:rPr lang="en-US" sz="2800" dirty="0">
                <a:latin typeface="Mistral" panose="03090702030407020403" pitchFamily="66" charset="0"/>
                <a:cs typeface="Arial" panose="020B0604020202020204" pitchFamily="34" charset="0"/>
              </a:rPr>
              <a:t>Joseph Sleeping Lady</a:t>
            </a:r>
          </a:p>
        </p:txBody>
      </p:sp>
    </p:spTree>
    <p:extLst>
      <p:ext uri="{BB962C8B-B14F-4D97-AF65-F5344CB8AC3E}">
        <p14:creationId xmlns:p14="http://schemas.microsoft.com/office/powerpoint/2010/main" val="368049452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animBg="1"/>
      <p:bldP spid="7" grpId="0" animBg="1"/>
      <p:bldP spid="8" grpId="0" animBg="1"/>
      <p:bldP spid="9" grpId="0" animBg="1"/>
      <p:bldP spid="10" grpId="0" animBg="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EEA790-4F43-4E15-9284-ADD0E417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pplication&#10;&#10;Description automatically generated with medium confidence">
            <a:extLst>
              <a:ext uri="{FF2B5EF4-FFF2-40B4-BE49-F238E27FC236}">
                <a16:creationId xmlns:a16="http://schemas.microsoft.com/office/drawing/2014/main" id="{24125C3B-ED61-4648-8A4A-5025B55F9472}"/>
              </a:ext>
            </a:extLst>
          </p:cNvPr>
          <p:cNvPicPr>
            <a:picLocks noChangeAspect="1"/>
          </p:cNvPicPr>
          <p:nvPr/>
        </p:nvPicPr>
        <p:blipFill rotWithShape="1">
          <a:blip r:embed="rId2"/>
          <a:srcRect t="5160" b="7380"/>
          <a:stretch/>
        </p:blipFill>
        <p:spPr>
          <a:xfrm>
            <a:off x="6625907" y="117687"/>
            <a:ext cx="5081905" cy="3974253"/>
          </a:xfrm>
          <a:prstGeom prst="rect">
            <a:avLst/>
          </a:prstGeom>
        </p:spPr>
      </p:pic>
      <p:sp>
        <p:nvSpPr>
          <p:cNvPr id="21" name="Rectangle 20">
            <a:extLst>
              <a:ext uri="{FF2B5EF4-FFF2-40B4-BE49-F238E27FC236}">
                <a16:creationId xmlns:a16="http://schemas.microsoft.com/office/drawing/2014/main" id="{7CF9FE9E-5162-49D5-8277-855E95837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A1073EBF-36D9-4F39-8F6D-EA72269899E9}"/>
              </a:ext>
            </a:extLst>
          </p:cNvPr>
          <p:cNvPicPr>
            <a:picLocks noChangeAspect="1"/>
          </p:cNvPicPr>
          <p:nvPr/>
        </p:nvPicPr>
        <p:blipFill rotWithShape="1">
          <a:blip r:embed="rId3"/>
          <a:srcRect t="1604" b="1373"/>
          <a:stretch/>
        </p:blipFill>
        <p:spPr>
          <a:xfrm>
            <a:off x="343045" y="117686"/>
            <a:ext cx="4975715" cy="6214533"/>
          </a:xfrm>
          <a:prstGeom prst="rect">
            <a:avLst/>
          </a:prstGeom>
        </p:spPr>
      </p:pic>
      <p:sp>
        <p:nvSpPr>
          <p:cNvPr id="23" name="Rectangle 22">
            <a:extLst>
              <a:ext uri="{FF2B5EF4-FFF2-40B4-BE49-F238E27FC236}">
                <a16:creationId xmlns:a16="http://schemas.microsoft.com/office/drawing/2014/main" id="{B1A2B33A-3EE6-43A3-95DC-C5E4930E6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162333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SF-425 Instructions 10</a:t>
            </a:r>
            <a:r>
              <a:rPr lang="en-US" cap="none" dirty="0"/>
              <a:t>a</a:t>
            </a:r>
            <a:r>
              <a:rPr lang="en-US" dirty="0"/>
              <a:t> – </a:t>
            </a:r>
            <a:r>
              <a:rPr lang="en-US" cap="none" dirty="0"/>
              <a:t>10h</a:t>
            </a:r>
          </a:p>
        </p:txBody>
      </p:sp>
      <p:sp>
        <p:nvSpPr>
          <p:cNvPr id="4" name="Content Placeholder 2"/>
          <p:cNvSpPr>
            <a:spLocks noGrp="1"/>
          </p:cNvSpPr>
          <p:nvPr>
            <p:ph idx="1"/>
          </p:nvPr>
        </p:nvSpPr>
        <p:spPr>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endParaRPr lang="en-US" b="1" dirty="0"/>
          </a:p>
          <a:p>
            <a:r>
              <a:rPr lang="en-US" b="1" dirty="0"/>
              <a:t>10 a.  Enter the </a:t>
            </a:r>
            <a:r>
              <a:rPr lang="en-US" b="1" dirty="0">
                <a:solidFill>
                  <a:srgbClr val="FF0000"/>
                </a:solidFill>
              </a:rPr>
              <a:t>Cumulative</a:t>
            </a:r>
            <a:r>
              <a:rPr lang="en-US" b="1" dirty="0"/>
              <a:t> amount drawn down from ASAP from the beginning of the </a:t>
            </a:r>
            <a:r>
              <a:rPr lang="en-US" dirty="0"/>
              <a:t>contract</a:t>
            </a:r>
            <a:r>
              <a:rPr lang="en-US" b="1" dirty="0"/>
              <a:t> period to the reporting period end date.</a:t>
            </a:r>
            <a:endParaRPr lang="en-US" dirty="0"/>
          </a:p>
          <a:p>
            <a:r>
              <a:rPr lang="en-US" b="1" dirty="0"/>
              <a:t>10 b.  Enter the </a:t>
            </a:r>
            <a:r>
              <a:rPr lang="en-US" b="1" dirty="0">
                <a:solidFill>
                  <a:srgbClr val="FF0000"/>
                </a:solidFill>
              </a:rPr>
              <a:t>cumulative</a:t>
            </a:r>
            <a:r>
              <a:rPr lang="en-US" b="1" dirty="0"/>
              <a:t> amount of actual disbursements made from Federal funds drawn as of the reporting period end date.  Cumulative total of actual cash expenditures made for direct charges for goods and services, and any indirect expenses charged.</a:t>
            </a:r>
            <a:endParaRPr lang="en-US" dirty="0"/>
          </a:p>
          <a:p>
            <a:r>
              <a:rPr lang="en-US" b="1" dirty="0"/>
              <a:t>10 c.  Line 10a – 10b *This will automatically calculate*</a:t>
            </a:r>
            <a:endParaRPr lang="en-US" dirty="0"/>
          </a:p>
          <a:p>
            <a:r>
              <a:rPr lang="en-US" b="1" dirty="0"/>
              <a:t>10 d.  Contract Total – Initial award amount plus the total of all modifications.</a:t>
            </a:r>
            <a:endParaRPr lang="en-US" dirty="0"/>
          </a:p>
          <a:p>
            <a:r>
              <a:rPr lang="en-US" b="1" dirty="0"/>
              <a:t>10 e.  Enter the cumulative amount of actual disbursements made from federal funds as of the reporting period end date.  (Usually the same as Line b )</a:t>
            </a:r>
            <a:endParaRPr lang="en-US" dirty="0"/>
          </a:p>
          <a:p>
            <a:r>
              <a:rPr lang="en-US" b="1" dirty="0"/>
              <a:t>10 f.   Unliquidated obligations on a cash basis are obligations of Federally authorized funds which are incurred, but not yet paid as of the end of the reporting period.  Normally not used.</a:t>
            </a:r>
            <a:endParaRPr lang="en-US" dirty="0"/>
          </a:p>
          <a:p>
            <a:r>
              <a:rPr lang="en-US" b="1" dirty="0"/>
              <a:t>10 g.  Line 10e plus 10f  *This will automatically calculate*</a:t>
            </a:r>
            <a:endParaRPr lang="en-US" dirty="0"/>
          </a:p>
          <a:p>
            <a:r>
              <a:rPr lang="en-US" b="1" dirty="0"/>
              <a:t>10 h.  Line 10d – 10g  </a:t>
            </a:r>
            <a:r>
              <a:rPr lang="en-US" dirty="0"/>
              <a:t>*This will automatically calculate*</a:t>
            </a:r>
          </a:p>
          <a:p>
            <a:endParaRPr lang="en-US" dirty="0"/>
          </a:p>
        </p:txBody>
      </p:sp>
    </p:spTree>
    <p:extLst>
      <p:ext uri="{BB962C8B-B14F-4D97-AF65-F5344CB8AC3E}">
        <p14:creationId xmlns:p14="http://schemas.microsoft.com/office/powerpoint/2010/main" val="174610967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ADB3-1F62-4846-8E57-99E9609FF30A}"/>
              </a:ext>
            </a:extLst>
          </p:cNvPr>
          <p:cNvSpPr>
            <a:spLocks noGrp="1"/>
          </p:cNvSpPr>
          <p:nvPr>
            <p:ph type="title"/>
          </p:nvPr>
        </p:nvSpPr>
        <p:spPr>
          <a:xfrm>
            <a:off x="67141" y="867663"/>
            <a:ext cx="4670214" cy="2093975"/>
          </a:xfrm>
        </p:spPr>
        <p:txBody>
          <a:bodyPr>
            <a:normAutofit/>
          </a:bodyPr>
          <a:lstStyle/>
          <a:p>
            <a:r>
              <a:rPr lang="en-US" sz="4400" dirty="0"/>
              <a:t>PROFIT &amp; LOSS</a:t>
            </a:r>
          </a:p>
        </p:txBody>
      </p:sp>
      <p:sp>
        <p:nvSpPr>
          <p:cNvPr id="4" name="Text Placeholder 3">
            <a:extLst>
              <a:ext uri="{FF2B5EF4-FFF2-40B4-BE49-F238E27FC236}">
                <a16:creationId xmlns:a16="http://schemas.microsoft.com/office/drawing/2014/main" id="{4B04145B-1320-4C05-99C3-E553608FE569}"/>
              </a:ext>
            </a:extLst>
          </p:cNvPr>
          <p:cNvSpPr>
            <a:spLocks noGrp="1"/>
          </p:cNvSpPr>
          <p:nvPr>
            <p:ph type="body" sz="half" idx="2"/>
          </p:nvPr>
        </p:nvSpPr>
        <p:spPr>
          <a:xfrm>
            <a:off x="145625" y="2942466"/>
            <a:ext cx="3517567" cy="486534"/>
          </a:xfrm>
        </p:spPr>
        <p:txBody>
          <a:bodyPr>
            <a:normAutofit/>
          </a:bodyPr>
          <a:lstStyle/>
          <a:p>
            <a:r>
              <a:rPr lang="en-US" sz="2400" dirty="0"/>
              <a:t>Supplemental to SF-425</a:t>
            </a:r>
          </a:p>
        </p:txBody>
      </p:sp>
      <p:sp>
        <p:nvSpPr>
          <p:cNvPr id="5" name="TextBox 4">
            <a:extLst>
              <a:ext uri="{FF2B5EF4-FFF2-40B4-BE49-F238E27FC236}">
                <a16:creationId xmlns:a16="http://schemas.microsoft.com/office/drawing/2014/main" id="{0A96E872-F51C-4474-B094-FE6AB2E7A77A}"/>
              </a:ext>
            </a:extLst>
          </p:cNvPr>
          <p:cNvSpPr txBox="1"/>
          <p:nvPr/>
        </p:nvSpPr>
        <p:spPr>
          <a:xfrm>
            <a:off x="5242560" y="1083116"/>
            <a:ext cx="6268720" cy="4524315"/>
          </a:xfrm>
          <a:prstGeom prst="rect">
            <a:avLst/>
          </a:prstGeom>
          <a:noFill/>
        </p:spPr>
        <p:txBody>
          <a:bodyPr wrap="square">
            <a:spAutoFit/>
          </a:bodyPr>
          <a:lstStyle/>
          <a:p>
            <a:pPr algn="l">
              <a:buFont typeface="Arial" panose="020B0604020202020204" pitchFamily="34" charset="0"/>
              <a:buChar char="•"/>
            </a:pPr>
            <a:r>
              <a:rPr lang="en-US" sz="3200" b="0" i="0" dirty="0">
                <a:solidFill>
                  <a:srgbClr val="111111"/>
                </a:solidFill>
                <a:effectLst/>
              </a:rPr>
              <a:t>The profit and loss statement is a financial statement that summarizes the revenues, costs, and expenses incurred during a specified period.</a:t>
            </a:r>
          </a:p>
          <a:p>
            <a:pPr algn="l"/>
            <a:endParaRPr lang="en-US" sz="3200" b="0" i="0" dirty="0">
              <a:solidFill>
                <a:srgbClr val="111111"/>
              </a:solidFill>
              <a:effectLst/>
            </a:endParaRPr>
          </a:p>
          <a:p>
            <a:pPr algn="l">
              <a:buFont typeface="Arial" panose="020B0604020202020204" pitchFamily="34" charset="0"/>
              <a:buChar char="•"/>
            </a:pPr>
            <a:r>
              <a:rPr lang="en-US" sz="3200" b="0" i="0" dirty="0">
                <a:solidFill>
                  <a:srgbClr val="111111"/>
                </a:solidFill>
                <a:effectLst/>
              </a:rPr>
              <a:t>The profit and loss statement is </a:t>
            </a:r>
            <a:r>
              <a:rPr lang="en-US" sz="3200" dirty="0">
                <a:solidFill>
                  <a:srgbClr val="111111"/>
                </a:solidFill>
              </a:rPr>
              <a:t>submitted </a:t>
            </a:r>
            <a:r>
              <a:rPr lang="en-US" sz="3200" b="0" i="0" dirty="0">
                <a:solidFill>
                  <a:srgbClr val="111111"/>
                </a:solidFill>
                <a:effectLst/>
              </a:rPr>
              <a:t>annually, along with the SF-425.</a:t>
            </a:r>
          </a:p>
        </p:txBody>
      </p:sp>
    </p:spTree>
    <p:extLst>
      <p:ext uri="{BB962C8B-B14F-4D97-AF65-F5344CB8AC3E}">
        <p14:creationId xmlns:p14="http://schemas.microsoft.com/office/powerpoint/2010/main" val="167217332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F2B9-41D5-4D9F-9908-284D9A7F356F}"/>
              </a:ext>
            </a:extLst>
          </p:cNvPr>
          <p:cNvSpPr>
            <a:spLocks noGrp="1"/>
          </p:cNvSpPr>
          <p:nvPr>
            <p:ph type="title"/>
          </p:nvPr>
        </p:nvSpPr>
        <p:spPr/>
        <p:txBody>
          <a:bodyPr/>
          <a:lstStyle/>
          <a:p>
            <a:r>
              <a:rPr lang="en-US" dirty="0"/>
              <a:t>Profit &amp; Loss Statement</a:t>
            </a:r>
          </a:p>
        </p:txBody>
      </p:sp>
      <p:sp>
        <p:nvSpPr>
          <p:cNvPr id="3" name="Text Placeholder 2">
            <a:extLst>
              <a:ext uri="{FF2B5EF4-FFF2-40B4-BE49-F238E27FC236}">
                <a16:creationId xmlns:a16="http://schemas.microsoft.com/office/drawing/2014/main" id="{280F2C65-AE82-43A2-B41E-FEEEE9133102}"/>
              </a:ext>
            </a:extLst>
          </p:cNvPr>
          <p:cNvSpPr>
            <a:spLocks noGrp="1"/>
          </p:cNvSpPr>
          <p:nvPr>
            <p:ph type="body" idx="1"/>
          </p:nvPr>
        </p:nvSpPr>
        <p:spPr>
          <a:xfrm>
            <a:off x="1097280" y="2057400"/>
            <a:ext cx="4639736" cy="2473960"/>
          </a:xfrm>
        </p:spPr>
        <p:txBody>
          <a:bodyPr/>
          <a:lstStyle/>
          <a:p>
            <a:r>
              <a:rPr lang="en-US" b="1" dirty="0"/>
              <a:t>income:</a:t>
            </a:r>
          </a:p>
          <a:p>
            <a:pPr marL="342900" indent="-342900">
              <a:buFont typeface="Wingdings" panose="05000000000000000000" pitchFamily="2" charset="2"/>
              <a:buChar char="§"/>
            </a:pPr>
            <a:r>
              <a:rPr lang="en-US" cap="none" dirty="0"/>
              <a:t>Total federal funds received from contract you are reporting on.</a:t>
            </a:r>
          </a:p>
          <a:p>
            <a:endParaRPr lang="en-US" dirty="0"/>
          </a:p>
          <a:p>
            <a:pPr marL="342900" indent="-342900">
              <a:buFont typeface="Arial" panose="020B0604020202020204" pitchFamily="34" charset="0"/>
              <a:buChar char="•"/>
            </a:pPr>
            <a:endParaRPr lang="en-US" dirty="0"/>
          </a:p>
        </p:txBody>
      </p:sp>
      <p:sp>
        <p:nvSpPr>
          <p:cNvPr id="7" name="Text Placeholder 2">
            <a:extLst>
              <a:ext uri="{FF2B5EF4-FFF2-40B4-BE49-F238E27FC236}">
                <a16:creationId xmlns:a16="http://schemas.microsoft.com/office/drawing/2014/main" id="{1C169E21-5753-44C7-98B6-6B79683A3F9F}"/>
              </a:ext>
            </a:extLst>
          </p:cNvPr>
          <p:cNvSpPr txBox="1">
            <a:spLocks/>
          </p:cNvSpPr>
          <p:nvPr/>
        </p:nvSpPr>
        <p:spPr>
          <a:xfrm>
            <a:off x="6454986" y="2580640"/>
            <a:ext cx="4639736" cy="366268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a:t>COMMON Expenses to include:</a:t>
            </a:r>
          </a:p>
          <a:p>
            <a:pPr marL="342900" indent="-342900">
              <a:buFont typeface="Wingdings" panose="05000000000000000000" pitchFamily="2" charset="2"/>
              <a:buChar char="§"/>
            </a:pPr>
            <a:r>
              <a:rPr lang="en-US" cap="none" dirty="0"/>
              <a:t>Payroll</a:t>
            </a:r>
          </a:p>
          <a:p>
            <a:pPr marL="342900" indent="-342900">
              <a:buFont typeface="Wingdings" panose="05000000000000000000" pitchFamily="2" charset="2"/>
              <a:buChar char="§"/>
            </a:pPr>
            <a:r>
              <a:rPr lang="en-US" cap="none" dirty="0"/>
              <a:t>Payroll Taxes</a:t>
            </a:r>
          </a:p>
          <a:p>
            <a:pPr marL="342900" indent="-342900">
              <a:buFont typeface="Wingdings" panose="05000000000000000000" pitchFamily="2" charset="2"/>
              <a:buChar char="§"/>
            </a:pPr>
            <a:r>
              <a:rPr lang="en-US" cap="none" dirty="0"/>
              <a:t>Utilities</a:t>
            </a:r>
          </a:p>
          <a:p>
            <a:pPr marL="342900" indent="-342900">
              <a:buFont typeface="Wingdings" panose="05000000000000000000" pitchFamily="2" charset="2"/>
              <a:buChar char="§"/>
            </a:pPr>
            <a:r>
              <a:rPr lang="en-US" cap="none" dirty="0"/>
              <a:t>Supplies</a:t>
            </a:r>
          </a:p>
          <a:p>
            <a:pPr marL="342900" indent="-342900">
              <a:buFont typeface="Wingdings" panose="05000000000000000000" pitchFamily="2" charset="2"/>
              <a:buChar char="§"/>
            </a:pPr>
            <a:r>
              <a:rPr lang="en-US" cap="none" dirty="0"/>
              <a:t>Travel &amp; Per Diem</a:t>
            </a:r>
          </a:p>
          <a:p>
            <a:r>
              <a:rPr lang="en-US" i="1" cap="none" dirty="0"/>
              <a:t>Any expenses paid from associated contract/grant you are reporting on.</a:t>
            </a:r>
          </a:p>
          <a:p>
            <a:endParaRPr lang="en-US" i="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1298038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3733800" cy="6858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a:latin typeface="Andalus" panose="02020603050405020304" pitchFamily="18" charset="-78"/>
                <a:cs typeface="Andalus" panose="02020603050405020304" pitchFamily="18" charset="-78"/>
              </a:rPr>
              <a:t>Profit &amp; Loss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40229"/>
            <a:ext cx="9204076"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537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67121" y="61207"/>
          <a:ext cx="4419600" cy="6356279"/>
        </p:xfrm>
        <a:graphic>
          <a:graphicData uri="http://schemas.openxmlformats.org/presentationml/2006/ole">
            <mc:AlternateContent xmlns:mc="http://schemas.openxmlformats.org/markup-compatibility/2006">
              <mc:Choice xmlns:v="urn:schemas-microsoft-com:vml" Requires="v">
                <p:oleObj name="Macro-Enabled Worksheet" r:id="rId2" imgW="7562912" imgH="10877685" progId="Excel.SheetMacroEnabled.12">
                  <p:embed/>
                </p:oleObj>
              </mc:Choice>
              <mc:Fallback>
                <p:oleObj name="Macro-Enabled Worksheet" r:id="rId2" imgW="7562912" imgH="10877685" progId="Excel.SheetMacroEnabled.12">
                  <p:embed/>
                  <p:pic>
                    <p:nvPicPr>
                      <p:cNvPr id="2" name="Object 1"/>
                      <p:cNvPicPr/>
                      <p:nvPr/>
                    </p:nvPicPr>
                    <p:blipFill>
                      <a:blip r:embed="rId3"/>
                      <a:stretch>
                        <a:fillRect/>
                      </a:stretch>
                    </p:blipFill>
                    <p:spPr>
                      <a:xfrm>
                        <a:off x="3867121" y="61207"/>
                        <a:ext cx="4419600" cy="6356279"/>
                      </a:xfrm>
                      <a:prstGeom prst="rect">
                        <a:avLst/>
                      </a:prstGeom>
                    </p:spPr>
                  </p:pic>
                </p:oleObj>
              </mc:Fallback>
            </mc:AlternateContent>
          </a:graphicData>
        </a:graphic>
      </p:graphicFrame>
      <p:sp>
        <p:nvSpPr>
          <p:cNvPr id="3" name="TextBox 2"/>
          <p:cNvSpPr txBox="1"/>
          <p:nvPr/>
        </p:nvSpPr>
        <p:spPr>
          <a:xfrm>
            <a:off x="8610600" y="1828800"/>
            <a:ext cx="1752600" cy="1077218"/>
          </a:xfrm>
          <a:prstGeom prst="rect">
            <a:avLst/>
          </a:prstGeom>
          <a:noFill/>
        </p:spPr>
        <p:txBody>
          <a:bodyPr wrap="square" rtlCol="0">
            <a:spAutoFit/>
          </a:bodyPr>
          <a:lstStyle/>
          <a:p>
            <a:r>
              <a:rPr lang="en-US" sz="1600" b="1" dirty="0"/>
              <a:t>Enter Total expense from Profit and Loss on Line 10b.</a:t>
            </a:r>
          </a:p>
        </p:txBody>
      </p:sp>
      <p:sp>
        <p:nvSpPr>
          <p:cNvPr id="5" name="Down Arrow 4"/>
          <p:cNvSpPr/>
          <p:nvPr/>
        </p:nvSpPr>
        <p:spPr>
          <a:xfrm rot="3769640">
            <a:off x="8339889" y="2631022"/>
            <a:ext cx="304800" cy="314565"/>
          </a:xfrm>
          <a:prstGeom prst="downArrow">
            <a:avLst/>
          </a:prstGeom>
          <a:solidFill>
            <a:srgbClr val="CCE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24900" y="3239346"/>
            <a:ext cx="1524000" cy="1785104"/>
          </a:xfrm>
          <a:prstGeom prst="rect">
            <a:avLst/>
          </a:prstGeom>
          <a:noFill/>
        </p:spPr>
        <p:txBody>
          <a:bodyPr wrap="square" rtlCol="0">
            <a:spAutoFit/>
          </a:bodyPr>
          <a:lstStyle/>
          <a:p>
            <a:r>
              <a:rPr lang="en-US" sz="1600" dirty="0"/>
              <a:t>Line 10e and 10g autofill with expense entered on Line 10b.  </a:t>
            </a:r>
          </a:p>
          <a:p>
            <a:r>
              <a:rPr lang="en-US" sz="1000" dirty="0"/>
              <a:t>(You can overwrite this amount if it is different  but that is not likely).</a:t>
            </a:r>
          </a:p>
        </p:txBody>
      </p:sp>
      <p:sp>
        <p:nvSpPr>
          <p:cNvPr id="7" name="Down Arrow 6"/>
          <p:cNvSpPr/>
          <p:nvPr/>
        </p:nvSpPr>
        <p:spPr>
          <a:xfrm rot="3769640">
            <a:off x="8343842" y="3271718"/>
            <a:ext cx="304800" cy="314565"/>
          </a:xfrm>
          <a:prstGeom prst="downArrow">
            <a:avLst/>
          </a:prstGeom>
          <a:solidFill>
            <a:srgbClr val="CCE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80795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6E4F-5DF7-4233-A877-97C04640AD9F}"/>
              </a:ext>
            </a:extLst>
          </p:cNvPr>
          <p:cNvSpPr>
            <a:spLocks noGrp="1"/>
          </p:cNvSpPr>
          <p:nvPr>
            <p:ph type="title"/>
          </p:nvPr>
        </p:nvSpPr>
        <p:spPr>
          <a:xfrm>
            <a:off x="289898" y="170688"/>
            <a:ext cx="3517567" cy="750445"/>
          </a:xfrm>
        </p:spPr>
        <p:txBody>
          <a:bodyPr/>
          <a:lstStyle/>
          <a:p>
            <a:r>
              <a:rPr lang="en-US" dirty="0"/>
              <a:t>PURPOSE:</a:t>
            </a:r>
          </a:p>
        </p:txBody>
      </p:sp>
      <p:sp>
        <p:nvSpPr>
          <p:cNvPr id="3" name="Content Placeholder 2">
            <a:extLst>
              <a:ext uri="{FF2B5EF4-FFF2-40B4-BE49-F238E27FC236}">
                <a16:creationId xmlns:a16="http://schemas.microsoft.com/office/drawing/2014/main" id="{A4386459-F4CB-48F7-A72A-A6AA2266DDD0}"/>
              </a:ext>
            </a:extLst>
          </p:cNvPr>
          <p:cNvSpPr>
            <a:spLocks noGrp="1"/>
          </p:cNvSpPr>
          <p:nvPr>
            <p:ph idx="1"/>
          </p:nvPr>
        </p:nvSpPr>
        <p:spPr>
          <a:xfrm>
            <a:off x="4879514" y="282577"/>
            <a:ext cx="7010046" cy="1448817"/>
          </a:xfrm>
        </p:spPr>
        <p:txBody>
          <a:bodyPr/>
          <a:lstStyle/>
          <a:p>
            <a:r>
              <a:rPr lang="en-US" b="1" u="sng" dirty="0"/>
              <a:t>FREQUENCY OF SUBMITTING THE SF-425:</a:t>
            </a:r>
          </a:p>
          <a:p>
            <a:r>
              <a:rPr lang="en-US" dirty="0"/>
              <a:t>The SF-425 is required to be submitted on a quarterly basis throughout the life of the contract and/or grant.</a:t>
            </a:r>
          </a:p>
        </p:txBody>
      </p:sp>
      <p:sp>
        <p:nvSpPr>
          <p:cNvPr id="4" name="Text Placeholder 3">
            <a:extLst>
              <a:ext uri="{FF2B5EF4-FFF2-40B4-BE49-F238E27FC236}">
                <a16:creationId xmlns:a16="http://schemas.microsoft.com/office/drawing/2014/main" id="{2B51B3A5-3BFB-4813-ACCF-9E96A17C7D61}"/>
              </a:ext>
            </a:extLst>
          </p:cNvPr>
          <p:cNvSpPr>
            <a:spLocks noGrp="1"/>
          </p:cNvSpPr>
          <p:nvPr>
            <p:ph type="body" sz="half" idx="2"/>
          </p:nvPr>
        </p:nvSpPr>
        <p:spPr>
          <a:xfrm>
            <a:off x="289898" y="1006986"/>
            <a:ext cx="3812710" cy="3064505"/>
          </a:xfrm>
        </p:spPr>
        <p:txBody>
          <a:bodyPr/>
          <a:lstStyle/>
          <a:p>
            <a:r>
              <a:rPr lang="en-US" dirty="0"/>
              <a:t>The Standard Form (SF) 425 is a post award reporting requirement.  It is the required reporting tool to be utilized to report the financial status of grant and cooperative agreement funds and cash transactions using those funds.</a:t>
            </a:r>
          </a:p>
          <a:p>
            <a:endParaRPr lang="en-US" dirty="0"/>
          </a:p>
        </p:txBody>
      </p:sp>
      <p:sp>
        <p:nvSpPr>
          <p:cNvPr id="5" name="Content Placeholder 2">
            <a:extLst>
              <a:ext uri="{FF2B5EF4-FFF2-40B4-BE49-F238E27FC236}">
                <a16:creationId xmlns:a16="http://schemas.microsoft.com/office/drawing/2014/main" id="{5C05368E-F4D2-492A-B2E4-2668FAFFA867}"/>
              </a:ext>
            </a:extLst>
          </p:cNvPr>
          <p:cNvSpPr txBox="1">
            <a:spLocks/>
          </p:cNvSpPr>
          <p:nvPr/>
        </p:nvSpPr>
        <p:spPr>
          <a:xfrm>
            <a:off x="4879514" y="1902459"/>
            <a:ext cx="7010046" cy="374396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u="sng" dirty="0"/>
              <a:t>FINAL SF-425:</a:t>
            </a:r>
          </a:p>
          <a:p>
            <a:r>
              <a:rPr lang="en-US" dirty="0"/>
              <a:t>The reporting period for the final financial report ends on the last day of performance period or when the funds are completely expended or when the award is terminated, whichever is first.  </a:t>
            </a:r>
          </a:p>
          <a:p>
            <a:endParaRPr lang="en-US" dirty="0"/>
          </a:p>
          <a:p>
            <a:r>
              <a:rPr lang="en-US" dirty="0"/>
              <a:t>The final SF-425 must cover all expenditures.  The final report is required for award closeout and must be submitted no later than 90 days after the reporting period or expenditure of all funds.    </a:t>
            </a:r>
          </a:p>
          <a:p>
            <a:endParaRPr lang="en-US" dirty="0"/>
          </a:p>
        </p:txBody>
      </p:sp>
    </p:spTree>
    <p:extLst>
      <p:ext uri="{BB962C8B-B14F-4D97-AF65-F5344CB8AC3E}">
        <p14:creationId xmlns:p14="http://schemas.microsoft.com/office/powerpoint/2010/main" val="332631319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3733800" cy="6858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a:latin typeface="Andalus" panose="02020603050405020304" pitchFamily="18" charset="-78"/>
                <a:cs typeface="Andalus" panose="02020603050405020304" pitchFamily="18" charset="-78"/>
              </a:rPr>
              <a:t>Profit &amp; Loss</a:t>
            </a: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374" y="1100138"/>
            <a:ext cx="8760026" cy="468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400" y="5805886"/>
            <a:ext cx="4953000" cy="1077218"/>
          </a:xfrm>
          <a:prstGeom prst="rect">
            <a:avLst/>
          </a:prstGeom>
          <a:noFill/>
        </p:spPr>
        <p:txBody>
          <a:bodyPr wrap="square" rtlCol="0">
            <a:spAutoFit/>
          </a:bodyPr>
          <a:lstStyle/>
          <a:p>
            <a:r>
              <a:rPr lang="en-US" sz="1600" b="1" dirty="0"/>
              <a:t>Note:  Net Income, which should correspond with line 10c. Cash on Hand, can be negative.  If this is negative, you need to request a drawdown.  </a:t>
            </a:r>
          </a:p>
          <a:p>
            <a:r>
              <a:rPr lang="en-US" sz="1600" b="1" dirty="0"/>
              <a:t>Line 10h. Can NOT be negative.</a:t>
            </a:r>
          </a:p>
        </p:txBody>
      </p:sp>
      <p:sp>
        <p:nvSpPr>
          <p:cNvPr id="4" name="Right Arrow 3"/>
          <p:cNvSpPr/>
          <p:nvPr/>
        </p:nvSpPr>
        <p:spPr>
          <a:xfrm rot="18349929">
            <a:off x="5746137" y="5516746"/>
            <a:ext cx="533471" cy="1616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11142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86200" y="152400"/>
          <a:ext cx="4419600" cy="6356279"/>
        </p:xfrm>
        <a:graphic>
          <a:graphicData uri="http://schemas.openxmlformats.org/presentationml/2006/ole">
            <mc:AlternateContent xmlns:mc="http://schemas.openxmlformats.org/markup-compatibility/2006">
              <mc:Choice xmlns:v="urn:schemas-microsoft-com:vml" Requires="v">
                <p:oleObj name="Macro-Enabled Worksheet" r:id="rId2" imgW="7562912" imgH="10877685" progId="Excel.SheetMacroEnabled.12">
                  <p:embed/>
                </p:oleObj>
              </mc:Choice>
              <mc:Fallback>
                <p:oleObj name="Macro-Enabled Worksheet" r:id="rId2" imgW="7562912" imgH="10877685" progId="Excel.SheetMacroEnabled.12">
                  <p:embed/>
                  <p:pic>
                    <p:nvPicPr>
                      <p:cNvPr id="2" name="Object 1"/>
                      <p:cNvPicPr/>
                      <p:nvPr/>
                    </p:nvPicPr>
                    <p:blipFill>
                      <a:blip r:embed="rId3"/>
                      <a:stretch>
                        <a:fillRect/>
                      </a:stretch>
                    </p:blipFill>
                    <p:spPr>
                      <a:xfrm>
                        <a:off x="3886200" y="152400"/>
                        <a:ext cx="4419600" cy="6356279"/>
                      </a:xfrm>
                      <a:prstGeom prst="rect">
                        <a:avLst/>
                      </a:prstGeom>
                    </p:spPr>
                  </p:pic>
                </p:oleObj>
              </mc:Fallback>
            </mc:AlternateContent>
          </a:graphicData>
        </a:graphic>
      </p:graphicFrame>
      <p:sp>
        <p:nvSpPr>
          <p:cNvPr id="3" name="TextBox 2"/>
          <p:cNvSpPr txBox="1"/>
          <p:nvPr/>
        </p:nvSpPr>
        <p:spPr>
          <a:xfrm>
            <a:off x="8610600" y="1676401"/>
            <a:ext cx="1752600" cy="1323439"/>
          </a:xfrm>
          <a:prstGeom prst="rect">
            <a:avLst/>
          </a:prstGeom>
          <a:noFill/>
        </p:spPr>
        <p:txBody>
          <a:bodyPr wrap="square" rtlCol="0">
            <a:spAutoFit/>
          </a:bodyPr>
          <a:lstStyle/>
          <a:p>
            <a:r>
              <a:rPr lang="en-US" sz="1600" dirty="0"/>
              <a:t>Line 10c. Can be negative – this means you need to request a drawdown</a:t>
            </a:r>
          </a:p>
        </p:txBody>
      </p:sp>
      <p:sp>
        <p:nvSpPr>
          <p:cNvPr id="6" name="TextBox 5"/>
          <p:cNvSpPr txBox="1"/>
          <p:nvPr/>
        </p:nvSpPr>
        <p:spPr>
          <a:xfrm>
            <a:off x="8610600" y="3301808"/>
            <a:ext cx="1752600" cy="1569660"/>
          </a:xfrm>
          <a:prstGeom prst="rect">
            <a:avLst/>
          </a:prstGeom>
          <a:noFill/>
        </p:spPr>
        <p:txBody>
          <a:bodyPr wrap="square" rtlCol="0">
            <a:spAutoFit/>
          </a:bodyPr>
          <a:lstStyle/>
          <a:p>
            <a:r>
              <a:rPr lang="en-US" sz="1600" dirty="0"/>
              <a:t>Line 10h. </a:t>
            </a:r>
          </a:p>
          <a:p>
            <a:r>
              <a:rPr lang="en-US" sz="1600" dirty="0"/>
              <a:t>Can </a:t>
            </a:r>
            <a:r>
              <a:rPr lang="en-US" sz="1600" b="1" dirty="0">
                <a:solidFill>
                  <a:srgbClr val="FF0000"/>
                </a:solidFill>
              </a:rPr>
              <a:t>NOT</a:t>
            </a:r>
            <a:r>
              <a:rPr lang="en-US" sz="1600" dirty="0"/>
              <a:t> be negative.   You can’t spend funds that are not in the contract.</a:t>
            </a:r>
          </a:p>
        </p:txBody>
      </p:sp>
      <p:sp>
        <p:nvSpPr>
          <p:cNvPr id="7" name="Down Arrow 6"/>
          <p:cNvSpPr/>
          <p:nvPr/>
        </p:nvSpPr>
        <p:spPr>
          <a:xfrm rot="3769640">
            <a:off x="8257200" y="3363997"/>
            <a:ext cx="388592" cy="314565"/>
          </a:xfrm>
          <a:prstGeom prst="downArrow">
            <a:avLst/>
          </a:prstGeom>
          <a:solidFill>
            <a:srgbClr val="CCE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3769640">
            <a:off x="8257200" y="2754397"/>
            <a:ext cx="388592" cy="314565"/>
          </a:xfrm>
          <a:prstGeom prst="downArrow">
            <a:avLst/>
          </a:prstGeom>
          <a:solidFill>
            <a:srgbClr val="CCE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1928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a:t>Cumulative reporting</a:t>
            </a:r>
          </a:p>
        </p:txBody>
      </p:sp>
      <p:sp>
        <p:nvSpPr>
          <p:cNvPr id="3" name="Rectangle 2"/>
          <p:cNvSpPr/>
          <p:nvPr/>
        </p:nvSpPr>
        <p:spPr>
          <a:xfrm>
            <a:off x="1783080" y="1997839"/>
            <a:ext cx="8686800" cy="2862322"/>
          </a:xfrm>
          <a:prstGeom prst="rect">
            <a:avLst/>
          </a:prstGeom>
        </p:spPr>
        <p:txBody>
          <a:bodyPr wrap="square">
            <a:spAutoFit/>
          </a:bodyPr>
          <a:lstStyle/>
          <a:p>
            <a:pPr eaLnBrk="0" hangingPunct="0"/>
            <a:r>
              <a:rPr lang="en-US" dirty="0"/>
              <a:t>The SF-425 requires </a:t>
            </a:r>
            <a:r>
              <a:rPr lang="en-US" b="1" dirty="0"/>
              <a:t>cumulative reporting </a:t>
            </a:r>
            <a:r>
              <a:rPr lang="en-US" dirty="0"/>
              <a:t>of expenditures. Cumulative reporting provides a sum of expenditures for the life of the contract. To arrive at your cumulative total, add all expenses incurred to date.  (Please note that each contract must be reported separately.  Cumulative refers to the total all quarters, not the total of all contracts.)</a:t>
            </a:r>
          </a:p>
          <a:p>
            <a:pPr eaLnBrk="0" hangingPunct="0"/>
            <a:r>
              <a:rPr lang="en-US" dirty="0"/>
              <a:t> </a:t>
            </a:r>
          </a:p>
          <a:p>
            <a:pPr eaLnBrk="0" hangingPunct="0"/>
            <a:r>
              <a:rPr lang="en-US" dirty="0"/>
              <a:t>In the following example, “Block 10e. Federal share of expenditures” continues to grow in each successive SF-425 to show the total amount of expenditures to date.  If the tribe finds a reporting error has occurred, a deduction from either block is necessary to correct the SF-425, and the tribe is required to make a notation in “Block 12. Remarks.” </a:t>
            </a:r>
          </a:p>
        </p:txBody>
      </p:sp>
    </p:spTree>
    <p:extLst>
      <p:ext uri="{BB962C8B-B14F-4D97-AF65-F5344CB8AC3E}">
        <p14:creationId xmlns:p14="http://schemas.microsoft.com/office/powerpoint/2010/main" val="73040890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65760"/>
            <a:ext cx="7962900" cy="548640"/>
          </a:xfrm>
        </p:spPr>
        <p:txBody>
          <a:bodyPr/>
          <a:lstStyle/>
          <a:p>
            <a:r>
              <a:rPr lang="en-US" sz="2400" dirty="0"/>
              <a:t>Example of cumulative reporting</a:t>
            </a:r>
          </a:p>
        </p:txBody>
      </p:sp>
      <p:sp>
        <p:nvSpPr>
          <p:cNvPr id="3" name="Content Placeholder 2"/>
          <p:cNvSpPr>
            <a:spLocks noGrp="1"/>
          </p:cNvSpPr>
          <p:nvPr>
            <p:ph idx="1"/>
          </p:nvPr>
        </p:nvSpPr>
        <p:spPr>
          <a:xfrm>
            <a:off x="1981200" y="1100628"/>
            <a:ext cx="8153400" cy="4309572"/>
          </a:xfrm>
        </p:spPr>
        <p:txBody>
          <a:bodyPr>
            <a:normAutofit fontScale="25000" lnSpcReduction="20000"/>
          </a:bodyPr>
          <a:lstStyle/>
          <a:p>
            <a:pPr eaLnBrk="0" hangingPunct="0"/>
            <a:r>
              <a:rPr lang="en-US" sz="4300" i="1" dirty="0"/>
              <a:t> A tribe is awarded a new transportation planning contract on 02/24/2016.  The initial contract award is for $19,277.96 and the tribe submits a planning budget and uses ASAP to draw the entire $19,277.96 on 03/05/2016</a:t>
            </a:r>
            <a:endParaRPr lang="en-US" sz="4300" dirty="0"/>
          </a:p>
          <a:p>
            <a:pPr eaLnBrk="0" hangingPunct="0"/>
            <a:r>
              <a:rPr lang="en-US" sz="4300" i="1" dirty="0"/>
              <a:t> </a:t>
            </a:r>
            <a:endParaRPr lang="en-US" sz="4300" dirty="0"/>
          </a:p>
          <a:p>
            <a:pPr eaLnBrk="0" hangingPunct="0"/>
            <a:r>
              <a:rPr lang="en-US" sz="4300" dirty="0"/>
              <a:t>For the reporting period 02/24/16 to 03/31/16, a tribe has spent the following on authorized planning expenses:  </a:t>
            </a:r>
          </a:p>
          <a:p>
            <a:pPr lvl="0" eaLnBrk="0" hangingPunct="0"/>
            <a:r>
              <a:rPr lang="en-US" sz="4300" dirty="0"/>
              <a:t>$7,947.33</a:t>
            </a:r>
          </a:p>
          <a:p>
            <a:pPr eaLnBrk="0" hangingPunct="0"/>
            <a:r>
              <a:rPr lang="en-US" sz="4300" i="1" dirty="0"/>
              <a:t>On 06/29/2016 modification 1 to the contract is signed to add $20,000 of remaining tribal shares to the contract.</a:t>
            </a:r>
            <a:endParaRPr lang="en-US" sz="4300" dirty="0"/>
          </a:p>
          <a:p>
            <a:pPr eaLnBrk="0" hangingPunct="0"/>
            <a:r>
              <a:rPr lang="en-US" sz="4300" dirty="0"/>
              <a:t>For the reporting period 04/01/16 to 06/30/16, a tribe has spent the following on authorized planning expenses:</a:t>
            </a:r>
          </a:p>
          <a:p>
            <a:pPr lvl="0" eaLnBrk="0" hangingPunct="0"/>
            <a:r>
              <a:rPr lang="en-US" sz="4300" dirty="0"/>
              <a:t>$9,185.87</a:t>
            </a:r>
          </a:p>
          <a:p>
            <a:pPr eaLnBrk="0" hangingPunct="0"/>
            <a:r>
              <a:rPr lang="en-US" sz="4300" dirty="0"/>
              <a:t> </a:t>
            </a:r>
          </a:p>
          <a:p>
            <a:pPr eaLnBrk="0" hangingPunct="0"/>
            <a:r>
              <a:rPr lang="en-US" sz="4300" i="1" dirty="0"/>
              <a:t>On 07/19/2016 the tribe uses ASAP to draw the remaining $20,000.</a:t>
            </a:r>
            <a:endParaRPr lang="en-US" sz="4300" dirty="0"/>
          </a:p>
          <a:p>
            <a:pPr eaLnBrk="0" hangingPunct="0"/>
            <a:r>
              <a:rPr lang="en-US" sz="4300" dirty="0"/>
              <a:t>For the reporting period 07/01/16 to 09/30/16, a tribe has spent the following on authorized planning expenses:</a:t>
            </a:r>
          </a:p>
          <a:p>
            <a:pPr lvl="0" eaLnBrk="0" hangingPunct="0"/>
            <a:r>
              <a:rPr lang="en-US" sz="4300" dirty="0"/>
              <a:t>$8,263.41</a:t>
            </a:r>
          </a:p>
          <a:p>
            <a:endParaRPr lang="en-US" dirty="0"/>
          </a:p>
        </p:txBody>
      </p:sp>
    </p:spTree>
    <p:extLst>
      <p:ext uri="{BB962C8B-B14F-4D97-AF65-F5344CB8AC3E}">
        <p14:creationId xmlns:p14="http://schemas.microsoft.com/office/powerpoint/2010/main" val="335190655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1" y="188087"/>
            <a:ext cx="5181599" cy="6183252"/>
          </a:xfrm>
          <a:prstGeom prst="rect">
            <a:avLst/>
          </a:prstGeom>
          <a:solidFill>
            <a:schemeClr val="bg1"/>
          </a:solidFill>
          <a:ln>
            <a:noFill/>
          </a:ln>
          <a:effectLst/>
        </p:spPr>
      </p:pic>
    </p:spTree>
    <p:extLst>
      <p:ext uri="{BB962C8B-B14F-4D97-AF65-F5344CB8AC3E}">
        <p14:creationId xmlns:p14="http://schemas.microsoft.com/office/powerpoint/2010/main" val="168679212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33600" y="609601"/>
            <a:ext cx="1219200"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SF-425 form</a:t>
            </a:r>
          </a:p>
        </p:txBody>
      </p:sp>
      <p:graphicFrame>
        <p:nvGraphicFramePr>
          <p:cNvPr id="14" name="Object 13"/>
          <p:cNvGraphicFramePr>
            <a:graphicFrameLocks noChangeAspect="1"/>
          </p:cNvGraphicFramePr>
          <p:nvPr>
            <p:extLst>
              <p:ext uri="{D42A27DB-BD31-4B8C-83A1-F6EECF244321}">
                <p14:modId xmlns:p14="http://schemas.microsoft.com/office/powerpoint/2010/main" val="692092635"/>
              </p:ext>
            </p:extLst>
          </p:nvPr>
        </p:nvGraphicFramePr>
        <p:xfrm>
          <a:off x="3810000" y="342417"/>
          <a:ext cx="4572000" cy="6173165"/>
        </p:xfrm>
        <a:graphic>
          <a:graphicData uri="http://schemas.openxmlformats.org/presentationml/2006/ole">
            <mc:AlternateContent xmlns:mc="http://schemas.openxmlformats.org/markup-compatibility/2006">
              <mc:Choice xmlns:v="urn:schemas-microsoft-com:vml" Requires="v">
                <p:oleObj name="Macro-Enabled Worksheet" r:id="rId2" imgW="7562912" imgH="10210800" progId="Excel.SheetMacroEnabled.12">
                  <p:embed/>
                </p:oleObj>
              </mc:Choice>
              <mc:Fallback>
                <p:oleObj name="Macro-Enabled Worksheet" r:id="rId2" imgW="7562912" imgH="10210800" progId="Excel.SheetMacroEnabled.12">
                  <p:embed/>
                  <p:pic>
                    <p:nvPicPr>
                      <p:cNvPr id="14" name="Object 13"/>
                      <p:cNvPicPr/>
                      <p:nvPr/>
                    </p:nvPicPr>
                    <p:blipFill>
                      <a:blip r:embed="rId3"/>
                      <a:stretch>
                        <a:fillRect/>
                      </a:stretch>
                    </p:blipFill>
                    <p:spPr>
                      <a:xfrm>
                        <a:off x="3810000" y="342417"/>
                        <a:ext cx="4572000" cy="6173165"/>
                      </a:xfrm>
                      <a:prstGeom prst="rect">
                        <a:avLst/>
                      </a:prstGeom>
                    </p:spPr>
                  </p:pic>
                </p:oleObj>
              </mc:Fallback>
            </mc:AlternateContent>
          </a:graphicData>
        </a:graphic>
      </p:graphicFrame>
    </p:spTree>
    <p:extLst>
      <p:ext uri="{BB962C8B-B14F-4D97-AF65-F5344CB8AC3E}">
        <p14:creationId xmlns:p14="http://schemas.microsoft.com/office/powerpoint/2010/main" val="8830587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138" y="609600"/>
            <a:ext cx="4109663"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69872" y="6248400"/>
            <a:ext cx="8237833" cy="369332"/>
          </a:xfrm>
          <a:prstGeom prst="rect">
            <a:avLst/>
          </a:prstGeom>
          <a:noFill/>
        </p:spPr>
        <p:txBody>
          <a:bodyPr wrap="none" rtlCol="0">
            <a:spAutoFit/>
          </a:bodyPr>
          <a:lstStyle/>
          <a:p>
            <a:r>
              <a:rPr lang="en-US" dirty="0"/>
              <a:t>Remember a report is due at the end of every fiscal quarter for every open contract</a:t>
            </a:r>
          </a:p>
        </p:txBody>
      </p:sp>
    </p:spTree>
    <p:extLst>
      <p:ext uri="{BB962C8B-B14F-4D97-AF65-F5344CB8AC3E}">
        <p14:creationId xmlns:p14="http://schemas.microsoft.com/office/powerpoint/2010/main" val="943076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57201"/>
            <a:ext cx="8610600" cy="4585871"/>
          </a:xfrm>
          <a:prstGeom prst="rect">
            <a:avLst/>
          </a:prstGeom>
        </p:spPr>
        <p:txBody>
          <a:bodyPr wrap="square">
            <a:spAutoFit/>
          </a:bodyPr>
          <a:lstStyle/>
          <a:p>
            <a:pPr algn="ctr" eaLnBrk="0" hangingPunct="0"/>
            <a:r>
              <a:rPr lang="en-US" b="1" dirty="0"/>
              <a:t>Delinquent reporting</a:t>
            </a:r>
            <a:endParaRPr lang="en-US" dirty="0"/>
          </a:p>
          <a:p>
            <a:pPr eaLnBrk="0" hangingPunct="0"/>
            <a:r>
              <a:rPr lang="en-US" b="1" dirty="0"/>
              <a:t> </a:t>
            </a:r>
            <a:endParaRPr lang="en-US" dirty="0"/>
          </a:p>
          <a:p>
            <a:pPr eaLnBrk="0" hangingPunct="0"/>
            <a:r>
              <a:rPr lang="en-US" sz="1600" dirty="0"/>
              <a:t>A tribe is required to submit an SF-425 </a:t>
            </a:r>
            <a:r>
              <a:rPr lang="en-US" sz="1600" b="1" dirty="0"/>
              <a:t>every quarter</a:t>
            </a:r>
            <a:r>
              <a:rPr lang="en-US" sz="1600" dirty="0"/>
              <a:t>, even if the tribe is delinquent in prior period reporting, once the project has begun or at least one report has been submitted. If the tribe is delinquent in reporting on multiple quarters, the tribe will be required to submit one SF-425 for each delinquent quarter.</a:t>
            </a:r>
          </a:p>
          <a:p>
            <a:pPr eaLnBrk="0" hangingPunct="0"/>
            <a:r>
              <a:rPr lang="en-US" sz="1600" i="1" dirty="0"/>
              <a:t>Example of delinquent reporting</a:t>
            </a:r>
            <a:endParaRPr lang="en-US" sz="1600" dirty="0"/>
          </a:p>
          <a:p>
            <a:pPr eaLnBrk="0" hangingPunct="0"/>
            <a:r>
              <a:rPr lang="en-US" sz="1600" i="1" dirty="0"/>
              <a:t> </a:t>
            </a:r>
            <a:endParaRPr lang="en-US" sz="1600" dirty="0"/>
          </a:p>
          <a:p>
            <a:pPr eaLnBrk="0" hangingPunct="0"/>
            <a:r>
              <a:rPr lang="en-US" sz="1600" dirty="0"/>
              <a:t>The current reporting period is for the quarter ending on 09/30/16, and the grant is not yet expired. The tribe’s last quarterly report was submitted for the quarter ending on 12/31/15. The tribe must submit individual quarterly reports for the reporting periods ending on the following dates:</a:t>
            </a:r>
          </a:p>
          <a:p>
            <a:pPr eaLnBrk="0" hangingPunct="0"/>
            <a:r>
              <a:rPr lang="en-US" sz="1600" dirty="0"/>
              <a:t>· 03/31/16</a:t>
            </a:r>
          </a:p>
          <a:p>
            <a:pPr eaLnBrk="0" hangingPunct="0"/>
            <a:r>
              <a:rPr lang="en-US" sz="1600" dirty="0"/>
              <a:t>· 06/30/16</a:t>
            </a:r>
          </a:p>
          <a:p>
            <a:pPr eaLnBrk="0" hangingPunct="0"/>
            <a:r>
              <a:rPr lang="en-US" sz="1600" dirty="0"/>
              <a:t>· 09/30/16</a:t>
            </a:r>
          </a:p>
          <a:p>
            <a:pPr eaLnBrk="0" hangingPunct="0"/>
            <a:r>
              <a:rPr lang="en-US" sz="1600" dirty="0"/>
              <a:t>The tribe should report expenses in the quarter in which they were incurred and carry the cumulative totals forward to the next reporting quarter. Please contact your Tribal Transportation POC to discuss bringing SF-425 reporting up to date.</a:t>
            </a:r>
          </a:p>
        </p:txBody>
      </p:sp>
    </p:spTree>
    <p:extLst>
      <p:ext uri="{BB962C8B-B14F-4D97-AF65-F5344CB8AC3E}">
        <p14:creationId xmlns:p14="http://schemas.microsoft.com/office/powerpoint/2010/main" val="145352080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p:cNvPr>
          <p:cNvSpPr/>
          <p:nvPr/>
        </p:nvSpPr>
        <p:spPr>
          <a:xfrm>
            <a:off x="1969741" y="228600"/>
            <a:ext cx="2743200" cy="1066800"/>
          </a:xfrm>
          <a:prstGeom prst="actionButtonHelp">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ction Button: Help 3">
            <a:hlinkClick r:id="" action="ppaction://noaction" highlightClick="1"/>
          </p:cNvPr>
          <p:cNvSpPr/>
          <p:nvPr/>
        </p:nvSpPr>
        <p:spPr>
          <a:xfrm>
            <a:off x="3810000" y="685800"/>
            <a:ext cx="2743200" cy="1066800"/>
          </a:xfrm>
          <a:prstGeom prst="actionButtonHelp">
            <a:avLst/>
          </a:prstGeom>
          <a:solidFill>
            <a:schemeClr val="accent3">
              <a:lumMod val="60000"/>
              <a:lumOff val="40000"/>
            </a:schemeClr>
          </a:solidFill>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6">
                  <a:lumMod val="40000"/>
                  <a:lumOff val="60000"/>
                </a:schemeClr>
              </a:solidFill>
            </a:endParaRPr>
          </a:p>
        </p:txBody>
      </p:sp>
      <p:sp>
        <p:nvSpPr>
          <p:cNvPr id="5" name="Action Button: Help 4">
            <a:hlinkClick r:id="" action="ppaction://noaction" highlightClick="1"/>
          </p:cNvPr>
          <p:cNvSpPr/>
          <p:nvPr/>
        </p:nvSpPr>
        <p:spPr>
          <a:xfrm>
            <a:off x="5562600" y="1143000"/>
            <a:ext cx="2743200" cy="1066800"/>
          </a:xfrm>
          <a:prstGeom prst="actionButtonHelp">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accent6">
                  <a:lumMod val="40000"/>
                  <a:lumOff val="60000"/>
                </a:schemeClr>
              </a:solidFill>
            </a:endParaRPr>
          </a:p>
        </p:txBody>
      </p:sp>
      <p:sp>
        <p:nvSpPr>
          <p:cNvPr id="7" name="Action Button: Help 6">
            <a:hlinkClick r:id="" action="ppaction://noaction" highlightClick="1"/>
          </p:cNvPr>
          <p:cNvSpPr/>
          <p:nvPr/>
        </p:nvSpPr>
        <p:spPr>
          <a:xfrm>
            <a:off x="7543800" y="1600200"/>
            <a:ext cx="2743200" cy="1066800"/>
          </a:xfrm>
          <a:prstGeom prst="actionButtonHelp">
            <a:avLst/>
          </a:prstGeom>
          <a:solidFill>
            <a:schemeClr val="accent3">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8" name="TextBox 7"/>
          <p:cNvSpPr txBox="1"/>
          <p:nvPr/>
        </p:nvSpPr>
        <p:spPr>
          <a:xfrm>
            <a:off x="3598074" y="3352800"/>
            <a:ext cx="4995855" cy="923330"/>
          </a:xfrm>
          <a:prstGeom prst="rect">
            <a:avLst/>
          </a:prstGeom>
          <a:noFill/>
        </p:spPr>
        <p:txBody>
          <a:bodyPr wrap="none" rtlCol="0">
            <a:spAutoFit/>
          </a:bodyPr>
          <a:lstStyle/>
          <a:p>
            <a:r>
              <a:rPr lang="en-US" sz="5400" dirty="0">
                <a:solidFill>
                  <a:schemeClr val="accent2">
                    <a:lumMod val="75000"/>
                  </a:schemeClr>
                </a:solidFill>
              </a:rPr>
              <a:t>Any Questions??</a:t>
            </a:r>
          </a:p>
        </p:txBody>
      </p:sp>
    </p:spTree>
    <p:extLst>
      <p:ext uri="{BB962C8B-B14F-4D97-AF65-F5344CB8AC3E}">
        <p14:creationId xmlns:p14="http://schemas.microsoft.com/office/powerpoint/2010/main" val="170930370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FISCAL YEAR (FY) QUARTERS</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2584047754"/>
              </p:ext>
            </p:extLst>
          </p:nvPr>
        </p:nvGraphicFramePr>
        <p:xfrm>
          <a:off x="1145731" y="1954750"/>
          <a:ext cx="10058400" cy="3705170"/>
        </p:xfrm>
        <a:graphic>
          <a:graphicData uri="http://schemas.openxmlformats.org/drawingml/2006/table">
            <a:tbl>
              <a:tblPr firstRow="1" bandRow="1">
                <a:noFill/>
                <a:tableStyleId>{3B4B98B0-60AC-42C2-AFA5-B58CD77FA1E5}</a:tableStyleId>
              </a:tblPr>
              <a:tblGrid>
                <a:gridCol w="2514600">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59307">
                <a:tc>
                  <a:txBody>
                    <a:bodyPr/>
                    <a:lstStyle/>
                    <a:p>
                      <a:r>
                        <a:rPr lang="en-US" sz="2400" b="1" cap="all" spc="150" dirty="0">
                          <a:solidFill>
                            <a:schemeClr val="lt1"/>
                          </a:solidFill>
                        </a:rPr>
                        <a:t>Q1</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Q2</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Q3</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Q4</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719485">
                <a:tc>
                  <a:txBody>
                    <a:bodyPr/>
                    <a:lstStyle/>
                    <a:p>
                      <a:r>
                        <a:rPr lang="en-US" sz="1400" b="1" cap="none" spc="0" dirty="0">
                          <a:solidFill>
                            <a:schemeClr val="tx1"/>
                          </a:solidFill>
                          <a:latin typeface="Arial Black" panose="020B0A04020102020204" pitchFamily="34" charset="0"/>
                        </a:rPr>
                        <a:t>OCTOBER</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JANUARY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APRIL</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JULY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71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NOVEMBER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FEBRUARY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MAY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AUGUST</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71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DECEMBER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MARCH</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JUNE</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SEPTEMBER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r h="839839">
                <a:tc>
                  <a:txBody>
                    <a:bodyPr/>
                    <a:lstStyle/>
                    <a:p>
                      <a:r>
                        <a:rPr lang="en-US" sz="1200" b="1" cap="none" spc="0" dirty="0">
                          <a:solidFill>
                            <a:schemeClr val="tx1"/>
                          </a:solidFill>
                        </a:rPr>
                        <a:t>Last day of Q1: December 31</a:t>
                      </a:r>
                      <a:r>
                        <a:rPr lang="en-US" sz="1200" b="1" cap="none" spc="0" baseline="30000" dirty="0">
                          <a:solidFill>
                            <a:schemeClr val="tx1"/>
                          </a:solidFill>
                        </a:rPr>
                        <a:t>st</a:t>
                      </a:r>
                      <a:endParaRPr lang="en-US" sz="1200" b="1" cap="none" spc="0" dirty="0">
                        <a:solidFill>
                          <a:schemeClr val="tx1"/>
                        </a:solidFill>
                      </a:endParaRPr>
                    </a:p>
                    <a:p>
                      <a:r>
                        <a:rPr lang="en-US" sz="1200" b="1" cap="none" spc="0" dirty="0">
                          <a:solidFill>
                            <a:schemeClr val="tx1"/>
                          </a:solidFill>
                        </a:rPr>
                        <a:t>Report Due: January 31</a:t>
                      </a:r>
                      <a:r>
                        <a:rPr lang="en-US" sz="1200" b="1" cap="none" spc="0" baseline="30000" dirty="0">
                          <a:solidFill>
                            <a:schemeClr val="tx1"/>
                          </a:solidFill>
                        </a:rPr>
                        <a:t>st</a:t>
                      </a:r>
                      <a:r>
                        <a:rPr lang="en-US" sz="1200" b="1" cap="none" spc="0" dirty="0">
                          <a:solidFill>
                            <a:schemeClr val="tx1"/>
                          </a:solidFill>
                        </a:rPr>
                        <a:t> </a:t>
                      </a: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Q2: March 31</a:t>
                      </a:r>
                      <a:r>
                        <a:rPr lang="en-US" sz="1200" b="1" cap="none" spc="0" baseline="30000" dirty="0">
                          <a:solidFill>
                            <a:schemeClr val="tx1"/>
                          </a:solidFill>
                        </a:rPr>
                        <a:t>st</a:t>
                      </a:r>
                      <a:endParaRPr lang="en-US" sz="1200" b="1" cap="none" spc="0" dirty="0">
                        <a:solidFill>
                          <a:schemeClr val="tx1"/>
                        </a:solidFill>
                      </a:endParaRPr>
                    </a:p>
                    <a:p>
                      <a:r>
                        <a:rPr lang="en-US" sz="1200" b="1" cap="none" spc="0" dirty="0">
                          <a:solidFill>
                            <a:schemeClr val="tx1"/>
                          </a:solidFill>
                        </a:rPr>
                        <a:t>Report Due: April 30</a:t>
                      </a:r>
                      <a:r>
                        <a:rPr lang="en-US" sz="1200" b="1" cap="none" spc="0" baseline="30000" dirty="0">
                          <a:solidFill>
                            <a:schemeClr val="tx1"/>
                          </a:solidFill>
                        </a:rPr>
                        <a:t>th</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Q3: June 30</a:t>
                      </a:r>
                      <a:r>
                        <a:rPr lang="en-US" sz="1200" b="1" cap="none" spc="0" baseline="30000" dirty="0">
                          <a:solidFill>
                            <a:schemeClr val="tx1"/>
                          </a:solidFill>
                        </a:rPr>
                        <a:t>th</a:t>
                      </a:r>
                      <a:r>
                        <a:rPr lang="en-US" sz="1200" b="1" cap="none" spc="0" dirty="0">
                          <a:solidFill>
                            <a:schemeClr val="tx1"/>
                          </a:solidFill>
                        </a:rPr>
                        <a:t> </a:t>
                      </a:r>
                    </a:p>
                    <a:p>
                      <a:r>
                        <a:rPr lang="en-US" sz="1200" b="1" cap="none" spc="0" dirty="0">
                          <a:solidFill>
                            <a:schemeClr val="tx1"/>
                          </a:solidFill>
                        </a:rPr>
                        <a:t>Report Due: July 31</a:t>
                      </a:r>
                      <a:r>
                        <a:rPr lang="en-US" sz="1200" b="1" cap="none" spc="0" baseline="30000" dirty="0">
                          <a:solidFill>
                            <a:schemeClr val="tx1"/>
                          </a:solidFill>
                        </a:rPr>
                        <a:t>st</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Q4: September 30</a:t>
                      </a:r>
                      <a:r>
                        <a:rPr lang="en-US" sz="1200" b="1" cap="none" spc="0" baseline="30000" dirty="0">
                          <a:solidFill>
                            <a:schemeClr val="tx1"/>
                          </a:solidFill>
                        </a:rPr>
                        <a:t>th</a:t>
                      </a:r>
                      <a:r>
                        <a:rPr lang="en-US" sz="1200" b="1" cap="none" spc="0" dirty="0">
                          <a:solidFill>
                            <a:schemeClr val="tx1"/>
                          </a:solidFill>
                        </a:rPr>
                        <a:t> </a:t>
                      </a:r>
                    </a:p>
                    <a:p>
                      <a:r>
                        <a:rPr lang="en-US" sz="1200" b="1" cap="none" spc="0" dirty="0">
                          <a:solidFill>
                            <a:schemeClr val="tx1"/>
                          </a:solidFill>
                        </a:rPr>
                        <a:t>Report Due: October 31</a:t>
                      </a:r>
                      <a:r>
                        <a:rPr lang="en-US" sz="1200" b="1" cap="none" spc="0" baseline="30000" dirty="0">
                          <a:solidFill>
                            <a:schemeClr val="tx1"/>
                          </a:solidFill>
                        </a:rPr>
                        <a:t>st</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38684286"/>
                  </a:ext>
                </a:extLst>
              </a:tr>
            </a:tbl>
          </a:graphicData>
        </a:graphic>
      </p:graphicFrame>
    </p:spTree>
    <p:extLst>
      <p:ext uri="{BB962C8B-B14F-4D97-AF65-F5344CB8AC3E}">
        <p14:creationId xmlns:p14="http://schemas.microsoft.com/office/powerpoint/2010/main" val="293351433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sz="4600" dirty="0"/>
              <a:t>CALENDAR YEAR (CY) QUARTERS</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1581954037"/>
              </p:ext>
            </p:extLst>
          </p:nvPr>
        </p:nvGraphicFramePr>
        <p:xfrm>
          <a:off x="1145731" y="1954750"/>
          <a:ext cx="10058400" cy="3705170"/>
        </p:xfrm>
        <a:graphic>
          <a:graphicData uri="http://schemas.openxmlformats.org/drawingml/2006/table">
            <a:tbl>
              <a:tblPr firstRow="1" bandRow="1">
                <a:noFill/>
                <a:tableStyleId>{3B4B98B0-60AC-42C2-AFA5-B58CD77FA1E5}</a:tableStyleId>
              </a:tblPr>
              <a:tblGrid>
                <a:gridCol w="2514600">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59307">
                <a:tc>
                  <a:txBody>
                    <a:bodyPr/>
                    <a:lstStyle/>
                    <a:p>
                      <a:r>
                        <a:rPr lang="en-US" sz="2400" b="1" cap="all" spc="150" dirty="0">
                          <a:solidFill>
                            <a:schemeClr val="lt1"/>
                          </a:solidFill>
                        </a:rPr>
                        <a:t>Q1:</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Q2</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Q3</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1" cap="all" spc="150" dirty="0">
                          <a:solidFill>
                            <a:schemeClr val="lt1"/>
                          </a:solidFill>
                        </a:rPr>
                        <a:t>Q4</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719485">
                <a:tc>
                  <a:txBody>
                    <a:bodyPr/>
                    <a:lstStyle/>
                    <a:p>
                      <a:r>
                        <a:rPr lang="en-US" sz="1400" b="1" cap="none" spc="0" dirty="0">
                          <a:solidFill>
                            <a:schemeClr val="tx1"/>
                          </a:solidFill>
                          <a:latin typeface="Arial Black" panose="020B0A04020102020204" pitchFamily="34" charset="0"/>
                        </a:rPr>
                        <a:t>JANUARY</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APRIL</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JULY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OCTOBER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71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FEBRUARY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MAY</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AUGUST</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NOVEMBER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719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MARCH</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JUNE</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SEPTEMBER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none" spc="0" dirty="0">
                          <a:solidFill>
                            <a:schemeClr val="tx1"/>
                          </a:solidFill>
                          <a:latin typeface="Arial Black" panose="020B0A04020102020204" pitchFamily="34" charset="0"/>
                        </a:rPr>
                        <a:t>DECEMBER</a:t>
                      </a:r>
                    </a:p>
                    <a:p>
                      <a:endParaRPr lang="en-US" sz="1400" b="1" cap="none" spc="0" dirty="0">
                        <a:solidFill>
                          <a:schemeClr val="tx1"/>
                        </a:solidFill>
                        <a:latin typeface="Arial Black" panose="020B0A04020102020204" pitchFamily="34" charset="0"/>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r h="839839">
                <a:tc>
                  <a:txBody>
                    <a:bodyPr/>
                    <a:lstStyle/>
                    <a:p>
                      <a:r>
                        <a:rPr lang="en-US" sz="1200" b="1" cap="none" spc="0" dirty="0">
                          <a:solidFill>
                            <a:schemeClr val="tx1"/>
                          </a:solidFill>
                        </a:rPr>
                        <a:t>Last day of Q1: March 31</a:t>
                      </a:r>
                      <a:r>
                        <a:rPr lang="en-US" sz="1200" b="1" cap="none" spc="0" baseline="30000" dirty="0">
                          <a:solidFill>
                            <a:schemeClr val="tx1"/>
                          </a:solidFill>
                        </a:rPr>
                        <a:t>st</a:t>
                      </a:r>
                      <a:r>
                        <a:rPr lang="en-US" sz="1200" b="1" cap="none" spc="0" dirty="0">
                          <a:solidFill>
                            <a:schemeClr val="tx1"/>
                          </a:solidFill>
                        </a:rPr>
                        <a:t> </a:t>
                      </a:r>
                    </a:p>
                    <a:p>
                      <a:r>
                        <a:rPr lang="en-US" sz="1200" b="1" cap="none" spc="0" dirty="0">
                          <a:solidFill>
                            <a:schemeClr val="tx1"/>
                          </a:solidFill>
                        </a:rPr>
                        <a:t>Report Due: April 30</a:t>
                      </a:r>
                      <a:r>
                        <a:rPr lang="en-US" sz="1200" b="1" cap="none" spc="0" baseline="30000" dirty="0">
                          <a:solidFill>
                            <a:schemeClr val="tx1"/>
                          </a:solidFill>
                        </a:rPr>
                        <a:t>th</a:t>
                      </a:r>
                      <a:r>
                        <a:rPr lang="en-US" sz="1200" b="1" cap="none" spc="0" dirty="0">
                          <a:solidFill>
                            <a:schemeClr val="tx1"/>
                          </a:solidFill>
                        </a:rPr>
                        <a:t> </a:t>
                      </a: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Q2: June 30</a:t>
                      </a:r>
                      <a:r>
                        <a:rPr lang="en-US" sz="1200" b="1" cap="none" spc="0" baseline="30000" dirty="0">
                          <a:solidFill>
                            <a:schemeClr val="tx1"/>
                          </a:solidFill>
                        </a:rPr>
                        <a:t>th</a:t>
                      </a:r>
                      <a:r>
                        <a:rPr lang="en-US" sz="1200" b="1" cap="none" spc="0" dirty="0">
                          <a:solidFill>
                            <a:schemeClr val="tx1"/>
                          </a:solidFill>
                        </a:rPr>
                        <a:t> </a:t>
                      </a:r>
                    </a:p>
                    <a:p>
                      <a:r>
                        <a:rPr lang="en-US" sz="1200" b="1" cap="none" spc="0" dirty="0">
                          <a:solidFill>
                            <a:schemeClr val="tx1"/>
                          </a:solidFill>
                        </a:rPr>
                        <a:t>Report Due: July 31</a:t>
                      </a:r>
                      <a:r>
                        <a:rPr lang="en-US" sz="1200" b="1" cap="none" spc="0" baseline="30000" dirty="0">
                          <a:solidFill>
                            <a:schemeClr val="tx1"/>
                          </a:solidFill>
                        </a:rPr>
                        <a:t>st</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Q3: September 30</a:t>
                      </a:r>
                      <a:r>
                        <a:rPr lang="en-US" sz="1200" b="1" cap="none" spc="0" baseline="30000" dirty="0">
                          <a:solidFill>
                            <a:schemeClr val="tx1"/>
                          </a:solidFill>
                        </a:rPr>
                        <a:t>th</a:t>
                      </a:r>
                      <a:r>
                        <a:rPr lang="en-US" sz="1200" b="1" cap="none" spc="0" dirty="0">
                          <a:solidFill>
                            <a:schemeClr val="tx1"/>
                          </a:solidFill>
                        </a:rPr>
                        <a:t> </a:t>
                      </a:r>
                    </a:p>
                    <a:p>
                      <a:r>
                        <a:rPr lang="en-US" sz="1200" b="1" cap="none" spc="0" dirty="0">
                          <a:solidFill>
                            <a:schemeClr val="tx1"/>
                          </a:solidFill>
                        </a:rPr>
                        <a:t>Report Due: October 31</a:t>
                      </a:r>
                      <a:r>
                        <a:rPr lang="en-US" sz="1200" b="1" cap="none" spc="0" baseline="30000" dirty="0">
                          <a:solidFill>
                            <a:schemeClr val="tx1"/>
                          </a:solidFill>
                        </a:rPr>
                        <a:t>st</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b="1" cap="none" spc="0" dirty="0">
                          <a:solidFill>
                            <a:schemeClr val="tx1"/>
                          </a:solidFill>
                        </a:rPr>
                        <a:t>Last day of Q4: December 31</a:t>
                      </a:r>
                      <a:r>
                        <a:rPr lang="en-US" sz="1200" b="1" cap="none" spc="0" baseline="30000" dirty="0">
                          <a:solidFill>
                            <a:schemeClr val="tx1"/>
                          </a:solidFill>
                        </a:rPr>
                        <a:t>st</a:t>
                      </a:r>
                      <a:r>
                        <a:rPr lang="en-US" sz="1200" b="1" cap="none" spc="0" dirty="0">
                          <a:solidFill>
                            <a:schemeClr val="tx1"/>
                          </a:solidFill>
                        </a:rPr>
                        <a:t> </a:t>
                      </a:r>
                    </a:p>
                    <a:p>
                      <a:r>
                        <a:rPr lang="en-US" sz="1200" b="1" cap="none" spc="0" dirty="0">
                          <a:solidFill>
                            <a:schemeClr val="tx1"/>
                          </a:solidFill>
                        </a:rPr>
                        <a:t>Report Due: January 31</a:t>
                      </a:r>
                      <a:r>
                        <a:rPr lang="en-US" sz="1200" b="1" cap="none" spc="0" baseline="30000" dirty="0">
                          <a:solidFill>
                            <a:schemeClr val="tx1"/>
                          </a:solidFill>
                        </a:rPr>
                        <a:t>st</a:t>
                      </a:r>
                      <a:r>
                        <a:rPr lang="en-US" sz="1200" b="1" cap="none" spc="0" dirty="0">
                          <a:solidFill>
                            <a:schemeClr val="tx1"/>
                          </a:solidFill>
                        </a:rPr>
                        <a:t> </a:t>
                      </a:r>
                    </a:p>
                    <a:p>
                      <a:endParaRPr lang="en-US" sz="1200" b="1"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38684286"/>
                  </a:ext>
                </a:extLst>
              </a:tr>
            </a:tbl>
          </a:graphicData>
        </a:graphic>
      </p:graphicFrame>
    </p:spTree>
    <p:extLst>
      <p:ext uri="{BB962C8B-B14F-4D97-AF65-F5344CB8AC3E}">
        <p14:creationId xmlns:p14="http://schemas.microsoft.com/office/powerpoint/2010/main" val="231662335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2">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14">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D39099A-E235-4397-8646-2DEECB6174A0}"/>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6000" dirty="0">
                <a:solidFill>
                  <a:schemeClr val="tx1">
                    <a:lumMod val="85000"/>
                    <a:lumOff val="15000"/>
                  </a:schemeClr>
                </a:solidFill>
              </a:rPr>
              <a:t>FILLING OUT THE SF-425</a:t>
            </a:r>
          </a:p>
        </p:txBody>
      </p:sp>
      <p:sp>
        <p:nvSpPr>
          <p:cNvPr id="4" name="Text Placeholder 3">
            <a:extLst>
              <a:ext uri="{FF2B5EF4-FFF2-40B4-BE49-F238E27FC236}">
                <a16:creationId xmlns:a16="http://schemas.microsoft.com/office/drawing/2014/main" id="{0BE9FE2F-AF9F-453B-BCC4-80687ED160A3}"/>
              </a:ext>
            </a:extLst>
          </p:cNvPr>
          <p:cNvSpPr>
            <a:spLocks noGrp="1"/>
          </p:cNvSpPr>
          <p:nvPr>
            <p:ph type="body" sz="half" idx="2"/>
          </p:nvPr>
        </p:nvSpPr>
        <p:spPr>
          <a:xfrm>
            <a:off x="1023257" y="965198"/>
            <a:ext cx="2707937" cy="4927602"/>
          </a:xfrm>
        </p:spPr>
        <p:txBody>
          <a:bodyPr vert="horz" lIns="91440" tIns="45720" rIns="91440" bIns="45720" rtlCol="0" anchor="ctr">
            <a:normAutofit/>
          </a:bodyPr>
          <a:lstStyle/>
          <a:p>
            <a:pPr algn="r">
              <a:lnSpc>
                <a:spcPct val="100000"/>
              </a:lnSpc>
              <a:spcBef>
                <a:spcPts val="1200"/>
              </a:spcBef>
              <a:spcAft>
                <a:spcPts val="200"/>
              </a:spcAft>
            </a:pPr>
            <a:r>
              <a:rPr lang="en-US" sz="2000" cap="all" spc="200" dirty="0">
                <a:solidFill>
                  <a:schemeClr val="tx1"/>
                </a:solidFill>
              </a:rPr>
              <a:t>Step-by-Step</a:t>
            </a:r>
          </a:p>
        </p:txBody>
      </p:sp>
      <p:cxnSp>
        <p:nvCxnSpPr>
          <p:cNvPr id="17" name="Straight Connector 16">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6900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28D511-9955-40F8-AD8D-1B94852171BC}"/>
              </a:ext>
            </a:extLst>
          </p:cNvPr>
          <p:cNvPicPr>
            <a:picLocks noChangeAspect="1"/>
          </p:cNvPicPr>
          <p:nvPr/>
        </p:nvPicPr>
        <p:blipFill>
          <a:blip r:embed="rId2"/>
          <a:srcRect/>
          <a:stretch/>
        </p:blipFill>
        <p:spPr>
          <a:xfrm>
            <a:off x="141450" y="296170"/>
            <a:ext cx="8846428" cy="3361429"/>
          </a:xfrm>
          <a:prstGeom prst="rect">
            <a:avLst/>
          </a:prstGeom>
        </p:spPr>
      </p:pic>
      <p:sp>
        <p:nvSpPr>
          <p:cNvPr id="3" name="Callout: Bent Line with Border and Accent Bar 2">
            <a:extLst>
              <a:ext uri="{FF2B5EF4-FFF2-40B4-BE49-F238E27FC236}">
                <a16:creationId xmlns:a16="http://schemas.microsoft.com/office/drawing/2014/main" id="{2EC845D8-13A2-42F5-93C8-1E46E60373E0}"/>
              </a:ext>
            </a:extLst>
          </p:cNvPr>
          <p:cNvSpPr/>
          <p:nvPr/>
        </p:nvSpPr>
        <p:spPr>
          <a:xfrm>
            <a:off x="9282684" y="296170"/>
            <a:ext cx="2542032" cy="1066800"/>
          </a:xfrm>
          <a:prstGeom prst="accentBorderCallout2">
            <a:avLst>
              <a:gd name="adj1" fmla="val 2321"/>
              <a:gd name="adj2" fmla="val -7733"/>
              <a:gd name="adj3" fmla="val 4607"/>
              <a:gd name="adj4" fmla="val -125960"/>
              <a:gd name="adj5" fmla="val 109500"/>
              <a:gd name="adj6" fmla="val -194348"/>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1.</a:t>
            </a:r>
          </a:p>
          <a:p>
            <a:r>
              <a:rPr lang="en-US" sz="1200" dirty="0">
                <a:solidFill>
                  <a:schemeClr val="tx1"/>
                </a:solidFill>
                <a:latin typeface="Arial Narrow" panose="020B0606020202030204" pitchFamily="34" charset="0"/>
              </a:rPr>
              <a:t>Bureau of Indian Affairs-Alaska Region</a:t>
            </a:r>
          </a:p>
        </p:txBody>
      </p:sp>
      <p:sp>
        <p:nvSpPr>
          <p:cNvPr id="4" name="Callout: Bent Line with Border and Accent Bar 3">
            <a:extLst>
              <a:ext uri="{FF2B5EF4-FFF2-40B4-BE49-F238E27FC236}">
                <a16:creationId xmlns:a16="http://schemas.microsoft.com/office/drawing/2014/main" id="{80C9320B-FD6C-4BEA-B4D2-21324E9B9F39}"/>
              </a:ext>
            </a:extLst>
          </p:cNvPr>
          <p:cNvSpPr/>
          <p:nvPr/>
        </p:nvSpPr>
        <p:spPr>
          <a:xfrm>
            <a:off x="9282684" y="1668780"/>
            <a:ext cx="2542032" cy="1066800"/>
          </a:xfrm>
          <a:prstGeom prst="accentBorderCallout2">
            <a:avLst>
              <a:gd name="adj1" fmla="val -536"/>
              <a:gd name="adj2" fmla="val -8033"/>
              <a:gd name="adj3" fmla="val -15679"/>
              <a:gd name="adj4" fmla="val -23442"/>
              <a:gd name="adj5" fmla="val -13213"/>
              <a:gd name="adj6" fmla="val -7660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2.</a:t>
            </a:r>
          </a:p>
          <a:p>
            <a:r>
              <a:rPr lang="en-US" sz="1200" dirty="0">
                <a:solidFill>
                  <a:schemeClr val="tx1"/>
                </a:solidFill>
                <a:latin typeface="Arial Narrow" panose="020B0606020202030204" pitchFamily="34" charset="0"/>
              </a:rPr>
              <a:t>Contract or Grant Number here:</a:t>
            </a:r>
          </a:p>
          <a:p>
            <a:r>
              <a:rPr lang="en-US" sz="1200" dirty="0">
                <a:solidFill>
                  <a:schemeClr val="tx1"/>
                </a:solidFill>
                <a:latin typeface="Arial Narrow" panose="020B0606020202030204" pitchFamily="34" charset="0"/>
              </a:rPr>
              <a:t>Ex. A23AV00123</a:t>
            </a:r>
          </a:p>
        </p:txBody>
      </p:sp>
      <p:sp>
        <p:nvSpPr>
          <p:cNvPr id="5" name="Callout: Bent Line with Border and Accent Bar 4">
            <a:extLst>
              <a:ext uri="{FF2B5EF4-FFF2-40B4-BE49-F238E27FC236}">
                <a16:creationId xmlns:a16="http://schemas.microsoft.com/office/drawing/2014/main" id="{1ED4B9F2-34DB-4054-A9FE-640E324A22B0}"/>
              </a:ext>
            </a:extLst>
          </p:cNvPr>
          <p:cNvSpPr/>
          <p:nvPr/>
        </p:nvSpPr>
        <p:spPr>
          <a:xfrm>
            <a:off x="9282684" y="3041390"/>
            <a:ext cx="2542032" cy="1066800"/>
          </a:xfrm>
          <a:prstGeom prst="accentBorderCallout2">
            <a:avLst>
              <a:gd name="adj1" fmla="val 2321"/>
              <a:gd name="adj2" fmla="val -8333"/>
              <a:gd name="adj3" fmla="val -19250"/>
              <a:gd name="adj4" fmla="val -21344"/>
              <a:gd name="adj5" fmla="val -19214"/>
              <a:gd name="adj6" fmla="val -7366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3.</a:t>
            </a:r>
          </a:p>
          <a:p>
            <a:r>
              <a:rPr lang="en-US" sz="1200" dirty="0">
                <a:solidFill>
                  <a:schemeClr val="tx1"/>
                </a:solidFill>
                <a:latin typeface="Arial Narrow" panose="020B0606020202030204" pitchFamily="34" charset="0"/>
              </a:rPr>
              <a:t>Fill out Tribe address here.  </a:t>
            </a:r>
          </a:p>
          <a:p>
            <a:r>
              <a:rPr lang="en-US" sz="1200" dirty="0">
                <a:solidFill>
                  <a:schemeClr val="tx1"/>
                </a:solidFill>
                <a:latin typeface="Arial Narrow" panose="020B0606020202030204" pitchFamily="34" charset="0"/>
              </a:rPr>
              <a:t>For county and province put “N/A”</a:t>
            </a:r>
          </a:p>
        </p:txBody>
      </p:sp>
      <p:sp>
        <p:nvSpPr>
          <p:cNvPr id="2" name="TextBox 1">
            <a:extLst>
              <a:ext uri="{FF2B5EF4-FFF2-40B4-BE49-F238E27FC236}">
                <a16:creationId xmlns:a16="http://schemas.microsoft.com/office/drawing/2014/main" id="{7B45493C-E18A-4C4B-97D0-D591FBF32F33}"/>
              </a:ext>
            </a:extLst>
          </p:cNvPr>
          <p:cNvSpPr txBox="1"/>
          <p:nvPr/>
        </p:nvSpPr>
        <p:spPr>
          <a:xfrm>
            <a:off x="411308" y="1412449"/>
            <a:ext cx="2354042" cy="276999"/>
          </a:xfrm>
          <a:prstGeom prst="rect">
            <a:avLst/>
          </a:prstGeom>
          <a:noFill/>
        </p:spPr>
        <p:txBody>
          <a:bodyPr wrap="none" rtlCol="0">
            <a:spAutoFit/>
          </a:bodyPr>
          <a:lstStyle/>
          <a:p>
            <a:r>
              <a:rPr lang="en-US" sz="1200" dirty="0">
                <a:latin typeface="Arial Narrow" panose="020B0606020202030204" pitchFamily="34" charset="0"/>
                <a:cs typeface="Arial" panose="020B0604020202020204" pitchFamily="34" charset="0"/>
              </a:rPr>
              <a:t>Bureau of Indian Affairs-Alaska Region</a:t>
            </a:r>
          </a:p>
        </p:txBody>
      </p:sp>
      <p:sp>
        <p:nvSpPr>
          <p:cNvPr id="6" name="TextBox 5">
            <a:extLst>
              <a:ext uri="{FF2B5EF4-FFF2-40B4-BE49-F238E27FC236}">
                <a16:creationId xmlns:a16="http://schemas.microsoft.com/office/drawing/2014/main" id="{28505CFB-6941-4E7E-A81A-A7759B168826}"/>
              </a:ext>
            </a:extLst>
          </p:cNvPr>
          <p:cNvSpPr txBox="1"/>
          <p:nvPr/>
        </p:nvSpPr>
        <p:spPr>
          <a:xfrm>
            <a:off x="4876800" y="1485900"/>
            <a:ext cx="924036" cy="276999"/>
          </a:xfrm>
          <a:prstGeom prst="rect">
            <a:avLst/>
          </a:prstGeom>
          <a:noFill/>
        </p:spPr>
        <p:txBody>
          <a:bodyPr wrap="none" rtlCol="0">
            <a:spAutoFit/>
          </a:bodyPr>
          <a:lstStyle/>
          <a:p>
            <a:r>
              <a:rPr lang="en-US" sz="1200" dirty="0">
                <a:latin typeface="Arial Narrow" panose="020B0606020202030204" pitchFamily="34" charset="0"/>
              </a:rPr>
              <a:t>A23AV00123</a:t>
            </a:r>
          </a:p>
        </p:txBody>
      </p:sp>
      <p:grpSp>
        <p:nvGrpSpPr>
          <p:cNvPr id="16" name="Group 15">
            <a:extLst>
              <a:ext uri="{FF2B5EF4-FFF2-40B4-BE49-F238E27FC236}">
                <a16:creationId xmlns:a16="http://schemas.microsoft.com/office/drawing/2014/main" id="{A3F8F39C-D051-47FB-95EA-D7A5683D4B7D}"/>
              </a:ext>
            </a:extLst>
          </p:cNvPr>
          <p:cNvGrpSpPr/>
          <p:nvPr/>
        </p:nvGrpSpPr>
        <p:grpSpPr>
          <a:xfrm>
            <a:off x="890015" y="2081968"/>
            <a:ext cx="5924825" cy="1517926"/>
            <a:chOff x="890015" y="2081968"/>
            <a:chExt cx="5924825" cy="1517926"/>
          </a:xfrm>
        </p:grpSpPr>
        <p:sp>
          <p:nvSpPr>
            <p:cNvPr id="8" name="TextBox 7">
              <a:extLst>
                <a:ext uri="{FF2B5EF4-FFF2-40B4-BE49-F238E27FC236}">
                  <a16:creationId xmlns:a16="http://schemas.microsoft.com/office/drawing/2014/main" id="{BA352465-8EAD-4346-9E95-7107BDEFB37A}"/>
                </a:ext>
              </a:extLst>
            </p:cNvPr>
            <p:cNvSpPr txBox="1"/>
            <p:nvPr/>
          </p:nvSpPr>
          <p:spPr>
            <a:xfrm>
              <a:off x="2036064" y="2081968"/>
              <a:ext cx="1444883" cy="276999"/>
            </a:xfrm>
            <a:prstGeom prst="rect">
              <a:avLst/>
            </a:prstGeom>
            <a:noFill/>
          </p:spPr>
          <p:txBody>
            <a:bodyPr wrap="none" rtlCol="0">
              <a:spAutoFit/>
            </a:bodyPr>
            <a:lstStyle/>
            <a:p>
              <a:r>
                <a:rPr lang="en-US" sz="1200" dirty="0">
                  <a:latin typeface="Arial Narrow" panose="020B0606020202030204" pitchFamily="34" charset="0"/>
                </a:rPr>
                <a:t>Tribe of Sleeping Lady</a:t>
              </a:r>
            </a:p>
          </p:txBody>
        </p:sp>
        <p:sp>
          <p:nvSpPr>
            <p:cNvPr id="9" name="TextBox 8">
              <a:extLst>
                <a:ext uri="{FF2B5EF4-FFF2-40B4-BE49-F238E27FC236}">
                  <a16:creationId xmlns:a16="http://schemas.microsoft.com/office/drawing/2014/main" id="{C94784A3-8426-478A-87B1-62348E2C776A}"/>
                </a:ext>
              </a:extLst>
            </p:cNvPr>
            <p:cNvSpPr txBox="1"/>
            <p:nvPr/>
          </p:nvSpPr>
          <p:spPr>
            <a:xfrm>
              <a:off x="908304" y="2351584"/>
              <a:ext cx="992451" cy="276999"/>
            </a:xfrm>
            <a:prstGeom prst="rect">
              <a:avLst/>
            </a:prstGeom>
            <a:noFill/>
          </p:spPr>
          <p:txBody>
            <a:bodyPr wrap="none" rtlCol="0">
              <a:spAutoFit/>
            </a:bodyPr>
            <a:lstStyle/>
            <a:p>
              <a:r>
                <a:rPr lang="en-US" sz="1200" dirty="0">
                  <a:latin typeface="Arial Narrow" panose="020B0606020202030204" pitchFamily="34" charset="0"/>
                </a:rPr>
                <a:t>P.O. Box 1234</a:t>
              </a:r>
            </a:p>
          </p:txBody>
        </p:sp>
        <p:sp>
          <p:nvSpPr>
            <p:cNvPr id="10" name="TextBox 9">
              <a:extLst>
                <a:ext uri="{FF2B5EF4-FFF2-40B4-BE49-F238E27FC236}">
                  <a16:creationId xmlns:a16="http://schemas.microsoft.com/office/drawing/2014/main" id="{E80E922C-6F5A-40C8-B148-BD112267B588}"/>
                </a:ext>
              </a:extLst>
            </p:cNvPr>
            <p:cNvSpPr txBox="1"/>
            <p:nvPr/>
          </p:nvSpPr>
          <p:spPr>
            <a:xfrm>
              <a:off x="890015" y="2834192"/>
              <a:ext cx="986167" cy="276999"/>
            </a:xfrm>
            <a:prstGeom prst="rect">
              <a:avLst/>
            </a:prstGeom>
            <a:noFill/>
          </p:spPr>
          <p:txBody>
            <a:bodyPr wrap="none" rtlCol="0">
              <a:spAutoFit/>
            </a:bodyPr>
            <a:lstStyle/>
            <a:p>
              <a:r>
                <a:rPr lang="en-US" sz="1200" dirty="0">
                  <a:latin typeface="Arial Narrow" panose="020B0606020202030204" pitchFamily="34" charset="0"/>
                </a:rPr>
                <a:t>Sleeping Lady</a:t>
              </a:r>
            </a:p>
          </p:txBody>
        </p:sp>
        <p:sp>
          <p:nvSpPr>
            <p:cNvPr id="11" name="TextBox 10">
              <a:extLst>
                <a:ext uri="{FF2B5EF4-FFF2-40B4-BE49-F238E27FC236}">
                  <a16:creationId xmlns:a16="http://schemas.microsoft.com/office/drawing/2014/main" id="{A0F4FBFE-946A-4AA7-96D5-782B51F75C2B}"/>
                </a:ext>
              </a:extLst>
            </p:cNvPr>
            <p:cNvSpPr txBox="1"/>
            <p:nvPr/>
          </p:nvSpPr>
          <p:spPr>
            <a:xfrm>
              <a:off x="908302" y="3064185"/>
              <a:ext cx="562975" cy="276999"/>
            </a:xfrm>
            <a:prstGeom prst="rect">
              <a:avLst/>
            </a:prstGeom>
            <a:noFill/>
          </p:spPr>
          <p:txBody>
            <a:bodyPr wrap="none" rtlCol="0">
              <a:spAutoFit/>
            </a:bodyPr>
            <a:lstStyle/>
            <a:p>
              <a:r>
                <a:rPr lang="en-US" sz="1200" dirty="0">
                  <a:latin typeface="Arial Narrow" panose="020B0606020202030204" pitchFamily="34" charset="0"/>
                </a:rPr>
                <a:t>Alaska</a:t>
              </a:r>
            </a:p>
          </p:txBody>
        </p:sp>
        <p:sp>
          <p:nvSpPr>
            <p:cNvPr id="12" name="TextBox 11">
              <a:extLst>
                <a:ext uri="{FF2B5EF4-FFF2-40B4-BE49-F238E27FC236}">
                  <a16:creationId xmlns:a16="http://schemas.microsoft.com/office/drawing/2014/main" id="{1A4DA64A-ACBE-4727-B500-23344C355F7C}"/>
                </a:ext>
              </a:extLst>
            </p:cNvPr>
            <p:cNvSpPr txBox="1"/>
            <p:nvPr/>
          </p:nvSpPr>
          <p:spPr>
            <a:xfrm>
              <a:off x="4517134" y="2834191"/>
              <a:ext cx="396262" cy="276999"/>
            </a:xfrm>
            <a:prstGeom prst="rect">
              <a:avLst/>
            </a:prstGeom>
            <a:noFill/>
          </p:spPr>
          <p:txBody>
            <a:bodyPr wrap="none" rtlCol="0">
              <a:spAutoFit/>
            </a:bodyPr>
            <a:lstStyle/>
            <a:p>
              <a:r>
                <a:rPr lang="en-US" sz="1200" dirty="0">
                  <a:latin typeface="Arial Narrow" panose="020B0606020202030204" pitchFamily="34" charset="0"/>
                </a:rPr>
                <a:t>N/A</a:t>
              </a:r>
            </a:p>
          </p:txBody>
        </p:sp>
        <p:sp>
          <p:nvSpPr>
            <p:cNvPr id="13" name="TextBox 12">
              <a:extLst>
                <a:ext uri="{FF2B5EF4-FFF2-40B4-BE49-F238E27FC236}">
                  <a16:creationId xmlns:a16="http://schemas.microsoft.com/office/drawing/2014/main" id="{075288D2-762E-4BEE-9136-6C5397B82100}"/>
                </a:ext>
              </a:extLst>
            </p:cNvPr>
            <p:cNvSpPr txBox="1"/>
            <p:nvPr/>
          </p:nvSpPr>
          <p:spPr>
            <a:xfrm>
              <a:off x="6251866" y="3064184"/>
              <a:ext cx="396262" cy="276999"/>
            </a:xfrm>
            <a:prstGeom prst="rect">
              <a:avLst/>
            </a:prstGeom>
            <a:noFill/>
          </p:spPr>
          <p:txBody>
            <a:bodyPr wrap="none" rtlCol="0">
              <a:spAutoFit/>
            </a:bodyPr>
            <a:lstStyle/>
            <a:p>
              <a:r>
                <a:rPr lang="en-US" sz="1200" dirty="0">
                  <a:latin typeface="Arial Narrow" panose="020B0606020202030204" pitchFamily="34" charset="0"/>
                </a:rPr>
                <a:t>N/A</a:t>
              </a:r>
            </a:p>
          </p:txBody>
        </p:sp>
        <p:sp>
          <p:nvSpPr>
            <p:cNvPr id="14" name="TextBox 13">
              <a:extLst>
                <a:ext uri="{FF2B5EF4-FFF2-40B4-BE49-F238E27FC236}">
                  <a16:creationId xmlns:a16="http://schemas.microsoft.com/office/drawing/2014/main" id="{8D11FFB4-3A81-4C33-B6A9-569F28229BC9}"/>
                </a:ext>
              </a:extLst>
            </p:cNvPr>
            <p:cNvSpPr txBox="1"/>
            <p:nvPr/>
          </p:nvSpPr>
          <p:spPr>
            <a:xfrm>
              <a:off x="6251866" y="3318613"/>
              <a:ext cx="562974" cy="276999"/>
            </a:xfrm>
            <a:prstGeom prst="rect">
              <a:avLst/>
            </a:prstGeom>
            <a:noFill/>
          </p:spPr>
          <p:txBody>
            <a:bodyPr wrap="square" rtlCol="0">
              <a:spAutoFit/>
            </a:bodyPr>
            <a:lstStyle/>
            <a:p>
              <a:r>
                <a:rPr lang="en-US" sz="1200" dirty="0">
                  <a:latin typeface="Arial Narrow" panose="020B0606020202030204" pitchFamily="34" charset="0"/>
                </a:rPr>
                <a:t>99500</a:t>
              </a:r>
            </a:p>
          </p:txBody>
        </p:sp>
        <p:sp>
          <p:nvSpPr>
            <p:cNvPr id="15" name="TextBox 14">
              <a:extLst>
                <a:ext uri="{FF2B5EF4-FFF2-40B4-BE49-F238E27FC236}">
                  <a16:creationId xmlns:a16="http://schemas.microsoft.com/office/drawing/2014/main" id="{7F6D5D08-BB73-490F-BDB0-638CF8E202C4}"/>
                </a:ext>
              </a:extLst>
            </p:cNvPr>
            <p:cNvSpPr txBox="1"/>
            <p:nvPr/>
          </p:nvSpPr>
          <p:spPr>
            <a:xfrm>
              <a:off x="908302" y="3322895"/>
              <a:ext cx="562974" cy="276999"/>
            </a:xfrm>
            <a:prstGeom prst="rect">
              <a:avLst/>
            </a:prstGeom>
            <a:noFill/>
          </p:spPr>
          <p:txBody>
            <a:bodyPr wrap="square" rtlCol="0">
              <a:spAutoFit/>
            </a:bodyPr>
            <a:lstStyle/>
            <a:p>
              <a:r>
                <a:rPr lang="en-US" sz="1200" dirty="0">
                  <a:latin typeface="Arial Narrow" panose="020B0606020202030204" pitchFamily="34" charset="0"/>
                </a:rPr>
                <a:t>USA</a:t>
              </a:r>
            </a:p>
          </p:txBody>
        </p:sp>
      </p:grpSp>
    </p:spTree>
    <p:extLst>
      <p:ext uri="{BB962C8B-B14F-4D97-AF65-F5344CB8AC3E}">
        <p14:creationId xmlns:p14="http://schemas.microsoft.com/office/powerpoint/2010/main" val="338364211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5132DC-CF12-4B1C-989B-8D4BD64AD1AB}"/>
              </a:ext>
            </a:extLst>
          </p:cNvPr>
          <p:cNvPicPr>
            <a:picLocks noChangeAspect="1"/>
          </p:cNvPicPr>
          <p:nvPr/>
        </p:nvPicPr>
        <p:blipFill>
          <a:blip r:embed="rId2"/>
          <a:srcRect/>
          <a:stretch/>
        </p:blipFill>
        <p:spPr>
          <a:xfrm>
            <a:off x="317878" y="592785"/>
            <a:ext cx="8435090" cy="1943871"/>
          </a:xfrm>
          <a:prstGeom prst="rect">
            <a:avLst/>
          </a:prstGeom>
        </p:spPr>
      </p:pic>
      <p:sp>
        <p:nvSpPr>
          <p:cNvPr id="5" name="Callout: Bent Line with Border and Accent Bar 4">
            <a:extLst>
              <a:ext uri="{FF2B5EF4-FFF2-40B4-BE49-F238E27FC236}">
                <a16:creationId xmlns:a16="http://schemas.microsoft.com/office/drawing/2014/main" id="{7DDD625F-A418-45BF-A065-CA2F439E9D4C}"/>
              </a:ext>
            </a:extLst>
          </p:cNvPr>
          <p:cNvSpPr/>
          <p:nvPr/>
        </p:nvSpPr>
        <p:spPr>
          <a:xfrm>
            <a:off x="9212331" y="305412"/>
            <a:ext cx="2743450" cy="708049"/>
          </a:xfrm>
          <a:prstGeom prst="accentBorderCallout2">
            <a:avLst>
              <a:gd name="adj1" fmla="val -1469"/>
              <a:gd name="adj2" fmla="val -4506"/>
              <a:gd name="adj3" fmla="val -5102"/>
              <a:gd name="adj4" fmla="val -252254"/>
              <a:gd name="adj5" fmla="val 90754"/>
              <a:gd name="adj6" fmla="val -27939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4a. </a:t>
            </a:r>
          </a:p>
          <a:p>
            <a:r>
              <a:rPr lang="en-US" sz="1200" b="1" dirty="0" err="1">
                <a:solidFill>
                  <a:schemeClr val="tx1"/>
                </a:solidFill>
                <a:latin typeface="Arial Narrow" panose="020B0606020202030204" pitchFamily="34" charset="0"/>
              </a:rPr>
              <a:t>UEI</a:t>
            </a:r>
            <a:r>
              <a:rPr lang="en-US" sz="1200" b="1" dirty="0">
                <a:solidFill>
                  <a:schemeClr val="tx1"/>
                </a:solidFill>
                <a:latin typeface="Arial Narrow" panose="020B0606020202030204" pitchFamily="34" charset="0"/>
              </a:rPr>
              <a:t>-Unique Entity Identifier</a:t>
            </a:r>
            <a:r>
              <a:rPr lang="en-US" sz="1200" i="1" dirty="0">
                <a:solidFill>
                  <a:schemeClr val="tx1"/>
                </a:solidFill>
                <a:latin typeface="Arial Narrow" panose="020B0606020202030204" pitchFamily="34" charset="0"/>
              </a:rPr>
              <a:t> (from SAM.GOV Registration)</a:t>
            </a:r>
          </a:p>
        </p:txBody>
      </p:sp>
      <p:sp>
        <p:nvSpPr>
          <p:cNvPr id="6" name="Callout: Bent Line with Border and Accent Bar 5">
            <a:extLst>
              <a:ext uri="{FF2B5EF4-FFF2-40B4-BE49-F238E27FC236}">
                <a16:creationId xmlns:a16="http://schemas.microsoft.com/office/drawing/2014/main" id="{9D2AB592-E857-4FFD-B25F-BD54CDCE1383}"/>
              </a:ext>
            </a:extLst>
          </p:cNvPr>
          <p:cNvSpPr/>
          <p:nvPr/>
        </p:nvSpPr>
        <p:spPr>
          <a:xfrm>
            <a:off x="9212331" y="1910899"/>
            <a:ext cx="2661792" cy="951204"/>
          </a:xfrm>
          <a:prstGeom prst="accentBorderCallout2">
            <a:avLst>
              <a:gd name="adj1" fmla="val 1517"/>
              <a:gd name="adj2" fmla="val -4834"/>
              <a:gd name="adj3" fmla="val -27436"/>
              <a:gd name="adj4" fmla="val -16519"/>
              <a:gd name="adj5" fmla="val -101442"/>
              <a:gd name="adj6" fmla="val -846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5.</a:t>
            </a:r>
          </a:p>
          <a:p>
            <a:r>
              <a:rPr lang="en-US" sz="1200" dirty="0">
                <a:solidFill>
                  <a:schemeClr val="tx1"/>
                </a:solidFill>
                <a:latin typeface="Arial Narrow" panose="020B0606020202030204" pitchFamily="34" charset="0"/>
              </a:rPr>
              <a:t>Leave blank. This number is for the recipient's use only and is not required by the Federal agency.</a:t>
            </a:r>
          </a:p>
          <a:p>
            <a:endParaRPr lang="en-US" sz="1200" b="1" dirty="0">
              <a:solidFill>
                <a:schemeClr val="tx1"/>
              </a:solidFill>
              <a:latin typeface="Arial Narrow" panose="020B0606020202030204" pitchFamily="34" charset="0"/>
            </a:endParaRPr>
          </a:p>
        </p:txBody>
      </p:sp>
      <p:sp>
        <p:nvSpPr>
          <p:cNvPr id="7" name="Callout: Bent Line with Border and Accent Bar 6">
            <a:extLst>
              <a:ext uri="{FF2B5EF4-FFF2-40B4-BE49-F238E27FC236}">
                <a16:creationId xmlns:a16="http://schemas.microsoft.com/office/drawing/2014/main" id="{47B3015E-8BE1-4154-AC7D-D06A0CDED3B3}"/>
              </a:ext>
            </a:extLst>
          </p:cNvPr>
          <p:cNvSpPr/>
          <p:nvPr/>
        </p:nvSpPr>
        <p:spPr>
          <a:xfrm>
            <a:off x="529214" y="2875435"/>
            <a:ext cx="997759" cy="774929"/>
          </a:xfrm>
          <a:prstGeom prst="accentBorderCallout2">
            <a:avLst>
              <a:gd name="adj1" fmla="val -936"/>
              <a:gd name="adj2" fmla="val -12093"/>
              <a:gd name="adj3" fmla="val -101754"/>
              <a:gd name="adj4" fmla="val -32125"/>
              <a:gd name="adj5" fmla="val -152540"/>
              <a:gd name="adj6" fmla="val -1348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6.</a:t>
            </a:r>
          </a:p>
          <a:p>
            <a:r>
              <a:rPr lang="en-US" sz="1200" dirty="0">
                <a:solidFill>
                  <a:schemeClr val="tx1"/>
                </a:solidFill>
                <a:latin typeface="Arial Narrow" panose="020B0606020202030204" pitchFamily="34" charset="0"/>
              </a:rPr>
              <a:t>Select “Quarterly” </a:t>
            </a:r>
          </a:p>
        </p:txBody>
      </p:sp>
      <p:sp>
        <p:nvSpPr>
          <p:cNvPr id="11" name="Callout: Bent Line with Border and Accent Bar 10">
            <a:extLst>
              <a:ext uri="{FF2B5EF4-FFF2-40B4-BE49-F238E27FC236}">
                <a16:creationId xmlns:a16="http://schemas.microsoft.com/office/drawing/2014/main" id="{203ACB70-06C7-401D-AB81-94BBF5C118FC}"/>
              </a:ext>
            </a:extLst>
          </p:cNvPr>
          <p:cNvSpPr/>
          <p:nvPr/>
        </p:nvSpPr>
        <p:spPr>
          <a:xfrm>
            <a:off x="2124791" y="2875435"/>
            <a:ext cx="1258531" cy="811338"/>
          </a:xfrm>
          <a:prstGeom prst="accentBorderCallout2">
            <a:avLst>
              <a:gd name="adj1" fmla="val 1845"/>
              <a:gd name="adj2" fmla="val -8333"/>
              <a:gd name="adj3" fmla="val -33879"/>
              <a:gd name="adj4" fmla="val -21136"/>
              <a:gd name="adj5" fmla="val -89340"/>
              <a:gd name="adj6" fmla="val -1016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7.</a:t>
            </a:r>
          </a:p>
          <a:p>
            <a:r>
              <a:rPr lang="en-US" sz="1200" dirty="0">
                <a:solidFill>
                  <a:schemeClr val="tx1"/>
                </a:solidFill>
                <a:latin typeface="Arial Narrow" panose="020B0606020202030204" pitchFamily="34" charset="0"/>
              </a:rPr>
              <a:t>Select based on Tribe decision. </a:t>
            </a:r>
            <a:r>
              <a:rPr lang="en-US" sz="1000" i="1" dirty="0">
                <a:solidFill>
                  <a:schemeClr val="tx1"/>
                </a:solidFill>
                <a:latin typeface="Arial Narrow" panose="020B0606020202030204" pitchFamily="34" charset="0"/>
              </a:rPr>
              <a:t>(See definitions below)</a:t>
            </a:r>
          </a:p>
          <a:p>
            <a:endParaRPr lang="en-US" sz="1200" b="1" dirty="0">
              <a:solidFill>
                <a:schemeClr val="tx1"/>
              </a:solidFill>
              <a:latin typeface="Arial Narrow" panose="020B0606020202030204" pitchFamily="34" charset="0"/>
            </a:endParaRPr>
          </a:p>
        </p:txBody>
      </p:sp>
      <p:sp>
        <p:nvSpPr>
          <p:cNvPr id="14" name="Callout: Bent Line with Border and Accent Bar 13">
            <a:extLst>
              <a:ext uri="{FF2B5EF4-FFF2-40B4-BE49-F238E27FC236}">
                <a16:creationId xmlns:a16="http://schemas.microsoft.com/office/drawing/2014/main" id="{814D10BE-EC3E-4744-BADC-E950A06758DE}"/>
              </a:ext>
            </a:extLst>
          </p:cNvPr>
          <p:cNvSpPr/>
          <p:nvPr/>
        </p:nvSpPr>
        <p:spPr>
          <a:xfrm>
            <a:off x="4262544" y="2875435"/>
            <a:ext cx="1475899" cy="811338"/>
          </a:xfrm>
          <a:prstGeom prst="accentBorderCallout2">
            <a:avLst>
              <a:gd name="adj1" fmla="val 905"/>
              <a:gd name="adj2" fmla="val -8333"/>
              <a:gd name="adj3" fmla="val -25960"/>
              <a:gd name="adj4" fmla="val -15475"/>
              <a:gd name="adj5" fmla="val -83978"/>
              <a:gd name="adj6" fmla="val 1310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8.</a:t>
            </a:r>
          </a:p>
          <a:p>
            <a:r>
              <a:rPr lang="en-US" sz="1200" dirty="0">
                <a:solidFill>
                  <a:schemeClr val="tx1"/>
                </a:solidFill>
                <a:latin typeface="Arial Narrow" panose="020B0606020202030204" pitchFamily="34" charset="0"/>
              </a:rPr>
              <a:t>Utilize dates listed in “Contract Agreement”.  (usually 3 years)</a:t>
            </a:r>
          </a:p>
        </p:txBody>
      </p:sp>
      <p:sp>
        <p:nvSpPr>
          <p:cNvPr id="15" name="Callout: Bent Line with Border and Accent Bar 14">
            <a:extLst>
              <a:ext uri="{FF2B5EF4-FFF2-40B4-BE49-F238E27FC236}">
                <a16:creationId xmlns:a16="http://schemas.microsoft.com/office/drawing/2014/main" id="{B2225673-A4F0-4FA7-AE93-2F6159CC2B0D}"/>
              </a:ext>
            </a:extLst>
          </p:cNvPr>
          <p:cNvSpPr/>
          <p:nvPr/>
        </p:nvSpPr>
        <p:spPr>
          <a:xfrm>
            <a:off x="6954012" y="2862103"/>
            <a:ext cx="1632144" cy="811338"/>
          </a:xfrm>
          <a:prstGeom prst="accentBorderCallout2">
            <a:avLst>
              <a:gd name="adj1" fmla="val 905"/>
              <a:gd name="adj2" fmla="val -5999"/>
              <a:gd name="adj3" fmla="val -31970"/>
              <a:gd name="adj4" fmla="val -19106"/>
              <a:gd name="adj5" fmla="val -109712"/>
              <a:gd name="adj6" fmla="val -1425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Narrow" panose="020B0606020202030204" pitchFamily="34" charset="0"/>
              </a:rPr>
              <a:t>9.</a:t>
            </a:r>
          </a:p>
          <a:p>
            <a:r>
              <a:rPr lang="en-US" sz="1200" dirty="0">
                <a:solidFill>
                  <a:schemeClr val="tx1"/>
                </a:solidFill>
                <a:latin typeface="Arial Narrow" panose="020B0606020202030204" pitchFamily="34" charset="0"/>
              </a:rPr>
              <a:t>Date entered is based on Quarter being reported. </a:t>
            </a:r>
          </a:p>
        </p:txBody>
      </p:sp>
      <p:grpSp>
        <p:nvGrpSpPr>
          <p:cNvPr id="2" name="Group 1">
            <a:extLst>
              <a:ext uri="{FF2B5EF4-FFF2-40B4-BE49-F238E27FC236}">
                <a16:creationId xmlns:a16="http://schemas.microsoft.com/office/drawing/2014/main" id="{F7F941FA-4BAE-4405-A029-054BF7810A6C}"/>
              </a:ext>
            </a:extLst>
          </p:cNvPr>
          <p:cNvGrpSpPr/>
          <p:nvPr/>
        </p:nvGrpSpPr>
        <p:grpSpPr>
          <a:xfrm>
            <a:off x="1973851" y="3807070"/>
            <a:ext cx="2818941" cy="1732220"/>
            <a:chOff x="1716482" y="4176330"/>
            <a:chExt cx="2818941" cy="1732220"/>
          </a:xfrm>
        </p:grpSpPr>
        <p:sp>
          <p:nvSpPr>
            <p:cNvPr id="17" name="TextBox 16">
              <a:extLst>
                <a:ext uri="{FF2B5EF4-FFF2-40B4-BE49-F238E27FC236}">
                  <a16:creationId xmlns:a16="http://schemas.microsoft.com/office/drawing/2014/main" id="{2B133E57-9855-4128-9AD6-A1ED33B27DED}"/>
                </a:ext>
              </a:extLst>
            </p:cNvPr>
            <p:cNvSpPr txBox="1"/>
            <p:nvPr/>
          </p:nvSpPr>
          <p:spPr>
            <a:xfrm>
              <a:off x="1716482" y="4431222"/>
              <a:ext cx="2818941" cy="1477328"/>
            </a:xfrm>
            <a:prstGeom prst="rect">
              <a:avLst/>
            </a:prstGeom>
            <a:noFill/>
          </p:spPr>
          <p:txBody>
            <a:bodyPr wrap="square">
              <a:spAutoFit/>
            </a:bodyPr>
            <a:lstStyle/>
            <a:p>
              <a:r>
                <a:rPr lang="en-US" sz="1000" b="1" i="1" dirty="0"/>
                <a:t>Cash Accounting: </a:t>
              </a:r>
              <a:r>
                <a:rPr lang="en-US" sz="1000" i="1" dirty="0"/>
                <a:t>An </a:t>
              </a:r>
              <a:r>
                <a:rPr lang="en-US" sz="1000" b="1" i="1" dirty="0"/>
                <a:t>accounting</a:t>
              </a:r>
              <a:r>
                <a:rPr lang="en-US" sz="1000" i="1" dirty="0"/>
                <a:t> method where receipts are recorded during the period they are received, and expenses are recorded in the period in which they are actually paid.</a:t>
              </a:r>
            </a:p>
            <a:p>
              <a:endParaRPr lang="en-US" sz="1000" i="1" dirty="0"/>
            </a:p>
            <a:p>
              <a:r>
                <a:rPr lang="en-US" sz="1000" b="1" i="1" dirty="0"/>
                <a:t>Accrual Accounting: </a:t>
              </a:r>
              <a:r>
                <a:rPr lang="en-US" sz="1000" i="1" dirty="0"/>
                <a:t>An </a:t>
              </a:r>
              <a:r>
                <a:rPr lang="en-US" sz="1000" b="1" i="1" dirty="0"/>
                <a:t>accrual</a:t>
              </a:r>
              <a:r>
                <a:rPr lang="en-US" sz="1000" i="1" dirty="0"/>
                <a:t> allows an entity to record expenses and revenues for which it expects to expend cash or receive cash, respectively, in a future reporting period. </a:t>
              </a:r>
            </a:p>
          </p:txBody>
        </p:sp>
        <p:cxnSp>
          <p:nvCxnSpPr>
            <p:cNvPr id="19" name="Straight Arrow Connector 18">
              <a:extLst>
                <a:ext uri="{FF2B5EF4-FFF2-40B4-BE49-F238E27FC236}">
                  <a16:creationId xmlns:a16="http://schemas.microsoft.com/office/drawing/2014/main" id="{D4C807F7-3544-4B93-91D0-A49DC25FB9BE}"/>
                </a:ext>
              </a:extLst>
            </p:cNvPr>
            <p:cNvCxnSpPr>
              <a:cxnSpLocks/>
            </p:cNvCxnSpPr>
            <p:nvPr/>
          </p:nvCxnSpPr>
          <p:spPr>
            <a:xfrm>
              <a:off x="1938528" y="4176330"/>
              <a:ext cx="0" cy="18231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Callout: Bent Line with Border and Accent Bar 11">
            <a:extLst>
              <a:ext uri="{FF2B5EF4-FFF2-40B4-BE49-F238E27FC236}">
                <a16:creationId xmlns:a16="http://schemas.microsoft.com/office/drawing/2014/main" id="{0404DADF-FC35-4B18-8B17-66889B2F1F34}"/>
              </a:ext>
            </a:extLst>
          </p:cNvPr>
          <p:cNvSpPr/>
          <p:nvPr/>
        </p:nvSpPr>
        <p:spPr>
          <a:xfrm>
            <a:off x="9212331" y="1108156"/>
            <a:ext cx="2743450" cy="708048"/>
          </a:xfrm>
          <a:prstGeom prst="accentBorderCallout2">
            <a:avLst>
              <a:gd name="adj1" fmla="val -1469"/>
              <a:gd name="adj2" fmla="val -4506"/>
              <a:gd name="adj3" fmla="val -90121"/>
              <a:gd name="adj4" fmla="val -156985"/>
              <a:gd name="adj5" fmla="val -14713"/>
              <a:gd name="adj6" fmla="val -21856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4b</a:t>
            </a:r>
            <a:r>
              <a:rPr lang="en-US" sz="1200" b="1" dirty="0">
                <a:solidFill>
                  <a:schemeClr val="tx1"/>
                </a:solidFill>
                <a:latin typeface="Arial Narrow" panose="020B0606020202030204" pitchFamily="34" charset="0"/>
              </a:rPr>
              <a:t>. </a:t>
            </a:r>
          </a:p>
          <a:p>
            <a:r>
              <a:rPr lang="en-US" sz="1200" b="1" dirty="0">
                <a:solidFill>
                  <a:schemeClr val="tx1"/>
                </a:solidFill>
                <a:latin typeface="Arial Narrow" panose="020B0606020202030204" pitchFamily="34" charset="0"/>
              </a:rPr>
              <a:t>EIN-Employer Identification Number </a:t>
            </a:r>
            <a:r>
              <a:rPr lang="en-US" sz="1200" i="1" dirty="0">
                <a:solidFill>
                  <a:schemeClr val="tx1"/>
                </a:solidFill>
                <a:latin typeface="Arial Narrow" panose="020B0606020202030204" pitchFamily="34" charset="0"/>
              </a:rPr>
              <a:t>(corporate equivalent to a SSN)</a:t>
            </a:r>
          </a:p>
        </p:txBody>
      </p:sp>
      <p:sp>
        <p:nvSpPr>
          <p:cNvPr id="3" name="TextBox 2">
            <a:extLst>
              <a:ext uri="{FF2B5EF4-FFF2-40B4-BE49-F238E27FC236}">
                <a16:creationId xmlns:a16="http://schemas.microsoft.com/office/drawing/2014/main" id="{978173AD-8BDB-458C-BB08-3D3EA26B9550}"/>
              </a:ext>
            </a:extLst>
          </p:cNvPr>
          <p:cNvSpPr txBox="1"/>
          <p:nvPr/>
        </p:nvSpPr>
        <p:spPr>
          <a:xfrm>
            <a:off x="451104" y="886503"/>
            <a:ext cx="960519" cy="253916"/>
          </a:xfrm>
          <a:prstGeom prst="rect">
            <a:avLst/>
          </a:prstGeom>
          <a:noFill/>
        </p:spPr>
        <p:txBody>
          <a:bodyPr wrap="none" rtlCol="0">
            <a:spAutoFit/>
          </a:bodyPr>
          <a:lstStyle/>
          <a:p>
            <a:r>
              <a:rPr lang="en-US" sz="1050" dirty="0">
                <a:latin typeface="Arial Narrow" panose="020B0606020202030204" pitchFamily="34" charset="0"/>
              </a:rPr>
              <a:t>AB1234567C89</a:t>
            </a:r>
          </a:p>
        </p:txBody>
      </p:sp>
      <p:sp>
        <p:nvSpPr>
          <p:cNvPr id="16" name="TextBox 15">
            <a:extLst>
              <a:ext uri="{FF2B5EF4-FFF2-40B4-BE49-F238E27FC236}">
                <a16:creationId xmlns:a16="http://schemas.microsoft.com/office/drawing/2014/main" id="{1AAB3F0E-9811-49DE-A129-0E128AB8CCE2}"/>
              </a:ext>
            </a:extLst>
          </p:cNvPr>
          <p:cNvSpPr txBox="1"/>
          <p:nvPr/>
        </p:nvSpPr>
        <p:spPr>
          <a:xfrm>
            <a:off x="2124791" y="886503"/>
            <a:ext cx="769763" cy="253916"/>
          </a:xfrm>
          <a:prstGeom prst="rect">
            <a:avLst/>
          </a:prstGeom>
          <a:noFill/>
        </p:spPr>
        <p:txBody>
          <a:bodyPr wrap="none" rtlCol="0">
            <a:spAutoFit/>
          </a:bodyPr>
          <a:lstStyle/>
          <a:p>
            <a:r>
              <a:rPr lang="en-US" sz="1050" dirty="0">
                <a:latin typeface="Arial Narrow" panose="020B0606020202030204" pitchFamily="34" charset="0"/>
              </a:rPr>
              <a:t>92-0123456</a:t>
            </a:r>
          </a:p>
        </p:txBody>
      </p:sp>
      <p:sp>
        <p:nvSpPr>
          <p:cNvPr id="20" name="TextBox 19">
            <a:extLst>
              <a:ext uri="{FF2B5EF4-FFF2-40B4-BE49-F238E27FC236}">
                <a16:creationId xmlns:a16="http://schemas.microsoft.com/office/drawing/2014/main" id="{2362309F-A556-4D90-BF1A-D8131C8A6440}"/>
              </a:ext>
            </a:extLst>
          </p:cNvPr>
          <p:cNvSpPr txBox="1"/>
          <p:nvPr/>
        </p:nvSpPr>
        <p:spPr>
          <a:xfrm>
            <a:off x="370670" y="1551937"/>
            <a:ext cx="258404" cy="253916"/>
          </a:xfrm>
          <a:prstGeom prst="rect">
            <a:avLst/>
          </a:prstGeom>
          <a:noFill/>
        </p:spPr>
        <p:txBody>
          <a:bodyPr wrap="none" rtlCol="0">
            <a:spAutoFit/>
          </a:bodyPr>
          <a:lstStyle/>
          <a:p>
            <a:r>
              <a:rPr lang="en-US" sz="1050" dirty="0">
                <a:latin typeface="Arial Narrow" panose="020B0606020202030204" pitchFamily="34" charset="0"/>
              </a:rPr>
              <a:t>X</a:t>
            </a:r>
          </a:p>
        </p:txBody>
      </p:sp>
      <p:sp>
        <p:nvSpPr>
          <p:cNvPr id="21" name="TextBox 20">
            <a:extLst>
              <a:ext uri="{FF2B5EF4-FFF2-40B4-BE49-F238E27FC236}">
                <a16:creationId xmlns:a16="http://schemas.microsoft.com/office/drawing/2014/main" id="{D6BDF3C6-B854-4DBB-8973-1886211A4197}"/>
              </a:ext>
            </a:extLst>
          </p:cNvPr>
          <p:cNvSpPr txBox="1"/>
          <p:nvPr/>
        </p:nvSpPr>
        <p:spPr>
          <a:xfrm>
            <a:off x="1866387" y="1564720"/>
            <a:ext cx="258404" cy="253916"/>
          </a:xfrm>
          <a:prstGeom prst="rect">
            <a:avLst/>
          </a:prstGeom>
          <a:noFill/>
        </p:spPr>
        <p:txBody>
          <a:bodyPr wrap="none" rtlCol="0">
            <a:spAutoFit/>
          </a:bodyPr>
          <a:lstStyle/>
          <a:p>
            <a:r>
              <a:rPr lang="en-US" sz="1050" dirty="0">
                <a:latin typeface="Arial Narrow" panose="020B0606020202030204" pitchFamily="34" charset="0"/>
              </a:rPr>
              <a:t>X</a:t>
            </a:r>
          </a:p>
        </p:txBody>
      </p:sp>
      <p:grpSp>
        <p:nvGrpSpPr>
          <p:cNvPr id="4" name="Group 3">
            <a:extLst>
              <a:ext uri="{FF2B5EF4-FFF2-40B4-BE49-F238E27FC236}">
                <a16:creationId xmlns:a16="http://schemas.microsoft.com/office/drawing/2014/main" id="{A94E77EA-4928-441E-B4B6-986B034F9AE5}"/>
              </a:ext>
            </a:extLst>
          </p:cNvPr>
          <p:cNvGrpSpPr/>
          <p:nvPr/>
        </p:nvGrpSpPr>
        <p:grpSpPr>
          <a:xfrm>
            <a:off x="3492781" y="1797325"/>
            <a:ext cx="1642661" cy="262444"/>
            <a:chOff x="3492781" y="1797325"/>
            <a:chExt cx="1642661" cy="262444"/>
          </a:xfrm>
        </p:grpSpPr>
        <p:sp>
          <p:nvSpPr>
            <p:cNvPr id="22" name="TextBox 21">
              <a:extLst>
                <a:ext uri="{FF2B5EF4-FFF2-40B4-BE49-F238E27FC236}">
                  <a16:creationId xmlns:a16="http://schemas.microsoft.com/office/drawing/2014/main" id="{5528A780-FD04-4460-9A6E-9B16D48E8163}"/>
                </a:ext>
              </a:extLst>
            </p:cNvPr>
            <p:cNvSpPr txBox="1"/>
            <p:nvPr/>
          </p:nvSpPr>
          <p:spPr>
            <a:xfrm>
              <a:off x="3492781" y="1797325"/>
              <a:ext cx="611065" cy="253916"/>
            </a:xfrm>
            <a:prstGeom prst="rect">
              <a:avLst/>
            </a:prstGeom>
            <a:noFill/>
          </p:spPr>
          <p:txBody>
            <a:bodyPr wrap="none" rtlCol="0">
              <a:spAutoFit/>
            </a:bodyPr>
            <a:lstStyle/>
            <a:p>
              <a:r>
                <a:rPr lang="en-US" sz="1050" dirty="0">
                  <a:latin typeface="Arial Narrow" panose="020B0606020202030204" pitchFamily="34" charset="0"/>
                </a:rPr>
                <a:t>10/01/22</a:t>
              </a:r>
            </a:p>
          </p:txBody>
        </p:sp>
        <p:sp>
          <p:nvSpPr>
            <p:cNvPr id="23" name="TextBox 22">
              <a:extLst>
                <a:ext uri="{FF2B5EF4-FFF2-40B4-BE49-F238E27FC236}">
                  <a16:creationId xmlns:a16="http://schemas.microsoft.com/office/drawing/2014/main" id="{4B373F78-7D24-4663-ABEF-97ADB0051F7F}"/>
                </a:ext>
              </a:extLst>
            </p:cNvPr>
            <p:cNvSpPr txBox="1"/>
            <p:nvPr/>
          </p:nvSpPr>
          <p:spPr>
            <a:xfrm>
              <a:off x="4524377" y="1805853"/>
              <a:ext cx="611065" cy="253916"/>
            </a:xfrm>
            <a:prstGeom prst="rect">
              <a:avLst/>
            </a:prstGeom>
            <a:noFill/>
          </p:spPr>
          <p:txBody>
            <a:bodyPr wrap="none" rtlCol="0">
              <a:spAutoFit/>
            </a:bodyPr>
            <a:lstStyle/>
            <a:p>
              <a:r>
                <a:rPr lang="en-US" sz="1050" dirty="0">
                  <a:latin typeface="Arial Narrow" panose="020B0606020202030204" pitchFamily="34" charset="0"/>
                </a:rPr>
                <a:t>09/30/24</a:t>
              </a:r>
            </a:p>
          </p:txBody>
        </p:sp>
      </p:grpSp>
      <p:sp>
        <p:nvSpPr>
          <p:cNvPr id="24" name="TextBox 23">
            <a:extLst>
              <a:ext uri="{FF2B5EF4-FFF2-40B4-BE49-F238E27FC236}">
                <a16:creationId xmlns:a16="http://schemas.microsoft.com/office/drawing/2014/main" id="{6CA9B816-753C-41FE-B5D9-669A5F17325C}"/>
              </a:ext>
            </a:extLst>
          </p:cNvPr>
          <p:cNvSpPr txBox="1"/>
          <p:nvPr/>
        </p:nvSpPr>
        <p:spPr>
          <a:xfrm>
            <a:off x="5756427" y="1601296"/>
            <a:ext cx="611065" cy="253916"/>
          </a:xfrm>
          <a:prstGeom prst="rect">
            <a:avLst/>
          </a:prstGeom>
          <a:noFill/>
        </p:spPr>
        <p:txBody>
          <a:bodyPr wrap="none" rtlCol="0">
            <a:spAutoFit/>
          </a:bodyPr>
          <a:lstStyle/>
          <a:p>
            <a:r>
              <a:rPr lang="en-US" sz="1050" dirty="0">
                <a:latin typeface="Arial Narrow" panose="020B0606020202030204" pitchFamily="34" charset="0"/>
              </a:rPr>
              <a:t>12/31/22</a:t>
            </a:r>
          </a:p>
        </p:txBody>
      </p:sp>
    </p:spTree>
    <p:extLst>
      <p:ext uri="{BB962C8B-B14F-4D97-AF65-F5344CB8AC3E}">
        <p14:creationId xmlns:p14="http://schemas.microsoft.com/office/powerpoint/2010/main" val="347933727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4" grpId="0" animBg="1"/>
      <p:bldP spid="15" grpId="0" animBg="1"/>
      <p:bldP spid="12" grpId="0" animBg="1"/>
      <p:bldP spid="3" grpId="0"/>
      <p:bldP spid="16" grpId="0"/>
      <p:bldP spid="20" grpId="0"/>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A11D90F6-F735-4D99-B3E5-3C0E7091979D}"/>
              </a:ext>
            </a:extLst>
          </p:cNvPr>
          <p:cNvPicPr>
            <a:picLocks noChangeAspect="1"/>
          </p:cNvPicPr>
          <p:nvPr/>
        </p:nvPicPr>
        <p:blipFill>
          <a:blip r:embed="rId2"/>
          <a:stretch>
            <a:fillRect/>
          </a:stretch>
        </p:blipFill>
        <p:spPr>
          <a:xfrm>
            <a:off x="175260" y="384048"/>
            <a:ext cx="7581900" cy="1955292"/>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564880" y="330708"/>
            <a:ext cx="3246120" cy="1246632"/>
          </a:xfrm>
          <a:prstGeom prst="accentBorderCallout2">
            <a:avLst>
              <a:gd name="adj1" fmla="val -293"/>
              <a:gd name="adj2" fmla="val -1929"/>
              <a:gd name="adj3" fmla="val -7965"/>
              <a:gd name="adj4" fmla="val -9483"/>
              <a:gd name="adj5" fmla="val 83881"/>
              <a:gd name="adj6" fmla="val -2921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FEDERAL CASH:</a:t>
            </a:r>
          </a:p>
          <a:p>
            <a:endParaRPr lang="en-US" sz="1200" b="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10a. Cash Receipts: </a:t>
            </a:r>
            <a:r>
              <a:rPr lang="en-US" sz="1200" dirty="0">
                <a:solidFill>
                  <a:schemeClr val="tx1"/>
                </a:solidFill>
                <a:latin typeface="Arial Narrow" panose="020B0606020202030204" pitchFamily="34" charset="0"/>
              </a:rPr>
              <a:t>Enter the cumulative amount drawn down from ASAP from the beginning of the period to the reporting period end date.</a:t>
            </a:r>
          </a:p>
          <a:p>
            <a:endParaRPr lang="en-US" sz="1200" b="1" dirty="0">
              <a:solidFill>
                <a:schemeClr val="tx1"/>
              </a:solidFill>
              <a:latin typeface="Arial Narrow" panose="020B0606020202030204" pitchFamily="34" charset="0"/>
            </a:endParaRPr>
          </a:p>
        </p:txBody>
      </p:sp>
      <p:sp>
        <p:nvSpPr>
          <p:cNvPr id="4" name="Callout: Bent Line with Border and Accent Bar 3">
            <a:extLst>
              <a:ext uri="{FF2B5EF4-FFF2-40B4-BE49-F238E27FC236}">
                <a16:creationId xmlns:a16="http://schemas.microsoft.com/office/drawing/2014/main" id="{A15ABA07-F021-4AB1-AAC6-C117B1AF2BC1}"/>
              </a:ext>
            </a:extLst>
          </p:cNvPr>
          <p:cNvSpPr/>
          <p:nvPr/>
        </p:nvSpPr>
        <p:spPr>
          <a:xfrm>
            <a:off x="8618220" y="1950720"/>
            <a:ext cx="3095244" cy="1531620"/>
          </a:xfrm>
          <a:prstGeom prst="accentBorderCallout2">
            <a:avLst>
              <a:gd name="adj1" fmla="val -293"/>
              <a:gd name="adj2" fmla="val -1929"/>
              <a:gd name="adj3" fmla="val -9212"/>
              <a:gd name="adj4" fmla="val -8294"/>
              <a:gd name="adj5" fmla="val -9274"/>
              <a:gd name="adj6" fmla="val -2863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10b</a:t>
            </a:r>
            <a:r>
              <a:rPr lang="en-US" sz="1200" b="1" dirty="0">
                <a:solidFill>
                  <a:schemeClr val="tx1"/>
                </a:solidFill>
                <a:latin typeface="Arial Narrow" panose="020B0606020202030204" pitchFamily="34" charset="0"/>
              </a:rPr>
              <a:t>.</a:t>
            </a:r>
            <a:r>
              <a:rPr lang="en-US" sz="1200" b="1" dirty="0"/>
              <a:t> </a:t>
            </a:r>
            <a:r>
              <a:rPr lang="en-US" sz="1200" b="1" dirty="0">
                <a:solidFill>
                  <a:schemeClr val="tx1"/>
                </a:solidFill>
                <a:latin typeface="Arial Narrow" panose="020B0606020202030204" pitchFamily="34" charset="0"/>
              </a:rPr>
              <a:t>Cash Disbursements:  </a:t>
            </a:r>
            <a:r>
              <a:rPr lang="en-US" sz="1200" dirty="0">
                <a:solidFill>
                  <a:schemeClr val="tx1"/>
                </a:solidFill>
                <a:latin typeface="Arial Narrow" panose="020B0606020202030204" pitchFamily="34" charset="0"/>
              </a:rPr>
              <a:t>Enter the cumulative amount of actual disbursements made from Federal funds drawn down as of the reporting period end date. Cumulative total of actual cash expenditures made for direct charges for goods and services, indirect expenses charged.  (</a:t>
            </a:r>
            <a:r>
              <a:rPr lang="en-US" sz="1200" dirty="0" err="1">
                <a:solidFill>
                  <a:schemeClr val="tx1"/>
                </a:solidFill>
                <a:latin typeface="Arial Narrow" panose="020B0606020202030204" pitchFamily="34" charset="0"/>
              </a:rPr>
              <a:t>10b</a:t>
            </a:r>
            <a:r>
              <a:rPr lang="en-US" sz="1200" dirty="0">
                <a:solidFill>
                  <a:schemeClr val="tx1"/>
                </a:solidFill>
                <a:latin typeface="Arial Narrow" panose="020B0606020202030204" pitchFamily="34" charset="0"/>
              </a:rPr>
              <a:t> CANNOT exceed amount in </a:t>
            </a:r>
            <a:r>
              <a:rPr lang="en-US" sz="1200" dirty="0" err="1">
                <a:solidFill>
                  <a:schemeClr val="tx1"/>
                </a:solidFill>
                <a:latin typeface="Arial Narrow" panose="020B0606020202030204" pitchFamily="34" charset="0"/>
              </a:rPr>
              <a:t>10a</a:t>
            </a:r>
            <a:r>
              <a:rPr lang="en-US" sz="1200" dirty="0">
                <a:solidFill>
                  <a:schemeClr val="tx1"/>
                </a:solidFill>
                <a:latin typeface="Arial Narrow" panose="020B0606020202030204" pitchFamily="34" charset="0"/>
              </a:rPr>
              <a:t>)</a:t>
            </a:r>
          </a:p>
        </p:txBody>
      </p:sp>
      <p:sp>
        <p:nvSpPr>
          <p:cNvPr id="5" name="Callout: Bent Line with Border and Accent Bar 4">
            <a:extLst>
              <a:ext uri="{FF2B5EF4-FFF2-40B4-BE49-F238E27FC236}">
                <a16:creationId xmlns:a16="http://schemas.microsoft.com/office/drawing/2014/main" id="{D5A486FA-DE29-4F11-A519-AD561A0BF32B}"/>
              </a:ext>
            </a:extLst>
          </p:cNvPr>
          <p:cNvSpPr/>
          <p:nvPr/>
        </p:nvSpPr>
        <p:spPr>
          <a:xfrm flipH="1">
            <a:off x="1996440" y="2716530"/>
            <a:ext cx="2712720" cy="789432"/>
          </a:xfrm>
          <a:prstGeom prst="accentBorderCallout2">
            <a:avLst>
              <a:gd name="adj1" fmla="val -292"/>
              <a:gd name="adj2" fmla="val -5461"/>
              <a:gd name="adj3" fmla="val -19471"/>
              <a:gd name="adj4" fmla="val -24343"/>
              <a:gd name="adj5" fmla="val -60896"/>
              <a:gd name="adj6" fmla="val -7284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10c</a:t>
            </a:r>
            <a:r>
              <a:rPr lang="en-US" sz="1200" b="1" dirty="0">
                <a:solidFill>
                  <a:schemeClr val="tx1"/>
                </a:solidFill>
                <a:latin typeface="Arial Narrow" panose="020B0606020202030204" pitchFamily="34" charset="0"/>
              </a:rPr>
              <a:t>. Cash on Hand: </a:t>
            </a:r>
            <a:r>
              <a:rPr lang="en-US" sz="1200" dirty="0">
                <a:solidFill>
                  <a:schemeClr val="tx1"/>
                </a:solidFill>
                <a:latin typeface="Arial Narrow" panose="020B0606020202030204" pitchFamily="34" charset="0"/>
              </a:rPr>
              <a:t>This is calculated automatically</a:t>
            </a:r>
            <a:r>
              <a:rPr lang="en-US" sz="1200" i="1" dirty="0">
                <a:solidFill>
                  <a:schemeClr val="tx1"/>
                </a:solidFill>
                <a:latin typeface="Arial Narrow" panose="020B0606020202030204" pitchFamily="34" charset="0"/>
              </a:rPr>
              <a:t>.</a:t>
            </a:r>
            <a:r>
              <a:rPr lang="en-US" sz="1200" dirty="0">
                <a:solidFill>
                  <a:schemeClr val="tx1"/>
                </a:solidFill>
                <a:latin typeface="Arial Narrow" panose="020B0606020202030204" pitchFamily="34" charset="0"/>
              </a:rPr>
              <a:t>  It is the sum of (</a:t>
            </a:r>
            <a:r>
              <a:rPr lang="en-US" sz="1200" dirty="0" err="1">
                <a:solidFill>
                  <a:schemeClr val="tx1"/>
                </a:solidFill>
                <a:latin typeface="Arial Narrow" panose="020B0606020202030204" pitchFamily="34" charset="0"/>
              </a:rPr>
              <a:t>10a</a:t>
            </a:r>
            <a:r>
              <a:rPr lang="en-US" sz="1200" dirty="0">
                <a:solidFill>
                  <a:schemeClr val="tx1"/>
                </a:solidFill>
                <a:latin typeface="Arial Narrow" panose="020B0606020202030204" pitchFamily="34" charset="0"/>
              </a:rPr>
              <a:t> - </a:t>
            </a:r>
            <a:r>
              <a:rPr lang="en-US" sz="1200" dirty="0" err="1">
                <a:solidFill>
                  <a:schemeClr val="tx1"/>
                </a:solidFill>
                <a:latin typeface="Arial Narrow" panose="020B0606020202030204" pitchFamily="34" charset="0"/>
              </a:rPr>
              <a:t>10b</a:t>
            </a:r>
            <a:r>
              <a:rPr lang="en-US" sz="1200" dirty="0">
                <a:solidFill>
                  <a:schemeClr val="tx1"/>
                </a:solidFill>
                <a:latin typeface="Arial Narrow" panose="020B0606020202030204" pitchFamily="34" charset="0"/>
              </a:rPr>
              <a:t>).</a:t>
            </a:r>
          </a:p>
        </p:txBody>
      </p:sp>
      <p:sp>
        <p:nvSpPr>
          <p:cNvPr id="2" name="TextBox 1">
            <a:extLst>
              <a:ext uri="{FF2B5EF4-FFF2-40B4-BE49-F238E27FC236}">
                <a16:creationId xmlns:a16="http://schemas.microsoft.com/office/drawing/2014/main" id="{949DE1C5-0FF4-4AFC-BDCB-ECCE8F5E39B8}"/>
              </a:ext>
            </a:extLst>
          </p:cNvPr>
          <p:cNvSpPr txBox="1"/>
          <p:nvPr/>
        </p:nvSpPr>
        <p:spPr>
          <a:xfrm>
            <a:off x="6835113" y="1361694"/>
            <a:ext cx="922047" cy="307777"/>
          </a:xfrm>
          <a:prstGeom prst="rect">
            <a:avLst/>
          </a:prstGeom>
          <a:noFill/>
        </p:spPr>
        <p:txBody>
          <a:bodyPr wrap="none" rtlCol="0">
            <a:spAutoFit/>
          </a:bodyPr>
          <a:lstStyle/>
          <a:p>
            <a:r>
              <a:rPr lang="en-US" sz="1400" dirty="0">
                <a:latin typeface="Arial Narrow" panose="020B0606020202030204" pitchFamily="34" charset="0"/>
              </a:rPr>
              <a:t>200,000.00</a:t>
            </a:r>
          </a:p>
        </p:txBody>
      </p:sp>
      <p:sp>
        <p:nvSpPr>
          <p:cNvPr id="7" name="TextBox 6">
            <a:extLst>
              <a:ext uri="{FF2B5EF4-FFF2-40B4-BE49-F238E27FC236}">
                <a16:creationId xmlns:a16="http://schemas.microsoft.com/office/drawing/2014/main" id="{34B5301A-6B84-4433-9363-4C79934927AC}"/>
              </a:ext>
            </a:extLst>
          </p:cNvPr>
          <p:cNvSpPr txBox="1"/>
          <p:nvPr/>
        </p:nvSpPr>
        <p:spPr>
          <a:xfrm>
            <a:off x="6926552" y="1669471"/>
            <a:ext cx="840295" cy="307777"/>
          </a:xfrm>
          <a:prstGeom prst="rect">
            <a:avLst/>
          </a:prstGeom>
          <a:noFill/>
        </p:spPr>
        <p:txBody>
          <a:bodyPr wrap="none" rtlCol="0">
            <a:spAutoFit/>
          </a:bodyPr>
          <a:lstStyle/>
          <a:p>
            <a:r>
              <a:rPr lang="en-US" sz="1400" dirty="0">
                <a:latin typeface="Arial Narrow" panose="020B0606020202030204" pitchFamily="34" charset="0"/>
              </a:rPr>
              <a:t>50,000.00</a:t>
            </a:r>
          </a:p>
        </p:txBody>
      </p:sp>
      <p:sp>
        <p:nvSpPr>
          <p:cNvPr id="8" name="TextBox 7">
            <a:extLst>
              <a:ext uri="{FF2B5EF4-FFF2-40B4-BE49-F238E27FC236}">
                <a16:creationId xmlns:a16="http://schemas.microsoft.com/office/drawing/2014/main" id="{042DF488-2BF4-4C80-8E33-007F2C53A287}"/>
              </a:ext>
            </a:extLst>
          </p:cNvPr>
          <p:cNvSpPr txBox="1"/>
          <p:nvPr/>
        </p:nvSpPr>
        <p:spPr>
          <a:xfrm>
            <a:off x="6816812" y="2004405"/>
            <a:ext cx="922047"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150,000.00</a:t>
            </a:r>
          </a:p>
        </p:txBody>
      </p:sp>
    </p:spTree>
    <p:extLst>
      <p:ext uri="{BB962C8B-B14F-4D97-AF65-F5344CB8AC3E}">
        <p14:creationId xmlns:p14="http://schemas.microsoft.com/office/powerpoint/2010/main" val="132317666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4533CAB-BFEB-4D48-AD0B-4B97DBBA491F}"/>
              </a:ext>
            </a:extLst>
          </p:cNvPr>
          <p:cNvPicPr>
            <a:picLocks noChangeAspect="1"/>
          </p:cNvPicPr>
          <p:nvPr/>
        </p:nvPicPr>
        <p:blipFill rotWithShape="1">
          <a:blip r:embed="rId2"/>
          <a:srcRect t="45351"/>
          <a:stretch/>
        </p:blipFill>
        <p:spPr>
          <a:xfrm>
            <a:off x="229212" y="739140"/>
            <a:ext cx="7811072" cy="2670810"/>
          </a:xfrm>
          <a:prstGeom prst="rect">
            <a:avLst/>
          </a:prstGeom>
        </p:spPr>
      </p:pic>
      <p:sp>
        <p:nvSpPr>
          <p:cNvPr id="12" name="Callout: Bent Line with Border and Accent Bar 11">
            <a:extLst>
              <a:ext uri="{FF2B5EF4-FFF2-40B4-BE49-F238E27FC236}">
                <a16:creationId xmlns:a16="http://schemas.microsoft.com/office/drawing/2014/main" id="{95E30704-5752-4E70-AE53-1DE865623E8E}"/>
              </a:ext>
            </a:extLst>
          </p:cNvPr>
          <p:cNvSpPr/>
          <p:nvPr/>
        </p:nvSpPr>
        <p:spPr>
          <a:xfrm>
            <a:off x="8656912" y="335036"/>
            <a:ext cx="2868147" cy="1533906"/>
          </a:xfrm>
          <a:prstGeom prst="accentBorderCallout2">
            <a:avLst>
              <a:gd name="adj1" fmla="val -293"/>
              <a:gd name="adj2" fmla="val -1929"/>
              <a:gd name="adj3" fmla="val 46229"/>
              <a:gd name="adj4" fmla="val -14561"/>
              <a:gd name="adj5" fmla="val 83413"/>
              <a:gd name="adj6" fmla="val -2618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rPr>
              <a:t>FEDERAL EXPENDITURES AND  UNOBLIGATED BALANCE:</a:t>
            </a:r>
          </a:p>
          <a:p>
            <a:endParaRPr lang="en-US" sz="1200" b="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10d. Total Federal funds authorized: </a:t>
            </a:r>
            <a:r>
              <a:rPr lang="en-US" sz="1200" dirty="0">
                <a:solidFill>
                  <a:schemeClr val="tx1"/>
                </a:solidFill>
                <a:latin typeface="Arial Narrow" panose="020B0606020202030204" pitchFamily="34" charset="0"/>
              </a:rPr>
              <a:t>Enter the initial amount in award PLUS total of modifications within quarter you are reporting.</a:t>
            </a:r>
          </a:p>
          <a:p>
            <a:endParaRPr lang="en-US" sz="1200" b="1" dirty="0">
              <a:solidFill>
                <a:schemeClr val="tx1"/>
              </a:solidFill>
              <a:latin typeface="Arial Narrow" panose="020B0606020202030204" pitchFamily="34" charset="0"/>
            </a:endParaRPr>
          </a:p>
        </p:txBody>
      </p:sp>
      <p:sp>
        <p:nvSpPr>
          <p:cNvPr id="8" name="Callout: Bent Line with Border and Accent Bar 7">
            <a:extLst>
              <a:ext uri="{FF2B5EF4-FFF2-40B4-BE49-F238E27FC236}">
                <a16:creationId xmlns:a16="http://schemas.microsoft.com/office/drawing/2014/main" id="{FDB25E80-6DDE-4E75-B0F4-C46ACBCA55D2}"/>
              </a:ext>
            </a:extLst>
          </p:cNvPr>
          <p:cNvSpPr/>
          <p:nvPr/>
        </p:nvSpPr>
        <p:spPr>
          <a:xfrm flipH="1">
            <a:off x="229212" y="3552444"/>
            <a:ext cx="2963568" cy="957072"/>
          </a:xfrm>
          <a:prstGeom prst="accentBorderCallout2">
            <a:avLst>
              <a:gd name="adj1" fmla="val -293"/>
              <a:gd name="adj2" fmla="val -1929"/>
              <a:gd name="adj3" fmla="val -72161"/>
              <a:gd name="adj4" fmla="val -18617"/>
              <a:gd name="adj5" fmla="val -71877"/>
              <a:gd name="adj6" fmla="val -10854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i="1" dirty="0">
              <a:solidFill>
                <a:schemeClr val="tx1"/>
              </a:solidFill>
              <a:latin typeface="Arial Narrow" panose="020B0606020202030204" pitchFamily="34" charset="0"/>
            </a:endParaRPr>
          </a:p>
          <a:p>
            <a:endParaRPr lang="en-US" sz="1200" b="1" i="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10g. Total Federal share: </a:t>
            </a:r>
            <a:r>
              <a:rPr lang="en-US" sz="1200" dirty="0">
                <a:solidFill>
                  <a:schemeClr val="tx1"/>
                </a:solidFill>
                <a:latin typeface="Arial Narrow" panose="020B0606020202030204" pitchFamily="34" charset="0"/>
              </a:rPr>
              <a:t>This is calculated automatically.  It is the sum of (10e - 10f).</a:t>
            </a:r>
          </a:p>
          <a:p>
            <a:endParaRPr lang="en-US" sz="1200" i="1" dirty="0">
              <a:solidFill>
                <a:schemeClr val="tx1"/>
              </a:solidFill>
              <a:latin typeface="Arial Narrow" panose="020B0606020202030204" pitchFamily="34" charset="0"/>
            </a:endParaRPr>
          </a:p>
          <a:p>
            <a:endParaRPr lang="en-US" sz="1200" b="1" dirty="0">
              <a:solidFill>
                <a:schemeClr val="tx1"/>
              </a:solidFill>
              <a:latin typeface="Arial Narrow" panose="020B0606020202030204" pitchFamily="34" charset="0"/>
            </a:endParaRPr>
          </a:p>
        </p:txBody>
      </p:sp>
      <p:sp>
        <p:nvSpPr>
          <p:cNvPr id="7" name="Callout: Bent Line with Border and Accent Bar 6">
            <a:extLst>
              <a:ext uri="{FF2B5EF4-FFF2-40B4-BE49-F238E27FC236}">
                <a16:creationId xmlns:a16="http://schemas.microsoft.com/office/drawing/2014/main" id="{0D16CF20-E613-4C73-A3C8-7AFC597CC1F5}"/>
              </a:ext>
            </a:extLst>
          </p:cNvPr>
          <p:cNvSpPr/>
          <p:nvPr/>
        </p:nvSpPr>
        <p:spPr>
          <a:xfrm flipH="1">
            <a:off x="3535092" y="4479798"/>
            <a:ext cx="2963567" cy="1619250"/>
          </a:xfrm>
          <a:prstGeom prst="accentBorderCallout2">
            <a:avLst>
              <a:gd name="adj1" fmla="val -293"/>
              <a:gd name="adj2" fmla="val -1929"/>
              <a:gd name="adj3" fmla="val -41883"/>
              <a:gd name="adj4" fmla="val -1864"/>
              <a:gd name="adj5" fmla="val -68592"/>
              <a:gd name="adj6" fmla="val -229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chemeClr val="tx1"/>
              </a:solidFill>
              <a:latin typeface="Arial Narrow" panose="020B0606020202030204" pitchFamily="34" charset="0"/>
            </a:endParaRPr>
          </a:p>
          <a:p>
            <a:r>
              <a:rPr lang="en-US" sz="1200" b="1" dirty="0">
                <a:solidFill>
                  <a:schemeClr val="tx1"/>
                </a:solidFill>
                <a:latin typeface="Arial Narrow" panose="020B0606020202030204" pitchFamily="34" charset="0"/>
              </a:rPr>
              <a:t>10h: Unobligated balance of Federal Funds: </a:t>
            </a:r>
            <a:r>
              <a:rPr lang="en-US" sz="1200" dirty="0">
                <a:solidFill>
                  <a:schemeClr val="tx1"/>
                </a:solidFill>
                <a:latin typeface="Arial Narrow" panose="020B0606020202030204" pitchFamily="34" charset="0"/>
              </a:rPr>
              <a:t>This is calculated automatically.  It is the sum of (10d” - ”10g).  </a:t>
            </a:r>
          </a:p>
          <a:p>
            <a:endParaRPr lang="en-US" sz="1200" dirty="0">
              <a:solidFill>
                <a:schemeClr val="tx1"/>
              </a:solidFill>
              <a:latin typeface="Arial Narrow" panose="020B0606020202030204" pitchFamily="34" charset="0"/>
            </a:endParaRPr>
          </a:p>
          <a:p>
            <a:r>
              <a:rPr lang="en-US" sz="1200" dirty="0">
                <a:solidFill>
                  <a:schemeClr val="tx1"/>
                </a:solidFill>
                <a:latin typeface="Arial Narrow" panose="020B0606020202030204" pitchFamily="34" charset="0"/>
              </a:rPr>
              <a:t>This is also the amount available to spend.  (When the 3</a:t>
            </a:r>
            <a:r>
              <a:rPr lang="en-US" sz="1200" baseline="30000" dirty="0">
                <a:solidFill>
                  <a:schemeClr val="tx1"/>
                </a:solidFill>
                <a:latin typeface="Arial Narrow" panose="020B0606020202030204" pitchFamily="34" charset="0"/>
              </a:rPr>
              <a:t>rd</a:t>
            </a:r>
            <a:r>
              <a:rPr lang="en-US" sz="1200" dirty="0">
                <a:solidFill>
                  <a:schemeClr val="tx1"/>
                </a:solidFill>
                <a:latin typeface="Arial Narrow" panose="020B0606020202030204" pitchFamily="34" charset="0"/>
              </a:rPr>
              <a:t> year is complete and you reach a zero balance, the contract is ready for closeout, and you are ready to complete the final report).</a:t>
            </a:r>
          </a:p>
          <a:p>
            <a:endParaRPr lang="en-US" sz="1200" b="1" dirty="0">
              <a:solidFill>
                <a:schemeClr val="tx1"/>
              </a:solidFill>
              <a:latin typeface="Arial Narrow" panose="020B0606020202030204" pitchFamily="34" charset="0"/>
            </a:endParaRPr>
          </a:p>
        </p:txBody>
      </p:sp>
      <p:sp>
        <p:nvSpPr>
          <p:cNvPr id="5" name="Callout: Bent Line with Border and Accent Bar 4">
            <a:extLst>
              <a:ext uri="{FF2B5EF4-FFF2-40B4-BE49-F238E27FC236}">
                <a16:creationId xmlns:a16="http://schemas.microsoft.com/office/drawing/2014/main" id="{DFC3B14E-84A2-4E62-ADCD-2B13B30F3126}"/>
              </a:ext>
            </a:extLst>
          </p:cNvPr>
          <p:cNvSpPr/>
          <p:nvPr/>
        </p:nvSpPr>
        <p:spPr>
          <a:xfrm>
            <a:off x="8656910" y="2125980"/>
            <a:ext cx="2868147" cy="1264920"/>
          </a:xfrm>
          <a:prstGeom prst="accentBorderCallout2">
            <a:avLst>
              <a:gd name="adj1" fmla="val -293"/>
              <a:gd name="adj2" fmla="val -3257"/>
              <a:gd name="adj3" fmla="val -9499"/>
              <a:gd name="adj4" fmla="val -13423"/>
              <a:gd name="adj5" fmla="val -10079"/>
              <a:gd name="adj6" fmla="val -2524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10e</a:t>
            </a:r>
            <a:r>
              <a:rPr lang="en-US" sz="1200" b="1" dirty="0">
                <a:solidFill>
                  <a:schemeClr val="tx1"/>
                </a:solidFill>
                <a:latin typeface="Arial Narrow" panose="020B0606020202030204" pitchFamily="34" charset="0"/>
              </a:rPr>
              <a:t>.</a:t>
            </a:r>
            <a:r>
              <a:rPr lang="en-US" sz="1200" b="1" dirty="0"/>
              <a:t> </a:t>
            </a:r>
            <a:r>
              <a:rPr lang="en-US" sz="1200" b="1" dirty="0">
                <a:solidFill>
                  <a:schemeClr val="tx1"/>
                </a:solidFill>
                <a:latin typeface="Arial Narrow" panose="020B0606020202030204" pitchFamily="34" charset="0"/>
              </a:rPr>
              <a:t>Federal share of expenditures:  </a:t>
            </a:r>
            <a:r>
              <a:rPr lang="en-US" sz="1200" dirty="0">
                <a:solidFill>
                  <a:schemeClr val="tx1"/>
                </a:solidFill>
                <a:latin typeface="Arial Narrow" panose="020B0606020202030204" pitchFamily="34" charset="0"/>
              </a:rPr>
              <a:t>Enter the cumulative amount of actual disbursements made from Federal funds as of the reporting end date </a:t>
            </a:r>
            <a:r>
              <a:rPr lang="en-US" sz="1200" i="1" dirty="0">
                <a:solidFill>
                  <a:schemeClr val="tx1"/>
                </a:solidFill>
                <a:latin typeface="Arial Narrow" panose="020B0606020202030204" pitchFamily="34" charset="0"/>
              </a:rPr>
              <a:t>(usually the same as </a:t>
            </a:r>
            <a:r>
              <a:rPr lang="en-US" sz="1200" i="1" dirty="0" err="1">
                <a:solidFill>
                  <a:schemeClr val="tx1"/>
                </a:solidFill>
                <a:latin typeface="Arial Narrow" panose="020B0606020202030204" pitchFamily="34" charset="0"/>
              </a:rPr>
              <a:t>10b</a:t>
            </a:r>
            <a:r>
              <a:rPr lang="en-US" sz="1200" i="1" dirty="0">
                <a:solidFill>
                  <a:schemeClr val="tx1"/>
                </a:solidFill>
                <a:latin typeface="Arial Narrow" panose="020B0606020202030204" pitchFamily="34" charset="0"/>
              </a:rPr>
              <a:t>).</a:t>
            </a:r>
          </a:p>
        </p:txBody>
      </p:sp>
      <p:sp>
        <p:nvSpPr>
          <p:cNvPr id="6" name="Callout: Bent Line with Border and Accent Bar 5">
            <a:extLst>
              <a:ext uri="{FF2B5EF4-FFF2-40B4-BE49-F238E27FC236}">
                <a16:creationId xmlns:a16="http://schemas.microsoft.com/office/drawing/2014/main" id="{22B98CDF-5AB4-464E-916D-F2AEA42F4A33}"/>
              </a:ext>
            </a:extLst>
          </p:cNvPr>
          <p:cNvSpPr/>
          <p:nvPr/>
        </p:nvSpPr>
        <p:spPr>
          <a:xfrm>
            <a:off x="8656909" y="3775710"/>
            <a:ext cx="2868147" cy="868680"/>
          </a:xfrm>
          <a:prstGeom prst="accentBorderCallout2">
            <a:avLst>
              <a:gd name="adj1" fmla="val -293"/>
              <a:gd name="adj2" fmla="val -1929"/>
              <a:gd name="adj3" fmla="val -128901"/>
              <a:gd name="adj4" fmla="val -19164"/>
              <a:gd name="adj5" fmla="val -154976"/>
              <a:gd name="adj6" fmla="val -2977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Narrow" panose="020B0606020202030204" pitchFamily="34" charset="0"/>
              </a:rPr>
              <a:t>10f</a:t>
            </a:r>
            <a:r>
              <a:rPr lang="en-US" sz="1200" b="1" dirty="0">
                <a:solidFill>
                  <a:schemeClr val="tx1"/>
                </a:solidFill>
                <a:latin typeface="Arial Narrow" panose="020B0606020202030204" pitchFamily="34" charset="0"/>
              </a:rPr>
              <a:t>. Federal share of unliquidated obligations:</a:t>
            </a:r>
          </a:p>
          <a:p>
            <a:r>
              <a:rPr lang="en-US" sz="1200" dirty="0">
                <a:solidFill>
                  <a:schemeClr val="tx1"/>
                </a:solidFill>
                <a:latin typeface="Arial Narrow" panose="020B0606020202030204" pitchFamily="34" charset="0"/>
              </a:rPr>
              <a:t>Enter obligates not yet paid.  </a:t>
            </a:r>
            <a:endParaRPr lang="en-US" sz="1200" b="1" dirty="0">
              <a:solidFill>
                <a:schemeClr val="tx1"/>
              </a:solidFill>
              <a:latin typeface="Arial Narrow" panose="020B0606020202030204" pitchFamily="34" charset="0"/>
            </a:endParaRPr>
          </a:p>
        </p:txBody>
      </p:sp>
      <p:sp>
        <p:nvSpPr>
          <p:cNvPr id="9" name="TextBox 8">
            <a:extLst>
              <a:ext uri="{FF2B5EF4-FFF2-40B4-BE49-F238E27FC236}">
                <a16:creationId xmlns:a16="http://schemas.microsoft.com/office/drawing/2014/main" id="{CF523B47-A1C3-4788-9306-7A1F6BB165A0}"/>
              </a:ext>
            </a:extLst>
          </p:cNvPr>
          <p:cNvSpPr txBox="1"/>
          <p:nvPr/>
        </p:nvSpPr>
        <p:spPr>
          <a:xfrm>
            <a:off x="141751" y="335036"/>
            <a:ext cx="2299027" cy="261610"/>
          </a:xfrm>
          <a:prstGeom prst="rect">
            <a:avLst/>
          </a:prstGeom>
          <a:noFill/>
        </p:spPr>
        <p:txBody>
          <a:bodyPr wrap="none" rtlCol="0">
            <a:spAutoFit/>
          </a:bodyPr>
          <a:lstStyle/>
          <a:p>
            <a:r>
              <a:rPr lang="en-US" sz="1100" b="1" dirty="0">
                <a:latin typeface="+mj-lt"/>
              </a:rPr>
              <a:t>10. Transactions (continued)</a:t>
            </a:r>
          </a:p>
        </p:txBody>
      </p:sp>
      <p:sp>
        <p:nvSpPr>
          <p:cNvPr id="10" name="TextBox 9">
            <a:extLst>
              <a:ext uri="{FF2B5EF4-FFF2-40B4-BE49-F238E27FC236}">
                <a16:creationId xmlns:a16="http://schemas.microsoft.com/office/drawing/2014/main" id="{7AEFD7ED-B76F-4FB3-902B-C2C30C050E6B}"/>
              </a:ext>
            </a:extLst>
          </p:cNvPr>
          <p:cNvSpPr txBox="1"/>
          <p:nvPr/>
        </p:nvSpPr>
        <p:spPr>
          <a:xfrm>
            <a:off x="6965527" y="1501902"/>
            <a:ext cx="922047" cy="307777"/>
          </a:xfrm>
          <a:prstGeom prst="rect">
            <a:avLst/>
          </a:prstGeom>
          <a:noFill/>
        </p:spPr>
        <p:txBody>
          <a:bodyPr wrap="none" rtlCol="0">
            <a:spAutoFit/>
          </a:bodyPr>
          <a:lstStyle/>
          <a:p>
            <a:r>
              <a:rPr lang="en-US" sz="1400" dirty="0">
                <a:latin typeface="Arial Narrow" panose="020B0606020202030204" pitchFamily="34" charset="0"/>
              </a:rPr>
              <a:t>200,000.00</a:t>
            </a:r>
          </a:p>
        </p:txBody>
      </p:sp>
      <p:sp>
        <p:nvSpPr>
          <p:cNvPr id="11" name="TextBox 10">
            <a:extLst>
              <a:ext uri="{FF2B5EF4-FFF2-40B4-BE49-F238E27FC236}">
                <a16:creationId xmlns:a16="http://schemas.microsoft.com/office/drawing/2014/main" id="{B402F6C6-9D6B-415E-9529-871F36ECBB94}"/>
              </a:ext>
            </a:extLst>
          </p:cNvPr>
          <p:cNvSpPr txBox="1"/>
          <p:nvPr/>
        </p:nvSpPr>
        <p:spPr>
          <a:xfrm>
            <a:off x="7053114" y="1868942"/>
            <a:ext cx="840295" cy="307777"/>
          </a:xfrm>
          <a:prstGeom prst="rect">
            <a:avLst/>
          </a:prstGeom>
          <a:noFill/>
        </p:spPr>
        <p:txBody>
          <a:bodyPr wrap="none" rtlCol="0">
            <a:spAutoFit/>
          </a:bodyPr>
          <a:lstStyle/>
          <a:p>
            <a:r>
              <a:rPr lang="en-US" sz="1400" dirty="0">
                <a:latin typeface="Arial Narrow" panose="020B0606020202030204" pitchFamily="34" charset="0"/>
              </a:rPr>
              <a:t>50,000.00</a:t>
            </a:r>
          </a:p>
        </p:txBody>
      </p:sp>
      <p:sp>
        <p:nvSpPr>
          <p:cNvPr id="13" name="TextBox 12">
            <a:extLst>
              <a:ext uri="{FF2B5EF4-FFF2-40B4-BE49-F238E27FC236}">
                <a16:creationId xmlns:a16="http://schemas.microsoft.com/office/drawing/2014/main" id="{6BDCD6A1-8250-41D5-8C7C-696B29112750}"/>
              </a:ext>
            </a:extLst>
          </p:cNvPr>
          <p:cNvSpPr txBox="1"/>
          <p:nvPr/>
        </p:nvSpPr>
        <p:spPr>
          <a:xfrm>
            <a:off x="7415969" y="2268631"/>
            <a:ext cx="471604" cy="307777"/>
          </a:xfrm>
          <a:prstGeom prst="rect">
            <a:avLst/>
          </a:prstGeom>
          <a:noFill/>
        </p:spPr>
        <p:txBody>
          <a:bodyPr wrap="none" rtlCol="0">
            <a:spAutoFit/>
          </a:bodyPr>
          <a:lstStyle/>
          <a:p>
            <a:r>
              <a:rPr lang="en-US" sz="1400" dirty="0">
                <a:latin typeface="Arial Narrow" panose="020B0606020202030204" pitchFamily="34" charset="0"/>
              </a:rPr>
              <a:t>0.00</a:t>
            </a:r>
          </a:p>
        </p:txBody>
      </p:sp>
      <p:sp>
        <p:nvSpPr>
          <p:cNvPr id="15" name="TextBox 14">
            <a:extLst>
              <a:ext uri="{FF2B5EF4-FFF2-40B4-BE49-F238E27FC236}">
                <a16:creationId xmlns:a16="http://schemas.microsoft.com/office/drawing/2014/main" id="{DE06BCC8-8CD9-4C10-ACB5-A22016097B5E}"/>
              </a:ext>
            </a:extLst>
          </p:cNvPr>
          <p:cNvSpPr txBox="1"/>
          <p:nvPr/>
        </p:nvSpPr>
        <p:spPr>
          <a:xfrm>
            <a:off x="7053114" y="3052911"/>
            <a:ext cx="922047" cy="307777"/>
          </a:xfrm>
          <a:prstGeom prst="rect">
            <a:avLst/>
          </a:prstGeom>
          <a:solidFill>
            <a:schemeClr val="bg1"/>
          </a:solidFill>
        </p:spPr>
        <p:txBody>
          <a:bodyPr wrap="none" rtlCol="0">
            <a:spAutoFit/>
          </a:bodyPr>
          <a:lstStyle/>
          <a:p>
            <a:r>
              <a:rPr lang="en-US" sz="1400" dirty="0">
                <a:latin typeface="Arial Narrow" panose="020B0606020202030204" pitchFamily="34" charset="0"/>
              </a:rPr>
              <a:t>150,000.00</a:t>
            </a:r>
          </a:p>
        </p:txBody>
      </p:sp>
      <p:sp>
        <p:nvSpPr>
          <p:cNvPr id="14" name="TextBox 13">
            <a:extLst>
              <a:ext uri="{FF2B5EF4-FFF2-40B4-BE49-F238E27FC236}">
                <a16:creationId xmlns:a16="http://schemas.microsoft.com/office/drawing/2014/main" id="{8DCCEFBA-F151-472C-8C61-93105F548EFB}"/>
              </a:ext>
            </a:extLst>
          </p:cNvPr>
          <p:cNvSpPr txBox="1"/>
          <p:nvPr/>
        </p:nvSpPr>
        <p:spPr>
          <a:xfrm>
            <a:off x="7124333" y="2660771"/>
            <a:ext cx="840295" cy="307777"/>
          </a:xfrm>
          <a:prstGeom prst="rect">
            <a:avLst/>
          </a:prstGeom>
          <a:solidFill>
            <a:schemeClr val="bg1"/>
          </a:solidFill>
        </p:spPr>
        <p:txBody>
          <a:bodyPr wrap="none" rtlCol="0">
            <a:spAutoFit/>
          </a:bodyPr>
          <a:lstStyle/>
          <a:p>
            <a:r>
              <a:rPr lang="en-US" sz="1400" dirty="0">
                <a:latin typeface="Arial Narrow" panose="020B0606020202030204" pitchFamily="34" charset="0"/>
              </a:rPr>
              <a:t>50,000.00</a:t>
            </a:r>
          </a:p>
        </p:txBody>
      </p:sp>
    </p:spTree>
    <p:extLst>
      <p:ext uri="{BB962C8B-B14F-4D97-AF65-F5344CB8AC3E}">
        <p14:creationId xmlns:p14="http://schemas.microsoft.com/office/powerpoint/2010/main" val="342254524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7" grpId="0" animBg="1"/>
      <p:bldP spid="5" grpId="0" animBg="1"/>
      <p:bldP spid="6" grpId="0" animBg="1"/>
      <p:bldP spid="10" grpId="0"/>
      <p:bldP spid="11" grpId="0"/>
      <p:bldP spid="13" grpId="0"/>
      <p:bldP spid="15" grpId="0" animBg="1"/>
      <p:bldP spid="14" grpId="0" animBg="1"/>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{7D510E69-0C84-4B81-97FD-AF9CB8674D9A}tf22712842_win32</Template>
  <TotalTime>1718</TotalTime>
  <Words>1908</Words>
  <Application>Microsoft Office PowerPoint</Application>
  <PresentationFormat>Widescreen</PresentationFormat>
  <Paragraphs>234</Paragraphs>
  <Slides>28</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Andalus</vt:lpstr>
      <vt:lpstr>Arial</vt:lpstr>
      <vt:lpstr>Arial Black</vt:lpstr>
      <vt:lpstr>Arial Narrow</vt:lpstr>
      <vt:lpstr>Bookman Old Style</vt:lpstr>
      <vt:lpstr>Calibri</vt:lpstr>
      <vt:lpstr>Franklin Gothic Book</vt:lpstr>
      <vt:lpstr>Mistral</vt:lpstr>
      <vt:lpstr>Wingdings</vt:lpstr>
      <vt:lpstr>1_RetrospectVTI</vt:lpstr>
      <vt:lpstr>Macro-Enabled Worksheet</vt:lpstr>
      <vt:lpstr>How to Prepare an: SF-425</vt:lpstr>
      <vt:lpstr>PURPOSE:</vt:lpstr>
      <vt:lpstr>FISCAL YEAR (FY) QUARTERS</vt:lpstr>
      <vt:lpstr>CALENDAR YEAR (CY) QUARTERS</vt:lpstr>
      <vt:lpstr>FILLING OUT THE SF-425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SF-425 Instructions 10a – 10h</vt:lpstr>
      <vt:lpstr>PROFIT &amp; LOSS</vt:lpstr>
      <vt:lpstr>Profit &amp; Loss Statement</vt:lpstr>
      <vt:lpstr>Profit &amp; Loss</vt:lpstr>
      <vt:lpstr>PowerPoint Presentation</vt:lpstr>
      <vt:lpstr>Profit &amp; Loss</vt:lpstr>
      <vt:lpstr>PowerPoint Presentation</vt:lpstr>
      <vt:lpstr>Cumulative reporting</vt:lpstr>
      <vt:lpstr>Example of cumulative reporting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an: SF-425 Form</dc:title>
  <dc:creator>Harding, Stacy Leigh</dc:creator>
  <cp:lastModifiedBy>Pearson, Dawna H</cp:lastModifiedBy>
  <cp:revision>52</cp:revision>
  <dcterms:created xsi:type="dcterms:W3CDTF">2022-03-15T17:42:31Z</dcterms:created>
  <dcterms:modified xsi:type="dcterms:W3CDTF">2023-11-30T08:07:24Z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