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5" r:id="rId1"/>
  </p:sldMasterIdLst>
  <p:notesMasterIdLst>
    <p:notesMasterId r:id="rId24"/>
  </p:notesMasterIdLst>
  <p:handoutMasterIdLst>
    <p:handoutMasterId r:id="rId25"/>
  </p:handoutMasterIdLst>
  <p:sldIdLst>
    <p:sldId id="925" r:id="rId2"/>
    <p:sldId id="943" r:id="rId3"/>
    <p:sldId id="922" r:id="rId4"/>
    <p:sldId id="926" r:id="rId5"/>
    <p:sldId id="938" r:id="rId6"/>
    <p:sldId id="939" r:id="rId7"/>
    <p:sldId id="940" r:id="rId8"/>
    <p:sldId id="928" r:id="rId9"/>
    <p:sldId id="885" r:id="rId10"/>
    <p:sldId id="927" r:id="rId11"/>
    <p:sldId id="924" r:id="rId12"/>
    <p:sldId id="890" r:id="rId13"/>
    <p:sldId id="898" r:id="rId14"/>
    <p:sldId id="945" r:id="rId15"/>
    <p:sldId id="930" r:id="rId16"/>
    <p:sldId id="931" r:id="rId17"/>
    <p:sldId id="932" r:id="rId18"/>
    <p:sldId id="903" r:id="rId19"/>
    <p:sldId id="944" r:id="rId20"/>
    <p:sldId id="941" r:id="rId21"/>
    <p:sldId id="942" r:id="rId22"/>
    <p:sldId id="920" r:id="rId2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A1B8"/>
    <a:srgbClr val="3F3FBF"/>
    <a:srgbClr val="DAAEAE"/>
    <a:srgbClr val="0099CC"/>
    <a:srgbClr val="6ABAC2"/>
    <a:srgbClr val="006699"/>
    <a:srgbClr val="0092B4"/>
    <a:srgbClr val="FFFFFF"/>
    <a:srgbClr val="FFE7CF"/>
    <a:srgbClr val="EAD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74" autoAdjust="0"/>
    <p:restoredTop sz="82900" autoAdjust="0"/>
  </p:normalViewPr>
  <p:slideViewPr>
    <p:cSldViewPr snapToGrid="0">
      <p:cViewPr varScale="1">
        <p:scale>
          <a:sx n="134" d="100"/>
          <a:sy n="134" d="100"/>
        </p:scale>
        <p:origin x="5112" y="13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373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-1998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30F5DD-2214-4C14-88A3-C16AE662C976}" type="doc">
      <dgm:prSet loTypeId="urn:microsoft.com/office/officeart/2005/8/layout/hList7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B87FBD3-B2A8-4D4F-9BC2-3906462563EA}">
      <dgm:prSet custT="1"/>
      <dgm:spPr/>
      <dgm:t>
        <a:bodyPr/>
        <a:lstStyle/>
        <a:p>
          <a:r>
            <a:rPr lang="en-US" sz="2600" dirty="0"/>
            <a:t>Unusual Event</a:t>
          </a:r>
        </a:p>
      </dgm:t>
    </dgm:pt>
    <dgm:pt modelId="{30DCE469-21B1-49F1-AB7C-D7E6E3EAC859}" type="parTrans" cxnId="{FB7EF10E-B68F-4A08-8172-FA26AFD4D559}">
      <dgm:prSet/>
      <dgm:spPr/>
      <dgm:t>
        <a:bodyPr/>
        <a:lstStyle/>
        <a:p>
          <a:endParaRPr lang="en-US"/>
        </a:p>
      </dgm:t>
    </dgm:pt>
    <dgm:pt modelId="{0690D008-81A0-4983-B547-CE413F9DEEAF}" type="sibTrans" cxnId="{FB7EF10E-B68F-4A08-8172-FA26AFD4D559}">
      <dgm:prSet/>
      <dgm:spPr/>
      <dgm:t>
        <a:bodyPr/>
        <a:lstStyle/>
        <a:p>
          <a:endParaRPr lang="en-US"/>
        </a:p>
      </dgm:t>
    </dgm:pt>
    <dgm:pt modelId="{BF34FAF0-FEE5-4CF9-B82B-96AEFF456FB9}">
      <dgm:prSet custT="1"/>
      <dgm:spPr/>
      <dgm:t>
        <a:bodyPr/>
        <a:lstStyle/>
        <a:p>
          <a:r>
            <a:rPr lang="en-US" sz="2600" dirty="0"/>
            <a:t>Serious Damage </a:t>
          </a:r>
        </a:p>
      </dgm:t>
    </dgm:pt>
    <dgm:pt modelId="{41BC6C73-F3FB-4809-B3E7-B73C09B5ED05}" type="parTrans" cxnId="{2DD25E88-F482-4A39-A39F-C75172B09E53}">
      <dgm:prSet/>
      <dgm:spPr/>
      <dgm:t>
        <a:bodyPr/>
        <a:lstStyle/>
        <a:p>
          <a:endParaRPr lang="en-US"/>
        </a:p>
      </dgm:t>
    </dgm:pt>
    <dgm:pt modelId="{BB311967-66BE-455C-B6BC-19807033348C}" type="sibTrans" cxnId="{2DD25E88-F482-4A39-A39F-C75172B09E53}">
      <dgm:prSet/>
      <dgm:spPr/>
      <dgm:t>
        <a:bodyPr/>
        <a:lstStyle/>
        <a:p>
          <a:endParaRPr lang="en-US"/>
        </a:p>
      </dgm:t>
    </dgm:pt>
    <dgm:pt modelId="{0C8752D2-3AE0-46AD-BC82-043487EAB168}">
      <dgm:prSet custT="1"/>
      <dgm:spPr/>
      <dgm:t>
        <a:bodyPr/>
        <a:lstStyle/>
        <a:p>
          <a:r>
            <a:rPr lang="en-US" sz="2600" dirty="0"/>
            <a:t>Widespread Impacts</a:t>
          </a:r>
        </a:p>
      </dgm:t>
    </dgm:pt>
    <dgm:pt modelId="{94E9B7EC-4FBF-4A6E-B659-A9DBD5529BF5}" type="parTrans" cxnId="{F8D31C05-20BA-4922-8679-8EA759A92C24}">
      <dgm:prSet/>
      <dgm:spPr/>
      <dgm:t>
        <a:bodyPr/>
        <a:lstStyle/>
        <a:p>
          <a:endParaRPr lang="en-US"/>
        </a:p>
      </dgm:t>
    </dgm:pt>
    <dgm:pt modelId="{13FE00B0-4EE8-4805-B5B7-FF935C7EA0A2}" type="sibTrans" cxnId="{F8D31C05-20BA-4922-8679-8EA759A92C24}">
      <dgm:prSet/>
      <dgm:spPr/>
      <dgm:t>
        <a:bodyPr/>
        <a:lstStyle/>
        <a:p>
          <a:endParaRPr lang="en-US"/>
        </a:p>
      </dgm:t>
    </dgm:pt>
    <dgm:pt modelId="{79E187A7-5817-447D-93AF-D2C3F47DF586}">
      <dgm:prSet custT="1"/>
      <dgm:spPr/>
      <dgm:t>
        <a:bodyPr/>
        <a:lstStyle/>
        <a:p>
          <a:r>
            <a:rPr lang="en-US" sz="2600" dirty="0"/>
            <a:t>Cost Threshold</a:t>
          </a:r>
        </a:p>
      </dgm:t>
    </dgm:pt>
    <dgm:pt modelId="{E01FA3CA-2BE6-460A-B7A2-8A7D70BB9E44}" type="parTrans" cxnId="{A3068698-5D39-4195-9EEB-099BA95EC260}">
      <dgm:prSet/>
      <dgm:spPr/>
      <dgm:t>
        <a:bodyPr/>
        <a:lstStyle/>
        <a:p>
          <a:endParaRPr lang="en-US"/>
        </a:p>
      </dgm:t>
    </dgm:pt>
    <dgm:pt modelId="{D639F1C9-0FD4-4E08-B24B-BADE02A6B567}" type="sibTrans" cxnId="{A3068698-5D39-4195-9EEB-099BA95EC260}">
      <dgm:prSet/>
      <dgm:spPr/>
      <dgm:t>
        <a:bodyPr/>
        <a:lstStyle/>
        <a:p>
          <a:endParaRPr lang="en-US"/>
        </a:p>
      </dgm:t>
    </dgm:pt>
    <dgm:pt modelId="{1A89B6F8-3C48-45FE-9FB6-0346FCCA5605}" type="pres">
      <dgm:prSet presAssocID="{7130F5DD-2214-4C14-88A3-C16AE662C976}" presName="Name0" presStyleCnt="0">
        <dgm:presLayoutVars>
          <dgm:dir/>
          <dgm:resizeHandles val="exact"/>
        </dgm:presLayoutVars>
      </dgm:prSet>
      <dgm:spPr/>
    </dgm:pt>
    <dgm:pt modelId="{56A15338-3478-4B70-B44C-D654B0AC7803}" type="pres">
      <dgm:prSet presAssocID="{7130F5DD-2214-4C14-88A3-C16AE662C976}" presName="fgShape" presStyleLbl="fgShp" presStyleIdx="0" presStyleCnt="1" custScaleX="106868" custScaleY="87860" custLinFactNeighborY="13847"/>
      <dgm:spPr/>
    </dgm:pt>
    <dgm:pt modelId="{3B6E4703-C40B-499C-B8A2-84D4303C8003}" type="pres">
      <dgm:prSet presAssocID="{7130F5DD-2214-4C14-88A3-C16AE662C976}" presName="linComp" presStyleCnt="0"/>
      <dgm:spPr/>
    </dgm:pt>
    <dgm:pt modelId="{6B2B3937-737F-47DC-B89F-8E638BD5DC8A}" type="pres">
      <dgm:prSet presAssocID="{3B87FBD3-B2A8-4D4F-9BC2-3906462563EA}" presName="compNode" presStyleCnt="0"/>
      <dgm:spPr/>
    </dgm:pt>
    <dgm:pt modelId="{17F71B6A-39CE-4AF8-952E-C8ABA2115453}" type="pres">
      <dgm:prSet presAssocID="{3B87FBD3-B2A8-4D4F-9BC2-3906462563EA}" presName="bkgdShape" presStyleLbl="node1" presStyleIdx="0" presStyleCnt="4"/>
      <dgm:spPr/>
    </dgm:pt>
    <dgm:pt modelId="{583C59CB-3DE1-41FA-BDEF-BB1407EA465D}" type="pres">
      <dgm:prSet presAssocID="{3B87FBD3-B2A8-4D4F-9BC2-3906462563EA}" presName="nodeTx" presStyleLbl="node1" presStyleIdx="0" presStyleCnt="4">
        <dgm:presLayoutVars>
          <dgm:bulletEnabled val="1"/>
        </dgm:presLayoutVars>
      </dgm:prSet>
      <dgm:spPr/>
    </dgm:pt>
    <dgm:pt modelId="{DAC46A09-3DCC-4821-A961-375789B8194C}" type="pres">
      <dgm:prSet presAssocID="{3B87FBD3-B2A8-4D4F-9BC2-3906462563EA}" presName="invisiNode" presStyleLbl="node1" presStyleIdx="0" presStyleCnt="4"/>
      <dgm:spPr/>
    </dgm:pt>
    <dgm:pt modelId="{8788D37B-534E-47F7-B125-1F19B1333AB4}" type="pres">
      <dgm:prSet presAssocID="{3B87FBD3-B2A8-4D4F-9BC2-3906462563EA}" presName="imagNode" presStyleLbl="fgImgPlace1" presStyleIdx="0" presStyleCnt="4" custScaleX="109972" custScaleY="109972" custLinFactNeighborY="12008"/>
      <dgm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7CFF4DF-7C50-485E-AAFD-0A15479405F0}" type="pres">
      <dgm:prSet presAssocID="{0690D008-81A0-4983-B547-CE413F9DEEAF}" presName="sibTrans" presStyleLbl="sibTrans2D1" presStyleIdx="0" presStyleCnt="0"/>
      <dgm:spPr/>
    </dgm:pt>
    <dgm:pt modelId="{9C7C869A-1723-4460-831B-736738B3A64E}" type="pres">
      <dgm:prSet presAssocID="{BF34FAF0-FEE5-4CF9-B82B-96AEFF456FB9}" presName="compNode" presStyleCnt="0"/>
      <dgm:spPr/>
    </dgm:pt>
    <dgm:pt modelId="{447764F6-183C-4D6B-AA21-2C5ED8A7E01C}" type="pres">
      <dgm:prSet presAssocID="{BF34FAF0-FEE5-4CF9-B82B-96AEFF456FB9}" presName="bkgdShape" presStyleLbl="node1" presStyleIdx="1" presStyleCnt="4"/>
      <dgm:spPr/>
    </dgm:pt>
    <dgm:pt modelId="{2F8E39FF-AD2B-4F02-9E91-AD72E0809AE6}" type="pres">
      <dgm:prSet presAssocID="{BF34FAF0-FEE5-4CF9-B82B-96AEFF456FB9}" presName="nodeTx" presStyleLbl="node1" presStyleIdx="1" presStyleCnt="4">
        <dgm:presLayoutVars>
          <dgm:bulletEnabled val="1"/>
        </dgm:presLayoutVars>
      </dgm:prSet>
      <dgm:spPr/>
    </dgm:pt>
    <dgm:pt modelId="{38F47A40-0AA8-4C18-95FA-298DE4D4ED34}" type="pres">
      <dgm:prSet presAssocID="{BF34FAF0-FEE5-4CF9-B82B-96AEFF456FB9}" presName="invisiNode" presStyleLbl="node1" presStyleIdx="1" presStyleCnt="4"/>
      <dgm:spPr/>
    </dgm:pt>
    <dgm:pt modelId="{8EA28930-9BD5-41CD-946E-8AD4DEFCA2E9}" type="pres">
      <dgm:prSet presAssocID="{BF34FAF0-FEE5-4CF9-B82B-96AEFF456FB9}" presName="imagNode" presStyleLbl="fgImgPlace1" presStyleIdx="1" presStyleCnt="4" custScaleX="109972" custScaleY="109972" custLinFactNeighborY="12008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8E285AD-C2C2-4DD1-8915-B1D10C697EE4}" type="pres">
      <dgm:prSet presAssocID="{BB311967-66BE-455C-B6BC-19807033348C}" presName="sibTrans" presStyleLbl="sibTrans2D1" presStyleIdx="0" presStyleCnt="0"/>
      <dgm:spPr/>
    </dgm:pt>
    <dgm:pt modelId="{7E780575-C9D6-4775-9E18-3F2937B0254A}" type="pres">
      <dgm:prSet presAssocID="{0C8752D2-3AE0-46AD-BC82-043487EAB168}" presName="compNode" presStyleCnt="0"/>
      <dgm:spPr/>
    </dgm:pt>
    <dgm:pt modelId="{4F69A06E-3C83-4954-85BF-168AE6920E27}" type="pres">
      <dgm:prSet presAssocID="{0C8752D2-3AE0-46AD-BC82-043487EAB168}" presName="bkgdShape" presStyleLbl="node1" presStyleIdx="2" presStyleCnt="4" custScaleX="108462"/>
      <dgm:spPr/>
    </dgm:pt>
    <dgm:pt modelId="{89075A89-ED1F-4B9A-A252-FAE93724339F}" type="pres">
      <dgm:prSet presAssocID="{0C8752D2-3AE0-46AD-BC82-043487EAB168}" presName="nodeTx" presStyleLbl="node1" presStyleIdx="2" presStyleCnt="4">
        <dgm:presLayoutVars>
          <dgm:bulletEnabled val="1"/>
        </dgm:presLayoutVars>
      </dgm:prSet>
      <dgm:spPr/>
    </dgm:pt>
    <dgm:pt modelId="{5A38600F-99ED-4E02-83E1-507BAFB87B41}" type="pres">
      <dgm:prSet presAssocID="{0C8752D2-3AE0-46AD-BC82-043487EAB168}" presName="invisiNode" presStyleLbl="node1" presStyleIdx="2" presStyleCnt="4"/>
      <dgm:spPr/>
    </dgm:pt>
    <dgm:pt modelId="{AA923292-48E1-47A3-9527-380D83E2E3F2}" type="pres">
      <dgm:prSet presAssocID="{0C8752D2-3AE0-46AD-BC82-043487EAB168}" presName="imagNode" presStyleLbl="fgImgPlace1" presStyleIdx="2" presStyleCnt="4" custScaleX="109972" custScaleY="109972" custLinFactNeighborY="12008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A530C02-1B26-4FBB-95F6-2196521344ED}" type="pres">
      <dgm:prSet presAssocID="{13FE00B0-4EE8-4805-B5B7-FF935C7EA0A2}" presName="sibTrans" presStyleLbl="sibTrans2D1" presStyleIdx="0" presStyleCnt="0"/>
      <dgm:spPr/>
    </dgm:pt>
    <dgm:pt modelId="{9047116D-CB9F-4C94-A4D6-AF1D0226E3B1}" type="pres">
      <dgm:prSet presAssocID="{79E187A7-5817-447D-93AF-D2C3F47DF586}" presName="compNode" presStyleCnt="0"/>
      <dgm:spPr/>
    </dgm:pt>
    <dgm:pt modelId="{715DA7FA-D803-44F7-94CD-8EB34957108F}" type="pres">
      <dgm:prSet presAssocID="{79E187A7-5817-447D-93AF-D2C3F47DF586}" presName="bkgdShape" presStyleLbl="node1" presStyleIdx="3" presStyleCnt="4"/>
      <dgm:spPr/>
    </dgm:pt>
    <dgm:pt modelId="{47E069C0-BC36-4598-89FE-205A52BF10DA}" type="pres">
      <dgm:prSet presAssocID="{79E187A7-5817-447D-93AF-D2C3F47DF586}" presName="nodeTx" presStyleLbl="node1" presStyleIdx="3" presStyleCnt="4">
        <dgm:presLayoutVars>
          <dgm:bulletEnabled val="1"/>
        </dgm:presLayoutVars>
      </dgm:prSet>
      <dgm:spPr/>
    </dgm:pt>
    <dgm:pt modelId="{4B33BCF7-D815-4EB5-A4A7-E7BCDF37F47E}" type="pres">
      <dgm:prSet presAssocID="{79E187A7-5817-447D-93AF-D2C3F47DF586}" presName="invisiNode" presStyleLbl="node1" presStyleIdx="3" presStyleCnt="4"/>
      <dgm:spPr/>
    </dgm:pt>
    <dgm:pt modelId="{C3DE1714-2519-4B86-A71A-66AEB4284633}" type="pres">
      <dgm:prSet presAssocID="{79E187A7-5817-447D-93AF-D2C3F47DF586}" presName="imagNode" presStyleLbl="fgImgPlace1" presStyleIdx="3" presStyleCnt="4" custScaleX="109972" custScaleY="109972" custLinFactNeighborY="12008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42"/>
          </a:stretch>
        </a:blipFill>
      </dgm:spPr>
    </dgm:pt>
  </dgm:ptLst>
  <dgm:cxnLst>
    <dgm:cxn modelId="{4FA6F004-5DCF-43C3-BE8A-9BBB98E13449}" type="presOf" srcId="{79E187A7-5817-447D-93AF-D2C3F47DF586}" destId="{47E069C0-BC36-4598-89FE-205A52BF10DA}" srcOrd="1" destOrd="0" presId="urn:microsoft.com/office/officeart/2005/8/layout/hList7"/>
    <dgm:cxn modelId="{F8D31C05-20BA-4922-8679-8EA759A92C24}" srcId="{7130F5DD-2214-4C14-88A3-C16AE662C976}" destId="{0C8752D2-3AE0-46AD-BC82-043487EAB168}" srcOrd="2" destOrd="0" parTransId="{94E9B7EC-4FBF-4A6E-B659-A9DBD5529BF5}" sibTransId="{13FE00B0-4EE8-4805-B5B7-FF935C7EA0A2}"/>
    <dgm:cxn modelId="{D4B93A08-E35A-41DD-8DFD-73819F253FA3}" type="presOf" srcId="{0C8752D2-3AE0-46AD-BC82-043487EAB168}" destId="{4F69A06E-3C83-4954-85BF-168AE6920E27}" srcOrd="0" destOrd="0" presId="urn:microsoft.com/office/officeart/2005/8/layout/hList7"/>
    <dgm:cxn modelId="{74DB1109-01D4-4795-B525-99D62E4E770A}" type="presOf" srcId="{7130F5DD-2214-4C14-88A3-C16AE662C976}" destId="{1A89B6F8-3C48-45FE-9FB6-0346FCCA5605}" srcOrd="0" destOrd="0" presId="urn:microsoft.com/office/officeart/2005/8/layout/hList7"/>
    <dgm:cxn modelId="{FB7EF10E-B68F-4A08-8172-FA26AFD4D559}" srcId="{7130F5DD-2214-4C14-88A3-C16AE662C976}" destId="{3B87FBD3-B2A8-4D4F-9BC2-3906462563EA}" srcOrd="0" destOrd="0" parTransId="{30DCE469-21B1-49F1-AB7C-D7E6E3EAC859}" sibTransId="{0690D008-81A0-4983-B547-CE413F9DEEAF}"/>
    <dgm:cxn modelId="{F0FD1526-3CC3-473F-A08B-1E650913E230}" type="presOf" srcId="{BB311967-66BE-455C-B6BC-19807033348C}" destId="{E8E285AD-C2C2-4DD1-8915-B1D10C697EE4}" srcOrd="0" destOrd="0" presId="urn:microsoft.com/office/officeart/2005/8/layout/hList7"/>
    <dgm:cxn modelId="{7D05255B-C1B8-4668-9BD7-D917D83343FE}" type="presOf" srcId="{BF34FAF0-FEE5-4CF9-B82B-96AEFF456FB9}" destId="{447764F6-183C-4D6B-AA21-2C5ED8A7E01C}" srcOrd="0" destOrd="0" presId="urn:microsoft.com/office/officeart/2005/8/layout/hList7"/>
    <dgm:cxn modelId="{B5172964-C227-42B9-8897-43BC7032ED8D}" type="presOf" srcId="{BF34FAF0-FEE5-4CF9-B82B-96AEFF456FB9}" destId="{2F8E39FF-AD2B-4F02-9E91-AD72E0809AE6}" srcOrd="1" destOrd="0" presId="urn:microsoft.com/office/officeart/2005/8/layout/hList7"/>
    <dgm:cxn modelId="{17D83266-1B40-4F10-A1F8-1B8B7F73854E}" type="presOf" srcId="{3B87FBD3-B2A8-4D4F-9BC2-3906462563EA}" destId="{583C59CB-3DE1-41FA-BDEF-BB1407EA465D}" srcOrd="1" destOrd="0" presId="urn:microsoft.com/office/officeart/2005/8/layout/hList7"/>
    <dgm:cxn modelId="{5E822279-464F-41E0-92C4-9B88B7785A1E}" type="presOf" srcId="{79E187A7-5817-447D-93AF-D2C3F47DF586}" destId="{715DA7FA-D803-44F7-94CD-8EB34957108F}" srcOrd="0" destOrd="0" presId="urn:microsoft.com/office/officeart/2005/8/layout/hList7"/>
    <dgm:cxn modelId="{2DD25E88-F482-4A39-A39F-C75172B09E53}" srcId="{7130F5DD-2214-4C14-88A3-C16AE662C976}" destId="{BF34FAF0-FEE5-4CF9-B82B-96AEFF456FB9}" srcOrd="1" destOrd="0" parTransId="{41BC6C73-F3FB-4809-B3E7-B73C09B5ED05}" sibTransId="{BB311967-66BE-455C-B6BC-19807033348C}"/>
    <dgm:cxn modelId="{A3068698-5D39-4195-9EEB-099BA95EC260}" srcId="{7130F5DD-2214-4C14-88A3-C16AE662C976}" destId="{79E187A7-5817-447D-93AF-D2C3F47DF586}" srcOrd="3" destOrd="0" parTransId="{E01FA3CA-2BE6-460A-B7A2-8A7D70BB9E44}" sibTransId="{D639F1C9-0FD4-4E08-B24B-BADE02A6B567}"/>
    <dgm:cxn modelId="{5980E3A9-495F-4E5B-9875-A4BFC138E71D}" type="presOf" srcId="{13FE00B0-4EE8-4805-B5B7-FF935C7EA0A2}" destId="{0A530C02-1B26-4FBB-95F6-2196521344ED}" srcOrd="0" destOrd="0" presId="urn:microsoft.com/office/officeart/2005/8/layout/hList7"/>
    <dgm:cxn modelId="{B3AB01B4-F4B6-4C46-9FE0-316DC91417DB}" type="presOf" srcId="{0C8752D2-3AE0-46AD-BC82-043487EAB168}" destId="{89075A89-ED1F-4B9A-A252-FAE93724339F}" srcOrd="1" destOrd="0" presId="urn:microsoft.com/office/officeart/2005/8/layout/hList7"/>
    <dgm:cxn modelId="{38C39BB5-6020-4DF5-AC03-27CAF4900842}" type="presOf" srcId="{0690D008-81A0-4983-B547-CE413F9DEEAF}" destId="{97CFF4DF-7C50-485E-AAFD-0A15479405F0}" srcOrd="0" destOrd="0" presId="urn:microsoft.com/office/officeart/2005/8/layout/hList7"/>
    <dgm:cxn modelId="{17E92AE0-E046-47F5-A57C-AD1CD27DAB79}" type="presOf" srcId="{3B87FBD3-B2A8-4D4F-9BC2-3906462563EA}" destId="{17F71B6A-39CE-4AF8-952E-C8ABA2115453}" srcOrd="0" destOrd="0" presId="urn:microsoft.com/office/officeart/2005/8/layout/hList7"/>
    <dgm:cxn modelId="{6BB7AE2C-33D6-4E9B-AC87-74AC497DE3E9}" type="presParOf" srcId="{1A89B6F8-3C48-45FE-9FB6-0346FCCA5605}" destId="{56A15338-3478-4B70-B44C-D654B0AC7803}" srcOrd="0" destOrd="0" presId="urn:microsoft.com/office/officeart/2005/8/layout/hList7"/>
    <dgm:cxn modelId="{74BBA756-92B8-47E1-966D-0EB1FFAEB64F}" type="presParOf" srcId="{1A89B6F8-3C48-45FE-9FB6-0346FCCA5605}" destId="{3B6E4703-C40B-499C-B8A2-84D4303C8003}" srcOrd="1" destOrd="0" presId="urn:microsoft.com/office/officeart/2005/8/layout/hList7"/>
    <dgm:cxn modelId="{456AE4BE-3E8E-4B5A-9E3E-5FE64EF3E82A}" type="presParOf" srcId="{3B6E4703-C40B-499C-B8A2-84D4303C8003}" destId="{6B2B3937-737F-47DC-B89F-8E638BD5DC8A}" srcOrd="0" destOrd="0" presId="urn:microsoft.com/office/officeart/2005/8/layout/hList7"/>
    <dgm:cxn modelId="{8C66A4B8-1D75-46F5-92C2-9228B4C7A292}" type="presParOf" srcId="{6B2B3937-737F-47DC-B89F-8E638BD5DC8A}" destId="{17F71B6A-39CE-4AF8-952E-C8ABA2115453}" srcOrd="0" destOrd="0" presId="urn:microsoft.com/office/officeart/2005/8/layout/hList7"/>
    <dgm:cxn modelId="{A398A056-A371-482A-8D1A-14FB1CEA7B8D}" type="presParOf" srcId="{6B2B3937-737F-47DC-B89F-8E638BD5DC8A}" destId="{583C59CB-3DE1-41FA-BDEF-BB1407EA465D}" srcOrd="1" destOrd="0" presId="urn:microsoft.com/office/officeart/2005/8/layout/hList7"/>
    <dgm:cxn modelId="{05BF5204-4340-4BCF-915A-8D5A7DC4684D}" type="presParOf" srcId="{6B2B3937-737F-47DC-B89F-8E638BD5DC8A}" destId="{DAC46A09-3DCC-4821-A961-375789B8194C}" srcOrd="2" destOrd="0" presId="urn:microsoft.com/office/officeart/2005/8/layout/hList7"/>
    <dgm:cxn modelId="{E24BB256-CFDE-4097-89A8-DCFFE656CB35}" type="presParOf" srcId="{6B2B3937-737F-47DC-B89F-8E638BD5DC8A}" destId="{8788D37B-534E-47F7-B125-1F19B1333AB4}" srcOrd="3" destOrd="0" presId="urn:microsoft.com/office/officeart/2005/8/layout/hList7"/>
    <dgm:cxn modelId="{F933DB8A-B57C-4B52-9180-3F033ACF454F}" type="presParOf" srcId="{3B6E4703-C40B-499C-B8A2-84D4303C8003}" destId="{97CFF4DF-7C50-485E-AAFD-0A15479405F0}" srcOrd="1" destOrd="0" presId="urn:microsoft.com/office/officeart/2005/8/layout/hList7"/>
    <dgm:cxn modelId="{299CEC6F-FF3E-4EFC-B512-9636F0A77B4E}" type="presParOf" srcId="{3B6E4703-C40B-499C-B8A2-84D4303C8003}" destId="{9C7C869A-1723-4460-831B-736738B3A64E}" srcOrd="2" destOrd="0" presId="urn:microsoft.com/office/officeart/2005/8/layout/hList7"/>
    <dgm:cxn modelId="{82BF4409-9F00-4215-B163-AD5C96339DEF}" type="presParOf" srcId="{9C7C869A-1723-4460-831B-736738B3A64E}" destId="{447764F6-183C-4D6B-AA21-2C5ED8A7E01C}" srcOrd="0" destOrd="0" presId="urn:microsoft.com/office/officeart/2005/8/layout/hList7"/>
    <dgm:cxn modelId="{CA2D042B-973F-43D6-9802-3C2646CDFD54}" type="presParOf" srcId="{9C7C869A-1723-4460-831B-736738B3A64E}" destId="{2F8E39FF-AD2B-4F02-9E91-AD72E0809AE6}" srcOrd="1" destOrd="0" presId="urn:microsoft.com/office/officeart/2005/8/layout/hList7"/>
    <dgm:cxn modelId="{733D7B34-6542-449D-8701-47E6124F8755}" type="presParOf" srcId="{9C7C869A-1723-4460-831B-736738B3A64E}" destId="{38F47A40-0AA8-4C18-95FA-298DE4D4ED34}" srcOrd="2" destOrd="0" presId="urn:microsoft.com/office/officeart/2005/8/layout/hList7"/>
    <dgm:cxn modelId="{2F7CAD01-B7B3-46F8-8C74-64DBABC66C7C}" type="presParOf" srcId="{9C7C869A-1723-4460-831B-736738B3A64E}" destId="{8EA28930-9BD5-41CD-946E-8AD4DEFCA2E9}" srcOrd="3" destOrd="0" presId="urn:microsoft.com/office/officeart/2005/8/layout/hList7"/>
    <dgm:cxn modelId="{4E955DCA-7204-42A7-9114-31CF98EFD432}" type="presParOf" srcId="{3B6E4703-C40B-499C-B8A2-84D4303C8003}" destId="{E8E285AD-C2C2-4DD1-8915-B1D10C697EE4}" srcOrd="3" destOrd="0" presId="urn:microsoft.com/office/officeart/2005/8/layout/hList7"/>
    <dgm:cxn modelId="{D1D79D90-A4B5-482E-9586-704D99D55A86}" type="presParOf" srcId="{3B6E4703-C40B-499C-B8A2-84D4303C8003}" destId="{7E780575-C9D6-4775-9E18-3F2937B0254A}" srcOrd="4" destOrd="0" presId="urn:microsoft.com/office/officeart/2005/8/layout/hList7"/>
    <dgm:cxn modelId="{6812DE8F-A6D4-435A-BFFF-332D2AAB2931}" type="presParOf" srcId="{7E780575-C9D6-4775-9E18-3F2937B0254A}" destId="{4F69A06E-3C83-4954-85BF-168AE6920E27}" srcOrd="0" destOrd="0" presId="urn:microsoft.com/office/officeart/2005/8/layout/hList7"/>
    <dgm:cxn modelId="{61053AA2-FCD7-4FBC-A866-E8DD55107377}" type="presParOf" srcId="{7E780575-C9D6-4775-9E18-3F2937B0254A}" destId="{89075A89-ED1F-4B9A-A252-FAE93724339F}" srcOrd="1" destOrd="0" presId="urn:microsoft.com/office/officeart/2005/8/layout/hList7"/>
    <dgm:cxn modelId="{72E3564C-911D-4DEA-ACF9-32BD0BD48139}" type="presParOf" srcId="{7E780575-C9D6-4775-9E18-3F2937B0254A}" destId="{5A38600F-99ED-4E02-83E1-507BAFB87B41}" srcOrd="2" destOrd="0" presId="urn:microsoft.com/office/officeart/2005/8/layout/hList7"/>
    <dgm:cxn modelId="{207FC4DB-753F-405C-B145-A2552AE41BAB}" type="presParOf" srcId="{7E780575-C9D6-4775-9E18-3F2937B0254A}" destId="{AA923292-48E1-47A3-9527-380D83E2E3F2}" srcOrd="3" destOrd="0" presId="urn:microsoft.com/office/officeart/2005/8/layout/hList7"/>
    <dgm:cxn modelId="{015AC6B8-7D78-4742-B361-18CF6413DA3A}" type="presParOf" srcId="{3B6E4703-C40B-499C-B8A2-84D4303C8003}" destId="{0A530C02-1B26-4FBB-95F6-2196521344ED}" srcOrd="5" destOrd="0" presId="urn:microsoft.com/office/officeart/2005/8/layout/hList7"/>
    <dgm:cxn modelId="{9661A5EF-AA2D-487E-8C9E-8F5F8008DA3A}" type="presParOf" srcId="{3B6E4703-C40B-499C-B8A2-84D4303C8003}" destId="{9047116D-CB9F-4C94-A4D6-AF1D0226E3B1}" srcOrd="6" destOrd="0" presId="urn:microsoft.com/office/officeart/2005/8/layout/hList7"/>
    <dgm:cxn modelId="{204F6B2F-62B0-490E-A150-50A068F7D7D9}" type="presParOf" srcId="{9047116D-CB9F-4C94-A4D6-AF1D0226E3B1}" destId="{715DA7FA-D803-44F7-94CD-8EB34957108F}" srcOrd="0" destOrd="0" presId="urn:microsoft.com/office/officeart/2005/8/layout/hList7"/>
    <dgm:cxn modelId="{480DCCA5-9874-49D5-B1EB-2F46959477CA}" type="presParOf" srcId="{9047116D-CB9F-4C94-A4D6-AF1D0226E3B1}" destId="{47E069C0-BC36-4598-89FE-205A52BF10DA}" srcOrd="1" destOrd="0" presId="urn:microsoft.com/office/officeart/2005/8/layout/hList7"/>
    <dgm:cxn modelId="{B7AB0B6E-0C94-4D48-96F7-247939AF7216}" type="presParOf" srcId="{9047116D-CB9F-4C94-A4D6-AF1D0226E3B1}" destId="{4B33BCF7-D815-4EB5-A4A7-E7BCDF37F47E}" srcOrd="2" destOrd="0" presId="urn:microsoft.com/office/officeart/2005/8/layout/hList7"/>
    <dgm:cxn modelId="{37E1BB4F-942C-4E6A-BA4A-B1D299B535B2}" type="presParOf" srcId="{9047116D-CB9F-4C94-A4D6-AF1D0226E3B1}" destId="{C3DE1714-2519-4B86-A71A-66AEB428463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71B6A-39CE-4AF8-952E-C8ABA2115453}">
      <dsp:nvSpPr>
        <dsp:cNvPr id="0" name=""/>
        <dsp:cNvSpPr/>
      </dsp:nvSpPr>
      <dsp:spPr>
        <a:xfrm>
          <a:off x="671" y="0"/>
          <a:ext cx="1888880" cy="187880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Unusual Event</a:t>
          </a:r>
        </a:p>
      </dsp:txBody>
      <dsp:txXfrm>
        <a:off x="671" y="751522"/>
        <a:ext cx="1888880" cy="751522"/>
      </dsp:txXfrm>
    </dsp:sp>
    <dsp:sp modelId="{8788D37B-534E-47F7-B125-1F19B1333AB4}">
      <dsp:nvSpPr>
        <dsp:cNvPr id="0" name=""/>
        <dsp:cNvSpPr/>
      </dsp:nvSpPr>
      <dsp:spPr>
        <a:xfrm>
          <a:off x="601096" y="156660"/>
          <a:ext cx="688031" cy="688031"/>
        </a:xfrm>
        <a:prstGeom prst="ellipse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7764F6-183C-4D6B-AA21-2C5ED8A7E01C}">
      <dsp:nvSpPr>
        <dsp:cNvPr id="0" name=""/>
        <dsp:cNvSpPr/>
      </dsp:nvSpPr>
      <dsp:spPr>
        <a:xfrm>
          <a:off x="1946218" y="0"/>
          <a:ext cx="1888880" cy="1878806"/>
        </a:xfrm>
        <a:prstGeom prst="roundRect">
          <a:avLst>
            <a:gd name="adj" fmla="val 10000"/>
          </a:avLst>
        </a:prstGeom>
        <a:solidFill>
          <a:schemeClr val="accent3">
            <a:hueOff val="1036186"/>
            <a:satOff val="-15329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Serious Damage </a:t>
          </a:r>
        </a:p>
      </dsp:txBody>
      <dsp:txXfrm>
        <a:off x="1946218" y="751522"/>
        <a:ext cx="1888880" cy="751522"/>
      </dsp:txXfrm>
    </dsp:sp>
    <dsp:sp modelId="{8EA28930-9BD5-41CD-946E-8AD4DEFCA2E9}">
      <dsp:nvSpPr>
        <dsp:cNvPr id="0" name=""/>
        <dsp:cNvSpPr/>
      </dsp:nvSpPr>
      <dsp:spPr>
        <a:xfrm>
          <a:off x="2546642" y="156660"/>
          <a:ext cx="688031" cy="688031"/>
        </a:xfrm>
        <a:prstGeom prst="ellipse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69A06E-3C83-4954-85BF-168AE6920E27}">
      <dsp:nvSpPr>
        <dsp:cNvPr id="0" name=""/>
        <dsp:cNvSpPr/>
      </dsp:nvSpPr>
      <dsp:spPr>
        <a:xfrm>
          <a:off x="3891764" y="0"/>
          <a:ext cx="2048717" cy="1878806"/>
        </a:xfrm>
        <a:prstGeom prst="roundRect">
          <a:avLst>
            <a:gd name="adj" fmla="val 10000"/>
          </a:avLst>
        </a:prstGeom>
        <a:solidFill>
          <a:schemeClr val="accent3">
            <a:hueOff val="2072372"/>
            <a:satOff val="-30659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Widespread Impacts</a:t>
          </a:r>
        </a:p>
      </dsp:txBody>
      <dsp:txXfrm>
        <a:off x="3891764" y="751522"/>
        <a:ext cx="2048717" cy="751522"/>
      </dsp:txXfrm>
    </dsp:sp>
    <dsp:sp modelId="{AA923292-48E1-47A3-9527-380D83E2E3F2}">
      <dsp:nvSpPr>
        <dsp:cNvPr id="0" name=""/>
        <dsp:cNvSpPr/>
      </dsp:nvSpPr>
      <dsp:spPr>
        <a:xfrm>
          <a:off x="4572107" y="156660"/>
          <a:ext cx="688031" cy="688031"/>
        </a:xfrm>
        <a:prstGeom prst="ellipse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5DA7FA-D803-44F7-94CD-8EB34957108F}">
      <dsp:nvSpPr>
        <dsp:cNvPr id="0" name=""/>
        <dsp:cNvSpPr/>
      </dsp:nvSpPr>
      <dsp:spPr>
        <a:xfrm>
          <a:off x="5997148" y="0"/>
          <a:ext cx="1888880" cy="1878806"/>
        </a:xfrm>
        <a:prstGeom prst="roundRect">
          <a:avLst>
            <a:gd name="adj" fmla="val 10000"/>
          </a:avLst>
        </a:prstGeom>
        <a:solidFill>
          <a:schemeClr val="accent3">
            <a:hueOff val="3108557"/>
            <a:satOff val="-4598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Cost Threshold</a:t>
          </a:r>
        </a:p>
      </dsp:txBody>
      <dsp:txXfrm>
        <a:off x="5997148" y="751522"/>
        <a:ext cx="1888880" cy="751522"/>
      </dsp:txXfrm>
    </dsp:sp>
    <dsp:sp modelId="{C3DE1714-2519-4B86-A71A-66AEB4284633}">
      <dsp:nvSpPr>
        <dsp:cNvPr id="0" name=""/>
        <dsp:cNvSpPr/>
      </dsp:nvSpPr>
      <dsp:spPr>
        <a:xfrm>
          <a:off x="6597572" y="156660"/>
          <a:ext cx="688031" cy="688031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42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A15338-3478-4B70-B44C-D654B0AC7803}">
      <dsp:nvSpPr>
        <dsp:cNvPr id="0" name=""/>
        <dsp:cNvSpPr/>
      </dsp:nvSpPr>
      <dsp:spPr>
        <a:xfrm>
          <a:off x="66305" y="1559175"/>
          <a:ext cx="7754089" cy="247607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7" tIns="46569" rIns="93137" bIns="46569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4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7" tIns="46569" rIns="93137" bIns="4656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7" tIns="46569" rIns="93137" bIns="46569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4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7" tIns="46569" rIns="93137" bIns="4656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DCCF33F-7C48-4414-A8F7-2112DB5562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5104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7" tIns="46569" rIns="93137" bIns="46569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4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7" tIns="46569" rIns="93137" bIns="4656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8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4" y="4415794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7" tIns="46569" rIns="93137" bIns="465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7" tIns="46569" rIns="93137" bIns="46569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7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4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7" tIns="46569" rIns="93137" bIns="4656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69064-3C27-4D2F-AEA9-380363F55A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4985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‘Sister’ programs ( not parent child)</a:t>
            </a:r>
          </a:p>
          <a:p>
            <a:r>
              <a:rPr lang="en-US" dirty="0"/>
              <a:t> also known as ERFA &amp;</a:t>
            </a:r>
            <a:r>
              <a:rPr lang="en-US" baseline="0" dirty="0"/>
              <a:t> </a:t>
            </a:r>
            <a:r>
              <a:rPr lang="en-US" dirty="0"/>
              <a:t>ERFO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269064-3C27-4D2F-AEA9-380363F55A1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305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2AD602-EDBE-47A9-8A8C-BB29330F6CC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13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2AD602-EDBE-47A9-8A8C-BB29330F6CC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109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2AD602-EDBE-47A9-8A8C-BB29330F6CC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462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2AD602-EDBE-47A9-8A8C-BB29330F6CC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734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D431E4-4060-44B7-8969-7BEE5101AEE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269064-3C27-4D2F-AEA9-380363F55A1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16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269064-3C27-4D2F-AEA9-380363F55A1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174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269064-3C27-4D2F-AEA9-380363F55A1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29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269064-3C27-4D2F-AEA9-380363F55A1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870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9191A1-DC98-41F4-90A8-85BEC6CE0AB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86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46973-4FAB-4071-B148-C0893D5C9E9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ERFO does not require a State, Tribal, or Presidential declaration</a:t>
            </a:r>
          </a:p>
        </p:txBody>
      </p:sp>
    </p:spTree>
    <p:extLst>
      <p:ext uri="{BB962C8B-B14F-4D97-AF65-F5344CB8AC3E}">
        <p14:creationId xmlns:p14="http://schemas.microsoft.com/office/powerpoint/2010/main" val="939508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75087-99E0-4E28-90F3-0B9A9751618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923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C46980-4E97-4F0F-8019-F9358EB2A79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73059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205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615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C46980-4E97-4F0F-8019-F9358EB2A79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73059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205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30695" marR="0" lvl="1" indent="-230695" algn="l" defTabSz="90443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SERIOUS DAMAGE – OVER 5K PER SITE &amp; MAJOR OR UNUSUAL DAMAGE THAT SEVERELY IMPAIRS THE SAFETY OR USEFULNESS OF THE FACILITY</a:t>
            </a:r>
          </a:p>
          <a:p>
            <a:pPr marL="230695" lvl="1" indent="-230695" defTabSz="904433">
              <a:defRPr/>
            </a:pPr>
            <a:endParaRPr lang="en-US" dirty="0"/>
          </a:p>
          <a:p>
            <a:pPr marL="230695" lvl="1" indent="-230695" defTabSz="904433">
              <a:defRPr/>
            </a:pPr>
            <a:r>
              <a:rPr lang="en-US" dirty="0"/>
              <a:t>STORMS OF UNUSUAL INTENSITY OCCURRING OVER A SMALL AREA DO NOT MEET THESE CONDITIONS</a:t>
            </a:r>
          </a:p>
          <a:p>
            <a:pPr marL="230695" indent="-230695"/>
            <a:endParaRPr lang="en-US" dirty="0"/>
          </a:p>
          <a:p>
            <a:pPr marL="230695" lvl="1" indent="-230695" defTabSz="904433">
              <a:defRPr/>
            </a:pPr>
            <a:r>
              <a:rPr lang="en-US" dirty="0"/>
              <a:t>WIDESPREAD NOMINAL ROAD DAMAGE IN THIS RANGE DOES NOT JUSTIFY A POSITIVE FINDING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C46980-4E97-4F0F-8019-F9358EB2A79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73059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205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888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82AD73-0E09-4166-B091-8FCBACE5AF8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  <a:p>
            <a:r>
              <a:rPr lang="en-US" dirty="0"/>
              <a:t> passenger car 6” to lowest point frame or body – honda accord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2AD602-EDBE-47A9-8A8C-BB29330F6CC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1DE83-64E6-4CF6-BE4E-E8C4594ED71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708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7DD352-FD05-4D58-B993-C3E50CF42D9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65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FFE970-135C-47E5-B14C-BF8514472C6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457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A59B4-0CA3-47D8-AC47-BED81BAAFE3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928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D278E1-BACD-498F-8C99-8BDABF28F5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332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3C9F24-63EA-40B9-BB57-7F596B781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2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3E7913-44CC-4D52-93FE-769050EE4A4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04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10E9D9-607A-4D7A-A797-4E84EAFCB50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955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B7193-3806-4F4D-9DE0-5CE16AC9F77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33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90507F-7A9D-47E0-9C48-4F065C6327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91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6858000"/>
          </a:xfrm>
          <a:solidFill>
            <a:schemeClr val="bg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EF162-E597-4FF1-AE89-C9B40326EC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5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99F4450-FFAA-49A7-993B-5FA5AB996BE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51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flh.fhwa.dot.gov/programs/erfo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ma.gov/tribal-contact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240" y="1805939"/>
            <a:ext cx="6939520" cy="164592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FHWA ERFA &amp; ERFO:</a:t>
            </a:r>
            <a:br>
              <a:rPr lang="en-US" dirty="0"/>
            </a:br>
            <a:r>
              <a:rPr lang="en-US" dirty="0"/>
              <a:t>Overview and FAQs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514601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Aaron Eklund</a:t>
            </a:r>
          </a:p>
          <a:p>
            <a:r>
              <a:rPr lang="en-US" sz="2000" dirty="0"/>
              <a:t>ERFO Coordinator </a:t>
            </a:r>
          </a:p>
          <a:p>
            <a:r>
              <a:rPr lang="en-US" sz="2000" dirty="0"/>
              <a:t>Western Federal Lands Highway Division (FHWA)</a:t>
            </a:r>
          </a:p>
          <a:p>
            <a:endParaRPr lang="en-US" sz="2000" dirty="0"/>
          </a:p>
          <a:p>
            <a:r>
              <a:rPr lang="en-US" sz="2000" dirty="0"/>
              <a:t>Providers Conference</a:t>
            </a:r>
          </a:p>
          <a:p>
            <a:r>
              <a:rPr lang="en-US" sz="2000" dirty="0"/>
              <a:t>November 30, 2023</a:t>
            </a:r>
          </a:p>
        </p:txBody>
      </p:sp>
      <p:graphicFrame>
        <p:nvGraphicFramePr>
          <p:cNvPr id="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223414"/>
              </p:ext>
            </p:extLst>
          </p:nvPr>
        </p:nvGraphicFramePr>
        <p:xfrm>
          <a:off x="3929206" y="313025"/>
          <a:ext cx="1058575" cy="105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885949" imgH="885949" progId="PBrush">
                  <p:embed/>
                </p:oleObj>
              </mc:Choice>
              <mc:Fallback>
                <p:oleObj name="Bitmap Image" r:id="rId2" imgW="885949" imgH="885949" progId="PBrush">
                  <p:embed/>
                  <p:pic>
                    <p:nvPicPr>
                      <p:cNvPr id="102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206" y="313025"/>
                        <a:ext cx="1058575" cy="105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8651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314" y="269195"/>
            <a:ext cx="7724775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ERFO &amp; ERFA Eligible Disasters</a:t>
            </a:r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56706" y="1538742"/>
            <a:ext cx="7980218" cy="4114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Catastrophic Disasters must:</a:t>
            </a:r>
          </a:p>
          <a:p>
            <a:r>
              <a:rPr lang="en-US" sz="2400" dirty="0"/>
              <a:t>Be</a:t>
            </a:r>
            <a:r>
              <a:rPr lang="en-US" sz="2400" b="1" dirty="0"/>
              <a:t> Sudden failure </a:t>
            </a:r>
            <a:r>
              <a:rPr lang="en-US" sz="2400" dirty="0"/>
              <a:t>of a </a:t>
            </a:r>
            <a:r>
              <a:rPr lang="en-US" sz="2400" b="1" dirty="0"/>
              <a:t>major element</a:t>
            </a:r>
            <a:r>
              <a:rPr lang="en-US" sz="2400" dirty="0"/>
              <a:t> or segment of an eligible facility from an </a:t>
            </a:r>
            <a:r>
              <a:rPr lang="en-US" sz="2400" b="1" dirty="0"/>
              <a:t>external cause</a:t>
            </a:r>
          </a:p>
          <a:p>
            <a:r>
              <a:rPr lang="en-US" sz="2400" dirty="0"/>
              <a:t>And Failure is not primarily attributable to progressive deterioration or lack of maintenance</a:t>
            </a:r>
          </a:p>
          <a:p>
            <a:r>
              <a:rPr lang="en-US" sz="2400" dirty="0"/>
              <a:t>And Over </a:t>
            </a:r>
            <a:r>
              <a:rPr lang="en-US" sz="2400" b="1" dirty="0"/>
              <a:t>$700,000 </a:t>
            </a:r>
            <a:r>
              <a:rPr lang="en-US" sz="2400" dirty="0"/>
              <a:t>of damage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" t="5507"/>
          <a:stretch/>
        </p:blipFill>
        <p:spPr bwMode="auto">
          <a:xfrm>
            <a:off x="2819400" y="4312582"/>
            <a:ext cx="4365172" cy="254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035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782" y="465928"/>
            <a:ext cx="7472218" cy="118872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ERFO Disaster Declaration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38450" y="1993467"/>
            <a:ext cx="8097549" cy="4114800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All Tribes apply through BIA to Federal Lands Division</a:t>
            </a:r>
          </a:p>
          <a:p>
            <a:pPr lvl="1"/>
            <a:r>
              <a:rPr lang="en-US" sz="2800" dirty="0"/>
              <a:t>Federal Lands Highway Division Director declares the disaster separately from other programs</a:t>
            </a:r>
          </a:p>
          <a:p>
            <a:pPr lvl="1"/>
            <a:r>
              <a:rPr lang="en-US" sz="2800" dirty="0"/>
              <a:t>Does not require a Presidential or Governor’s disaster declaration</a:t>
            </a: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385" y="4555375"/>
            <a:ext cx="4189615" cy="230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35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95977" y="185907"/>
            <a:ext cx="7563002" cy="98513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ERFO Eligible Facilities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idx="1"/>
          </p:nvPr>
        </p:nvSpPr>
        <p:spPr>
          <a:xfrm>
            <a:off x="258618" y="1546829"/>
            <a:ext cx="5138759" cy="465779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2800" dirty="0"/>
              <a:t>Facilities must be:</a:t>
            </a:r>
          </a:p>
          <a:p>
            <a:pPr eaLnBrk="1" hangingPunct="1"/>
            <a:r>
              <a:rPr lang="en-US" sz="2800" dirty="0"/>
              <a:t>Open to Public</a:t>
            </a:r>
          </a:p>
          <a:p>
            <a:pPr eaLnBrk="1" hangingPunct="1"/>
            <a:r>
              <a:rPr lang="en-US" sz="2800" dirty="0"/>
              <a:t>On official Inventory</a:t>
            </a:r>
          </a:p>
          <a:p>
            <a:pPr eaLnBrk="1" hangingPunct="1"/>
            <a:r>
              <a:rPr lang="en-US" sz="2800" dirty="0"/>
              <a:t>Actively maintained</a:t>
            </a:r>
          </a:p>
          <a:p>
            <a:pPr eaLnBrk="1" hangingPunct="1"/>
            <a:r>
              <a:rPr lang="en-US" sz="2800" dirty="0"/>
              <a:t>Roads accommodate standard passenger vehicles</a:t>
            </a:r>
          </a:p>
        </p:txBody>
      </p:sp>
      <p:pic>
        <p:nvPicPr>
          <p:cNvPr id="6" name="Picture 5" descr="DSCN06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5926" y="1411717"/>
            <a:ext cx="3378593" cy="2464011"/>
          </a:xfrm>
          <a:prstGeom prst="rect">
            <a:avLst/>
          </a:prstGeom>
        </p:spPr>
      </p:pic>
      <p:pic>
        <p:nvPicPr>
          <p:cNvPr id="7" name="Picture 3" descr="L:\P&amp;A\ERFO\Disasters_15\OK TX May flooding\FWS\Site photos\Tishomingo\craven trail IMG_20150716_134738903_TOP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1" r="16736"/>
          <a:stretch/>
        </p:blipFill>
        <p:spPr bwMode="auto">
          <a:xfrm>
            <a:off x="5520888" y="4116406"/>
            <a:ext cx="2990119" cy="263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818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822696" y="241134"/>
            <a:ext cx="7503390" cy="114300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ERFO &amp; ERFA Damage Eligibility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452583" y="1579419"/>
            <a:ext cx="8539452" cy="4897582"/>
          </a:xfrm>
        </p:spPr>
        <p:txBody>
          <a:bodyPr/>
          <a:lstStyle/>
          <a:p>
            <a:pPr eaLnBrk="1" hangingPunct="1">
              <a:buClr>
                <a:srgbClr val="92A1B8"/>
              </a:buClr>
            </a:pPr>
            <a:r>
              <a:rPr lang="en-US" sz="2800" dirty="0"/>
              <a:t>Disaster related damage only</a:t>
            </a:r>
          </a:p>
          <a:p>
            <a:pPr eaLnBrk="1" hangingPunct="1">
              <a:buClr>
                <a:srgbClr val="92A1B8"/>
              </a:buClr>
            </a:pPr>
            <a:r>
              <a:rPr lang="en-US" sz="2800" dirty="0"/>
              <a:t>Only ‘Serious Damage’ is eligible	</a:t>
            </a:r>
          </a:p>
          <a:p>
            <a:pPr eaLnBrk="1" hangingPunct="1">
              <a:buClr>
                <a:srgbClr val="92A1B8"/>
              </a:buClr>
            </a:pPr>
            <a:r>
              <a:rPr lang="en-US" sz="2800" dirty="0"/>
              <a:t>Repairs must exceed $5,000 per site</a:t>
            </a:r>
          </a:p>
          <a:p>
            <a:pPr>
              <a:buClr>
                <a:srgbClr val="92A1B8"/>
              </a:buClr>
              <a:defRPr/>
            </a:pPr>
            <a:r>
              <a:rPr lang="en-US" sz="2800" dirty="0"/>
              <a:t>Not maintenance or routine repair activities </a:t>
            </a:r>
          </a:p>
          <a:p>
            <a:pPr>
              <a:buClr>
                <a:srgbClr val="92A1B8"/>
              </a:buClr>
            </a:pPr>
            <a:r>
              <a:rPr lang="en-US" sz="2800" dirty="0"/>
              <a:t>ERFO Covers Emergency &amp; Permanent repairs at 100%</a:t>
            </a:r>
            <a:endParaRPr lang="en-US" dirty="0"/>
          </a:p>
        </p:txBody>
      </p:sp>
      <p:pic>
        <p:nvPicPr>
          <p:cNvPr id="4" name="Picture 2" descr="L:\P&amp;A\ERFO\Disasters_15\SD BIA\Asessment &amp; prelim info\Pine bia 2\IMG_20150518_1049053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4394112"/>
            <a:ext cx="4376645" cy="24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753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2182" y="295563"/>
            <a:ext cx="7503390" cy="114300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Damage Documentation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271305" y="1579419"/>
            <a:ext cx="8720730" cy="4897582"/>
          </a:xfrm>
        </p:spPr>
        <p:txBody>
          <a:bodyPr/>
          <a:lstStyle/>
          <a:p>
            <a:pPr eaLnBrk="1" hangingPunct="1">
              <a:buClr>
                <a:srgbClr val="92A1B8"/>
              </a:buClr>
            </a:pPr>
            <a:r>
              <a:rPr lang="en-US" sz="2800" dirty="0"/>
              <a:t>Detailed Damage Inspection Report (DDIR) completed for each site</a:t>
            </a:r>
          </a:p>
          <a:p>
            <a:pPr eaLnBrk="1" hangingPunct="1">
              <a:buClr>
                <a:srgbClr val="92A1B8"/>
              </a:buClr>
            </a:pPr>
            <a:r>
              <a:rPr lang="en-US" sz="2800" dirty="0"/>
              <a:t>DDIR includes site data, location, damage pictures, sketches, cost estimate, calculations </a:t>
            </a:r>
          </a:p>
          <a:p>
            <a:pPr eaLnBrk="1" hangingPunct="1">
              <a:buClr>
                <a:srgbClr val="92A1B8"/>
              </a:buClr>
            </a:pPr>
            <a:r>
              <a:rPr lang="en-US" sz="2800" dirty="0"/>
              <a:t>Includes Emergency and Permanent repairs</a:t>
            </a:r>
          </a:p>
          <a:p>
            <a:pPr eaLnBrk="1" hangingPunct="1">
              <a:buClr>
                <a:srgbClr val="92A1B8"/>
              </a:buClr>
            </a:pPr>
            <a:r>
              <a:rPr lang="en-US" sz="2800" dirty="0"/>
              <a:t>ERFO uses MSAR for DDIR and disaster event tracking</a:t>
            </a:r>
          </a:p>
          <a:p>
            <a:pPr marL="0" indent="0" eaLnBrk="1" hangingPunct="1">
              <a:buClr>
                <a:srgbClr val="394559"/>
              </a:buClr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979" y="4554615"/>
            <a:ext cx="3420021" cy="230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86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800925" y="230249"/>
            <a:ext cx="7503390" cy="114300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ERFO &amp; ERFA Key Policies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452583" y="1579419"/>
            <a:ext cx="8539452" cy="4897582"/>
          </a:xfrm>
        </p:spPr>
        <p:txBody>
          <a:bodyPr/>
          <a:lstStyle/>
          <a:p>
            <a:pPr eaLnBrk="1" hangingPunct="1">
              <a:buClr>
                <a:srgbClr val="92A1B8"/>
              </a:buClr>
            </a:pPr>
            <a:r>
              <a:rPr lang="en-US" sz="2800" dirty="0"/>
              <a:t>Least cost, repair in-kind programs</a:t>
            </a:r>
          </a:p>
          <a:p>
            <a:pPr eaLnBrk="1" hangingPunct="1">
              <a:buClr>
                <a:srgbClr val="92A1B8"/>
              </a:buClr>
            </a:pPr>
            <a:r>
              <a:rPr lang="en-US" sz="2800" dirty="0"/>
              <a:t>Funds can only be used on approved sites</a:t>
            </a:r>
          </a:p>
          <a:p>
            <a:pPr eaLnBrk="1" hangingPunct="1">
              <a:buClr>
                <a:srgbClr val="92A1B8"/>
              </a:buClr>
            </a:pPr>
            <a:r>
              <a:rPr lang="en-US" sz="2800" dirty="0"/>
              <a:t>Funding is based on documented actual costs </a:t>
            </a:r>
          </a:p>
          <a:p>
            <a:pPr eaLnBrk="1" hangingPunct="1">
              <a:buClr>
                <a:srgbClr val="92A1B8"/>
              </a:buClr>
            </a:pPr>
            <a:r>
              <a:rPr lang="en-US" sz="2800" dirty="0"/>
              <a:t>Reimbursement program; however, when funds are available it may provide upfront funds</a:t>
            </a:r>
          </a:p>
          <a:p>
            <a:pPr marL="0" indent="0" eaLnBrk="1" hangingPunct="1">
              <a:buClr>
                <a:srgbClr val="394559"/>
              </a:buClr>
              <a:buNone/>
            </a:pPr>
            <a:endParaRPr lang="en-US" dirty="0"/>
          </a:p>
        </p:txBody>
      </p:sp>
      <p:pic>
        <p:nvPicPr>
          <p:cNvPr id="5" name="Picture 4" descr="Millwood Campground r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1354" y="4430486"/>
            <a:ext cx="3236685" cy="24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85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2182" y="295563"/>
            <a:ext cx="7503390" cy="114300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ERFO Key Policies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452582" y="1579419"/>
            <a:ext cx="8478981" cy="4897582"/>
          </a:xfrm>
        </p:spPr>
        <p:txBody>
          <a:bodyPr/>
          <a:lstStyle/>
          <a:p>
            <a:pPr>
              <a:buClr>
                <a:srgbClr val="92A1B8"/>
              </a:buClr>
            </a:pPr>
            <a:r>
              <a:rPr lang="en-US" sz="2800" dirty="0"/>
              <a:t>Permanent repairs must have approval prior to starting</a:t>
            </a:r>
          </a:p>
          <a:p>
            <a:pPr>
              <a:buClr>
                <a:srgbClr val="92A1B8"/>
              </a:buClr>
            </a:pPr>
            <a:r>
              <a:rPr lang="en-US" sz="2800" dirty="0"/>
              <a:t>ERFO repairs must be prioritized over non- emergency programs</a:t>
            </a:r>
          </a:p>
          <a:p>
            <a:pPr>
              <a:buClr>
                <a:srgbClr val="92A1B8"/>
              </a:buClr>
            </a:pPr>
            <a:r>
              <a:rPr lang="en-US" sz="2800" dirty="0"/>
              <a:t>ERFO repairs must be completed within 2 fiscal years following the disaster fiscal year</a:t>
            </a:r>
          </a:p>
          <a:p>
            <a:pPr eaLnBrk="1" hangingPunct="1">
              <a:buClr>
                <a:srgbClr val="92A1B8"/>
              </a:buClr>
            </a:pPr>
            <a:r>
              <a:rPr lang="en-US" sz="2800" dirty="0"/>
              <a:t>Time extensions for ERFO are rare and must be requested 60 days prior to expiration date</a:t>
            </a:r>
          </a:p>
          <a:p>
            <a:pPr eaLnBrk="1" hangingPunct="1">
              <a:buClr>
                <a:srgbClr val="92A1B8"/>
              </a:buClr>
            </a:pPr>
            <a:r>
              <a:rPr lang="en-US" sz="2800" dirty="0"/>
              <a:t>ERFO reporting must be completed or funds may be withheld or withdrawn</a:t>
            </a:r>
          </a:p>
          <a:p>
            <a:pPr marL="0" indent="0" eaLnBrk="1" hangingPunct="1">
              <a:buClr>
                <a:srgbClr val="394559"/>
              </a:buCl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453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2182" y="295563"/>
            <a:ext cx="7503390" cy="114300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ERFO Key Policies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452583" y="1524000"/>
            <a:ext cx="8539452" cy="517236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ERFO projects must follow all applicable laws and regulations (</a:t>
            </a:r>
            <a:r>
              <a:rPr lang="en-US" sz="2800" dirty="0" err="1"/>
              <a:t>MUTCD</a:t>
            </a:r>
            <a:r>
              <a:rPr lang="en-US" sz="2800" dirty="0"/>
              <a:t>, FP, CFR, </a:t>
            </a:r>
            <a:r>
              <a:rPr lang="en-US" sz="2800" dirty="0" err="1"/>
              <a:t>NEPA</a:t>
            </a:r>
            <a:r>
              <a:rPr lang="en-US" sz="2800" dirty="0"/>
              <a:t>, Davis-Bacon, </a:t>
            </a:r>
            <a:r>
              <a:rPr lang="en-US" sz="2800" dirty="0" err="1"/>
              <a:t>etc</a:t>
            </a:r>
            <a:r>
              <a:rPr lang="en-US" sz="2800" dirty="0"/>
              <a:t>)</a:t>
            </a:r>
          </a:p>
          <a:p>
            <a:r>
              <a:rPr lang="en-US" sz="2800" dirty="0"/>
              <a:t>ERFO repairs may be delivered by a variety of agencies including the Tribe, BIA, </a:t>
            </a:r>
            <a:r>
              <a:rPr lang="en-US" sz="2800" dirty="0" err="1"/>
              <a:t>FLH</a:t>
            </a:r>
            <a:r>
              <a:rPr lang="en-US" sz="2800" dirty="0"/>
              <a:t>, or others depending on the circumstances</a:t>
            </a:r>
          </a:p>
          <a:p>
            <a:pPr>
              <a:spcBef>
                <a:spcPts val="600"/>
              </a:spcBef>
            </a:pPr>
            <a:r>
              <a:rPr lang="en-US" sz="2800" dirty="0"/>
              <a:t>ERFO does not cover utilities,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  bathrooms, recreational facilities,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  </a:t>
            </a:r>
            <a:r>
              <a:rPr lang="en-US" sz="2800" dirty="0" err="1"/>
              <a:t>boatramps</a:t>
            </a:r>
            <a:r>
              <a:rPr lang="en-US" sz="2800" dirty="0"/>
              <a:t>, or decorative items</a:t>
            </a:r>
          </a:p>
          <a:p>
            <a:r>
              <a:rPr lang="en-US" sz="2800" dirty="0"/>
              <a:t>ERFO is all digital! All disasters use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  the FHWA </a:t>
            </a:r>
            <a:r>
              <a:rPr lang="en-US" sz="2800" dirty="0" err="1"/>
              <a:t>MSAR</a:t>
            </a:r>
            <a:r>
              <a:rPr lang="en-US" sz="2800" dirty="0"/>
              <a:t> app &amp; web portal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dirty="0"/>
              <a:t>  for all ERFO approvals and tracking</a:t>
            </a:r>
          </a:p>
          <a:p>
            <a:pPr marL="0" indent="0" eaLnBrk="1" hangingPunct="1">
              <a:buClr>
                <a:srgbClr val="394559"/>
              </a:buClr>
              <a:buNone/>
            </a:pPr>
            <a:endParaRPr lang="en-US" dirty="0"/>
          </a:p>
        </p:txBody>
      </p:sp>
      <p:pic>
        <p:nvPicPr>
          <p:cNvPr id="6" name="Picture 2" descr="L:\P&amp;A\ERFO\MSAR\of dsr from iphone for training\IMG_177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20" y="3409104"/>
            <a:ext cx="1948244" cy="33726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83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:\Program_Admin\ProgramCoord\ERFO\DISASTERS_&amp;_Damage\2007_Damage\WA 2007-1\NPS\NOCA\Stehekin\DSC0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949"/>
            <a:ext cx="3513630" cy="263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153" y="32950"/>
            <a:ext cx="2653076" cy="39902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C:\MyFiles\MANUAL\2013 Manual\IMG_3246_R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09" y="4424124"/>
            <a:ext cx="2982192" cy="243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0039" y="3459887"/>
            <a:ext cx="2831770" cy="338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22" name="Picture 2" descr="L:\Construc\Project Photo Presentations\2009\2009 raw photos\GOOD, BAD  UGLY\20090503-A-Sunday Slide-Tim siz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t="-436" r="13528" b="24626"/>
          <a:stretch/>
        </p:blipFill>
        <p:spPr bwMode="auto">
          <a:xfrm>
            <a:off x="6164229" y="1971532"/>
            <a:ext cx="3316255" cy="257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8" cstate="print"/>
          <a:srcRect l="14515" t="16868" r="8175" b="11275"/>
          <a:stretch/>
        </p:blipFill>
        <p:spPr bwMode="auto">
          <a:xfrm>
            <a:off x="11364" y="4394809"/>
            <a:ext cx="3512127" cy="245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27" y="6116127"/>
            <a:ext cx="8811491" cy="5715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Been there, fixed that. FHWA can HELP fix yours too!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t="16888"/>
          <a:stretch/>
        </p:blipFill>
        <p:spPr>
          <a:xfrm>
            <a:off x="11364" y="2188029"/>
            <a:ext cx="3499789" cy="22016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l="-1340" t="30239" r="37081" b="5184"/>
          <a:stretch/>
        </p:blipFill>
        <p:spPr>
          <a:xfrm>
            <a:off x="6081099" y="32950"/>
            <a:ext cx="3288679" cy="222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82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3"/>
          <p:cNvSpPr>
            <a:spLocks noGrp="1" noChangeArrowheads="1"/>
          </p:cNvSpPr>
          <p:nvPr>
            <p:ph type="title"/>
          </p:nvPr>
        </p:nvSpPr>
        <p:spPr>
          <a:xfrm>
            <a:off x="1209531" y="369520"/>
            <a:ext cx="7452858" cy="114300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b="1" dirty="0"/>
              <a:t>Where Can I Learn More?</a:t>
            </a:r>
          </a:p>
        </p:txBody>
      </p:sp>
      <p:sp>
        <p:nvSpPr>
          <p:cNvPr id="3080" name="Rectangle 4"/>
          <p:cNvSpPr>
            <a:spLocks noGrp="1" noChangeArrowheads="1"/>
          </p:cNvSpPr>
          <p:nvPr>
            <p:ph idx="1"/>
          </p:nvPr>
        </p:nvSpPr>
        <p:spPr>
          <a:xfrm>
            <a:off x="249382" y="1810327"/>
            <a:ext cx="8894618" cy="4675829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400" dirty="0"/>
              <a:t>ERFO Coordinators:</a:t>
            </a:r>
          </a:p>
          <a:p>
            <a:pPr marL="857250" lvl="2" indent="0" eaLnBrk="1" hangingPunct="1">
              <a:buNone/>
            </a:pPr>
            <a:r>
              <a:rPr lang="en-US" sz="2400" dirty="0" err="1"/>
              <a:t>EFLHD</a:t>
            </a:r>
            <a:r>
              <a:rPr lang="en-US" sz="2400" dirty="0"/>
              <a:t> – Eric Wright (571) 434-1547</a:t>
            </a:r>
          </a:p>
          <a:p>
            <a:pPr marL="857250" lvl="2" indent="0" eaLnBrk="1" hangingPunct="1">
              <a:buNone/>
            </a:pPr>
            <a:r>
              <a:rPr lang="en-US" sz="2400" dirty="0"/>
              <a:t>CFLHD – Lorell Duteil (720) 963-3425</a:t>
            </a:r>
          </a:p>
          <a:p>
            <a:pPr marL="857250" lvl="2" indent="0" eaLnBrk="1" hangingPunct="1">
              <a:buNone/>
            </a:pPr>
            <a:r>
              <a:rPr lang="en-US" sz="2400" dirty="0"/>
              <a:t>WFLHD – Aaron Eklund (360) 619-7718</a:t>
            </a:r>
          </a:p>
          <a:p>
            <a:pPr eaLnBrk="1" hangingPunct="1"/>
            <a:r>
              <a:rPr lang="en-US" sz="2400" dirty="0"/>
              <a:t>ERFO Disaster Assistance Manual</a:t>
            </a:r>
          </a:p>
          <a:p>
            <a:pPr lvl="1" eaLnBrk="1" hangingPunct="1"/>
            <a:r>
              <a:rPr lang="en-US" sz="2400" u="sng" dirty="0">
                <a:hlinkClick r:id="rId3"/>
              </a:rPr>
              <a:t>http://flh.fhwa.dot.gov/programs/erfo/</a:t>
            </a:r>
            <a:endParaRPr lang="en-US" sz="2400" u="sng" dirty="0"/>
          </a:p>
          <a:p>
            <a:pPr lvl="1" eaLnBrk="1" hangingPunct="1"/>
            <a:r>
              <a:rPr lang="en-US" sz="2400" dirty="0"/>
              <a:t>Program Guidance</a:t>
            </a:r>
          </a:p>
          <a:p>
            <a:pPr lvl="1" eaLnBrk="1" hangingPunct="1"/>
            <a:r>
              <a:rPr lang="en-US" sz="2400" dirty="0"/>
              <a:t>Templates, Forms, Checklists </a:t>
            </a:r>
          </a:p>
          <a:p>
            <a:pPr eaLnBrk="1" hangingPunct="1"/>
            <a:r>
              <a:rPr lang="en-US" sz="2400" dirty="0"/>
              <a:t>Free </a:t>
            </a:r>
            <a:r>
              <a:rPr lang="en-US" sz="2400" dirty="0" err="1"/>
              <a:t>indepth</a:t>
            </a:r>
            <a:r>
              <a:rPr lang="en-US" sz="2400" dirty="0"/>
              <a:t> ERFO Training available</a:t>
            </a:r>
          </a:p>
          <a:p>
            <a:pPr eaLnBrk="1" hangingPunct="1"/>
            <a:r>
              <a:rPr lang="en-US" sz="2400" dirty="0"/>
              <a:t>Free MSAR training webinars offered</a:t>
            </a:r>
          </a:p>
        </p:txBody>
      </p:sp>
      <p:pic>
        <p:nvPicPr>
          <p:cNvPr id="6" name="Picture 5" descr="I:\Program_Admin\ProgramCoord\ERFO\MANUAL\2013 Manual\EFL Photos\DSC03990_small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291" y="4156364"/>
            <a:ext cx="3583709" cy="2701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079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3" y="461674"/>
            <a:ext cx="7795491" cy="1143000"/>
          </a:xfrm>
        </p:spPr>
        <p:txBody>
          <a:bodyPr/>
          <a:lstStyle/>
          <a:p>
            <a:r>
              <a:rPr lang="en-US" dirty="0"/>
              <a:t>What is ERFO?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909" y="1796040"/>
            <a:ext cx="8956964" cy="4316826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ERFO: Emergency Relief for Federally Owned Roads</a:t>
            </a:r>
          </a:p>
          <a:p>
            <a:r>
              <a:rPr lang="en-US" sz="2800" dirty="0" err="1"/>
              <a:t>U.S.C</a:t>
            </a:r>
            <a:r>
              <a:rPr lang="en-US" sz="2800" dirty="0"/>
              <a:t>. Title 23 program administered by </a:t>
            </a:r>
            <a:r>
              <a:rPr lang="en-US" sz="2800" dirty="0" err="1"/>
              <a:t>FLH</a:t>
            </a:r>
            <a:r>
              <a:rPr lang="en-US" sz="2800" dirty="0"/>
              <a:t> </a:t>
            </a:r>
          </a:p>
          <a:p>
            <a:r>
              <a:rPr lang="en-US" sz="2800" dirty="0"/>
              <a:t>Applies to Federal &amp; Tribal transportation facilities</a:t>
            </a:r>
          </a:p>
          <a:p>
            <a:r>
              <a:rPr lang="en-US" sz="2800" dirty="0"/>
              <a:t>Pays to repair seriously damaged transportation facilities </a:t>
            </a:r>
          </a:p>
        </p:txBody>
      </p:sp>
      <p:pic>
        <p:nvPicPr>
          <p:cNvPr id="4" name="Picture 3" descr="I:\Program_Admin\ProgramCoord\ERFO\DISASTERS_&amp;_Damage\2007_Damage\WA 2007-1\FS\MBS\BoundaryBridge\100_1851.JPG"/>
          <p:cNvPicPr>
            <a:picLocks noChangeAspect="1" noChangeArrowheads="1"/>
          </p:cNvPicPr>
          <p:nvPr/>
        </p:nvPicPr>
        <p:blipFill rotWithShape="1">
          <a:blip r:embed="rId2" cstate="print"/>
          <a:srcRect b="16329"/>
          <a:stretch/>
        </p:blipFill>
        <p:spPr bwMode="auto">
          <a:xfrm>
            <a:off x="2436880" y="4165600"/>
            <a:ext cx="4291021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8807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3"/>
          <p:cNvSpPr>
            <a:spLocks noGrp="1" noChangeArrowheads="1"/>
          </p:cNvSpPr>
          <p:nvPr>
            <p:ph type="title"/>
          </p:nvPr>
        </p:nvSpPr>
        <p:spPr>
          <a:xfrm>
            <a:off x="752331" y="206234"/>
            <a:ext cx="7452858" cy="114300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b="1" dirty="0"/>
              <a:t>Other Disaster relief for transportation</a:t>
            </a:r>
          </a:p>
        </p:txBody>
      </p:sp>
      <p:sp>
        <p:nvSpPr>
          <p:cNvPr id="3080" name="Rectangle 4"/>
          <p:cNvSpPr>
            <a:spLocks noGrp="1" noChangeArrowheads="1"/>
          </p:cNvSpPr>
          <p:nvPr>
            <p:ph idx="1"/>
          </p:nvPr>
        </p:nvSpPr>
        <p:spPr>
          <a:xfrm>
            <a:off x="180622" y="1495990"/>
            <a:ext cx="8963378" cy="5017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FEMA - Robert T. Stafford Disaster Relief and Emergency Assistance Act (42 U.S.C.) Public Assistance Grants Program</a:t>
            </a:r>
          </a:p>
          <a:p>
            <a:pPr lvl="1">
              <a:spcAft>
                <a:spcPts val="600"/>
              </a:spcAft>
              <a:buClrTx/>
            </a:pPr>
            <a:r>
              <a:rPr lang="en-US" sz="2000" dirty="0"/>
              <a:t>Provides federal technical and financial assistance to states, tribes, &amp; LPAs</a:t>
            </a:r>
          </a:p>
          <a:p>
            <a:pPr lvl="1">
              <a:spcAft>
                <a:spcPts val="600"/>
              </a:spcAft>
              <a:buClrTx/>
            </a:pPr>
            <a:r>
              <a:rPr lang="en-US" sz="2000" dirty="0"/>
              <a:t>Applicants must respond to disaster/ emergency using plan &amp; the event must exceed applicant’s capability before requesting declaration</a:t>
            </a:r>
          </a:p>
          <a:p>
            <a:pPr lvl="1">
              <a:spcAft>
                <a:spcPts val="600"/>
              </a:spcAft>
              <a:buClrTx/>
            </a:pPr>
            <a:r>
              <a:rPr lang="en-US" sz="2000" dirty="0">
                <a:solidFill>
                  <a:srgbClr val="000000"/>
                </a:solidFill>
              </a:rPr>
              <a:t>Covers Public, Tribal, &amp; Non-profit Infrastructure including transportation</a:t>
            </a:r>
          </a:p>
          <a:p>
            <a:pPr lvl="1">
              <a:spcAft>
                <a:spcPts val="600"/>
              </a:spcAft>
              <a:buClrTx/>
            </a:pPr>
            <a:r>
              <a:rPr lang="en-US" sz="2000" dirty="0"/>
              <a:t>Presidential declaration required</a:t>
            </a:r>
          </a:p>
          <a:p>
            <a:pPr lvl="1">
              <a:spcAft>
                <a:spcPts val="600"/>
              </a:spcAft>
              <a:buClrTx/>
            </a:pPr>
            <a:r>
              <a:rPr lang="en-US" sz="2000" dirty="0"/>
              <a:t>Emergency measures &amp; Permanent Repairs  </a:t>
            </a:r>
          </a:p>
          <a:p>
            <a:pPr lvl="1">
              <a:spcAft>
                <a:spcPts val="600"/>
              </a:spcAft>
              <a:buClrTx/>
            </a:pPr>
            <a:r>
              <a:rPr lang="en-US" sz="2000" dirty="0"/>
              <a:t>Federal Share ~75%</a:t>
            </a:r>
          </a:p>
          <a:p>
            <a:pPr lvl="1">
              <a:spcAft>
                <a:spcPts val="600"/>
              </a:spcAft>
              <a:buClrTx/>
            </a:pPr>
            <a:r>
              <a:rPr lang="en-US" sz="2000" dirty="0"/>
              <a:t>Tribes pursue ERFO for transportation damages prior to FEMA</a:t>
            </a:r>
          </a:p>
        </p:txBody>
      </p:sp>
    </p:spTree>
    <p:extLst>
      <p:ext uri="{BB962C8B-B14F-4D97-AF65-F5344CB8AC3E}">
        <p14:creationId xmlns:p14="http://schemas.microsoft.com/office/powerpoint/2010/main" val="100612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3"/>
          <p:cNvSpPr>
            <a:spLocks noGrp="1" noChangeArrowheads="1"/>
          </p:cNvSpPr>
          <p:nvPr>
            <p:ph type="title"/>
          </p:nvPr>
        </p:nvSpPr>
        <p:spPr>
          <a:xfrm>
            <a:off x="752331" y="206234"/>
            <a:ext cx="7452858" cy="114300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b="1" dirty="0"/>
              <a:t>FEMA Public Assistance Grant Program</a:t>
            </a:r>
          </a:p>
        </p:txBody>
      </p:sp>
      <p:sp>
        <p:nvSpPr>
          <p:cNvPr id="3080" name="Rectangle 4"/>
          <p:cNvSpPr>
            <a:spLocks noGrp="1" noChangeArrowheads="1"/>
          </p:cNvSpPr>
          <p:nvPr>
            <p:ph idx="1"/>
          </p:nvPr>
        </p:nvSpPr>
        <p:spPr>
          <a:xfrm>
            <a:off x="249382" y="1349234"/>
            <a:ext cx="8894618" cy="47994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0" y="1518576"/>
            <a:ext cx="885070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Tribes should pursue ERFO for transportation damages prior to FEMA</a:t>
            </a:r>
          </a:p>
          <a:p>
            <a:pPr lvl="1"/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FEMA has similar yet different eligibility so some items not eligible for ERFO may be FEMA eligible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FEMA has some pre-event planning requirements so important to establish relationship prior to disaster</a:t>
            </a:r>
          </a:p>
          <a:p>
            <a:pPr lvl="1"/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For more information, FEMA Tribal contacts can be found at </a:t>
            </a:r>
            <a:r>
              <a:rPr lang="en-US" sz="2000" u="sng" dirty="0">
                <a:hlinkClick r:id="rId3"/>
              </a:rPr>
              <a:t>https://www.fema.gov/tribal-contacts</a:t>
            </a:r>
            <a:endParaRPr lang="en-US" sz="2000" u="sng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u="sng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All the disaster relief programs have time limitations so reach out and apply as soon as possible following an incident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5551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4"/>
          <p:cNvSpPr>
            <a:spLocks noGrp="1" noChangeArrowheads="1"/>
          </p:cNvSpPr>
          <p:nvPr>
            <p:ph idx="1"/>
          </p:nvPr>
        </p:nvSpPr>
        <p:spPr>
          <a:xfrm>
            <a:off x="129309" y="600363"/>
            <a:ext cx="8894618" cy="4675829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US" sz="2400" dirty="0"/>
              <a:t>Disasters Happen, Be Prepared! QUESTIONS?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65" y="1243611"/>
            <a:ext cx="7889547" cy="529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4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15" y="248764"/>
            <a:ext cx="7795491" cy="1143000"/>
          </a:xfrm>
        </p:spPr>
        <p:txBody>
          <a:bodyPr/>
          <a:lstStyle/>
          <a:p>
            <a:r>
              <a:rPr lang="en-US" dirty="0"/>
              <a:t>What ARE THE ERFA &amp; ERFO ProgramS?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79" y="1469571"/>
            <a:ext cx="8956964" cy="442558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U.S.C. Title 23 programs administered by FHWA</a:t>
            </a:r>
          </a:p>
          <a:p>
            <a:r>
              <a:rPr lang="en-US" sz="2400" dirty="0"/>
              <a:t>(23 U.S.C., § 101, 120, and 125) CFR, Part 668 – Emergency Relief Program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000" dirty="0"/>
              <a:t>Subpart A - Procedures for Federal-Aid Highways (ERFA)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Subpart B – Procedures for Federal Agencies for Federal Roads (ERFO)</a:t>
            </a:r>
            <a:r>
              <a:rPr lang="en-US" sz="2400" dirty="0"/>
              <a:t>	</a:t>
            </a:r>
            <a:r>
              <a:rPr lang="en-US" sz="2800" dirty="0"/>
              <a:t> </a:t>
            </a:r>
          </a:p>
          <a:p>
            <a:r>
              <a:rPr lang="en-US" sz="2800" dirty="0"/>
              <a:t>Pays to repair seriously damaged transportation facilities </a:t>
            </a:r>
          </a:p>
        </p:txBody>
      </p:sp>
      <p:pic>
        <p:nvPicPr>
          <p:cNvPr id="4" name="Picture 3" descr="I:\Program_Admin\ProgramCoord\ERFO\DISASTERS_&amp;_Damage\2007_Damage\WA 2007-1\FS\MBS\BoundaryBridge\100_1851.JPG"/>
          <p:cNvPicPr>
            <a:picLocks noChangeAspect="1" noChangeArrowheads="1"/>
          </p:cNvPicPr>
          <p:nvPr/>
        </p:nvPicPr>
        <p:blipFill rotWithShape="1">
          <a:blip r:embed="rId3" cstate="print"/>
          <a:srcRect t="6947" b="23268"/>
          <a:stretch/>
        </p:blipFill>
        <p:spPr bwMode="auto">
          <a:xfrm>
            <a:off x="2423868" y="4491983"/>
            <a:ext cx="4521218" cy="236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030514" y="3886199"/>
            <a:ext cx="7772400" cy="2767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355795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118" y="337497"/>
            <a:ext cx="7804727" cy="1143000"/>
          </a:xfrm>
        </p:spPr>
        <p:txBody>
          <a:bodyPr/>
          <a:lstStyle/>
          <a:p>
            <a:r>
              <a:rPr lang="en-US" dirty="0"/>
              <a:t>ERFA &amp; ERFO Program Intent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909" y="1659467"/>
            <a:ext cx="8956964" cy="445339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en-US" sz="2800" i="1" dirty="0"/>
              <a:t>To pay the unusually heavy expenses to repair serious damage to eligible facilities caused by natural disaster or catastrophic failure</a:t>
            </a:r>
          </a:p>
          <a:p>
            <a:pPr marL="0" indent="0" algn="ctr">
              <a:buNone/>
              <a:defRPr/>
            </a:pPr>
            <a:r>
              <a:rPr lang="en-US" sz="2800" i="1" dirty="0"/>
              <a:t> </a:t>
            </a:r>
          </a:p>
          <a:p>
            <a:pPr lvl="1">
              <a:defRPr/>
            </a:pPr>
            <a:r>
              <a:rPr lang="en-US" sz="2800" dirty="0"/>
              <a:t>Not heavy maintenance</a:t>
            </a:r>
          </a:p>
          <a:p>
            <a:pPr lvl="1">
              <a:defRPr/>
            </a:pPr>
            <a:r>
              <a:rPr lang="en-US" sz="2800" dirty="0"/>
              <a:t>Not routine emergency repair activities </a:t>
            </a:r>
          </a:p>
          <a:p>
            <a:pPr lvl="1">
              <a:defRPr/>
            </a:pPr>
            <a:r>
              <a:rPr lang="en-US" sz="2800" dirty="0"/>
              <a:t>Not repair of facilities affected by long term, pre-existing conditions, or predictable developing situations</a:t>
            </a:r>
          </a:p>
          <a:p>
            <a:pPr lvl="1">
              <a:defRPr/>
            </a:pPr>
            <a:r>
              <a:rPr lang="en-US" sz="2800" dirty="0"/>
              <a:t>Not a preventative program</a:t>
            </a:r>
          </a:p>
          <a:p>
            <a:pPr lvl="1">
              <a:defRPr/>
            </a:pPr>
            <a:r>
              <a:rPr lang="en-US" sz="2800" dirty="0"/>
              <a:t>Not an improvement program</a:t>
            </a:r>
          </a:p>
        </p:txBody>
      </p:sp>
    </p:spTree>
    <p:extLst>
      <p:ext uri="{BB962C8B-B14F-4D97-AF65-F5344CB8AC3E}">
        <p14:creationId xmlns:p14="http://schemas.microsoft.com/office/powerpoint/2010/main" val="3124827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418" y="209933"/>
            <a:ext cx="5937755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FHWA Emergency Relief Program Applicants</a:t>
            </a:r>
            <a:br>
              <a:rPr lang="en-US" dirty="0"/>
            </a:br>
            <a:endParaRPr lang="en-US" dirty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277791" y="1398653"/>
            <a:ext cx="8409008" cy="4279739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/>
              <a:t>ERFA </a:t>
            </a:r>
          </a:p>
          <a:p>
            <a:pPr lvl="1"/>
            <a:r>
              <a:rPr lang="en-US" sz="2400" dirty="0"/>
              <a:t>States apply to Federal-aid Division Offices </a:t>
            </a:r>
          </a:p>
          <a:p>
            <a:pPr lvl="1"/>
            <a:r>
              <a:rPr lang="en-US" sz="2400" dirty="0"/>
              <a:t>Counties &amp; Cities are sub-applicant to the State</a:t>
            </a:r>
          </a:p>
          <a:p>
            <a:pPr eaLnBrk="1" hangingPunct="1"/>
            <a:r>
              <a:rPr lang="en-US" sz="2400" dirty="0"/>
              <a:t>ERFO </a:t>
            </a:r>
          </a:p>
          <a:p>
            <a:pPr lvl="1"/>
            <a:r>
              <a:rPr lang="en-US" sz="2400" dirty="0"/>
              <a:t>Federal Agencies (including BIA) apply to FLH Division Offices</a:t>
            </a:r>
          </a:p>
          <a:p>
            <a:pPr lvl="1"/>
            <a:r>
              <a:rPr lang="en-US" sz="2400" dirty="0"/>
              <a:t>Tribes are a sub-applicant to BIA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5"/>
          <a:stretch/>
        </p:blipFill>
        <p:spPr>
          <a:xfrm>
            <a:off x="2499600" y="4366517"/>
            <a:ext cx="3965390" cy="249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41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1663" y="1500269"/>
            <a:ext cx="8412480" cy="4089019"/>
          </a:xfrm>
        </p:spPr>
        <p:txBody>
          <a:bodyPr/>
          <a:lstStyle/>
          <a:p>
            <a:pPr eaLnBrk="1" hangingPunct="1"/>
            <a:r>
              <a:rPr lang="en-US" sz="2800" dirty="0"/>
              <a:t>ERFA </a:t>
            </a:r>
          </a:p>
          <a:p>
            <a:pPr lvl="1"/>
            <a:r>
              <a:rPr lang="en-US" sz="2400" dirty="0"/>
              <a:t>Presidential or Governor’s disaster declaration with the FHWA concurrence</a:t>
            </a:r>
          </a:p>
          <a:p>
            <a:pPr lvl="1"/>
            <a:r>
              <a:rPr lang="en-US" sz="2400" dirty="0"/>
              <a:t>Federal Share ~80%</a:t>
            </a:r>
          </a:p>
          <a:p>
            <a:pPr eaLnBrk="1" hangingPunct="1"/>
            <a:r>
              <a:rPr lang="en-US" sz="2800" dirty="0"/>
              <a:t>ERFO </a:t>
            </a:r>
          </a:p>
          <a:p>
            <a:pPr lvl="1"/>
            <a:r>
              <a:rPr lang="en-US" sz="2400" dirty="0"/>
              <a:t>Federal Lands Highway Division Director approval</a:t>
            </a:r>
          </a:p>
          <a:p>
            <a:pPr lvl="1"/>
            <a:r>
              <a:rPr lang="en-US" sz="2400" dirty="0"/>
              <a:t>Federal Share 100%</a:t>
            </a:r>
          </a:p>
          <a:p>
            <a:endParaRPr lang="en-US" dirty="0"/>
          </a:p>
        </p:txBody>
      </p:sp>
      <p:pic>
        <p:nvPicPr>
          <p:cNvPr id="5" name="Picture 4" descr="I:\Program_Admin\ProgramCoord\ERFO\MANUAL\2013 Manual\EFL Photos\DSC03990_small.jpg">
            <a:extLst>
              <a:ext uri="{FF2B5EF4-FFF2-40B4-BE49-F238E27FC236}">
                <a16:creationId xmlns:a16="http://schemas.microsoft.com/office/drawing/2014/main" id="{BA2A4037-F9EE-44D9-8205-7E5B46ABEFA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140" y="4630221"/>
            <a:ext cx="3811089" cy="22277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60474" y="311549"/>
            <a:ext cx="5937755" cy="1188720"/>
          </a:xfrm>
        </p:spPr>
        <p:txBody>
          <a:bodyPr/>
          <a:lstStyle/>
          <a:p>
            <a:r>
              <a:rPr lang="en-US" dirty="0"/>
              <a:t>FHWA Emergency Relief Program Approval</a:t>
            </a:r>
          </a:p>
        </p:txBody>
      </p:sp>
    </p:spTree>
    <p:extLst>
      <p:ext uri="{BB962C8B-B14F-4D97-AF65-F5344CB8AC3E}">
        <p14:creationId xmlns:p14="http://schemas.microsoft.com/office/powerpoint/2010/main" val="1133726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274" y="210623"/>
            <a:ext cx="5937755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FHWA Emergency Relief Program Eligible Facilities</a:t>
            </a:r>
            <a:br>
              <a:rPr lang="en-US" dirty="0"/>
            </a:br>
            <a:endParaRPr lang="en-US" dirty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383344" y="1456725"/>
            <a:ext cx="8657862" cy="5129131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US" sz="2600" dirty="0"/>
              <a:t>ERFA </a:t>
            </a:r>
          </a:p>
          <a:p>
            <a:pPr lvl="1" eaLnBrk="1" hangingPunct="1"/>
            <a:r>
              <a:rPr lang="en-US" sz="2600" dirty="0"/>
              <a:t>Federal-aid Highways </a:t>
            </a:r>
          </a:p>
          <a:p>
            <a:pPr lvl="2"/>
            <a:r>
              <a:rPr lang="en-US" sz="2600" dirty="0"/>
              <a:t>Arterials</a:t>
            </a:r>
          </a:p>
          <a:p>
            <a:pPr lvl="2"/>
            <a:r>
              <a:rPr lang="en-US" sz="2600" dirty="0"/>
              <a:t>Urban Collectors</a:t>
            </a:r>
          </a:p>
          <a:p>
            <a:pPr lvl="2"/>
            <a:r>
              <a:rPr lang="en-US" sz="2600" dirty="0"/>
              <a:t>Major Rural Collectors</a:t>
            </a:r>
          </a:p>
          <a:p>
            <a:pPr marL="457200" lvl="2" indent="0">
              <a:buNone/>
            </a:pPr>
            <a:endParaRPr lang="en-US" sz="2600" dirty="0"/>
          </a:p>
          <a:p>
            <a:pPr eaLnBrk="1" hangingPunct="1"/>
            <a:r>
              <a:rPr lang="en-US" sz="2600" dirty="0"/>
              <a:t>ERFO </a:t>
            </a:r>
          </a:p>
          <a:p>
            <a:pPr lvl="1" eaLnBrk="1" hangingPunct="1"/>
            <a:r>
              <a:rPr lang="en-US" sz="2600" dirty="0"/>
              <a:t>Tribal Transportation Facilities on TTP Inventory (NTTFI)</a:t>
            </a:r>
          </a:p>
          <a:p>
            <a:pPr lvl="1" eaLnBrk="1" hangingPunct="1"/>
            <a:r>
              <a:rPr lang="en-US" sz="2600" dirty="0"/>
              <a:t>Federal Lands Transportation Facilities on the FLTP Inventory (NFLTFI)</a:t>
            </a:r>
          </a:p>
          <a:p>
            <a:pPr lvl="2" eaLnBrk="1" hangingPunct="1"/>
            <a:r>
              <a:rPr lang="en-US" sz="2600" dirty="0"/>
              <a:t>NPS, FS, FWS, BLM, COE, BOR</a:t>
            </a:r>
          </a:p>
          <a:p>
            <a:pPr lvl="1"/>
            <a:r>
              <a:rPr lang="en-US" sz="2400" dirty="0"/>
              <a:t>Other Federally Owned Roads</a:t>
            </a:r>
          </a:p>
          <a:p>
            <a:pPr lvl="1"/>
            <a:r>
              <a:rPr lang="en-US" sz="2400" dirty="0"/>
              <a:t>Eligible Facility types include:  Roads,  Trails,  Parking areas,  &amp; Transit</a:t>
            </a:r>
          </a:p>
          <a:p>
            <a:pPr lvl="1" eaLnBrk="1" hangingPunct="1"/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051F06-3954-4141-B8EE-4FFD57A4534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51" y="1571490"/>
            <a:ext cx="3779520" cy="24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63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1355" y="3256673"/>
            <a:ext cx="3973028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800" dirty="0"/>
              <a:t>Natural </a:t>
            </a:r>
            <a:r>
              <a:rPr lang="en-US" dirty="0"/>
              <a:t>				</a:t>
            </a:r>
          </a:p>
        </p:txBody>
      </p:sp>
      <p:pic>
        <p:nvPicPr>
          <p:cNvPr id="6" name="Picture 2" descr="L:\P&amp;A\ERFO\Disasters_13\AZ2013\FS - kaibab, coconino, apache\AZ Greenlee County Br\photos\Blue River 281-10.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41" y="3842793"/>
            <a:ext cx="3923414" cy="294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716771" y="3256673"/>
            <a:ext cx="3973028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92A1B8"/>
              </a:buClr>
              <a:buNone/>
            </a:pPr>
            <a:r>
              <a:rPr lang="en-US" sz="2800" dirty="0"/>
              <a:t>Catastrophic</a:t>
            </a:r>
            <a:r>
              <a:rPr lang="en-US" dirty="0"/>
              <a:t>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3368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3"/>
          <a:stretch/>
        </p:blipFill>
        <p:spPr bwMode="auto">
          <a:xfrm>
            <a:off x="4530577" y="3842793"/>
            <a:ext cx="4345417" cy="294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44477" y="194522"/>
            <a:ext cx="7572199" cy="1143000"/>
          </a:xfrm>
        </p:spPr>
        <p:txBody>
          <a:bodyPr/>
          <a:lstStyle/>
          <a:p>
            <a:r>
              <a:rPr lang="en-US" dirty="0"/>
              <a:t>Disaster Types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8441" y="1532361"/>
            <a:ext cx="8504639" cy="1529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/>
              <a:t>FHWA requires a disaster to have occurred before funding can be made available</a:t>
            </a:r>
          </a:p>
          <a:p>
            <a:pPr>
              <a:defRPr/>
            </a:pPr>
            <a:r>
              <a:rPr lang="en-US" sz="2800" dirty="0"/>
              <a:t>Two Types of disasters:</a:t>
            </a:r>
          </a:p>
        </p:txBody>
      </p:sp>
    </p:spTree>
    <p:extLst>
      <p:ext uri="{BB962C8B-B14F-4D97-AF65-F5344CB8AC3E}">
        <p14:creationId xmlns:p14="http://schemas.microsoft.com/office/powerpoint/2010/main" val="1098096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875" y="253846"/>
            <a:ext cx="7426037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ERFO &amp; ERFA Eligible Disasters</a:t>
            </a:r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424049" y="1538742"/>
            <a:ext cx="7980218" cy="3304721"/>
          </a:xfrm>
        </p:spPr>
        <p:txBody>
          <a:bodyPr>
            <a:normAutofit fontScale="77500" lnSpcReduction="20000"/>
          </a:bodyPr>
          <a:lstStyle/>
          <a:p>
            <a:pPr marL="0" indent="0" eaLnBrk="1" hangingPunct="1">
              <a:buNone/>
            </a:pPr>
            <a:r>
              <a:rPr lang="en-US" sz="2800" b="1" dirty="0"/>
              <a:t>Natural Disasters must:</a:t>
            </a:r>
          </a:p>
          <a:p>
            <a:pPr eaLnBrk="1" hangingPunct="1"/>
            <a:r>
              <a:rPr lang="en-US" sz="2800" dirty="0"/>
              <a:t> Be </a:t>
            </a:r>
            <a:r>
              <a:rPr lang="en-US" sz="2800" b="1" dirty="0"/>
              <a:t>Unusual</a:t>
            </a:r>
            <a:r>
              <a:rPr lang="en-US" sz="2800" dirty="0"/>
              <a:t> natural </a:t>
            </a:r>
            <a:r>
              <a:rPr lang="en-US" sz="2800" b="1" dirty="0"/>
              <a:t>occurrence</a:t>
            </a:r>
            <a:r>
              <a:rPr lang="en-US" sz="2800" dirty="0"/>
              <a:t> which causes </a:t>
            </a:r>
            <a:r>
              <a:rPr lang="en-US" sz="2800" b="1" dirty="0"/>
              <a:t>serious damage </a:t>
            </a:r>
          </a:p>
          <a:p>
            <a:pPr lvl="1" eaLnBrk="1" hangingPunct="1"/>
            <a:r>
              <a:rPr lang="en-US" sz="2800" dirty="0"/>
              <a:t>Floods, hurricanes, tornados, earthquakes, severe storms, landslides</a:t>
            </a:r>
          </a:p>
          <a:p>
            <a:pPr eaLnBrk="1" hangingPunct="1"/>
            <a:r>
              <a:rPr lang="en-US" sz="2800" dirty="0"/>
              <a:t> And Occurs over a </a:t>
            </a:r>
            <a:r>
              <a:rPr lang="en-US" sz="2800" b="1" dirty="0"/>
              <a:t>wide area</a:t>
            </a:r>
          </a:p>
          <a:p>
            <a:pPr lvl="1"/>
            <a:r>
              <a:rPr lang="en-US" sz="2800" dirty="0"/>
              <a:t>Several counties, federal land </a:t>
            </a:r>
          </a:p>
          <a:p>
            <a:pPr marL="228600" lvl="1" indent="0">
              <a:buNone/>
            </a:pPr>
            <a:r>
              <a:rPr lang="en-US" sz="2800" dirty="0"/>
              <a:t>   units, or major drainages</a:t>
            </a:r>
          </a:p>
          <a:p>
            <a:pPr eaLnBrk="1" hangingPunct="1"/>
            <a:r>
              <a:rPr lang="en-US" sz="2800" dirty="0"/>
              <a:t>And Over </a:t>
            </a:r>
            <a:r>
              <a:rPr lang="en-US" sz="2800" b="1" dirty="0"/>
              <a:t>$700,000</a:t>
            </a:r>
            <a:r>
              <a:rPr lang="en-US" sz="2800" dirty="0"/>
              <a:t> of damage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B7943712-D357-66A8-BB96-045E2D8031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6170670"/>
              </p:ext>
            </p:extLst>
          </p:nvPr>
        </p:nvGraphicFramePr>
        <p:xfrm>
          <a:off x="628650" y="4843463"/>
          <a:ext cx="7886700" cy="1878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41444268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17378</TotalTime>
  <Words>1177</Words>
  <Application>Microsoft Office PowerPoint</Application>
  <PresentationFormat>On-screen Show (4:3)</PresentationFormat>
  <Paragraphs>178</Paragraphs>
  <Slides>22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Gill Sans MT</vt:lpstr>
      <vt:lpstr>Parcel</vt:lpstr>
      <vt:lpstr>Bitmap Image</vt:lpstr>
      <vt:lpstr>FHWA ERFA &amp; ERFO: Overview and FAQs</vt:lpstr>
      <vt:lpstr>What is ERFO?</vt:lpstr>
      <vt:lpstr>What ARE THE ERFA &amp; ERFO ProgramS?</vt:lpstr>
      <vt:lpstr>ERFA &amp; ERFO Program Intent</vt:lpstr>
      <vt:lpstr>FHWA Emergency Relief Program Applicants </vt:lpstr>
      <vt:lpstr>FHWA Emergency Relief Program Approval</vt:lpstr>
      <vt:lpstr>FHWA Emergency Relief Program Eligible Facilities </vt:lpstr>
      <vt:lpstr>Disaster Types</vt:lpstr>
      <vt:lpstr>ERFO &amp; ERFA Eligible Disasters</vt:lpstr>
      <vt:lpstr>ERFO &amp; ERFA Eligible Disasters</vt:lpstr>
      <vt:lpstr>ERFO Disaster Declaration</vt:lpstr>
      <vt:lpstr>ERFO Eligible Facilities</vt:lpstr>
      <vt:lpstr>ERFO &amp; ERFA Damage Eligibility</vt:lpstr>
      <vt:lpstr>Damage Documentation</vt:lpstr>
      <vt:lpstr>ERFO &amp; ERFA Key Policies</vt:lpstr>
      <vt:lpstr>ERFO Key Policies</vt:lpstr>
      <vt:lpstr>ERFO Key Policies</vt:lpstr>
      <vt:lpstr>Been there, fixed that. FHWA can HELP fix yours too! </vt:lpstr>
      <vt:lpstr>Where Can I Learn More?</vt:lpstr>
      <vt:lpstr>Other Disaster relief for transportation</vt:lpstr>
      <vt:lpstr>FEMA Public Assistance Grant Program</vt:lpstr>
      <vt:lpstr>PowerPoint Presentation</vt:lpstr>
    </vt:vector>
  </TitlesOfParts>
  <Company>Federal Highway Administration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</dc:title>
  <dc:creator>David Hilgendorf</dc:creator>
  <cp:lastModifiedBy>Eklund, Aaron (FHWA)</cp:lastModifiedBy>
  <cp:revision>1369</cp:revision>
  <cp:lastPrinted>2014-11-17T20:00:09Z</cp:lastPrinted>
  <dcterms:created xsi:type="dcterms:W3CDTF">2003-07-08T18:23:36Z</dcterms:created>
  <dcterms:modified xsi:type="dcterms:W3CDTF">2023-10-17T13:58:52Z</dcterms:modified>
</cp:coreProperties>
</file>