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9"/>
  </p:notesMasterIdLst>
  <p:handoutMasterIdLst>
    <p:handoutMasterId r:id="rId20"/>
  </p:handoutMasterIdLst>
  <p:sldIdLst>
    <p:sldId id="303" r:id="rId2"/>
    <p:sldId id="357" r:id="rId3"/>
    <p:sldId id="327" r:id="rId4"/>
    <p:sldId id="325" r:id="rId5"/>
    <p:sldId id="350" r:id="rId6"/>
    <p:sldId id="351" r:id="rId7"/>
    <p:sldId id="352" r:id="rId8"/>
    <p:sldId id="353" r:id="rId9"/>
    <p:sldId id="335" r:id="rId10"/>
    <p:sldId id="265" r:id="rId11"/>
    <p:sldId id="266" r:id="rId12"/>
    <p:sldId id="354" r:id="rId13"/>
    <p:sldId id="344" r:id="rId14"/>
    <p:sldId id="323" r:id="rId15"/>
    <p:sldId id="359" r:id="rId16"/>
    <p:sldId id="358" r:id="rId17"/>
    <p:sldId id="330" r:id="rId18"/>
  </p:sldIdLst>
  <p:sldSz cx="9144000" cy="6858000" type="screen4x3"/>
  <p:notesSz cx="9363075" cy="7077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AA6"/>
    <a:srgbClr val="5C2849"/>
    <a:srgbClr val="698571"/>
    <a:srgbClr val="3C7C4E"/>
    <a:srgbClr val="285234"/>
    <a:srgbClr val="7B2A09"/>
    <a:srgbClr val="7E2B06"/>
    <a:srgbClr val="C6320A"/>
    <a:srgbClr val="602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32" autoAdjust="0"/>
  </p:normalViewPr>
  <p:slideViewPr>
    <p:cSldViewPr>
      <p:cViewPr varScale="1">
        <p:scale>
          <a:sx n="85" d="100"/>
          <a:sy n="85" d="100"/>
        </p:scale>
        <p:origin x="21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4057650" cy="354013"/>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lgn="l" defTabSz="939525">
              <a:defRPr sz="1300">
                <a:cs typeface="+mn-cs"/>
              </a:defRPr>
            </a:lvl1pPr>
          </a:lstStyle>
          <a:p>
            <a:pPr>
              <a:defRPr/>
            </a:pPr>
            <a:endParaRPr lang="en-US"/>
          </a:p>
        </p:txBody>
      </p:sp>
      <p:sp>
        <p:nvSpPr>
          <p:cNvPr id="40963" name="Rectangle 3"/>
          <p:cNvSpPr>
            <a:spLocks noGrp="1" noChangeArrowheads="1"/>
          </p:cNvSpPr>
          <p:nvPr>
            <p:ph type="dt" sz="quarter" idx="1"/>
          </p:nvPr>
        </p:nvSpPr>
        <p:spPr bwMode="auto">
          <a:xfrm>
            <a:off x="5303838" y="0"/>
            <a:ext cx="4057650" cy="354013"/>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lgn="r" defTabSz="939525">
              <a:defRPr sz="1300">
                <a:cs typeface="+mn-cs"/>
              </a:defRPr>
            </a:lvl1pPr>
          </a:lstStyle>
          <a:p>
            <a:pPr>
              <a:defRPr/>
            </a:pPr>
            <a:endParaRPr lang="en-US"/>
          </a:p>
        </p:txBody>
      </p:sp>
      <p:sp>
        <p:nvSpPr>
          <p:cNvPr id="40964" name="Rectangle 4"/>
          <p:cNvSpPr>
            <a:spLocks noGrp="1" noChangeArrowheads="1"/>
          </p:cNvSpPr>
          <p:nvPr>
            <p:ph type="ftr" sz="quarter" idx="2"/>
          </p:nvPr>
        </p:nvSpPr>
        <p:spPr bwMode="auto">
          <a:xfrm>
            <a:off x="0" y="6723063"/>
            <a:ext cx="4057650" cy="352425"/>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lgn="l" defTabSz="939525">
              <a:defRPr sz="1300">
                <a:cs typeface="+mn-cs"/>
              </a:defRPr>
            </a:lvl1pPr>
          </a:lstStyle>
          <a:p>
            <a:pPr>
              <a:defRPr/>
            </a:pPr>
            <a:endParaRPr lang="en-US"/>
          </a:p>
        </p:txBody>
      </p:sp>
      <p:sp>
        <p:nvSpPr>
          <p:cNvPr id="40965" name="Rectangle 5"/>
          <p:cNvSpPr>
            <a:spLocks noGrp="1" noChangeArrowheads="1"/>
          </p:cNvSpPr>
          <p:nvPr>
            <p:ph type="sldNum" sz="quarter" idx="3"/>
          </p:nvPr>
        </p:nvSpPr>
        <p:spPr bwMode="auto">
          <a:xfrm>
            <a:off x="5303838" y="6723063"/>
            <a:ext cx="4057650" cy="352425"/>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lgn="r" defTabSz="939525">
              <a:defRPr sz="1300">
                <a:cs typeface="+mn-cs"/>
              </a:defRPr>
            </a:lvl1pPr>
          </a:lstStyle>
          <a:p>
            <a:pPr>
              <a:defRPr/>
            </a:pPr>
            <a:fld id="{0452BC00-D009-409F-BDEA-AB2DD8D2EA54}" type="slidenum">
              <a:rPr lang="en-US"/>
              <a:pPr>
                <a:defRPr/>
              </a:pPr>
              <a:t>‹#›</a:t>
            </a:fld>
            <a:endParaRPr lang="en-US" dirty="0"/>
          </a:p>
        </p:txBody>
      </p:sp>
    </p:spTree>
    <p:extLst>
      <p:ext uri="{BB962C8B-B14F-4D97-AF65-F5344CB8AC3E}">
        <p14:creationId xmlns:p14="http://schemas.microsoft.com/office/powerpoint/2010/main" val="395809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57650" cy="354013"/>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lgn="l" defTabSz="939525">
              <a:defRPr sz="1300">
                <a:cs typeface="+mn-cs"/>
              </a:defRPr>
            </a:lvl1pPr>
          </a:lstStyle>
          <a:p>
            <a:pPr>
              <a:defRPr/>
            </a:pPr>
            <a:endParaRPr lang="en-US"/>
          </a:p>
        </p:txBody>
      </p:sp>
      <p:sp>
        <p:nvSpPr>
          <p:cNvPr id="4099" name="Rectangle 3"/>
          <p:cNvSpPr>
            <a:spLocks noGrp="1" noChangeArrowheads="1"/>
          </p:cNvSpPr>
          <p:nvPr>
            <p:ph type="dt" idx="1"/>
          </p:nvPr>
        </p:nvSpPr>
        <p:spPr bwMode="auto">
          <a:xfrm>
            <a:off x="5303838" y="0"/>
            <a:ext cx="4057650" cy="354013"/>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lgn="r" defTabSz="939525">
              <a:defRPr sz="13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13063" y="531813"/>
            <a:ext cx="3536950" cy="26527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6625" y="3362325"/>
            <a:ext cx="7489825" cy="3182938"/>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723063"/>
            <a:ext cx="4057650" cy="352425"/>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lgn="l" defTabSz="939525">
              <a:defRPr sz="1300">
                <a:cs typeface="+mn-cs"/>
              </a:defRPr>
            </a:lvl1pPr>
          </a:lstStyle>
          <a:p>
            <a:pPr>
              <a:defRPr/>
            </a:pPr>
            <a:endParaRPr lang="en-US"/>
          </a:p>
        </p:txBody>
      </p:sp>
      <p:sp>
        <p:nvSpPr>
          <p:cNvPr id="4103" name="Rectangle 7"/>
          <p:cNvSpPr>
            <a:spLocks noGrp="1" noChangeArrowheads="1"/>
          </p:cNvSpPr>
          <p:nvPr>
            <p:ph type="sldNum" sz="quarter" idx="5"/>
          </p:nvPr>
        </p:nvSpPr>
        <p:spPr bwMode="auto">
          <a:xfrm>
            <a:off x="5303838" y="6723063"/>
            <a:ext cx="4057650" cy="352425"/>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lgn="r" defTabSz="939525">
              <a:defRPr sz="1300">
                <a:cs typeface="+mn-cs"/>
              </a:defRPr>
            </a:lvl1pPr>
          </a:lstStyle>
          <a:p>
            <a:pPr>
              <a:defRPr/>
            </a:pPr>
            <a:fld id="{9F7BEFC1-F2B2-49C2-8EA4-008008668A95}" type="slidenum">
              <a:rPr lang="en-US"/>
              <a:pPr>
                <a:defRPr/>
              </a:pPr>
              <a:t>‹#›</a:t>
            </a:fld>
            <a:endParaRPr lang="en-US" dirty="0"/>
          </a:p>
        </p:txBody>
      </p:sp>
    </p:spTree>
    <p:extLst>
      <p:ext uri="{BB962C8B-B14F-4D97-AF65-F5344CB8AC3E}">
        <p14:creationId xmlns:p14="http://schemas.microsoft.com/office/powerpoint/2010/main" val="2921460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00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pPr defTabSz="938213"/>
            <a:fld id="{436FA50E-A961-470F-965A-65513111A943}" type="slidenum">
              <a:rPr lang="en-US" altLang="en-US" smtClean="0">
                <a:cs typeface="Arial" charset="0"/>
              </a:rPr>
              <a:pPr defTabSz="938213"/>
              <a:t>11</a:t>
            </a:fld>
            <a:endParaRPr lang="en-US" altLang="en-US">
              <a:cs typeface="Arial" charset="0"/>
            </a:endParaRPr>
          </a:p>
        </p:txBody>
      </p:sp>
      <p:sp>
        <p:nvSpPr>
          <p:cNvPr id="33794" name="Rectangle 7"/>
          <p:cNvSpPr txBox="1">
            <a:spLocks noGrp="1" noChangeArrowheads="1"/>
          </p:cNvSpPr>
          <p:nvPr/>
        </p:nvSpPr>
        <p:spPr bwMode="auto">
          <a:xfrm>
            <a:off x="5303838" y="6723063"/>
            <a:ext cx="4057650" cy="352425"/>
          </a:xfrm>
          <a:prstGeom prst="rect">
            <a:avLst/>
          </a:prstGeom>
          <a:noFill/>
          <a:ln w="9525">
            <a:noFill/>
            <a:miter lim="800000"/>
            <a:headEnd/>
            <a:tailEnd/>
          </a:ln>
        </p:spPr>
        <p:txBody>
          <a:bodyPr lIns="93930" tIns="46965" rIns="93930" bIns="46965" anchor="b"/>
          <a:lstStyle/>
          <a:p>
            <a:pPr algn="r" defTabSz="966788"/>
            <a:fld id="{8898A9C7-EE22-4F93-8B7F-1D9BBAF94A7A}" type="slidenum">
              <a:rPr lang="en-US" altLang="en-US" sz="1300"/>
              <a:pPr algn="r" defTabSz="966788"/>
              <a:t>11</a:t>
            </a:fld>
            <a:endParaRPr lang="en-US" altLang="en-US"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lIns="93930" tIns="46965" rIns="93930" bIns="46965"/>
          <a:lstStyle/>
          <a:p>
            <a:pPr eaLnBrk="1" hangingPunct="1"/>
            <a:endParaRPr lang="en-US" altLang="en-US"/>
          </a:p>
        </p:txBody>
      </p:sp>
    </p:spTree>
    <p:extLst>
      <p:ext uri="{BB962C8B-B14F-4D97-AF65-F5344CB8AC3E}">
        <p14:creationId xmlns:p14="http://schemas.microsoft.com/office/powerpoint/2010/main" val="158413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pPr defTabSz="938213"/>
            <a:fld id="{436FA50E-A961-470F-965A-65513111A943}" type="slidenum">
              <a:rPr lang="en-US" altLang="en-US" smtClean="0">
                <a:cs typeface="Arial" charset="0"/>
              </a:rPr>
              <a:pPr defTabSz="938213"/>
              <a:t>12</a:t>
            </a:fld>
            <a:endParaRPr lang="en-US" altLang="en-US">
              <a:cs typeface="Arial" charset="0"/>
            </a:endParaRPr>
          </a:p>
        </p:txBody>
      </p:sp>
      <p:sp>
        <p:nvSpPr>
          <p:cNvPr id="33794" name="Rectangle 7"/>
          <p:cNvSpPr txBox="1">
            <a:spLocks noGrp="1" noChangeArrowheads="1"/>
          </p:cNvSpPr>
          <p:nvPr/>
        </p:nvSpPr>
        <p:spPr bwMode="auto">
          <a:xfrm>
            <a:off x="5303838" y="6723063"/>
            <a:ext cx="4057650" cy="352425"/>
          </a:xfrm>
          <a:prstGeom prst="rect">
            <a:avLst/>
          </a:prstGeom>
          <a:noFill/>
          <a:ln w="9525">
            <a:noFill/>
            <a:miter lim="800000"/>
            <a:headEnd/>
            <a:tailEnd/>
          </a:ln>
        </p:spPr>
        <p:txBody>
          <a:bodyPr lIns="93930" tIns="46965" rIns="93930" bIns="46965" anchor="b"/>
          <a:lstStyle/>
          <a:p>
            <a:pPr algn="r" defTabSz="966788"/>
            <a:fld id="{8898A9C7-EE22-4F93-8B7F-1D9BBAF94A7A}" type="slidenum">
              <a:rPr lang="en-US" altLang="en-US" sz="1300"/>
              <a:pPr algn="r" defTabSz="966788"/>
              <a:t>12</a:t>
            </a:fld>
            <a:endParaRPr lang="en-US" altLang="en-US"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lIns="93930" tIns="46965" rIns="93930" bIns="46965"/>
          <a:lstStyle/>
          <a:p>
            <a:pPr eaLnBrk="1" hangingPunct="1"/>
            <a:endParaRPr lang="en-US" altLang="en-US" dirty="0"/>
          </a:p>
        </p:txBody>
      </p:sp>
    </p:spTree>
    <p:extLst>
      <p:ext uri="{BB962C8B-B14F-4D97-AF65-F5344CB8AC3E}">
        <p14:creationId xmlns:p14="http://schemas.microsoft.com/office/powerpoint/2010/main" val="1566409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7BEFC1-F2B2-49C2-8EA4-008008668A95}" type="slidenum">
              <a:rPr lang="en-US" smtClean="0"/>
              <a:pPr>
                <a:defRPr/>
              </a:pPr>
              <a:t>15</a:t>
            </a:fld>
            <a:endParaRPr lang="en-US" dirty="0"/>
          </a:p>
        </p:txBody>
      </p:sp>
    </p:spTree>
    <p:extLst>
      <p:ext uri="{BB962C8B-B14F-4D97-AF65-F5344CB8AC3E}">
        <p14:creationId xmlns:p14="http://schemas.microsoft.com/office/powerpoint/2010/main" val="44645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7BEFC1-F2B2-49C2-8EA4-008008668A95}" type="slidenum">
              <a:rPr lang="en-US" smtClean="0"/>
              <a:pPr>
                <a:defRPr/>
              </a:pPr>
              <a:t>16</a:t>
            </a:fld>
            <a:endParaRPr lang="en-US" dirty="0"/>
          </a:p>
        </p:txBody>
      </p:sp>
    </p:spTree>
    <p:extLst>
      <p:ext uri="{BB962C8B-B14F-4D97-AF65-F5344CB8AC3E}">
        <p14:creationId xmlns:p14="http://schemas.microsoft.com/office/powerpoint/2010/main" val="283210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is one of the only committee’s set forth by regulations. It has been in regulations all the way back to ISTEA in 1991. The TTP was formerly known as the Indian Reservations Roads (IRR) program and the committee the IRRPCC.</a:t>
            </a:r>
          </a:p>
          <a:p>
            <a:r>
              <a:rPr lang="en-US" dirty="0"/>
              <a:t>Alaska Tribes were introduced to the program in 2005 under SAFETEA-LU and the program was renamed to the Tribal Transportation Program in 2012 through MAP-21.</a:t>
            </a:r>
          </a:p>
        </p:txBody>
      </p:sp>
      <p:sp>
        <p:nvSpPr>
          <p:cNvPr id="4" name="Slide Number Placeholder 3"/>
          <p:cNvSpPr>
            <a:spLocks noGrp="1"/>
          </p:cNvSpPr>
          <p:nvPr>
            <p:ph type="sldNum" sz="quarter" idx="5"/>
          </p:nvPr>
        </p:nvSpPr>
        <p:spPr/>
        <p:txBody>
          <a:bodyPr/>
          <a:lstStyle/>
          <a:p>
            <a:pPr>
              <a:defRPr/>
            </a:pPr>
            <a:fld id="{9F7BEFC1-F2B2-49C2-8EA4-008008668A95}" type="slidenum">
              <a:rPr lang="en-US" smtClean="0"/>
              <a:pPr>
                <a:defRPr/>
              </a:pPr>
              <a:t>3</a:t>
            </a:fld>
            <a:endParaRPr lang="en-US" dirty="0"/>
          </a:p>
        </p:txBody>
      </p:sp>
    </p:spTree>
    <p:extLst>
      <p:ext uri="{BB962C8B-B14F-4D97-AF65-F5344CB8AC3E}">
        <p14:creationId xmlns:p14="http://schemas.microsoft.com/office/powerpoint/2010/main" val="31006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responsibilities, and business of the committee are direct from the regulations 25 CFR Part 170 sections 135, 136, and 137.</a:t>
            </a:r>
          </a:p>
        </p:txBody>
      </p:sp>
      <p:sp>
        <p:nvSpPr>
          <p:cNvPr id="4" name="Slide Number Placeholder 3"/>
          <p:cNvSpPr>
            <a:spLocks noGrp="1"/>
          </p:cNvSpPr>
          <p:nvPr>
            <p:ph type="sldNum" sz="quarter" idx="10"/>
          </p:nvPr>
        </p:nvSpPr>
        <p:spPr/>
        <p:txBody>
          <a:bodyPr/>
          <a:lstStyle/>
          <a:p>
            <a:pPr>
              <a:defRPr/>
            </a:pPr>
            <a:fld id="{9F7BEFC1-F2B2-49C2-8EA4-008008668A95}" type="slidenum">
              <a:rPr lang="en-US" smtClean="0"/>
              <a:pPr>
                <a:defRPr/>
              </a:pPr>
              <a:t>4</a:t>
            </a:fld>
            <a:endParaRPr lang="en-US" dirty="0"/>
          </a:p>
        </p:txBody>
      </p:sp>
    </p:spTree>
    <p:extLst>
      <p:ext uri="{BB962C8B-B14F-4D97-AF65-F5344CB8AC3E}">
        <p14:creationId xmlns:p14="http://schemas.microsoft.com/office/powerpoint/2010/main" val="1550357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7BEFC1-F2B2-49C2-8EA4-008008668A95}" type="slidenum">
              <a:rPr lang="en-US" smtClean="0"/>
              <a:pPr>
                <a:defRPr/>
              </a:pPr>
              <a:t>5</a:t>
            </a:fld>
            <a:endParaRPr lang="en-US" dirty="0"/>
          </a:p>
        </p:txBody>
      </p:sp>
    </p:spTree>
    <p:extLst>
      <p:ext uri="{BB962C8B-B14F-4D97-AF65-F5344CB8AC3E}">
        <p14:creationId xmlns:p14="http://schemas.microsoft.com/office/powerpoint/2010/main" val="187863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7BEFC1-F2B2-49C2-8EA4-008008668A95}" type="slidenum">
              <a:rPr lang="en-US" smtClean="0"/>
              <a:pPr>
                <a:defRPr/>
              </a:pPr>
              <a:t>6</a:t>
            </a:fld>
            <a:endParaRPr lang="en-US" dirty="0"/>
          </a:p>
        </p:txBody>
      </p:sp>
    </p:spTree>
    <p:extLst>
      <p:ext uri="{BB962C8B-B14F-4D97-AF65-F5344CB8AC3E}">
        <p14:creationId xmlns:p14="http://schemas.microsoft.com/office/powerpoint/2010/main" val="403481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7BEFC1-F2B2-49C2-8EA4-008008668A95}" type="slidenum">
              <a:rPr lang="en-US" smtClean="0"/>
              <a:pPr>
                <a:defRPr/>
              </a:pPr>
              <a:t>7</a:t>
            </a:fld>
            <a:endParaRPr lang="en-US" dirty="0"/>
          </a:p>
        </p:txBody>
      </p:sp>
    </p:spTree>
    <p:extLst>
      <p:ext uri="{BB962C8B-B14F-4D97-AF65-F5344CB8AC3E}">
        <p14:creationId xmlns:p14="http://schemas.microsoft.com/office/powerpoint/2010/main" val="347509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7BEFC1-F2B2-49C2-8EA4-008008668A95}" type="slidenum">
              <a:rPr lang="en-US" smtClean="0"/>
              <a:pPr>
                <a:defRPr/>
              </a:pPr>
              <a:t>8</a:t>
            </a:fld>
            <a:endParaRPr lang="en-US" dirty="0"/>
          </a:p>
        </p:txBody>
      </p:sp>
    </p:spTree>
    <p:extLst>
      <p:ext uri="{BB962C8B-B14F-4D97-AF65-F5344CB8AC3E}">
        <p14:creationId xmlns:p14="http://schemas.microsoft.com/office/powerpoint/2010/main" val="371271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7BEFC1-F2B2-49C2-8EA4-008008668A95}" type="slidenum">
              <a:rPr lang="en-US" smtClean="0"/>
              <a:pPr>
                <a:defRPr/>
              </a:pPr>
              <a:t>9</a:t>
            </a:fld>
            <a:endParaRPr lang="en-US" dirty="0"/>
          </a:p>
        </p:txBody>
      </p:sp>
    </p:spTree>
    <p:extLst>
      <p:ext uri="{BB962C8B-B14F-4D97-AF65-F5344CB8AC3E}">
        <p14:creationId xmlns:p14="http://schemas.microsoft.com/office/powerpoint/2010/main" val="15485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38213"/>
            <a:fld id="{F20E0F45-9F8C-483D-BF4D-E020934EAF9D}" type="slidenum">
              <a:rPr lang="en-US" altLang="en-US" smtClean="0">
                <a:cs typeface="Arial" charset="0"/>
              </a:rPr>
              <a:pPr defTabSz="938213"/>
              <a:t>10</a:t>
            </a:fld>
            <a:endParaRPr lang="en-US" altLang="en-US">
              <a:cs typeface="Arial" charset="0"/>
            </a:endParaRPr>
          </a:p>
        </p:txBody>
      </p:sp>
      <p:sp>
        <p:nvSpPr>
          <p:cNvPr id="31746" name="Rectangle 7"/>
          <p:cNvSpPr txBox="1">
            <a:spLocks noGrp="1" noChangeArrowheads="1"/>
          </p:cNvSpPr>
          <p:nvPr/>
        </p:nvSpPr>
        <p:spPr bwMode="auto">
          <a:xfrm>
            <a:off x="5303838" y="6723063"/>
            <a:ext cx="4057650" cy="352425"/>
          </a:xfrm>
          <a:prstGeom prst="rect">
            <a:avLst/>
          </a:prstGeom>
          <a:noFill/>
          <a:ln w="9525">
            <a:noFill/>
            <a:miter lim="800000"/>
            <a:headEnd/>
            <a:tailEnd/>
          </a:ln>
        </p:spPr>
        <p:txBody>
          <a:bodyPr lIns="93930" tIns="46965" rIns="93930" bIns="46965" anchor="b"/>
          <a:lstStyle/>
          <a:p>
            <a:pPr algn="r" defTabSz="966788"/>
            <a:fld id="{AEEB25D1-380D-4F61-9AC2-FC150AEA08DC}" type="slidenum">
              <a:rPr lang="en-US" altLang="en-US" sz="1300"/>
              <a:pPr algn="r" defTabSz="966788"/>
              <a:t>10</a:t>
            </a:fld>
            <a:endParaRPr lang="en-US" altLang="en-US"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lIns="93930" tIns="46965" rIns="93930" bIns="46965"/>
          <a:lstStyle/>
          <a:p>
            <a:pPr eaLnBrk="1" hangingPunct="1"/>
            <a:endParaRPr lang="en-US" altLang="en-US"/>
          </a:p>
        </p:txBody>
      </p:sp>
    </p:spTree>
    <p:extLst>
      <p:ext uri="{BB962C8B-B14F-4D97-AF65-F5344CB8AC3E}">
        <p14:creationId xmlns:p14="http://schemas.microsoft.com/office/powerpoint/2010/main" val="194172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F65C04FF-6872-48C2-94B7-9287D3A5F91B}" type="datetime1">
              <a:rPr lang="en-US" smtClean="0"/>
              <a:pPr>
                <a:defRPr/>
              </a:pPr>
              <a:t>11/21/2023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5D0B-E54D-4052-87AF-F2D7BAC576D4}" type="slidenum">
              <a:rPr lang="en-US" smtClean="0"/>
              <a:pPr>
                <a:defRPr/>
              </a:pPr>
              <a:t>‹#›</a:t>
            </a:fld>
            <a:endParaRPr lang="en-US"/>
          </a:p>
        </p:txBody>
      </p:sp>
    </p:spTree>
    <p:extLst>
      <p:ext uri="{BB962C8B-B14F-4D97-AF65-F5344CB8AC3E}">
        <p14:creationId xmlns:p14="http://schemas.microsoft.com/office/powerpoint/2010/main" val="139958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EDFB712-9F65-469C-8FD9-B9E2C9CB9543}" type="datetime1">
              <a:rPr lang="en-US" smtClean="0"/>
              <a:pPr>
                <a:defRPr/>
              </a:pPr>
              <a:t>11/21/2023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621CCE-ED0A-4752-A117-E8062080BE18}" type="slidenum">
              <a:rPr lang="en-US" smtClean="0"/>
              <a:pPr>
                <a:defRPr/>
              </a:pPr>
              <a:t>‹#›</a:t>
            </a:fld>
            <a:endParaRPr lang="en-US"/>
          </a:p>
        </p:txBody>
      </p:sp>
    </p:spTree>
    <p:extLst>
      <p:ext uri="{BB962C8B-B14F-4D97-AF65-F5344CB8AC3E}">
        <p14:creationId xmlns:p14="http://schemas.microsoft.com/office/powerpoint/2010/main" val="344612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92F085F-818B-4D87-9EA1-CBEE3E029657}" type="datetime1">
              <a:rPr lang="en-US" smtClean="0"/>
              <a:pPr>
                <a:defRPr/>
              </a:pPr>
              <a:t>11/21/2023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D15297-DE35-4392-919E-24CF3ECDF3AB}" type="slidenum">
              <a:rPr lang="en-US" smtClean="0"/>
              <a:pPr>
                <a:defRPr/>
              </a:pPr>
              <a:t>‹#›</a:t>
            </a:fld>
            <a:endParaRPr lang="en-US"/>
          </a:p>
        </p:txBody>
      </p:sp>
    </p:spTree>
    <p:extLst>
      <p:ext uri="{BB962C8B-B14F-4D97-AF65-F5344CB8AC3E}">
        <p14:creationId xmlns:p14="http://schemas.microsoft.com/office/powerpoint/2010/main" val="29216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22339B7-2698-49E3-9BC0-657039FE453C}" type="datetime1">
              <a:rPr lang="en-US" smtClean="0"/>
              <a:pPr>
                <a:defRPr/>
              </a:pPr>
              <a:t>11/21/2023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1DE06D-19F6-4481-9103-AA335EF614EB}" type="slidenum">
              <a:rPr lang="en-US" smtClean="0"/>
              <a:pPr>
                <a:defRPr/>
              </a:pPr>
              <a:t>‹#›</a:t>
            </a:fld>
            <a:endParaRPr lang="en-US"/>
          </a:p>
        </p:txBody>
      </p:sp>
    </p:spTree>
    <p:extLst>
      <p:ext uri="{BB962C8B-B14F-4D97-AF65-F5344CB8AC3E}">
        <p14:creationId xmlns:p14="http://schemas.microsoft.com/office/powerpoint/2010/main" val="131736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D107D7-61CB-4FDD-B85D-577BB87D933C}" type="datetime1">
              <a:rPr lang="en-US" smtClean="0"/>
              <a:pPr>
                <a:defRPr/>
              </a:pPr>
              <a:t>11/21/2023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A4AD91-64F6-48B9-B36A-0FB124876C72}" type="slidenum">
              <a:rPr lang="en-US" smtClean="0"/>
              <a:pPr>
                <a:defRPr/>
              </a:pPr>
              <a:t>‹#›</a:t>
            </a:fld>
            <a:endParaRPr lang="en-US"/>
          </a:p>
        </p:txBody>
      </p:sp>
    </p:spTree>
    <p:extLst>
      <p:ext uri="{BB962C8B-B14F-4D97-AF65-F5344CB8AC3E}">
        <p14:creationId xmlns:p14="http://schemas.microsoft.com/office/powerpoint/2010/main" val="212413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733185C1-8F6D-4CA9-A9ED-626BFEB22032}" type="datetime1">
              <a:rPr lang="en-US" smtClean="0"/>
              <a:pPr>
                <a:defRPr/>
              </a:pPr>
              <a:t>11/21/2023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551656-0FCC-40DB-AF71-713AB106E1AB}" type="slidenum">
              <a:rPr lang="en-US" smtClean="0"/>
              <a:pPr>
                <a:defRPr/>
              </a:pPr>
              <a:t>‹#›</a:t>
            </a:fld>
            <a:endParaRPr lang="en-US"/>
          </a:p>
        </p:txBody>
      </p:sp>
    </p:spTree>
    <p:extLst>
      <p:ext uri="{BB962C8B-B14F-4D97-AF65-F5344CB8AC3E}">
        <p14:creationId xmlns:p14="http://schemas.microsoft.com/office/powerpoint/2010/main" val="180817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49138121-466D-402B-AE95-8B406950347F}" type="datetime1">
              <a:rPr lang="en-US" smtClean="0"/>
              <a:pPr>
                <a:defRPr/>
              </a:pPr>
              <a:t>11/21/2023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1C736BC-2504-4CFA-B201-2A16BB086CB5}" type="slidenum">
              <a:rPr lang="en-US" smtClean="0"/>
              <a:pPr>
                <a:defRPr/>
              </a:pPr>
              <a:t>‹#›</a:t>
            </a:fld>
            <a:endParaRPr lang="en-US"/>
          </a:p>
        </p:txBody>
      </p:sp>
    </p:spTree>
    <p:extLst>
      <p:ext uri="{BB962C8B-B14F-4D97-AF65-F5344CB8AC3E}">
        <p14:creationId xmlns:p14="http://schemas.microsoft.com/office/powerpoint/2010/main" val="25166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5C3DAE0-7183-4571-A93D-9F3CC63F7504}" type="datetime1">
              <a:rPr lang="en-US" smtClean="0"/>
              <a:pPr>
                <a:defRPr/>
              </a:pPr>
              <a:t>11/21/2023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FF4C99F-F996-4722-A270-89B194A672C3}" type="slidenum">
              <a:rPr lang="en-US" smtClean="0"/>
              <a:pPr>
                <a:defRPr/>
              </a:pPr>
              <a:t>‹#›</a:t>
            </a:fld>
            <a:endParaRPr lang="en-US"/>
          </a:p>
        </p:txBody>
      </p:sp>
    </p:spTree>
    <p:extLst>
      <p:ext uri="{BB962C8B-B14F-4D97-AF65-F5344CB8AC3E}">
        <p14:creationId xmlns:p14="http://schemas.microsoft.com/office/powerpoint/2010/main" val="183325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82CED8-D52D-4059-B8AE-207945264963}" type="datetime1">
              <a:rPr lang="en-US" smtClean="0"/>
              <a:pPr>
                <a:defRPr/>
              </a:pPr>
              <a:t>11/21/2023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7EF8B71-377B-4928-BD3A-8A25A537BD8A}" type="slidenum">
              <a:rPr lang="en-US" smtClean="0"/>
              <a:pPr>
                <a:defRPr/>
              </a:pPr>
              <a:t>‹#›</a:t>
            </a:fld>
            <a:endParaRPr lang="en-US"/>
          </a:p>
        </p:txBody>
      </p:sp>
    </p:spTree>
    <p:extLst>
      <p:ext uri="{BB962C8B-B14F-4D97-AF65-F5344CB8AC3E}">
        <p14:creationId xmlns:p14="http://schemas.microsoft.com/office/powerpoint/2010/main" val="65200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71DEAB-A639-4C38-8E8F-E2C73F1C8137}" type="datetime1">
              <a:rPr lang="en-US" smtClean="0"/>
              <a:pPr>
                <a:defRPr/>
              </a:pPr>
              <a:t>11/21/2023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A53B5-1ED0-492E-8D3C-D3A231AFD89D}" type="slidenum">
              <a:rPr lang="en-US" smtClean="0"/>
              <a:pPr>
                <a:defRPr/>
              </a:pPr>
              <a:t>‹#›</a:t>
            </a:fld>
            <a:endParaRPr lang="en-US"/>
          </a:p>
        </p:txBody>
      </p:sp>
    </p:spTree>
    <p:extLst>
      <p:ext uri="{BB962C8B-B14F-4D97-AF65-F5344CB8AC3E}">
        <p14:creationId xmlns:p14="http://schemas.microsoft.com/office/powerpoint/2010/main" val="63951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5E7E183-03FF-4497-8D22-1181A4F4B643}" type="datetime1">
              <a:rPr lang="en-US" smtClean="0"/>
              <a:pPr>
                <a:defRPr/>
              </a:pPr>
              <a:t>11/21/2023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46EB15-6706-41B6-957E-6BB126AB8423}" type="slidenum">
              <a:rPr lang="en-US" smtClean="0"/>
              <a:pPr>
                <a:defRPr/>
              </a:pPr>
              <a:t>‹#›</a:t>
            </a:fld>
            <a:endParaRPr lang="en-US"/>
          </a:p>
        </p:txBody>
      </p:sp>
    </p:spTree>
    <p:extLst>
      <p:ext uri="{BB962C8B-B14F-4D97-AF65-F5344CB8AC3E}">
        <p14:creationId xmlns:p14="http://schemas.microsoft.com/office/powerpoint/2010/main" val="108212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29000" r="-2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719E20F-2ADB-4A92-83CD-566D5612DE09}" type="datetime1">
              <a:rPr lang="en-US" smtClean="0"/>
              <a:pPr>
                <a:defRPr/>
              </a:pPr>
              <a:t>11/21/2023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2D34A7F-250E-49A2-A904-B80F9CE7531A}" type="slidenum">
              <a:rPr lang="en-US" smtClean="0"/>
              <a:pPr>
                <a:defRPr/>
              </a:pPr>
              <a:t>‹#›</a:t>
            </a:fld>
            <a:endParaRPr lang="en-US"/>
          </a:p>
        </p:txBody>
      </p:sp>
    </p:spTree>
    <p:extLst>
      <p:ext uri="{BB962C8B-B14F-4D97-AF65-F5344CB8AC3E}">
        <p14:creationId xmlns:p14="http://schemas.microsoft.com/office/powerpoint/2010/main" val="27892058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ighways.dot.gov/federal-lands/programs-tribal/coordinating-committe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ivanoff@kawerak.org" TargetMode="External"/><Relationship Id="rId2" Type="http://schemas.openxmlformats.org/officeDocument/2006/relationships/hyperlink" Target="mailto:clarence@avcp.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1" y="762000"/>
            <a:ext cx="9122485" cy="4770537"/>
          </a:xfrm>
          <a:prstGeom prst="rect">
            <a:avLst/>
          </a:prstGeom>
          <a:noFill/>
          <a:ln w="9525">
            <a:noFill/>
            <a:miter lim="800000"/>
            <a:headEnd/>
            <a:tailEnd/>
          </a:ln>
          <a:effectLst/>
        </p:spPr>
        <p:txBody>
          <a:bodyPr wrap="square">
            <a:spAutoFit/>
          </a:bodyPr>
          <a:lstStyle/>
          <a:p>
            <a:pPr algn="ctr">
              <a:defRPr/>
            </a:pPr>
            <a:r>
              <a:rPr lang="en-US" altLang="en-US" sz="2800" b="1" dirty="0">
                <a:solidFill>
                  <a:schemeClr val="accent5">
                    <a:lumMod val="50000"/>
                  </a:schemeClr>
                </a:solidFill>
                <a:latin typeface="+mn-lt"/>
              </a:rPr>
              <a:t>Tribal Transportation Program  </a:t>
            </a:r>
          </a:p>
          <a:p>
            <a:pPr algn="ctr">
              <a:defRPr/>
            </a:pPr>
            <a:r>
              <a:rPr lang="en-US" altLang="en-US" sz="2800" b="1" dirty="0">
                <a:solidFill>
                  <a:schemeClr val="accent5">
                    <a:lumMod val="50000"/>
                  </a:schemeClr>
                </a:solidFill>
                <a:latin typeface="+mn-lt"/>
              </a:rPr>
              <a:t>Coordinating Committee</a:t>
            </a:r>
          </a:p>
          <a:p>
            <a:pPr algn="ctr">
              <a:defRPr/>
            </a:pPr>
            <a:r>
              <a:rPr lang="en-US" altLang="en-US" sz="2800" b="1" dirty="0">
                <a:solidFill>
                  <a:schemeClr val="accent5">
                    <a:lumMod val="50000"/>
                  </a:schemeClr>
                </a:solidFill>
                <a:latin typeface="+mn-lt"/>
              </a:rPr>
              <a:t> (TTPCC)</a:t>
            </a:r>
            <a:br>
              <a:rPr lang="en-US" altLang="en-US" sz="2800" b="1" dirty="0">
                <a:solidFill>
                  <a:schemeClr val="accent5">
                    <a:lumMod val="50000"/>
                  </a:schemeClr>
                </a:solidFill>
                <a:latin typeface="+mn-lt"/>
              </a:rPr>
            </a:br>
            <a:br>
              <a:rPr lang="en-US" altLang="en-US" sz="2800" b="1" dirty="0">
                <a:solidFill>
                  <a:schemeClr val="accent5">
                    <a:lumMod val="50000"/>
                  </a:schemeClr>
                </a:solidFill>
                <a:effectLst>
                  <a:outerShdw blurRad="38100" dist="38100" dir="2700000" algn="tl">
                    <a:srgbClr val="FFFFFF"/>
                  </a:outerShdw>
                </a:effectLst>
                <a:latin typeface="+mn-lt"/>
              </a:rPr>
            </a:br>
            <a:r>
              <a:rPr lang="en-US" altLang="en-US" sz="2800" b="1" dirty="0">
                <a:solidFill>
                  <a:schemeClr val="accent5">
                    <a:lumMod val="50000"/>
                  </a:schemeClr>
                </a:solidFill>
                <a:effectLst>
                  <a:outerShdw blurRad="38100" dist="38100" dir="2700000" algn="tl">
                    <a:srgbClr val="FFFFFF"/>
                  </a:outerShdw>
                </a:effectLst>
                <a:latin typeface="+mn-lt"/>
              </a:rPr>
              <a:t>2023 BIA Providers </a:t>
            </a:r>
            <a:r>
              <a:rPr lang="en-US" altLang="en-US" sz="2800" b="1" dirty="0">
                <a:solidFill>
                  <a:schemeClr val="accent5">
                    <a:lumMod val="50000"/>
                  </a:schemeClr>
                </a:solidFill>
                <a:latin typeface="+mn-lt"/>
              </a:rPr>
              <a:t>Conference</a:t>
            </a:r>
          </a:p>
          <a:p>
            <a:pPr algn="ctr">
              <a:defRPr/>
            </a:pPr>
            <a:r>
              <a:rPr lang="en-US" sz="2800" b="1" dirty="0">
                <a:solidFill>
                  <a:schemeClr val="accent5">
                    <a:lumMod val="50000"/>
                  </a:schemeClr>
                </a:solidFill>
                <a:latin typeface="+mn-lt"/>
              </a:rPr>
              <a:t>Anchorage, AK</a:t>
            </a:r>
          </a:p>
          <a:p>
            <a:pPr algn="ctr">
              <a:defRPr/>
            </a:pPr>
            <a:endParaRPr lang="en-US" sz="2800" b="1" dirty="0">
              <a:solidFill>
                <a:schemeClr val="accent5">
                  <a:lumMod val="50000"/>
                </a:schemeClr>
              </a:solidFill>
              <a:effectLst>
                <a:outerShdw blurRad="38100" dist="38100" dir="2700000" algn="tl">
                  <a:srgbClr val="FFFFFF"/>
                </a:outerShdw>
              </a:effectLst>
              <a:latin typeface="+mn-lt"/>
            </a:endParaRPr>
          </a:p>
          <a:p>
            <a:pPr algn="ctr">
              <a:defRPr/>
            </a:pPr>
            <a:r>
              <a:rPr lang="en-US" sz="2800" b="1" dirty="0">
                <a:solidFill>
                  <a:schemeClr val="accent5">
                    <a:lumMod val="50000"/>
                  </a:schemeClr>
                </a:solidFill>
                <a:latin typeface="+mn-lt"/>
              </a:rPr>
              <a:t>November 30, 2023</a:t>
            </a:r>
          </a:p>
          <a:p>
            <a:pPr algn="ctr">
              <a:defRPr/>
            </a:pPr>
            <a:endParaRPr lang="en-US" sz="2800" b="1" dirty="0">
              <a:solidFill>
                <a:schemeClr val="accent5">
                  <a:lumMod val="50000"/>
                </a:schemeClr>
              </a:solidFill>
              <a:effectLst>
                <a:outerShdw blurRad="38100" dist="38100" dir="2700000" algn="tl">
                  <a:srgbClr val="FFFFFF"/>
                </a:outerShdw>
              </a:effectLst>
              <a:latin typeface="+mn-lt"/>
            </a:endParaRPr>
          </a:p>
          <a:p>
            <a:pPr algn="ctr">
              <a:defRPr/>
            </a:pPr>
            <a:r>
              <a:rPr lang="en-US" altLang="en-US" sz="2800" b="1" dirty="0">
                <a:solidFill>
                  <a:schemeClr val="accent5">
                    <a:lumMod val="50000"/>
                  </a:schemeClr>
                </a:solidFill>
                <a:latin typeface="+mn-lt"/>
              </a:rPr>
              <a:t>Presented by: </a:t>
            </a:r>
            <a:r>
              <a:rPr lang="en-US" altLang="en-US" sz="2400" b="1" dirty="0">
                <a:solidFill>
                  <a:schemeClr val="accent5">
                    <a:lumMod val="50000"/>
                  </a:schemeClr>
                </a:solidFill>
                <a:latin typeface="+mn-lt"/>
              </a:rPr>
              <a:t>Clarence Daniel, Alaska Region</a:t>
            </a:r>
          </a:p>
          <a:p>
            <a:pPr algn="ctr">
              <a:defRPr/>
            </a:pPr>
            <a:r>
              <a:rPr lang="en-US" altLang="en-US" sz="2400" b="1" dirty="0">
                <a:solidFill>
                  <a:schemeClr val="accent5">
                    <a:lumMod val="50000"/>
                  </a:schemeClr>
                </a:solidFill>
                <a:latin typeface="+mn-lt"/>
              </a:rPr>
              <a:t> </a:t>
            </a:r>
          </a:p>
        </p:txBody>
      </p:sp>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457200" y="434181"/>
            <a:ext cx="8229600" cy="914400"/>
          </a:xfrm>
        </p:spPr>
        <p:txBody>
          <a:bodyPr lIns="92075" tIns="46038" rIns="92075" bIns="46038">
            <a:normAutofit/>
          </a:bodyPr>
          <a:lstStyle/>
          <a:p>
            <a:pPr algn="ctr" eaLnBrk="1" hangingPunct="1">
              <a:defRPr/>
            </a:pPr>
            <a:r>
              <a:rPr lang="en-US" sz="3600" b="1" dirty="0">
                <a:solidFill>
                  <a:schemeClr val="accent1">
                    <a:lumMod val="50000"/>
                  </a:schemeClr>
                </a:solidFill>
                <a:latin typeface="+mn-lt"/>
              </a:rPr>
              <a:t>Members</a:t>
            </a:r>
          </a:p>
        </p:txBody>
      </p:sp>
      <p:sp>
        <p:nvSpPr>
          <p:cNvPr id="30725" name="Rectangle 3"/>
          <p:cNvSpPr>
            <a:spLocks noGrp="1" noChangeArrowheads="1"/>
          </p:cNvSpPr>
          <p:nvPr>
            <p:ph type="body" sz="half" idx="4294967295"/>
          </p:nvPr>
        </p:nvSpPr>
        <p:spPr>
          <a:xfrm>
            <a:off x="1143000" y="1699419"/>
            <a:ext cx="3733800" cy="4191000"/>
          </a:xfrm>
        </p:spPr>
        <p:txBody>
          <a:bodyPr/>
          <a:lstStyle/>
          <a:p>
            <a:pPr marL="0" indent="0" eaLnBrk="1" hangingPunct="1">
              <a:buNone/>
            </a:pPr>
            <a:r>
              <a:rPr lang="en-US" altLang="en-US" sz="2800" b="1" u="sng" dirty="0">
                <a:solidFill>
                  <a:schemeClr val="accent1">
                    <a:lumMod val="50000"/>
                  </a:schemeClr>
                </a:solidFill>
              </a:rPr>
              <a:t>Eastern Region</a:t>
            </a:r>
            <a:r>
              <a:rPr lang="en-US" altLang="en-US" sz="2800" b="1" dirty="0">
                <a:solidFill>
                  <a:schemeClr val="accent1">
                    <a:lumMod val="50000"/>
                  </a:schemeClr>
                </a:solidFill>
              </a:rPr>
              <a:t> </a:t>
            </a:r>
            <a:endParaRPr lang="en-US" altLang="en-US" sz="2800" b="1" u="sng" dirty="0">
              <a:solidFill>
                <a:schemeClr val="accent1">
                  <a:lumMod val="50000"/>
                </a:schemeClr>
              </a:solidFill>
            </a:endParaRPr>
          </a:p>
          <a:p>
            <a:pPr lvl="1" eaLnBrk="1" hangingPunct="1"/>
            <a:r>
              <a:rPr lang="en-US" altLang="en-US" sz="2400" dirty="0">
                <a:solidFill>
                  <a:schemeClr val="accent1">
                    <a:lumMod val="50000"/>
                  </a:schemeClr>
                </a:solidFill>
              </a:rPr>
              <a:t>Barak Myers</a:t>
            </a:r>
          </a:p>
          <a:p>
            <a:pPr lvl="1" eaLnBrk="1" hangingPunct="1"/>
            <a:r>
              <a:rPr lang="en-US" altLang="en-US" sz="2400" dirty="0">
                <a:solidFill>
                  <a:schemeClr val="accent1">
                    <a:lumMod val="50000"/>
                  </a:schemeClr>
                </a:solidFill>
              </a:rPr>
              <a:t>Vacant</a:t>
            </a:r>
          </a:p>
          <a:p>
            <a:pPr marL="0" indent="0" eaLnBrk="1" hangingPunct="1">
              <a:buNone/>
            </a:pPr>
            <a:r>
              <a:rPr lang="en-US" altLang="en-US" sz="2800" b="1" u="sng" dirty="0">
                <a:solidFill>
                  <a:schemeClr val="accent1">
                    <a:lumMod val="50000"/>
                  </a:schemeClr>
                </a:solidFill>
              </a:rPr>
              <a:t>Midwest Region </a:t>
            </a:r>
            <a:endParaRPr lang="en-US" altLang="en-US" sz="2800" b="1" dirty="0">
              <a:solidFill>
                <a:schemeClr val="accent1">
                  <a:lumMod val="50000"/>
                </a:schemeClr>
              </a:solidFill>
            </a:endParaRPr>
          </a:p>
          <a:p>
            <a:pPr lvl="1" eaLnBrk="1" hangingPunct="1"/>
            <a:r>
              <a:rPr lang="en-US" altLang="en-US" sz="2400" dirty="0">
                <a:solidFill>
                  <a:schemeClr val="accent1">
                    <a:lumMod val="50000"/>
                  </a:schemeClr>
                </a:solidFill>
              </a:rPr>
              <a:t>Mike Moilanen</a:t>
            </a:r>
          </a:p>
          <a:p>
            <a:pPr lvl="1" eaLnBrk="1" hangingPunct="1"/>
            <a:r>
              <a:rPr lang="en-US" altLang="en-US" sz="2400" dirty="0">
                <a:solidFill>
                  <a:schemeClr val="accent1">
                    <a:lumMod val="50000"/>
                  </a:schemeClr>
                </a:solidFill>
              </a:rPr>
              <a:t>Brett Blackdeer</a:t>
            </a:r>
          </a:p>
          <a:p>
            <a:pPr marL="0" indent="0" eaLnBrk="1" hangingPunct="1">
              <a:buNone/>
            </a:pPr>
            <a:r>
              <a:rPr lang="en-US" altLang="en-US" sz="2800" b="1" u="sng" dirty="0">
                <a:solidFill>
                  <a:schemeClr val="accent1">
                    <a:lumMod val="50000"/>
                  </a:schemeClr>
                </a:solidFill>
              </a:rPr>
              <a:t>Southern Plains Region</a:t>
            </a:r>
            <a:r>
              <a:rPr lang="en-US" altLang="en-US" sz="2800" b="1" dirty="0">
                <a:solidFill>
                  <a:schemeClr val="accent1">
                    <a:lumMod val="50000"/>
                  </a:schemeClr>
                </a:solidFill>
              </a:rPr>
              <a:t> </a:t>
            </a:r>
            <a:endParaRPr lang="en-US" altLang="en-US" sz="2800" b="1" u="sng" dirty="0">
              <a:solidFill>
                <a:schemeClr val="accent1">
                  <a:lumMod val="50000"/>
                </a:schemeClr>
              </a:solidFill>
            </a:endParaRPr>
          </a:p>
          <a:p>
            <a:pPr lvl="1" eaLnBrk="1" hangingPunct="1"/>
            <a:r>
              <a:rPr lang="en-US" altLang="en-US" sz="2400" dirty="0">
                <a:solidFill>
                  <a:schemeClr val="accent1">
                    <a:lumMod val="50000"/>
                  </a:schemeClr>
                </a:solidFill>
              </a:rPr>
              <a:t>Chris McCray</a:t>
            </a:r>
          </a:p>
          <a:p>
            <a:pPr lvl="1" eaLnBrk="1" hangingPunct="1"/>
            <a:r>
              <a:rPr lang="en-US" altLang="en-US" sz="2400" dirty="0">
                <a:solidFill>
                  <a:schemeClr val="accent1">
                    <a:lumMod val="50000"/>
                  </a:schemeClr>
                </a:solidFill>
              </a:rPr>
              <a:t>Twyla Blanchard</a:t>
            </a:r>
          </a:p>
        </p:txBody>
      </p:sp>
      <p:sp>
        <p:nvSpPr>
          <p:cNvPr id="30726" name="Rectangle 4"/>
          <p:cNvSpPr>
            <a:spLocks noGrp="1" noChangeArrowheads="1"/>
          </p:cNvSpPr>
          <p:nvPr>
            <p:ph type="body" sz="half" idx="4294967295"/>
          </p:nvPr>
        </p:nvSpPr>
        <p:spPr>
          <a:xfrm>
            <a:off x="5257800" y="1699418"/>
            <a:ext cx="3733800" cy="4015581"/>
          </a:xfrm>
        </p:spPr>
        <p:txBody>
          <a:bodyPr/>
          <a:lstStyle/>
          <a:p>
            <a:pPr marL="0" indent="0" eaLnBrk="1" hangingPunct="1">
              <a:buNone/>
            </a:pPr>
            <a:r>
              <a:rPr lang="en-US" altLang="en-US" sz="2800" b="1" u="sng" dirty="0">
                <a:solidFill>
                  <a:schemeClr val="accent1">
                    <a:lumMod val="50000"/>
                  </a:schemeClr>
                </a:solidFill>
              </a:rPr>
              <a:t>Alaska Region</a:t>
            </a:r>
          </a:p>
          <a:p>
            <a:pPr lvl="1" eaLnBrk="1" hangingPunct="1"/>
            <a:r>
              <a:rPr lang="en-US" altLang="en-US" sz="2400" dirty="0">
                <a:solidFill>
                  <a:schemeClr val="accent1">
                    <a:lumMod val="50000"/>
                  </a:schemeClr>
                </a:solidFill>
              </a:rPr>
              <a:t>Clarence Daniel</a:t>
            </a:r>
          </a:p>
          <a:p>
            <a:pPr lvl="1" eaLnBrk="1" hangingPunct="1"/>
            <a:r>
              <a:rPr lang="en-US" altLang="en-US" sz="2400" dirty="0">
                <a:solidFill>
                  <a:schemeClr val="accent1">
                    <a:lumMod val="50000"/>
                  </a:schemeClr>
                </a:solidFill>
              </a:rPr>
              <a:t>Stephen </a:t>
            </a:r>
            <a:r>
              <a:rPr lang="en-US" altLang="en-US" sz="2400" dirty="0" err="1">
                <a:solidFill>
                  <a:schemeClr val="accent1">
                    <a:lumMod val="50000"/>
                  </a:schemeClr>
                </a:solidFill>
              </a:rPr>
              <a:t>Ivanoff</a:t>
            </a:r>
            <a:endParaRPr lang="en-US" altLang="en-US" sz="2400" dirty="0">
              <a:solidFill>
                <a:schemeClr val="accent1">
                  <a:lumMod val="50000"/>
                </a:schemeClr>
              </a:solidFill>
            </a:endParaRPr>
          </a:p>
          <a:p>
            <a:pPr marL="0" indent="0" eaLnBrk="1" hangingPunct="1">
              <a:buNone/>
            </a:pPr>
            <a:r>
              <a:rPr lang="en-US" altLang="en-US" sz="2800" b="1" u="sng" dirty="0">
                <a:solidFill>
                  <a:schemeClr val="accent1">
                    <a:lumMod val="50000"/>
                  </a:schemeClr>
                </a:solidFill>
              </a:rPr>
              <a:t>Great Plains Region </a:t>
            </a:r>
            <a:endParaRPr lang="en-US" altLang="en-US" sz="2800" b="1" dirty="0">
              <a:solidFill>
                <a:schemeClr val="accent1">
                  <a:lumMod val="50000"/>
                </a:schemeClr>
              </a:solidFill>
            </a:endParaRPr>
          </a:p>
          <a:p>
            <a:pPr lvl="1" eaLnBrk="1" hangingPunct="1"/>
            <a:r>
              <a:rPr lang="en-US" altLang="en-US" sz="2400" dirty="0">
                <a:solidFill>
                  <a:schemeClr val="accent1">
                    <a:lumMod val="50000"/>
                  </a:schemeClr>
                </a:solidFill>
              </a:rPr>
              <a:t>Dakota Longbrake</a:t>
            </a:r>
          </a:p>
          <a:p>
            <a:pPr lvl="1" eaLnBrk="1" hangingPunct="1"/>
            <a:r>
              <a:rPr lang="en-US" altLang="en-US" sz="2400" dirty="0">
                <a:solidFill>
                  <a:schemeClr val="accent1">
                    <a:lumMod val="50000"/>
                  </a:schemeClr>
                </a:solidFill>
              </a:rPr>
              <a:t> Harold Frazier</a:t>
            </a:r>
          </a:p>
          <a:p>
            <a:pPr marL="0" indent="0" eaLnBrk="1" hangingPunct="1">
              <a:buNone/>
            </a:pPr>
            <a:r>
              <a:rPr lang="en-US" altLang="en-US" sz="2800" b="1" u="sng" dirty="0">
                <a:solidFill>
                  <a:schemeClr val="accent1">
                    <a:lumMod val="50000"/>
                  </a:schemeClr>
                </a:solidFill>
              </a:rPr>
              <a:t>Navajo Region </a:t>
            </a:r>
          </a:p>
          <a:p>
            <a:pPr lvl="1"/>
            <a:r>
              <a:rPr lang="en-US" altLang="en-US" sz="2400" dirty="0">
                <a:solidFill>
                  <a:schemeClr val="accent1">
                    <a:lumMod val="50000"/>
                  </a:schemeClr>
                </a:solidFill>
              </a:rPr>
              <a:t>Jonah Begay</a:t>
            </a:r>
          </a:p>
          <a:p>
            <a:pPr lvl="1" eaLnBrk="1" hangingPunct="1"/>
            <a:r>
              <a:rPr lang="en-US" altLang="en-US" sz="2400" dirty="0">
                <a:solidFill>
                  <a:schemeClr val="accent1">
                    <a:lumMod val="50000"/>
                  </a:schemeClr>
                </a:solidFill>
              </a:rPr>
              <a:t>Vacant</a:t>
            </a:r>
          </a:p>
        </p:txBody>
      </p:sp>
    </p:spTree>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152400" y="574674"/>
            <a:ext cx="8839200" cy="838200"/>
          </a:xfrm>
        </p:spPr>
        <p:txBody>
          <a:bodyPr lIns="92075" tIns="46038" rIns="92075" bIns="46038">
            <a:normAutofit/>
          </a:bodyPr>
          <a:lstStyle/>
          <a:p>
            <a:pPr algn="ctr" eaLnBrk="1" hangingPunct="1">
              <a:defRPr/>
            </a:pPr>
            <a:r>
              <a:rPr lang="en-US" sz="3600" b="1" dirty="0">
                <a:solidFill>
                  <a:schemeClr val="accent1">
                    <a:lumMod val="50000"/>
                  </a:schemeClr>
                </a:solidFill>
                <a:latin typeface="+mn-lt"/>
              </a:rPr>
              <a:t>Members</a:t>
            </a:r>
          </a:p>
        </p:txBody>
      </p:sp>
      <p:sp>
        <p:nvSpPr>
          <p:cNvPr id="32773" name="Rectangle 3"/>
          <p:cNvSpPr>
            <a:spLocks noGrp="1" noChangeArrowheads="1"/>
          </p:cNvSpPr>
          <p:nvPr>
            <p:ph type="body" sz="half" idx="4294967295"/>
          </p:nvPr>
        </p:nvSpPr>
        <p:spPr>
          <a:xfrm>
            <a:off x="627993" y="1783556"/>
            <a:ext cx="4023360" cy="4038600"/>
          </a:xfrm>
        </p:spPr>
        <p:txBody>
          <a:bodyPr>
            <a:normAutofit fontScale="92500" lnSpcReduction="10000"/>
          </a:bodyPr>
          <a:lstStyle/>
          <a:p>
            <a:pPr marL="0" indent="0">
              <a:buNone/>
            </a:pPr>
            <a:r>
              <a:rPr lang="en-US" altLang="en-US" sz="3000" b="1" u="sng" dirty="0">
                <a:solidFill>
                  <a:schemeClr val="accent1">
                    <a:lumMod val="50000"/>
                  </a:schemeClr>
                </a:solidFill>
              </a:rPr>
              <a:t>Pacific Region</a:t>
            </a:r>
            <a:r>
              <a:rPr lang="en-US" altLang="en-US" sz="3000" b="1" dirty="0">
                <a:solidFill>
                  <a:schemeClr val="accent1">
                    <a:lumMod val="50000"/>
                  </a:schemeClr>
                </a:solidFill>
              </a:rPr>
              <a:t> </a:t>
            </a:r>
            <a:endParaRPr lang="en-US" altLang="en-US" sz="3000" b="1" u="sng" dirty="0">
              <a:solidFill>
                <a:schemeClr val="accent1">
                  <a:lumMod val="50000"/>
                </a:schemeClr>
              </a:solidFill>
            </a:endParaRPr>
          </a:p>
          <a:p>
            <a:pPr lvl="1"/>
            <a:r>
              <a:rPr lang="en-US" altLang="en-US" sz="2600" dirty="0">
                <a:solidFill>
                  <a:schemeClr val="accent1">
                    <a:lumMod val="50000"/>
                  </a:schemeClr>
                </a:solidFill>
              </a:rPr>
              <a:t>Jacque Hostler-Carmesin</a:t>
            </a:r>
          </a:p>
          <a:p>
            <a:pPr lvl="1"/>
            <a:r>
              <a:rPr lang="en-US" altLang="en-US" sz="2600" dirty="0">
                <a:solidFill>
                  <a:schemeClr val="accent1">
                    <a:lumMod val="50000"/>
                  </a:schemeClr>
                </a:solidFill>
              </a:rPr>
              <a:t>Vacant</a:t>
            </a:r>
          </a:p>
          <a:p>
            <a:pPr lvl="1">
              <a:buNone/>
            </a:pPr>
            <a:endParaRPr lang="en-US" altLang="en-US" sz="2400" b="1" u="sng" dirty="0">
              <a:solidFill>
                <a:schemeClr val="accent1">
                  <a:lumMod val="50000"/>
                </a:schemeClr>
              </a:solidFill>
            </a:endParaRPr>
          </a:p>
          <a:p>
            <a:pPr>
              <a:buNone/>
            </a:pPr>
            <a:r>
              <a:rPr lang="en-US" altLang="en-US" sz="3000" b="1" u="sng" dirty="0">
                <a:solidFill>
                  <a:schemeClr val="accent1">
                    <a:lumMod val="50000"/>
                  </a:schemeClr>
                </a:solidFill>
              </a:rPr>
              <a:t>Rocky Mountain Region </a:t>
            </a:r>
          </a:p>
          <a:p>
            <a:pPr lvl="1"/>
            <a:r>
              <a:rPr lang="en-US" altLang="en-US" sz="2600" dirty="0">
                <a:solidFill>
                  <a:schemeClr val="accent1">
                    <a:lumMod val="50000"/>
                  </a:schemeClr>
                </a:solidFill>
              </a:rPr>
              <a:t>Connie Thompson</a:t>
            </a:r>
          </a:p>
          <a:p>
            <a:pPr lvl="1"/>
            <a:r>
              <a:rPr lang="en-US" altLang="en-US" sz="2600" dirty="0">
                <a:solidFill>
                  <a:schemeClr val="accent1">
                    <a:lumMod val="50000"/>
                  </a:schemeClr>
                </a:solidFill>
              </a:rPr>
              <a:t>Winslow Friday</a:t>
            </a:r>
          </a:p>
          <a:p>
            <a:pPr marL="342900" lvl="1" indent="0">
              <a:buNone/>
            </a:pPr>
            <a:endParaRPr lang="en-US" altLang="en-US" sz="2400" b="1" dirty="0">
              <a:solidFill>
                <a:schemeClr val="accent1">
                  <a:lumMod val="50000"/>
                </a:schemeClr>
              </a:solidFill>
            </a:endParaRPr>
          </a:p>
          <a:p>
            <a:pPr marL="0" indent="0">
              <a:buNone/>
            </a:pPr>
            <a:r>
              <a:rPr lang="en-US" altLang="en-US" sz="3000" b="1" u="sng" dirty="0">
                <a:solidFill>
                  <a:schemeClr val="accent1">
                    <a:lumMod val="50000"/>
                  </a:schemeClr>
                </a:solidFill>
              </a:rPr>
              <a:t>Southwest Region</a:t>
            </a:r>
            <a:r>
              <a:rPr lang="en-US" altLang="en-US" sz="3000" b="1" dirty="0">
                <a:solidFill>
                  <a:schemeClr val="accent1">
                    <a:lumMod val="50000"/>
                  </a:schemeClr>
                </a:solidFill>
              </a:rPr>
              <a:t> </a:t>
            </a:r>
          </a:p>
          <a:p>
            <a:pPr lvl="1"/>
            <a:r>
              <a:rPr lang="en-US" altLang="en-US" sz="2600" dirty="0">
                <a:solidFill>
                  <a:schemeClr val="accent1">
                    <a:lumMod val="50000"/>
                  </a:schemeClr>
                </a:solidFill>
              </a:rPr>
              <a:t>Sheri </a:t>
            </a:r>
            <a:r>
              <a:rPr lang="en-US" altLang="en-US" sz="2600" dirty="0" err="1">
                <a:solidFill>
                  <a:schemeClr val="accent1">
                    <a:lumMod val="50000"/>
                  </a:schemeClr>
                </a:solidFill>
              </a:rPr>
              <a:t>Bozic</a:t>
            </a:r>
            <a:endParaRPr lang="en-US" altLang="en-US" sz="2600" dirty="0">
              <a:solidFill>
                <a:schemeClr val="accent1">
                  <a:lumMod val="50000"/>
                </a:schemeClr>
              </a:solidFill>
            </a:endParaRPr>
          </a:p>
          <a:p>
            <a:pPr lvl="1"/>
            <a:r>
              <a:rPr lang="en-US" altLang="en-US" sz="2600" dirty="0">
                <a:solidFill>
                  <a:schemeClr val="accent1">
                    <a:lumMod val="50000"/>
                  </a:schemeClr>
                </a:solidFill>
              </a:rPr>
              <a:t>Christopher Little</a:t>
            </a:r>
          </a:p>
        </p:txBody>
      </p:sp>
      <p:sp>
        <p:nvSpPr>
          <p:cNvPr id="32774" name="Rectangle 4"/>
          <p:cNvSpPr>
            <a:spLocks noGrp="1" noChangeArrowheads="1"/>
          </p:cNvSpPr>
          <p:nvPr>
            <p:ph type="body" sz="half" idx="4294967295"/>
          </p:nvPr>
        </p:nvSpPr>
        <p:spPr>
          <a:xfrm>
            <a:off x="5181600" y="1828059"/>
            <a:ext cx="3810000" cy="4038599"/>
          </a:xfrm>
        </p:spPr>
        <p:txBody>
          <a:bodyPr>
            <a:normAutofit fontScale="92500" lnSpcReduction="20000"/>
          </a:bodyPr>
          <a:lstStyle/>
          <a:p>
            <a:pPr marL="0" indent="0" eaLnBrk="1" hangingPunct="1">
              <a:buNone/>
            </a:pPr>
            <a:r>
              <a:rPr lang="en-US" altLang="en-US" sz="3000" b="1" u="sng" dirty="0">
                <a:solidFill>
                  <a:schemeClr val="accent1">
                    <a:lumMod val="50000"/>
                  </a:schemeClr>
                </a:solidFill>
              </a:rPr>
              <a:t>Northwest Region</a:t>
            </a:r>
            <a:endParaRPr lang="en-US" altLang="en-US" sz="3000" b="1" dirty="0">
              <a:solidFill>
                <a:schemeClr val="accent1">
                  <a:lumMod val="50000"/>
                </a:schemeClr>
              </a:solidFill>
            </a:endParaRPr>
          </a:p>
          <a:p>
            <a:pPr lvl="1"/>
            <a:r>
              <a:rPr lang="en-US" altLang="en-US" sz="2600" dirty="0">
                <a:solidFill>
                  <a:schemeClr val="accent1">
                    <a:lumMod val="50000"/>
                  </a:schemeClr>
                </a:solidFill>
              </a:rPr>
              <a:t>Mary Beth Frank-Clark</a:t>
            </a:r>
          </a:p>
          <a:p>
            <a:pPr lvl="1"/>
            <a:r>
              <a:rPr lang="en-US" altLang="en-US" sz="2600" dirty="0">
                <a:solidFill>
                  <a:schemeClr val="accent1">
                    <a:lumMod val="50000"/>
                  </a:schemeClr>
                </a:solidFill>
              </a:rPr>
              <a:t>Portia Shields</a:t>
            </a:r>
          </a:p>
          <a:p>
            <a:pPr marL="0" indent="0" eaLnBrk="1" hangingPunct="1">
              <a:buNone/>
            </a:pPr>
            <a:endParaRPr lang="en-US" altLang="en-US" sz="2800" b="1" u="sng" dirty="0">
              <a:solidFill>
                <a:schemeClr val="accent1">
                  <a:lumMod val="50000"/>
                </a:schemeClr>
              </a:solidFill>
            </a:endParaRPr>
          </a:p>
          <a:p>
            <a:pPr marL="0" indent="0" eaLnBrk="1" hangingPunct="1">
              <a:buNone/>
            </a:pPr>
            <a:r>
              <a:rPr lang="en-US" altLang="en-US" sz="3000" b="1" u="sng" dirty="0">
                <a:solidFill>
                  <a:schemeClr val="accent1">
                    <a:lumMod val="50000"/>
                  </a:schemeClr>
                </a:solidFill>
              </a:rPr>
              <a:t>Western Region</a:t>
            </a:r>
            <a:r>
              <a:rPr lang="en-US" altLang="en-US" sz="3000" b="1" dirty="0">
                <a:solidFill>
                  <a:schemeClr val="accent1">
                    <a:lumMod val="50000"/>
                  </a:schemeClr>
                </a:solidFill>
              </a:rPr>
              <a:t> </a:t>
            </a:r>
          </a:p>
          <a:p>
            <a:pPr lvl="1"/>
            <a:r>
              <a:rPr lang="en-US" altLang="en-US" sz="2600" dirty="0">
                <a:solidFill>
                  <a:schemeClr val="accent1">
                    <a:lumMod val="50000"/>
                  </a:schemeClr>
                </a:solidFill>
              </a:rPr>
              <a:t>Sandra Shade</a:t>
            </a:r>
          </a:p>
          <a:p>
            <a:pPr lvl="1"/>
            <a:r>
              <a:rPr lang="en-US" altLang="en-US" sz="2600" dirty="0">
                <a:solidFill>
                  <a:schemeClr val="accent1">
                    <a:lumMod val="50000"/>
                  </a:schemeClr>
                </a:solidFill>
              </a:rPr>
              <a:t>Vacant</a:t>
            </a:r>
          </a:p>
          <a:p>
            <a:pPr marL="0" indent="0" eaLnBrk="1" hangingPunct="1">
              <a:buNone/>
            </a:pPr>
            <a:endParaRPr lang="en-US" altLang="en-US" sz="2800" b="1" u="sng" dirty="0">
              <a:solidFill>
                <a:schemeClr val="accent1">
                  <a:lumMod val="50000"/>
                </a:schemeClr>
              </a:solidFill>
            </a:endParaRPr>
          </a:p>
          <a:p>
            <a:pPr marL="0" indent="0" eaLnBrk="1" hangingPunct="1">
              <a:buNone/>
            </a:pPr>
            <a:r>
              <a:rPr lang="en-US" altLang="en-US" sz="3000" b="1" u="sng" dirty="0">
                <a:solidFill>
                  <a:schemeClr val="accent1">
                    <a:lumMod val="50000"/>
                  </a:schemeClr>
                </a:solidFill>
              </a:rPr>
              <a:t>Eastern Oklahoma</a:t>
            </a:r>
            <a:r>
              <a:rPr lang="en-US" altLang="en-US" sz="3000" b="1" dirty="0">
                <a:solidFill>
                  <a:schemeClr val="accent1">
                    <a:lumMod val="50000"/>
                  </a:schemeClr>
                </a:solidFill>
              </a:rPr>
              <a:t> </a:t>
            </a:r>
            <a:endParaRPr lang="en-US" altLang="en-US" sz="3000" b="1" u="sng" dirty="0">
              <a:solidFill>
                <a:schemeClr val="accent1">
                  <a:lumMod val="50000"/>
                </a:schemeClr>
              </a:solidFill>
            </a:endParaRPr>
          </a:p>
          <a:p>
            <a:pPr lvl="1"/>
            <a:r>
              <a:rPr lang="en-US" altLang="en-US" sz="2600" dirty="0">
                <a:solidFill>
                  <a:schemeClr val="accent1">
                    <a:lumMod val="50000"/>
                  </a:schemeClr>
                </a:solidFill>
              </a:rPr>
              <a:t>Harold </a:t>
            </a:r>
            <a:r>
              <a:rPr lang="en-US" altLang="en-US" sz="2600" dirty="0" err="1">
                <a:solidFill>
                  <a:schemeClr val="accent1">
                    <a:lumMod val="50000"/>
                  </a:schemeClr>
                </a:solidFill>
              </a:rPr>
              <a:t>LaSarge</a:t>
            </a:r>
            <a:endParaRPr lang="en-US" altLang="en-US" sz="2600" dirty="0">
              <a:solidFill>
                <a:schemeClr val="accent1">
                  <a:lumMod val="50000"/>
                </a:schemeClr>
              </a:solidFill>
            </a:endParaRPr>
          </a:p>
          <a:p>
            <a:pPr lvl="1"/>
            <a:r>
              <a:rPr lang="en-US" altLang="en-US" sz="2600" dirty="0">
                <a:solidFill>
                  <a:schemeClr val="accent1">
                    <a:lumMod val="50000"/>
                  </a:schemeClr>
                </a:solidFill>
              </a:rPr>
              <a:t>Terry Holman</a:t>
            </a:r>
          </a:p>
        </p:txBody>
      </p:sp>
    </p:spTree>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152400" y="574674"/>
            <a:ext cx="8839200" cy="838200"/>
          </a:xfrm>
        </p:spPr>
        <p:txBody>
          <a:bodyPr lIns="92075" tIns="46038" rIns="92075" bIns="46038">
            <a:normAutofit/>
          </a:bodyPr>
          <a:lstStyle/>
          <a:p>
            <a:pPr algn="ctr" eaLnBrk="1" hangingPunct="1">
              <a:defRPr/>
            </a:pPr>
            <a:r>
              <a:rPr lang="en-US" sz="3600" b="1" dirty="0">
                <a:solidFill>
                  <a:schemeClr val="accent1">
                    <a:lumMod val="50000"/>
                  </a:schemeClr>
                </a:solidFill>
                <a:latin typeface="+mn-lt"/>
              </a:rPr>
              <a:t>Committee Members</a:t>
            </a:r>
          </a:p>
        </p:txBody>
      </p:sp>
      <p:pic>
        <p:nvPicPr>
          <p:cNvPr id="6" name="Picture 5" descr="Map&#10;&#10;Description automatically generated">
            <a:extLst>
              <a:ext uri="{FF2B5EF4-FFF2-40B4-BE49-F238E27FC236}">
                <a16:creationId xmlns:a16="http://schemas.microsoft.com/office/drawing/2014/main" id="{B96A3B20-4C00-85FA-BBA5-F1F3AE5E0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95" y="754032"/>
            <a:ext cx="8633396" cy="5876220"/>
          </a:xfrm>
          <a:prstGeom prst="rect">
            <a:avLst/>
          </a:prstGeom>
        </p:spPr>
      </p:pic>
      <p:sp>
        <p:nvSpPr>
          <p:cNvPr id="7" name="TextBox 6">
            <a:extLst>
              <a:ext uri="{FF2B5EF4-FFF2-40B4-BE49-F238E27FC236}">
                <a16:creationId xmlns:a16="http://schemas.microsoft.com/office/drawing/2014/main" id="{EEB63C59-0B76-2C0C-9A74-5F89CA5C17A1}"/>
              </a:ext>
            </a:extLst>
          </p:cNvPr>
          <p:cNvSpPr txBox="1"/>
          <p:nvPr/>
        </p:nvSpPr>
        <p:spPr>
          <a:xfrm>
            <a:off x="304800" y="6630252"/>
            <a:ext cx="6629400" cy="246221"/>
          </a:xfrm>
          <a:prstGeom prst="rect">
            <a:avLst/>
          </a:prstGeom>
          <a:noFill/>
        </p:spPr>
        <p:txBody>
          <a:bodyPr wrap="square" rtlCol="0">
            <a:spAutoFit/>
          </a:bodyPr>
          <a:lstStyle/>
          <a:p>
            <a:r>
              <a:rPr lang="en-US" sz="1000" dirty="0">
                <a:solidFill>
                  <a:schemeClr val="accent1">
                    <a:lumMod val="50000"/>
                  </a:schemeClr>
                </a:solidFill>
              </a:rPr>
              <a:t>https://www.bia.gov/sites/default/files/dup/assets/bia/ots/webteam/pdf/idc1-028635.pdf</a:t>
            </a:r>
          </a:p>
        </p:txBody>
      </p:sp>
      <p:sp>
        <p:nvSpPr>
          <p:cNvPr id="9" name="TextBox 8">
            <a:extLst>
              <a:ext uri="{FF2B5EF4-FFF2-40B4-BE49-F238E27FC236}">
                <a16:creationId xmlns:a16="http://schemas.microsoft.com/office/drawing/2014/main" id="{A64450EC-A26D-12C5-3489-11C6BBC49000}"/>
              </a:ext>
            </a:extLst>
          </p:cNvPr>
          <p:cNvSpPr txBox="1"/>
          <p:nvPr/>
        </p:nvSpPr>
        <p:spPr>
          <a:xfrm>
            <a:off x="3352800" y="18022"/>
            <a:ext cx="3124200" cy="646331"/>
          </a:xfrm>
          <a:prstGeom prst="rect">
            <a:avLst/>
          </a:prstGeom>
          <a:noFill/>
        </p:spPr>
        <p:txBody>
          <a:bodyPr wrap="square" rtlCol="0">
            <a:spAutoFit/>
          </a:bodyPr>
          <a:lstStyle/>
          <a:p>
            <a:r>
              <a:rPr lang="en-US" sz="3600" dirty="0">
                <a:solidFill>
                  <a:schemeClr val="accent1">
                    <a:lumMod val="50000"/>
                  </a:schemeClr>
                </a:solidFill>
                <a:latin typeface="Calibri" panose="020F0502020204030204" pitchFamily="34" charset="0"/>
                <a:cs typeface="Calibri" panose="020F0502020204030204" pitchFamily="34" charset="0"/>
              </a:rPr>
              <a:t>BIA Regions</a:t>
            </a:r>
          </a:p>
        </p:txBody>
      </p:sp>
    </p:spTree>
    <p:extLst>
      <p:ext uri="{BB962C8B-B14F-4D97-AF65-F5344CB8AC3E}">
        <p14:creationId xmlns:p14="http://schemas.microsoft.com/office/powerpoint/2010/main" val="2148726085"/>
      </p:ext>
    </p:extLst>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ail.sni.org/owa/service.svc/s/GetFileAttachment?id=AAMkADE3NDkzMmU3LTY3MWEtNDAyZC04OGI0LTY5MmI4ZDQ2ZjZmMQBGAAAAAAB8OqIOa%2FjkRLmdDI4O%2FTvOBwAKGF5%2B4hYQSrQL%2Bl12daB8AAAB%2B6Y5AABxHWZJhlIcS4cv3SApNZcBAACBQdKPAAABEgAQAEpieXaFNjFFgEyMP7XfOJ8%3D&amp;isImagePreview=True&amp;X-OWA-CANARY=yLKWTN5knk6Xu_Q91eMSmLDFreXwAtUISM0iXmGesNLeL5B4jmsSiYmXjpMxsT7uUektiKNcbaU."/>
          <p:cNvSpPr>
            <a:spLocks noChangeAspect="1" noChangeArrowheads="1"/>
          </p:cNvSpPr>
          <p:nvPr/>
        </p:nvSpPr>
        <p:spPr bwMode="auto">
          <a:xfrm>
            <a:off x="63500" y="-136525"/>
            <a:ext cx="7251700" cy="7251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sni.org/owa/service.svc/s/GetFileAttachment?id=AAMkADE3NDkzMmU3LTY3MWEtNDAyZC04OGI0LTY5MmI4ZDQ2ZjZmMQBGAAAAAAB8OqIOa%2FjkRLmdDI4O%2FTvOBwAKGF5%2B4hYQSrQL%2Bl12daB8AAAB%2B6Y5AABxHWZJhlIcS4cv3SApNZcBAACBQdKPAAABEgAQAEpieXaFNjFFgEyMP7XfOJ8%3D&amp;isImagePreview=True&amp;X-OWA-CANARY=yLKWTN5knk6Xu_Q91eMSmLDFreXwAtUISM0iXmGesNLeL5B4jmsSiYmXjpMxsT7uUektiKNcbaU."/>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68300" y="533400"/>
            <a:ext cx="8394700" cy="646331"/>
          </a:xfrm>
          <a:prstGeom prst="rect">
            <a:avLst/>
          </a:prstGeom>
        </p:spPr>
        <p:txBody>
          <a:bodyPr wrap="square">
            <a:spAutoFit/>
          </a:bodyPr>
          <a:lstStyle/>
          <a:p>
            <a:pPr algn="ctr"/>
            <a:r>
              <a:rPr lang="en-US" sz="3600" b="1" dirty="0">
                <a:solidFill>
                  <a:schemeClr val="accent1">
                    <a:lumMod val="50000"/>
                  </a:schemeClr>
                </a:solidFill>
                <a:latin typeface="+mn-lt"/>
              </a:rPr>
              <a:t>FY 2023 Accomplishments</a:t>
            </a:r>
          </a:p>
        </p:txBody>
      </p:sp>
      <p:sp>
        <p:nvSpPr>
          <p:cNvPr id="2" name="TextBox 1"/>
          <p:cNvSpPr txBox="1"/>
          <p:nvPr/>
        </p:nvSpPr>
        <p:spPr>
          <a:xfrm>
            <a:off x="457200" y="1143000"/>
            <a:ext cx="8305800" cy="512294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000" b="1" dirty="0">
                <a:solidFill>
                  <a:schemeClr val="accent1">
                    <a:lumMod val="50000"/>
                  </a:schemeClr>
                </a:solidFill>
                <a:latin typeface="Calibri" panose="020F0502020204030204" pitchFamily="34" charset="0"/>
                <a:cs typeface="Calibri" panose="020F0502020204030204" pitchFamily="34" charset="0"/>
              </a:rPr>
              <a:t>FY 2023 Annual Report to USDOT/USDOI Secretaries</a:t>
            </a:r>
          </a:p>
          <a:p>
            <a:pPr marL="342900" indent="-342900">
              <a:lnSpc>
                <a:spcPct val="150000"/>
              </a:lnSpc>
              <a:buFont typeface="Wingdings" panose="05000000000000000000" pitchFamily="2" charset="2"/>
              <a:buChar char="§"/>
            </a:pPr>
            <a:r>
              <a:rPr lang="en-US" sz="2000" b="1" dirty="0">
                <a:solidFill>
                  <a:schemeClr val="accent1">
                    <a:lumMod val="50000"/>
                  </a:schemeClr>
                </a:solidFill>
                <a:latin typeface="Calibri" panose="020F0502020204030204" pitchFamily="34" charset="0"/>
                <a:cs typeface="Calibri" panose="020F0502020204030204" pitchFamily="34" charset="0"/>
              </a:rPr>
              <a:t>USDOT allowed TTP match for SS4A grants because of last year’s letter from the TTPCC </a:t>
            </a:r>
          </a:p>
          <a:p>
            <a:pPr marL="342900" lvl="0" indent="-342900">
              <a:lnSpc>
                <a:spcPct val="150000"/>
              </a:lnSpc>
              <a:buFont typeface="Wingdings" panose="05000000000000000000" pitchFamily="2" charset="2"/>
              <a:buChar char="§"/>
            </a:pPr>
            <a:r>
              <a:rPr lang="en-US" sz="2000" b="1" dirty="0">
                <a:solidFill>
                  <a:schemeClr val="accent1">
                    <a:lumMod val="50000"/>
                  </a:schemeClr>
                </a:solidFill>
                <a:latin typeface="Calibri" panose="020F0502020204030204" pitchFamily="34" charset="0"/>
                <a:cs typeface="Calibri" panose="020F0502020204030204" pitchFamily="34" charset="0"/>
              </a:rPr>
              <a:t>Letter of Support to Secretaries </a:t>
            </a:r>
            <a:r>
              <a:rPr lang="en-US" sz="2000" b="1" dirty="0" err="1">
                <a:solidFill>
                  <a:schemeClr val="accent1">
                    <a:lumMod val="50000"/>
                  </a:schemeClr>
                </a:solidFill>
                <a:latin typeface="Calibri" panose="020F0502020204030204" pitchFamily="34" charset="0"/>
                <a:cs typeface="Calibri" panose="020F0502020204030204" pitchFamily="34" charset="0"/>
              </a:rPr>
              <a:t>Buttigeg</a:t>
            </a:r>
            <a:r>
              <a:rPr lang="en-US" sz="2000" b="1" dirty="0">
                <a:solidFill>
                  <a:schemeClr val="accent1">
                    <a:lumMod val="50000"/>
                  </a:schemeClr>
                </a:solidFill>
                <a:latin typeface="Calibri" panose="020F0502020204030204" pitchFamily="34" charset="0"/>
                <a:cs typeface="Calibri" panose="020F0502020204030204" pitchFamily="34" charset="0"/>
              </a:rPr>
              <a:t> and </a:t>
            </a:r>
            <a:r>
              <a:rPr lang="en-US" sz="2000" b="1" dirty="0" err="1">
                <a:solidFill>
                  <a:schemeClr val="accent1">
                    <a:lumMod val="50000"/>
                  </a:schemeClr>
                </a:solidFill>
                <a:latin typeface="Calibri" panose="020F0502020204030204" pitchFamily="34" charset="0"/>
                <a:cs typeface="Calibri" panose="020F0502020204030204" pitchFamily="34" charset="0"/>
              </a:rPr>
              <a:t>Haaland</a:t>
            </a:r>
            <a:r>
              <a:rPr lang="en-US" sz="2000" b="1" dirty="0">
                <a:solidFill>
                  <a:schemeClr val="accent1">
                    <a:lumMod val="50000"/>
                  </a:schemeClr>
                </a:solidFill>
                <a:latin typeface="Calibri" panose="020F0502020204030204" pitchFamily="34" charset="0"/>
                <a:cs typeface="Calibri" panose="020F0502020204030204" pitchFamily="34" charset="0"/>
              </a:rPr>
              <a:t> Benchmarking Equity and Mobility needs for Tribal Governments</a:t>
            </a:r>
          </a:p>
          <a:p>
            <a:pPr marL="342900" indent="-342900">
              <a:lnSpc>
                <a:spcPct val="150000"/>
              </a:lnSpc>
              <a:buFont typeface="Wingdings" panose="05000000000000000000" pitchFamily="2" charset="2"/>
              <a:buChar char="§"/>
            </a:pPr>
            <a:r>
              <a:rPr lang="en-US" sz="2000" b="1" dirty="0">
                <a:solidFill>
                  <a:schemeClr val="accent1">
                    <a:lumMod val="50000"/>
                  </a:schemeClr>
                </a:solidFill>
                <a:latin typeface="+mn-lt"/>
                <a:cs typeface="Calibri" panose="020F0502020204030204" pitchFamily="34" charset="0"/>
              </a:rPr>
              <a:t>ROW &amp; NEPA </a:t>
            </a:r>
            <a:r>
              <a:rPr lang="en-US" sz="2000" b="1" dirty="0">
                <a:solidFill>
                  <a:schemeClr val="accent1">
                    <a:lumMod val="50000"/>
                  </a:schemeClr>
                </a:solidFill>
                <a:latin typeface="+mn-lt"/>
              </a:rPr>
              <a:t>consistency across 12 BIA Regions/Dual NEPA Processes</a:t>
            </a:r>
            <a:endParaRPr lang="en-US" sz="2000" b="1" dirty="0">
              <a:solidFill>
                <a:schemeClr val="accent1">
                  <a:lumMod val="50000"/>
                </a:schemeClr>
              </a:solidFill>
              <a:latin typeface="+mn-lt"/>
              <a:cs typeface="Calibri" panose="020F0502020204030204" pitchFamily="34" charset="0"/>
            </a:endParaRPr>
          </a:p>
          <a:p>
            <a:pPr marL="342900" indent="-342900">
              <a:lnSpc>
                <a:spcPct val="150000"/>
              </a:lnSpc>
              <a:buFont typeface="Wingdings" panose="05000000000000000000" pitchFamily="2" charset="2"/>
              <a:buChar char="§"/>
            </a:pPr>
            <a:r>
              <a:rPr lang="en-US" sz="2000" b="1" dirty="0">
                <a:solidFill>
                  <a:schemeClr val="accent1">
                    <a:lumMod val="50000"/>
                  </a:schemeClr>
                </a:solidFill>
                <a:latin typeface="Calibri" panose="020F0502020204030204" pitchFamily="34" charset="0"/>
                <a:cs typeface="Calibri" panose="020F0502020204030204" pitchFamily="34" charset="0"/>
              </a:rPr>
              <a:t>TTPCC Membership: 8 appointments</a:t>
            </a:r>
          </a:p>
          <a:p>
            <a:pPr marL="800100" lvl="1" indent="-342900">
              <a:lnSpc>
                <a:spcPct val="150000"/>
              </a:lnSpc>
              <a:buFont typeface="Wingdings" panose="05000000000000000000" pitchFamily="2" charset="2"/>
              <a:buChar char="§"/>
            </a:pPr>
            <a:r>
              <a:rPr lang="en-US" sz="2000" b="1" dirty="0">
                <a:solidFill>
                  <a:schemeClr val="accent1">
                    <a:lumMod val="50000"/>
                  </a:schemeClr>
                </a:solidFill>
                <a:latin typeface="Calibri" panose="020F0502020204030204" pitchFamily="34" charset="0"/>
                <a:cs typeface="Calibri" panose="020F0502020204030204" pitchFamily="34" charset="0"/>
              </a:rPr>
              <a:t>2 renewals</a:t>
            </a:r>
          </a:p>
          <a:p>
            <a:pPr marL="800100" lvl="1" indent="-342900">
              <a:lnSpc>
                <a:spcPct val="150000"/>
              </a:lnSpc>
              <a:buFont typeface="Wingdings" panose="05000000000000000000" pitchFamily="2" charset="2"/>
              <a:buChar char="§"/>
            </a:pPr>
            <a:r>
              <a:rPr lang="en-US" sz="2000" b="1" dirty="0">
                <a:solidFill>
                  <a:schemeClr val="accent1">
                    <a:lumMod val="50000"/>
                  </a:schemeClr>
                </a:solidFill>
                <a:latin typeface="Calibri" panose="020F0502020204030204" pitchFamily="34" charset="0"/>
                <a:cs typeface="Calibri" panose="020F0502020204030204" pitchFamily="34" charset="0"/>
              </a:rPr>
              <a:t>6 new members</a:t>
            </a:r>
          </a:p>
          <a:p>
            <a:pPr marL="342900" indent="-342900">
              <a:lnSpc>
                <a:spcPct val="150000"/>
              </a:lnSpc>
              <a:buFont typeface="Wingdings" panose="05000000000000000000" pitchFamily="2" charset="2"/>
              <a:buChar char="§"/>
            </a:pPr>
            <a:r>
              <a:rPr lang="en-US" sz="2000" b="1" dirty="0">
                <a:solidFill>
                  <a:schemeClr val="accent1">
                    <a:lumMod val="50000"/>
                  </a:schemeClr>
                </a:solidFill>
                <a:latin typeface="Calibri" panose="020F0502020204030204" pitchFamily="34" charset="0"/>
                <a:cs typeface="Calibri" panose="020F0502020204030204" pitchFamily="34" charset="0"/>
              </a:rPr>
              <a:t>TTPCC Website</a:t>
            </a:r>
          </a:p>
          <a:p>
            <a:pPr marL="342900" lvl="0" indent="-342900">
              <a:lnSpc>
                <a:spcPct val="150000"/>
              </a:lnSpc>
              <a:buFont typeface="Wingdings" panose="05000000000000000000" pitchFamily="2" charset="2"/>
              <a:buChar char="§"/>
            </a:pPr>
            <a:r>
              <a:rPr lang="en-US" sz="2000" b="1" dirty="0">
                <a:solidFill>
                  <a:schemeClr val="accent1">
                    <a:lumMod val="50000"/>
                  </a:schemeClr>
                </a:solidFill>
                <a:latin typeface="Calibri" panose="020F0502020204030204" pitchFamily="34" charset="0"/>
                <a:cs typeface="Calibri" panose="020F0502020204030204" pitchFamily="34" charset="0"/>
              </a:rPr>
              <a:t>Road Maintenance Study</a:t>
            </a:r>
            <a:endParaRPr lang="en-US" sz="24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117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457200" y="533400"/>
            <a:ext cx="8229600" cy="1143000"/>
          </a:xfrm>
        </p:spPr>
        <p:txBody>
          <a:bodyPr>
            <a:noAutofit/>
          </a:bodyPr>
          <a:lstStyle/>
          <a:p>
            <a:pPr algn="ctr">
              <a:defRPr/>
            </a:pPr>
            <a:r>
              <a:rPr lang="en-US" sz="3600" b="1" dirty="0">
                <a:solidFill>
                  <a:schemeClr val="accent1">
                    <a:lumMod val="50000"/>
                  </a:schemeClr>
                </a:solidFill>
                <a:latin typeface="+mn-lt"/>
              </a:rPr>
              <a:t>FY 2024 Annual Work Plan </a:t>
            </a:r>
          </a:p>
        </p:txBody>
      </p:sp>
      <p:sp>
        <p:nvSpPr>
          <p:cNvPr id="60423" name="Rectangle 7"/>
          <p:cNvSpPr>
            <a:spLocks noChangeArrowheads="1"/>
          </p:cNvSpPr>
          <p:nvPr/>
        </p:nvSpPr>
        <p:spPr bwMode="auto">
          <a:xfrm>
            <a:off x="381000" y="1394668"/>
            <a:ext cx="8382000" cy="5122941"/>
          </a:xfrm>
          <a:prstGeom prst="rect">
            <a:avLst/>
          </a:prstGeom>
          <a:noFill/>
          <a:ln w="9525">
            <a:noFill/>
            <a:miter lim="800000"/>
            <a:headEnd/>
            <a:tailEnd/>
          </a:ln>
          <a:effectLst/>
        </p:spPr>
        <p:txBody>
          <a:bodyPr>
            <a:spAutoFit/>
          </a:bodyPr>
          <a:lstStyle/>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Obligation Limitation</a:t>
            </a:r>
          </a:p>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TTP Funds as non – Federal Match for all grants and use of TTP Funds for Tribal Transportation Facility Bridge Inspections</a:t>
            </a:r>
          </a:p>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ROW &amp; NEPA consistency across 12 BIA Regions/Dual NEPA Processes</a:t>
            </a:r>
          </a:p>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TTAP Monitoring</a:t>
            </a:r>
          </a:p>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NTTFI transition to GIS &amp; Issues with accessibility to RIFDS</a:t>
            </a:r>
          </a:p>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Access Roads</a:t>
            </a:r>
          </a:p>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Road Maintenance Study</a:t>
            </a:r>
          </a:p>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Vehicle Miles Traveled and Funding Future Highway Bills Funding</a:t>
            </a:r>
          </a:p>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Equity for Tribes</a:t>
            </a:r>
          </a:p>
          <a:p>
            <a:pPr marL="342900" indent="-342900">
              <a:lnSpc>
                <a:spcPct val="150000"/>
              </a:lnSpc>
              <a:buFont typeface="Wingdings" panose="05000000000000000000" pitchFamily="2" charset="2"/>
              <a:buChar char="§"/>
              <a:defRPr/>
            </a:pPr>
            <a:r>
              <a:rPr lang="en-US" sz="2000" b="1" dirty="0">
                <a:solidFill>
                  <a:schemeClr val="accent1">
                    <a:lumMod val="50000"/>
                  </a:schemeClr>
                </a:solidFill>
                <a:latin typeface="+mn-lt"/>
              </a:rPr>
              <a:t>TTP Funding Formula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199"/>
          </a:xfrm>
        </p:spPr>
        <p:txBody>
          <a:bodyPr>
            <a:normAutofit/>
          </a:bodyPr>
          <a:lstStyle/>
          <a:p>
            <a:pPr marL="0" lvl="0" indent="0">
              <a:buNone/>
            </a:pPr>
            <a:endParaRPr lang="en-US" dirty="0"/>
          </a:p>
          <a:p>
            <a:pPr lvl="0">
              <a:lnSpc>
                <a:spcPct val="150000"/>
              </a:lnSpc>
              <a:buFont typeface="Wingdings" panose="05000000000000000000" pitchFamily="2" charset="2"/>
              <a:buChar char="§"/>
            </a:pPr>
            <a:r>
              <a:rPr lang="en-US" sz="2000" b="1" dirty="0">
                <a:solidFill>
                  <a:schemeClr val="accent1">
                    <a:lumMod val="50000"/>
                  </a:schemeClr>
                </a:solidFill>
                <a:cs typeface="Calibri" panose="020F0502020204030204" pitchFamily="34" charset="0"/>
              </a:rPr>
              <a:t>Meeting 1: October 31-November 2, 2023: Washington, DC</a:t>
            </a:r>
          </a:p>
          <a:p>
            <a:pPr lvl="0">
              <a:lnSpc>
                <a:spcPct val="150000"/>
              </a:lnSpc>
              <a:buFont typeface="Wingdings" panose="05000000000000000000" pitchFamily="2" charset="2"/>
              <a:buChar char="§"/>
            </a:pPr>
            <a:r>
              <a:rPr lang="en-US" sz="2000" b="1" dirty="0">
                <a:solidFill>
                  <a:schemeClr val="accent1">
                    <a:lumMod val="50000"/>
                  </a:schemeClr>
                </a:solidFill>
                <a:cs typeface="Calibri" panose="020F0502020204030204" pitchFamily="34" charset="0"/>
              </a:rPr>
              <a:t>Meeting 2: February 27-29, 2024, in the Eastern Region</a:t>
            </a:r>
          </a:p>
          <a:p>
            <a:pPr lvl="1">
              <a:lnSpc>
                <a:spcPct val="150000"/>
              </a:lnSpc>
              <a:buFont typeface="Wingdings" panose="05000000000000000000" pitchFamily="2" charset="2"/>
              <a:buChar char="§"/>
            </a:pPr>
            <a:r>
              <a:rPr lang="en-US" sz="1700" b="1" i="1" dirty="0">
                <a:solidFill>
                  <a:schemeClr val="accent1">
                    <a:lumMod val="50000"/>
                  </a:schemeClr>
                </a:solidFill>
                <a:cs typeface="Calibri" panose="020F0502020204030204" pitchFamily="34" charset="0"/>
              </a:rPr>
              <a:t>Alternate Location – Phoenix, AZ</a:t>
            </a:r>
            <a:endParaRPr lang="en-US" sz="1700" b="1" dirty="0">
              <a:solidFill>
                <a:schemeClr val="accent1">
                  <a:lumMod val="50000"/>
                </a:schemeClr>
              </a:solidFill>
              <a:cs typeface="Calibri" panose="020F0502020204030204" pitchFamily="34" charset="0"/>
            </a:endParaRPr>
          </a:p>
          <a:p>
            <a:pPr lvl="0">
              <a:lnSpc>
                <a:spcPct val="150000"/>
              </a:lnSpc>
              <a:buFont typeface="Wingdings" panose="05000000000000000000" pitchFamily="2" charset="2"/>
              <a:buChar char="§"/>
            </a:pPr>
            <a:r>
              <a:rPr lang="en-US" sz="2000" b="1" dirty="0">
                <a:solidFill>
                  <a:schemeClr val="accent1">
                    <a:lumMod val="50000"/>
                  </a:schemeClr>
                </a:solidFill>
                <a:cs typeface="Calibri" panose="020F0502020204030204" pitchFamily="34" charset="0"/>
              </a:rPr>
              <a:t>Meeting 3: May 21-23, 2024, in Oklahoma</a:t>
            </a:r>
          </a:p>
          <a:p>
            <a:pPr lvl="0">
              <a:lnSpc>
                <a:spcPct val="150000"/>
              </a:lnSpc>
              <a:buFont typeface="Wingdings" panose="05000000000000000000" pitchFamily="2" charset="2"/>
              <a:buChar char="§"/>
            </a:pPr>
            <a:r>
              <a:rPr lang="en-US" sz="2000" b="1" dirty="0">
                <a:solidFill>
                  <a:schemeClr val="accent1">
                    <a:lumMod val="50000"/>
                  </a:schemeClr>
                </a:solidFill>
                <a:cs typeface="Calibri" panose="020F0502020204030204" pitchFamily="34" charset="0"/>
              </a:rPr>
              <a:t>Meeting 4: July 30-August 1, 2024, in Albuquerque</a:t>
            </a:r>
          </a:p>
          <a:p>
            <a:pPr lvl="1">
              <a:lnSpc>
                <a:spcPct val="150000"/>
              </a:lnSpc>
              <a:buFont typeface="Wingdings" panose="05000000000000000000" pitchFamily="2" charset="2"/>
              <a:buChar char="§"/>
            </a:pPr>
            <a:r>
              <a:rPr lang="en-US" sz="1700" b="1" i="1" dirty="0">
                <a:solidFill>
                  <a:schemeClr val="accent1">
                    <a:lumMod val="50000"/>
                  </a:schemeClr>
                </a:solidFill>
                <a:cs typeface="Calibri" panose="020F0502020204030204" pitchFamily="34" charset="0"/>
              </a:rPr>
              <a:t>Alternate Location – Great Plains Region</a:t>
            </a:r>
            <a:endParaRPr lang="en-US" sz="1700" b="1" dirty="0">
              <a:solidFill>
                <a:schemeClr val="accent1">
                  <a:lumMod val="50000"/>
                </a:schemeClr>
              </a:solidFill>
              <a:cs typeface="Calibri" panose="020F0502020204030204" pitchFamily="34" charset="0"/>
            </a:endParaRPr>
          </a:p>
          <a:p>
            <a:pPr lvl="0">
              <a:lnSpc>
                <a:spcPct val="150000"/>
              </a:lnSpc>
              <a:buFont typeface="Wingdings" panose="05000000000000000000" pitchFamily="2" charset="2"/>
              <a:buChar char="§"/>
            </a:pPr>
            <a:r>
              <a:rPr lang="en-US" sz="2000" b="1" dirty="0">
                <a:solidFill>
                  <a:schemeClr val="accent1">
                    <a:lumMod val="50000"/>
                  </a:schemeClr>
                </a:solidFill>
                <a:cs typeface="Calibri" panose="020F0502020204030204" pitchFamily="34" charset="0"/>
              </a:rPr>
              <a:t>Meeting 5: November 19-21, 2024, in Washington DC</a:t>
            </a:r>
          </a:p>
          <a:p>
            <a:pPr lvl="1">
              <a:lnSpc>
                <a:spcPct val="150000"/>
              </a:lnSpc>
              <a:buFont typeface="Wingdings" panose="05000000000000000000" pitchFamily="2" charset="2"/>
              <a:buChar char="§"/>
            </a:pPr>
            <a:r>
              <a:rPr lang="en-US" sz="1700" b="1" i="1" dirty="0">
                <a:solidFill>
                  <a:schemeClr val="accent1">
                    <a:lumMod val="50000"/>
                  </a:schemeClr>
                </a:solidFill>
                <a:cs typeface="Calibri" panose="020F0502020204030204" pitchFamily="34" charset="0"/>
              </a:rPr>
              <a:t>Alternate Location – Phoenix, AZ</a:t>
            </a:r>
            <a:endParaRPr lang="en-US" sz="1700" dirty="0"/>
          </a:p>
          <a:p>
            <a:endParaRPr lang="en-US" dirty="0"/>
          </a:p>
        </p:txBody>
      </p:sp>
      <p:sp>
        <p:nvSpPr>
          <p:cNvPr id="4" name="Slide Number Placeholder 3"/>
          <p:cNvSpPr>
            <a:spLocks noGrp="1"/>
          </p:cNvSpPr>
          <p:nvPr>
            <p:ph type="sldNum" sz="quarter" idx="12"/>
          </p:nvPr>
        </p:nvSpPr>
        <p:spPr/>
        <p:txBody>
          <a:bodyPr/>
          <a:lstStyle/>
          <a:p>
            <a:pPr>
              <a:defRPr/>
            </a:pPr>
            <a:fld id="{A31DE06D-19F6-4481-9103-AA335EF614EB}" type="slidenum">
              <a:rPr lang="en-US" smtClean="0"/>
              <a:pPr>
                <a:defRPr/>
              </a:pPr>
              <a:t>15</a:t>
            </a:fld>
            <a:endParaRPr lang="en-US"/>
          </a:p>
        </p:txBody>
      </p:sp>
      <p:sp>
        <p:nvSpPr>
          <p:cNvPr id="6" name="Rectangle 2"/>
          <p:cNvSpPr txBox="1">
            <a:spLocks noChangeArrowheads="1"/>
          </p:cNvSpPr>
          <p:nvPr/>
        </p:nvSpPr>
        <p:spPr>
          <a:xfrm>
            <a:off x="304800" y="479947"/>
            <a:ext cx="8534400" cy="874056"/>
          </a:xfrm>
          <a:prstGeom prst="rect">
            <a:avLst/>
          </a:prstGeom>
        </p:spPr>
        <p:txBody>
          <a:bodyPr vert="horz" lIns="92075" tIns="46038" rIns="92075" bIns="4603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defRPr/>
            </a:pPr>
            <a:r>
              <a:rPr lang="en-US" sz="3600" b="1" dirty="0">
                <a:solidFill>
                  <a:schemeClr val="accent1">
                    <a:lumMod val="50000"/>
                  </a:schemeClr>
                </a:solidFill>
                <a:latin typeface="+mn-lt"/>
              </a:rPr>
              <a:t>FY 2024 Meeting Schedule</a:t>
            </a:r>
          </a:p>
        </p:txBody>
      </p:sp>
    </p:spTree>
    <p:extLst>
      <p:ext uri="{BB962C8B-B14F-4D97-AF65-F5344CB8AC3E}">
        <p14:creationId xmlns:p14="http://schemas.microsoft.com/office/powerpoint/2010/main" val="407870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4003"/>
            <a:ext cx="8229600" cy="5367473"/>
          </a:xfrm>
        </p:spPr>
        <p:txBody>
          <a:bodyPr>
            <a:normAutofit/>
          </a:bodyPr>
          <a:lstStyle/>
          <a:p>
            <a:pPr marL="0" lvl="0" indent="0">
              <a:buNone/>
            </a:pPr>
            <a:endParaRPr lang="en-US" dirty="0"/>
          </a:p>
          <a:p>
            <a:pPr>
              <a:lnSpc>
                <a:spcPct val="120000"/>
              </a:lnSpc>
              <a:buFont typeface="Wingdings" panose="05000000000000000000" pitchFamily="2" charset="2"/>
              <a:buChar char="§"/>
              <a:defRPr/>
            </a:pPr>
            <a:r>
              <a:rPr lang="en-US" sz="2000" b="1" dirty="0">
                <a:solidFill>
                  <a:schemeClr val="accent1">
                    <a:lumMod val="50000"/>
                  </a:schemeClr>
                </a:solidFill>
              </a:rPr>
              <a:t>TTPCC seeks Tribal input on the issues that are impacting your transportation program. </a:t>
            </a:r>
          </a:p>
          <a:p>
            <a:pPr>
              <a:lnSpc>
                <a:spcPct val="150000"/>
              </a:lnSpc>
              <a:buFont typeface="Wingdings" panose="05000000000000000000" pitchFamily="2" charset="2"/>
              <a:buChar char="§"/>
              <a:defRPr/>
            </a:pPr>
            <a:r>
              <a:rPr lang="en-US" sz="2000" b="1" dirty="0">
                <a:solidFill>
                  <a:schemeClr val="accent1">
                    <a:lumMod val="50000"/>
                  </a:schemeClr>
                </a:solidFill>
              </a:rPr>
              <a:t>Email issues and concerns to your Regional representative(s).</a:t>
            </a:r>
          </a:p>
          <a:p>
            <a:pPr>
              <a:lnSpc>
                <a:spcPct val="120000"/>
              </a:lnSpc>
              <a:buFont typeface="Wingdings" panose="05000000000000000000" pitchFamily="2" charset="2"/>
              <a:buChar char="§"/>
            </a:pPr>
            <a:r>
              <a:rPr lang="en-US" sz="2000" b="1" dirty="0">
                <a:solidFill>
                  <a:schemeClr val="accent1">
                    <a:lumMod val="50000"/>
                  </a:schemeClr>
                </a:solidFill>
                <a:cs typeface="Calibri" panose="020F0502020204030204" pitchFamily="34" charset="0"/>
              </a:rPr>
              <a:t>For TTPCC member contact information, TTPCC meeting locations, dates, and times, and links to virtual public meetings, please visit the following website:</a:t>
            </a:r>
          </a:p>
          <a:p>
            <a:pPr marL="0" indent="0">
              <a:buNone/>
            </a:pPr>
            <a:endParaRPr lang="en-US" sz="2000" b="1" dirty="0">
              <a:solidFill>
                <a:schemeClr val="accent1">
                  <a:lumMod val="50000"/>
                </a:schemeClr>
              </a:solidFill>
              <a:cs typeface="Calibri" panose="020F0502020204030204" pitchFamily="34" charset="0"/>
            </a:endParaRPr>
          </a:p>
          <a:p>
            <a:pPr marL="0" indent="0">
              <a:buNone/>
            </a:pPr>
            <a:r>
              <a:rPr lang="en-US" sz="2000" b="1" dirty="0">
                <a:solidFill>
                  <a:schemeClr val="accent1">
                    <a:lumMod val="50000"/>
                  </a:schemeClr>
                </a:solidFill>
                <a:cs typeface="Calibri" panose="020F0502020204030204" pitchFamily="34" charset="0"/>
                <a:hlinkClick r:id="rId3"/>
              </a:rPr>
              <a:t>https://highways.dot.gov/federal-lands/programs-tribal/coordinating-committee</a:t>
            </a:r>
            <a:endParaRPr lang="en-US" sz="2000" b="1" dirty="0">
              <a:solidFill>
                <a:schemeClr val="accent1">
                  <a:lumMod val="50000"/>
                </a:schemeClr>
              </a:solidFill>
              <a:cs typeface="Calibri" panose="020F0502020204030204" pitchFamily="34" charset="0"/>
            </a:endParaRPr>
          </a:p>
          <a:p>
            <a:pPr marL="0" indent="0">
              <a:buNone/>
            </a:pPr>
            <a:endParaRPr lang="en-US" sz="2400" b="1" dirty="0"/>
          </a:p>
          <a:p>
            <a:endParaRPr lang="en-US" dirty="0"/>
          </a:p>
        </p:txBody>
      </p:sp>
      <p:sp>
        <p:nvSpPr>
          <p:cNvPr id="4" name="Slide Number Placeholder 3"/>
          <p:cNvSpPr>
            <a:spLocks noGrp="1"/>
          </p:cNvSpPr>
          <p:nvPr>
            <p:ph type="sldNum" sz="quarter" idx="12"/>
          </p:nvPr>
        </p:nvSpPr>
        <p:spPr/>
        <p:txBody>
          <a:bodyPr/>
          <a:lstStyle/>
          <a:p>
            <a:pPr>
              <a:defRPr/>
            </a:pPr>
            <a:fld id="{A31DE06D-19F6-4481-9103-AA335EF614EB}" type="slidenum">
              <a:rPr lang="en-US" smtClean="0"/>
              <a:pPr>
                <a:defRPr/>
              </a:pPr>
              <a:t>16</a:t>
            </a:fld>
            <a:endParaRPr lang="en-US"/>
          </a:p>
        </p:txBody>
      </p:sp>
      <p:sp>
        <p:nvSpPr>
          <p:cNvPr id="6" name="Rectangle 2"/>
          <p:cNvSpPr txBox="1">
            <a:spLocks noChangeArrowheads="1"/>
          </p:cNvSpPr>
          <p:nvPr/>
        </p:nvSpPr>
        <p:spPr>
          <a:xfrm>
            <a:off x="304800" y="479947"/>
            <a:ext cx="8534400" cy="874056"/>
          </a:xfrm>
          <a:prstGeom prst="rect">
            <a:avLst/>
          </a:prstGeom>
        </p:spPr>
        <p:txBody>
          <a:bodyPr vert="horz" lIns="92075" tIns="46038" rIns="92075" bIns="4603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defRPr/>
            </a:pPr>
            <a:r>
              <a:rPr lang="en-US" sz="3600" b="1" dirty="0">
                <a:solidFill>
                  <a:schemeClr val="accent1">
                    <a:lumMod val="50000"/>
                  </a:schemeClr>
                </a:solidFill>
                <a:latin typeface="+mn-lt"/>
              </a:rPr>
              <a:t>TTPCC Input and Website</a:t>
            </a:r>
          </a:p>
        </p:txBody>
      </p:sp>
    </p:spTree>
    <p:extLst>
      <p:ext uri="{BB962C8B-B14F-4D97-AF65-F5344CB8AC3E}">
        <p14:creationId xmlns:p14="http://schemas.microsoft.com/office/powerpoint/2010/main" val="289901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245268" y="838200"/>
            <a:ext cx="8653463" cy="2074414"/>
          </a:xfrm>
          <a:prstGeom prst="rect">
            <a:avLst/>
          </a:prstGeom>
          <a:noFill/>
          <a:ln w="9525">
            <a:noFill/>
            <a:miter lim="800000"/>
            <a:headEnd/>
            <a:tailEnd/>
          </a:ln>
        </p:spPr>
        <p:txBody>
          <a:bodyPr>
            <a:spAutoFit/>
          </a:bodyPr>
          <a:lstStyle/>
          <a:p>
            <a:pPr algn="ctr">
              <a:spcBef>
                <a:spcPct val="20000"/>
              </a:spcBef>
              <a:spcAft>
                <a:spcPts val="1200"/>
              </a:spcAft>
              <a:buClr>
                <a:schemeClr val="tx2"/>
              </a:buClr>
            </a:pPr>
            <a:r>
              <a:rPr lang="en-US" sz="5400" b="1" dirty="0">
                <a:solidFill>
                  <a:schemeClr val="accent1">
                    <a:lumMod val="50000"/>
                  </a:schemeClr>
                </a:solidFill>
                <a:latin typeface="+mn-lt"/>
              </a:rPr>
              <a:t>Quyana – Thank you</a:t>
            </a:r>
          </a:p>
          <a:p>
            <a:pPr algn="ctr">
              <a:spcBef>
                <a:spcPct val="20000"/>
              </a:spcBef>
              <a:spcAft>
                <a:spcPts val="1200"/>
              </a:spcAft>
              <a:buClr>
                <a:schemeClr val="tx2"/>
              </a:buClr>
            </a:pPr>
            <a:r>
              <a:rPr lang="en-US" sz="5400" b="1" dirty="0">
                <a:solidFill>
                  <a:schemeClr val="accent1">
                    <a:lumMod val="50000"/>
                  </a:schemeClr>
                </a:solidFill>
                <a:latin typeface="+mn-lt"/>
              </a:rPr>
              <a:t>Questions?</a:t>
            </a:r>
          </a:p>
        </p:txBody>
      </p:sp>
      <p:sp>
        <p:nvSpPr>
          <p:cNvPr id="2" name="Content Placeholder 2">
            <a:extLst>
              <a:ext uri="{FF2B5EF4-FFF2-40B4-BE49-F238E27FC236}">
                <a16:creationId xmlns:a16="http://schemas.microsoft.com/office/drawing/2014/main" id="{05805411-ED00-C2C0-724F-E60DA6477BC8}"/>
              </a:ext>
            </a:extLst>
          </p:cNvPr>
          <p:cNvSpPr txBox="1">
            <a:spLocks/>
          </p:cNvSpPr>
          <p:nvPr/>
        </p:nvSpPr>
        <p:spPr>
          <a:xfrm>
            <a:off x="3047999" y="2912695"/>
            <a:ext cx="3048000" cy="325958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200" b="1" dirty="0">
                <a:solidFill>
                  <a:schemeClr val="accent1">
                    <a:lumMod val="50000"/>
                  </a:schemeClr>
                </a:solidFill>
              </a:rPr>
              <a:t>Alaska Representatives</a:t>
            </a:r>
          </a:p>
          <a:p>
            <a:pPr marL="0" indent="0" fontAlgn="auto">
              <a:spcAft>
                <a:spcPts val="0"/>
              </a:spcAft>
              <a:buFont typeface="Arial" panose="020B0604020202020204" pitchFamily="34" charset="0"/>
              <a:buNone/>
            </a:pPr>
            <a:endParaRPr lang="en-US" sz="2200" b="1" dirty="0">
              <a:solidFill>
                <a:schemeClr val="accent1">
                  <a:lumMod val="50000"/>
                </a:schemeClr>
              </a:solidFill>
            </a:endParaRPr>
          </a:p>
          <a:p>
            <a:pPr marL="0" indent="0" fontAlgn="auto">
              <a:spcAft>
                <a:spcPts val="0"/>
              </a:spcAft>
              <a:buFont typeface="Arial" panose="020B0604020202020204" pitchFamily="34" charset="0"/>
              <a:buNone/>
            </a:pPr>
            <a:r>
              <a:rPr lang="en-US" sz="2200" b="1" dirty="0">
                <a:solidFill>
                  <a:schemeClr val="accent1">
                    <a:lumMod val="50000"/>
                  </a:schemeClr>
                </a:solidFill>
              </a:rPr>
              <a:t>Clarence Daniel</a:t>
            </a:r>
          </a:p>
          <a:p>
            <a:pPr marL="0" indent="0" fontAlgn="auto">
              <a:spcAft>
                <a:spcPts val="0"/>
              </a:spcAft>
              <a:buFont typeface="Arial" panose="020B0604020202020204" pitchFamily="34" charset="0"/>
              <a:buNone/>
            </a:pPr>
            <a:r>
              <a:rPr lang="en-US" sz="2200" b="1" dirty="0">
                <a:solidFill>
                  <a:schemeClr val="accent1">
                    <a:lumMod val="50000"/>
                  </a:schemeClr>
                </a:solidFill>
                <a:hlinkClick r:id="rId2"/>
              </a:rPr>
              <a:t>clarence@avcp.org</a:t>
            </a:r>
            <a:endParaRPr lang="en-US" sz="2200" b="1" dirty="0">
              <a:solidFill>
                <a:schemeClr val="accent1">
                  <a:lumMod val="50000"/>
                </a:schemeClr>
              </a:solidFill>
            </a:endParaRPr>
          </a:p>
          <a:p>
            <a:pPr marL="0" indent="0" fontAlgn="auto">
              <a:spcAft>
                <a:spcPts val="0"/>
              </a:spcAft>
              <a:buFont typeface="Arial" panose="020B0604020202020204" pitchFamily="34" charset="0"/>
              <a:buNone/>
            </a:pPr>
            <a:endParaRPr lang="en-US" sz="2200" b="1" dirty="0">
              <a:solidFill>
                <a:schemeClr val="accent1">
                  <a:lumMod val="50000"/>
                </a:schemeClr>
              </a:solidFill>
            </a:endParaRPr>
          </a:p>
          <a:p>
            <a:pPr marL="0" indent="0" fontAlgn="auto">
              <a:spcAft>
                <a:spcPts val="0"/>
              </a:spcAft>
              <a:buFont typeface="Arial" panose="020B0604020202020204" pitchFamily="34" charset="0"/>
              <a:buNone/>
            </a:pPr>
            <a:r>
              <a:rPr lang="en-US" sz="2200" b="1" dirty="0">
                <a:solidFill>
                  <a:schemeClr val="accent1">
                    <a:lumMod val="50000"/>
                  </a:schemeClr>
                </a:solidFill>
              </a:rPr>
              <a:t>Stephen Ivanoff</a:t>
            </a:r>
          </a:p>
          <a:p>
            <a:pPr marL="0" indent="0" fontAlgn="auto">
              <a:spcAft>
                <a:spcPts val="0"/>
              </a:spcAft>
              <a:buFont typeface="Arial" panose="020B0604020202020204" pitchFamily="34" charset="0"/>
              <a:buNone/>
            </a:pPr>
            <a:r>
              <a:rPr lang="en-US" sz="2200" b="1" dirty="0">
                <a:solidFill>
                  <a:schemeClr val="accent1">
                    <a:lumMod val="50000"/>
                  </a:schemeClr>
                </a:solidFill>
                <a:hlinkClick r:id="rId3"/>
              </a:rPr>
              <a:t>sivanoff@kawerak.org</a:t>
            </a:r>
            <a:endParaRPr lang="en-US" sz="2200" b="1" dirty="0">
              <a:solidFill>
                <a:schemeClr val="accent1">
                  <a:lumMod val="50000"/>
                </a:schemeClr>
              </a:solidFill>
            </a:endParaRPr>
          </a:p>
          <a:p>
            <a:pPr marL="0" indent="0" fontAlgn="auto">
              <a:spcAft>
                <a:spcPts val="0"/>
              </a:spcAft>
              <a:buFont typeface="Arial" panose="020B0604020202020204" pitchFamily="34" charset="0"/>
              <a:buNone/>
            </a:pPr>
            <a:endParaRPr lang="en-US" sz="2200" b="1" dirty="0">
              <a:solidFill>
                <a:schemeClr val="accent1">
                  <a:lumMod val="50000"/>
                </a:schemeClr>
              </a:solidFill>
            </a:endParaRPr>
          </a:p>
          <a:p>
            <a:pPr fontAlgn="auto">
              <a:spcAft>
                <a:spcPts val="0"/>
              </a:spcAft>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Grp="1" noChangeArrowheads="1"/>
          </p:cNvSpPr>
          <p:nvPr>
            <p:ph type="title"/>
          </p:nvPr>
        </p:nvSpPr>
        <p:spPr>
          <a:xfrm>
            <a:off x="457200" y="304800"/>
            <a:ext cx="8229600" cy="838200"/>
          </a:xfrm>
        </p:spPr>
        <p:txBody>
          <a:bodyPr>
            <a:noAutofit/>
          </a:bodyPr>
          <a:lstStyle/>
          <a:p>
            <a:pPr algn="ctr">
              <a:defRPr/>
            </a:pPr>
            <a:r>
              <a:rPr lang="en-US" sz="3600" b="1" dirty="0">
                <a:solidFill>
                  <a:schemeClr val="accent1">
                    <a:lumMod val="50000"/>
                  </a:schemeClr>
                </a:solidFill>
                <a:latin typeface="+mn-lt"/>
                <a:cs typeface="Arial" panose="020B0604020202020204" pitchFamily="34" charset="0"/>
              </a:rPr>
              <a:t>TTPCC Overview</a:t>
            </a:r>
            <a:r>
              <a:rPr lang="en-US" sz="6000" b="1" dirty="0">
                <a:solidFill>
                  <a:schemeClr val="accent6">
                    <a:lumMod val="50000"/>
                  </a:schemeClr>
                </a:solidFill>
              </a:rPr>
              <a:t> </a:t>
            </a:r>
          </a:p>
        </p:txBody>
      </p:sp>
      <p:sp>
        <p:nvSpPr>
          <p:cNvPr id="2" name="Text Box 9">
            <a:extLst>
              <a:ext uri="{FF2B5EF4-FFF2-40B4-BE49-F238E27FC236}">
                <a16:creationId xmlns:a16="http://schemas.microsoft.com/office/drawing/2014/main" id="{7C4E5A98-C5E3-DBE6-1570-A4139E089FC2}"/>
              </a:ext>
            </a:extLst>
          </p:cNvPr>
          <p:cNvSpPr txBox="1">
            <a:spLocks noChangeArrowheads="1"/>
          </p:cNvSpPr>
          <p:nvPr/>
        </p:nvSpPr>
        <p:spPr bwMode="auto">
          <a:xfrm>
            <a:off x="457200" y="1066800"/>
            <a:ext cx="8229600" cy="5486400"/>
          </a:xfrm>
          <a:prstGeom prst="rect">
            <a:avLst/>
          </a:prstGeom>
        </p:spPr>
        <p:txBody>
          <a:bodyPr vert="horz" lIns="91440" tIns="45720" rIns="91440" bIns="45720" rtlCol="0">
            <a:noAutofit/>
          </a:bodyPr>
          <a:lstStyle/>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cs typeface="+mn-cs"/>
              </a:rPr>
              <a:t>Background</a:t>
            </a:r>
          </a:p>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cs typeface="+mn-cs"/>
              </a:rPr>
              <a:t>Purpose</a:t>
            </a:r>
          </a:p>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cs typeface="+mn-cs"/>
              </a:rPr>
              <a:t>Responsibilities</a:t>
            </a:r>
          </a:p>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cs typeface="+mn-cs"/>
              </a:rPr>
              <a:t>Business</a:t>
            </a:r>
          </a:p>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cs typeface="+mn-cs"/>
              </a:rPr>
              <a:t>FY 2023 Leadership</a:t>
            </a:r>
          </a:p>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cs typeface="+mn-cs"/>
              </a:rPr>
              <a:t>BIA Regions / Members</a:t>
            </a:r>
          </a:p>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cs typeface="+mn-cs"/>
              </a:rPr>
              <a:t>FY 2023 Accomplishments</a:t>
            </a:r>
          </a:p>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cs typeface="+mn-cs"/>
              </a:rPr>
              <a:t>FY 2024 Annual Work Plan</a:t>
            </a:r>
          </a:p>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rPr>
              <a:t>FY 2024 Meeting Schedule</a:t>
            </a:r>
          </a:p>
          <a:p>
            <a:pPr marL="914400" lvl="1" indent="-342900">
              <a:lnSpc>
                <a:spcPct val="150000"/>
              </a:lnSpc>
              <a:spcAft>
                <a:spcPts val="0"/>
              </a:spcAft>
              <a:buFont typeface="Wingdings" panose="05000000000000000000" pitchFamily="2" charset="2"/>
              <a:buChar char="§"/>
            </a:pPr>
            <a:r>
              <a:rPr lang="en-US" altLang="en-US" sz="2000" b="1" dirty="0">
                <a:solidFill>
                  <a:schemeClr val="accent1">
                    <a:lumMod val="50000"/>
                  </a:schemeClr>
                </a:solidFill>
                <a:latin typeface="+mn-lt"/>
              </a:rPr>
              <a:t>TTPCC Input &amp; Website</a:t>
            </a:r>
          </a:p>
          <a:p>
            <a:pPr marL="800100" lvl="1" indent="-228600">
              <a:lnSpc>
                <a:spcPct val="150000"/>
              </a:lnSpc>
              <a:spcAft>
                <a:spcPts val="600"/>
              </a:spcAft>
              <a:buFont typeface="Arial" panose="020B0604020202020204" pitchFamily="34" charset="0"/>
              <a:buChar char="•"/>
            </a:pPr>
            <a:endParaRPr lang="en-US" altLang="en-US" sz="2000" b="1" dirty="0">
              <a:solidFill>
                <a:schemeClr val="accent1">
                  <a:lumMod val="50000"/>
                </a:schemeClr>
              </a:solidFill>
              <a:latin typeface="+mn-lt"/>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57200"/>
            <a:ext cx="8229600" cy="914400"/>
          </a:xfrm>
        </p:spPr>
        <p:txBody>
          <a:bodyPr>
            <a:normAutofit/>
          </a:bodyPr>
          <a:lstStyle/>
          <a:p>
            <a:pPr algn="ctr">
              <a:defRPr/>
            </a:pPr>
            <a:r>
              <a:rPr lang="en-US" sz="3600" b="1" dirty="0">
                <a:solidFill>
                  <a:schemeClr val="accent1">
                    <a:lumMod val="50000"/>
                  </a:schemeClr>
                </a:solidFill>
                <a:latin typeface="+mn-lt"/>
              </a:rPr>
              <a:t>Background</a:t>
            </a:r>
          </a:p>
        </p:txBody>
      </p:sp>
      <p:sp>
        <p:nvSpPr>
          <p:cNvPr id="23554" name="Rectangle 3"/>
          <p:cNvSpPr>
            <a:spLocks noGrp="1" noChangeArrowheads="1"/>
          </p:cNvSpPr>
          <p:nvPr>
            <p:ph idx="1"/>
          </p:nvPr>
        </p:nvSpPr>
        <p:spPr>
          <a:xfrm>
            <a:off x="457200" y="1371600"/>
            <a:ext cx="8229600" cy="5334000"/>
          </a:xfrm>
        </p:spPr>
        <p:txBody>
          <a:bodyPr>
            <a:normAutofit fontScale="25000" lnSpcReduction="20000"/>
          </a:bodyPr>
          <a:lstStyle/>
          <a:p>
            <a:pPr marL="0" indent="0">
              <a:lnSpc>
                <a:spcPct val="150000"/>
              </a:lnSpc>
              <a:buNone/>
            </a:pPr>
            <a:r>
              <a:rPr lang="en-US" altLang="en-US" sz="7200" b="1" dirty="0">
                <a:solidFill>
                  <a:schemeClr val="accent1">
                    <a:lumMod val="50000"/>
                  </a:schemeClr>
                </a:solidFill>
              </a:rPr>
              <a:t>1991 – Intermodal Surface Transportation Efficiency Act (ISTEA) - 25 CFR Part 170.135</a:t>
            </a:r>
          </a:p>
          <a:p>
            <a:pPr lvl="2">
              <a:lnSpc>
                <a:spcPct val="150000"/>
              </a:lnSpc>
              <a:buFont typeface="Wingdings" panose="05000000000000000000" pitchFamily="2" charset="2"/>
              <a:buChar char="§"/>
            </a:pPr>
            <a:r>
              <a:rPr lang="en-US" altLang="en-US" sz="5800" b="1" dirty="0">
                <a:solidFill>
                  <a:schemeClr val="accent1">
                    <a:lumMod val="50000"/>
                  </a:schemeClr>
                </a:solidFill>
              </a:rPr>
              <a:t>The ISTEA established the Indian Reservation Roads Program Committee (IRRPCC) – 2 Representatives from each of the 12 BIA Regions</a:t>
            </a:r>
          </a:p>
          <a:p>
            <a:pPr marL="0" indent="0">
              <a:lnSpc>
                <a:spcPct val="150000"/>
              </a:lnSpc>
              <a:buNone/>
            </a:pPr>
            <a:r>
              <a:rPr lang="en-US" altLang="en-US" sz="7200" b="1" dirty="0">
                <a:solidFill>
                  <a:schemeClr val="accent1">
                    <a:lumMod val="50000"/>
                  </a:schemeClr>
                </a:solidFill>
              </a:rPr>
              <a:t>1998 – Transportation Equity Act for the 21</a:t>
            </a:r>
            <a:r>
              <a:rPr lang="en-US" altLang="en-US" sz="7200" b="1" baseline="30000" dirty="0">
                <a:solidFill>
                  <a:schemeClr val="accent1">
                    <a:lumMod val="50000"/>
                  </a:schemeClr>
                </a:solidFill>
              </a:rPr>
              <a:t>st</a:t>
            </a:r>
            <a:r>
              <a:rPr lang="en-US" altLang="en-US" sz="7200" b="1" dirty="0">
                <a:solidFill>
                  <a:schemeClr val="accent1">
                    <a:lumMod val="50000"/>
                  </a:schemeClr>
                </a:solidFill>
              </a:rPr>
              <a:t> Century (TEA-21) - IRRPCC</a:t>
            </a:r>
          </a:p>
          <a:p>
            <a:pPr marL="0" indent="0">
              <a:lnSpc>
                <a:spcPct val="150000"/>
              </a:lnSpc>
              <a:buNone/>
            </a:pPr>
            <a:r>
              <a:rPr lang="en-US" altLang="en-US" sz="7200" b="1" dirty="0">
                <a:solidFill>
                  <a:schemeClr val="accent1">
                    <a:lumMod val="50000"/>
                  </a:schemeClr>
                </a:solidFill>
              </a:rPr>
              <a:t>2005 – Safe, Accountable, Flexible Transportation Equity Act: A Legacy for Users (SAFETEA-LU) - IRRPCC</a:t>
            </a:r>
          </a:p>
          <a:p>
            <a:pPr marL="0" indent="0">
              <a:lnSpc>
                <a:spcPct val="150000"/>
              </a:lnSpc>
              <a:buNone/>
            </a:pPr>
            <a:r>
              <a:rPr lang="en-US" altLang="en-US" sz="7200" b="1" dirty="0">
                <a:solidFill>
                  <a:schemeClr val="accent1">
                    <a:lumMod val="50000"/>
                  </a:schemeClr>
                </a:solidFill>
              </a:rPr>
              <a:t>2012 – Moving Ahead For Progress in 21 Century (MAP-21) – TTPCC</a:t>
            </a:r>
          </a:p>
          <a:p>
            <a:pPr lvl="2">
              <a:lnSpc>
                <a:spcPct val="150000"/>
              </a:lnSpc>
              <a:buFont typeface="Wingdings" panose="05000000000000000000" pitchFamily="2" charset="2"/>
              <a:buChar char="§"/>
            </a:pPr>
            <a:r>
              <a:rPr lang="en-US" altLang="en-US" sz="6100" b="1" dirty="0">
                <a:solidFill>
                  <a:schemeClr val="accent1">
                    <a:lumMod val="50000"/>
                  </a:schemeClr>
                </a:solidFill>
              </a:rPr>
              <a:t>Renamed Indian Reservation Roads (IRR) to Tribal Transportation Program (TTP) and established TTPCC</a:t>
            </a:r>
          </a:p>
          <a:p>
            <a:pPr marL="0" indent="0">
              <a:lnSpc>
                <a:spcPct val="150000"/>
              </a:lnSpc>
              <a:buNone/>
            </a:pPr>
            <a:r>
              <a:rPr lang="en-US" altLang="en-US" sz="7200" b="1" dirty="0">
                <a:solidFill>
                  <a:schemeClr val="accent1">
                    <a:lumMod val="50000"/>
                  </a:schemeClr>
                </a:solidFill>
              </a:rPr>
              <a:t>2015 – Fixing America’s Surface Transportation Act (FAST ACT) – TTPCC</a:t>
            </a:r>
          </a:p>
          <a:p>
            <a:pPr marL="0" indent="0">
              <a:lnSpc>
                <a:spcPct val="150000"/>
              </a:lnSpc>
              <a:buNone/>
            </a:pPr>
            <a:r>
              <a:rPr lang="en-US" altLang="en-US" sz="7200" b="1" dirty="0">
                <a:solidFill>
                  <a:schemeClr val="accent1">
                    <a:lumMod val="50000"/>
                  </a:schemeClr>
                </a:solidFill>
              </a:rPr>
              <a:t>2021 – Bipartisan Infrastructure Law (BIL)  (</a:t>
            </a:r>
            <a:r>
              <a:rPr lang="en-US" altLang="en-US" sz="7200" dirty="0">
                <a:solidFill>
                  <a:schemeClr val="accent1">
                    <a:lumMod val="50000"/>
                  </a:schemeClr>
                </a:solidFill>
              </a:rPr>
              <a:t>Infrastructure Investment and Jobs Act</a:t>
            </a:r>
            <a:r>
              <a:rPr lang="en-US" altLang="en-US" sz="7200" b="1" dirty="0">
                <a:solidFill>
                  <a:schemeClr val="accent1">
                    <a:lumMod val="50000"/>
                  </a:schemeClr>
                </a:solidFill>
              </a:rPr>
              <a:t>) - TTPCC</a:t>
            </a:r>
          </a:p>
          <a:p>
            <a:pPr marL="0" indent="0">
              <a:lnSpc>
                <a:spcPct val="150000"/>
              </a:lnSpc>
              <a:buNone/>
            </a:pPr>
            <a:endParaRPr lang="en-US" altLang="en-US" sz="7200" b="1" dirty="0">
              <a:solidFill>
                <a:schemeClr val="accent1">
                  <a:lumMod val="50000"/>
                </a:schemeClr>
              </a:solidFill>
            </a:endParaRPr>
          </a:p>
          <a:p>
            <a:pPr marL="0" indent="0">
              <a:lnSpc>
                <a:spcPct val="150000"/>
              </a:lnSpc>
              <a:buNone/>
            </a:pPr>
            <a:endParaRPr lang="en-US" altLang="en-US" sz="3200" b="1" dirty="0">
              <a:solidFill>
                <a:schemeClr val="accent1">
                  <a:lumMod val="50000"/>
                </a:schemeClr>
              </a:solidFill>
            </a:endParaRPr>
          </a:p>
          <a:p>
            <a:pPr>
              <a:lnSpc>
                <a:spcPct val="150000"/>
              </a:lnSpc>
            </a:pPr>
            <a:endParaRPr lang="en-US" altLang="en-US" sz="6400" b="1" dirty="0">
              <a:solidFill>
                <a:schemeClr val="accent1">
                  <a:lumMod val="50000"/>
                </a:schemeClr>
              </a:solidFill>
            </a:endParaRPr>
          </a:p>
          <a:p>
            <a:pPr marL="0" indent="0">
              <a:lnSpc>
                <a:spcPct val="150000"/>
              </a:lnSpc>
              <a:buNone/>
            </a:pPr>
            <a:endParaRPr lang="en-US" altLang="en-US" sz="2200" b="1" dirty="0">
              <a:solidFill>
                <a:schemeClr val="accent1">
                  <a:lumMod val="50000"/>
                </a:schemeClr>
              </a:solidFill>
            </a:endParaRPr>
          </a:p>
          <a:p>
            <a:pPr marL="342900" lvl="1" indent="0">
              <a:buNone/>
            </a:pPr>
            <a:endParaRPr lang="en-US" sz="4400" dirty="0">
              <a:solidFill>
                <a:schemeClr val="accent1">
                  <a:lumMod val="50000"/>
                </a:schemeClr>
              </a:solidFill>
            </a:endParaRPr>
          </a:p>
          <a:p>
            <a:pPr marL="342900" lvl="1" indent="0">
              <a:buNone/>
            </a:pPr>
            <a:endParaRPr lang="en-US" sz="2500" dirty="0">
              <a:solidFill>
                <a:schemeClr val="accent1">
                  <a:lumMod val="50000"/>
                </a:schemeClr>
              </a:solidFill>
            </a:endParaRPr>
          </a:p>
          <a:p>
            <a:pPr lvl="1"/>
            <a:endParaRPr lang="en-US" sz="2500"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838200"/>
          </a:xfrm>
        </p:spPr>
        <p:txBody>
          <a:bodyPr>
            <a:noAutofit/>
          </a:bodyPr>
          <a:lstStyle/>
          <a:p>
            <a:pPr algn="ctr">
              <a:defRPr/>
            </a:pPr>
            <a:r>
              <a:rPr lang="en-US" altLang="en-US" sz="3600" b="1" dirty="0">
                <a:solidFill>
                  <a:schemeClr val="accent1">
                    <a:lumMod val="50000"/>
                  </a:schemeClr>
                </a:solidFill>
                <a:latin typeface="+mn-lt"/>
              </a:rPr>
              <a:t>Purpose</a:t>
            </a:r>
            <a:endParaRPr lang="en-US" sz="3600" b="1" dirty="0">
              <a:solidFill>
                <a:schemeClr val="accent1">
                  <a:lumMod val="50000"/>
                </a:schemeClr>
              </a:solidFill>
            </a:endParaRPr>
          </a:p>
        </p:txBody>
      </p:sp>
      <p:sp>
        <p:nvSpPr>
          <p:cNvPr id="19459" name="Text Box 7"/>
          <p:cNvSpPr txBox="1">
            <a:spLocks noChangeArrowheads="1"/>
          </p:cNvSpPr>
          <p:nvPr/>
        </p:nvSpPr>
        <p:spPr bwMode="auto">
          <a:xfrm>
            <a:off x="457200" y="990600"/>
            <a:ext cx="8229600" cy="5866350"/>
          </a:xfrm>
          <a:prstGeom prst="rect">
            <a:avLst/>
          </a:prstGeom>
          <a:noFill/>
          <a:ln w="9525">
            <a:noFill/>
            <a:miter lim="800000"/>
            <a:headEnd/>
            <a:tailEnd/>
          </a:ln>
        </p:spPr>
        <p:txBody>
          <a:bodyPr wrap="square">
            <a:spAutoFit/>
          </a:bodyPr>
          <a:lstStyle/>
          <a:p>
            <a:pPr lvl="1"/>
            <a:r>
              <a:rPr lang="en-US" altLang="en-US" b="1" dirty="0">
                <a:solidFill>
                  <a:schemeClr val="accent1">
                    <a:lumMod val="50000"/>
                  </a:schemeClr>
                </a:solidFill>
                <a:latin typeface="+mn-lt"/>
              </a:rPr>
              <a:t>§ 170.135 What is the TTP Coordinating Committee?</a:t>
            </a:r>
          </a:p>
          <a:p>
            <a:pPr lvl="1"/>
            <a:r>
              <a:rPr lang="en-US" altLang="en-US" b="1" dirty="0">
                <a:solidFill>
                  <a:schemeClr val="accent1">
                    <a:lumMod val="50000"/>
                  </a:schemeClr>
                </a:solidFill>
                <a:latin typeface="+mn-lt"/>
              </a:rPr>
              <a:t>Under this part, the Secretaries will establish a TTP Coordinating Committee that:</a:t>
            </a:r>
          </a:p>
          <a:p>
            <a:pPr marL="742950" lvl="1" indent="-285750">
              <a:lnSpc>
                <a:spcPct val="150000"/>
              </a:lnSpc>
              <a:buFont typeface="Wingdings" panose="05000000000000000000" pitchFamily="2" charset="2"/>
              <a:buChar char="§"/>
            </a:pPr>
            <a:r>
              <a:rPr lang="en-US" altLang="en-US" b="1" dirty="0">
                <a:solidFill>
                  <a:schemeClr val="accent1">
                    <a:lumMod val="50000"/>
                  </a:schemeClr>
                </a:solidFill>
                <a:latin typeface="+mn-lt"/>
              </a:rPr>
              <a:t>Provides input and recommendations to BIA and FHWA in developing TTP regulations, policies and procedures; and</a:t>
            </a:r>
          </a:p>
          <a:p>
            <a:pPr marL="742950" lvl="1" indent="-285750">
              <a:lnSpc>
                <a:spcPct val="150000"/>
              </a:lnSpc>
              <a:buFont typeface="Wingdings" panose="05000000000000000000" pitchFamily="2" charset="2"/>
              <a:buChar char="§"/>
            </a:pPr>
            <a:r>
              <a:rPr lang="en-US" altLang="en-US" b="1" dirty="0">
                <a:solidFill>
                  <a:schemeClr val="accent1">
                    <a:lumMod val="50000"/>
                  </a:schemeClr>
                </a:solidFill>
                <a:latin typeface="+mn-lt"/>
              </a:rPr>
              <a:t>Supplements government-to-government consultation by coordinating with and obtaining input from Tribes, BIA, and FHWA.</a:t>
            </a:r>
          </a:p>
          <a:p>
            <a:pPr marL="742950" lvl="1" indent="-285750">
              <a:lnSpc>
                <a:spcPct val="150000"/>
              </a:lnSpc>
              <a:buFont typeface="Wingdings" panose="05000000000000000000" pitchFamily="2" charset="2"/>
              <a:buChar char="§"/>
            </a:pPr>
            <a:r>
              <a:rPr lang="en-US" altLang="en-US" b="1" u="sng" dirty="0">
                <a:solidFill>
                  <a:srgbClr val="FF0000"/>
                </a:solidFill>
                <a:latin typeface="+mn-lt"/>
              </a:rPr>
              <a:t>TTPCC DOES NOT REPLACE NOR IS A SUBSTITUTE FOR TRIBA CONSULATION!</a:t>
            </a:r>
          </a:p>
          <a:p>
            <a:pPr marL="742950" lvl="1" indent="-285750">
              <a:lnSpc>
                <a:spcPct val="150000"/>
              </a:lnSpc>
              <a:buFont typeface="Wingdings" panose="05000000000000000000" pitchFamily="2" charset="2"/>
              <a:buChar char="§"/>
            </a:pPr>
            <a:r>
              <a:rPr lang="en-US" altLang="en-US" b="1" dirty="0">
                <a:solidFill>
                  <a:schemeClr val="accent1">
                    <a:lumMod val="50000"/>
                  </a:schemeClr>
                </a:solidFill>
                <a:latin typeface="+mn-lt"/>
              </a:rPr>
              <a:t>The Committee consists of 24 Tribal regional representatives (two from each BIA Region) and two non-voting Federal representatives (FHWA and BIA).</a:t>
            </a:r>
          </a:p>
          <a:p>
            <a:pPr marL="742950" lvl="1" indent="-285750">
              <a:lnSpc>
                <a:spcPct val="150000"/>
              </a:lnSpc>
              <a:buFont typeface="Wingdings" panose="05000000000000000000" pitchFamily="2" charset="2"/>
              <a:buChar char="§"/>
            </a:pPr>
            <a:r>
              <a:rPr lang="en-US" altLang="en-US" b="1" dirty="0">
                <a:solidFill>
                  <a:schemeClr val="accent1">
                    <a:lumMod val="50000"/>
                  </a:schemeClr>
                </a:solidFill>
                <a:latin typeface="+mn-lt"/>
              </a:rPr>
              <a:t>The Secretary must select the regional Tribal representatives from nominees officially submitted by the region's Tribes.</a:t>
            </a:r>
          </a:p>
          <a:p>
            <a:pPr marL="742950" lvl="1" indent="-285750">
              <a:lnSpc>
                <a:spcPct val="150000"/>
              </a:lnSpc>
              <a:buFont typeface="Wingdings" panose="05000000000000000000" pitchFamily="2" charset="2"/>
              <a:buChar char="§"/>
            </a:pPr>
            <a:r>
              <a:rPr lang="en-US" altLang="en-US" b="1" dirty="0">
                <a:solidFill>
                  <a:schemeClr val="accent1">
                    <a:lumMod val="50000"/>
                  </a:schemeClr>
                </a:solidFill>
                <a:latin typeface="+mn-lt"/>
              </a:rPr>
              <a:t>To the extent possible, the Secretary must make the selection so that there is representation from a broad cross-section of large, medium, and small Tribes.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457200"/>
            <a:ext cx="8229600" cy="838200"/>
          </a:xfrm>
        </p:spPr>
        <p:txBody>
          <a:bodyPr>
            <a:noAutofit/>
          </a:bodyPr>
          <a:lstStyle/>
          <a:p>
            <a:pPr algn="ctr">
              <a:defRPr/>
            </a:pPr>
            <a:r>
              <a:rPr lang="en-US" altLang="en-US" sz="3600" b="1" dirty="0">
                <a:solidFill>
                  <a:schemeClr val="accent5">
                    <a:lumMod val="50000"/>
                  </a:schemeClr>
                </a:solidFill>
                <a:latin typeface="+mn-lt"/>
              </a:rPr>
              <a:t>Purpose</a:t>
            </a:r>
            <a:endParaRPr lang="en-US" sz="3600" b="1" dirty="0">
              <a:solidFill>
                <a:schemeClr val="accent6">
                  <a:lumMod val="50000"/>
                </a:schemeClr>
              </a:solidFill>
            </a:endParaRPr>
          </a:p>
        </p:txBody>
      </p:sp>
      <p:sp>
        <p:nvSpPr>
          <p:cNvPr id="19459" name="Text Box 7"/>
          <p:cNvSpPr txBox="1">
            <a:spLocks noChangeArrowheads="1"/>
          </p:cNvSpPr>
          <p:nvPr/>
        </p:nvSpPr>
        <p:spPr bwMode="auto">
          <a:xfrm>
            <a:off x="457200" y="1178549"/>
            <a:ext cx="8229600" cy="5450851"/>
          </a:xfrm>
          <a:prstGeom prst="rect">
            <a:avLst/>
          </a:prstGeom>
          <a:noFill/>
          <a:ln w="9525">
            <a:noFill/>
            <a:miter lim="800000"/>
            <a:headEnd/>
            <a:tailEnd/>
          </a:ln>
        </p:spPr>
        <p:txBody>
          <a:bodyPr wrap="square">
            <a:spAutoFit/>
          </a:bodyPr>
          <a:lstStyle/>
          <a:p>
            <a:pPr marL="742950" lvl="1" indent="-285750">
              <a:lnSpc>
                <a:spcPct val="150000"/>
              </a:lnSpc>
              <a:buFont typeface="Wingdings" panose="05000000000000000000" pitchFamily="2" charset="2"/>
              <a:buChar char="§"/>
            </a:pPr>
            <a:r>
              <a:rPr lang="en-US" altLang="en-US" b="1" dirty="0">
                <a:solidFill>
                  <a:schemeClr val="accent1">
                    <a:lumMod val="50000"/>
                  </a:schemeClr>
                </a:solidFill>
                <a:latin typeface="+mn-lt"/>
              </a:rPr>
              <a:t>Tribal nominees must be Tribal governmental officials or Tribal employees with authority to act for their Tribal government.</a:t>
            </a:r>
          </a:p>
          <a:p>
            <a:pPr marL="742950" lvl="1" indent="-285750">
              <a:lnSpc>
                <a:spcPct val="150000"/>
              </a:lnSpc>
              <a:buFont typeface="Wingdings" panose="05000000000000000000" pitchFamily="2" charset="2"/>
              <a:buChar char="§"/>
            </a:pPr>
            <a:r>
              <a:rPr lang="en-US" altLang="en-US" b="1" dirty="0">
                <a:solidFill>
                  <a:schemeClr val="accent1">
                    <a:lumMod val="50000"/>
                  </a:schemeClr>
                </a:solidFill>
                <a:latin typeface="+mn-lt"/>
              </a:rPr>
              <a:t>Members are appointed by the Secretary</a:t>
            </a:r>
          </a:p>
          <a:p>
            <a:pPr marL="1200150" lvl="2" indent="-285750">
              <a:lnSpc>
                <a:spcPct val="150000"/>
              </a:lnSpc>
              <a:buFont typeface="Wingdings" panose="05000000000000000000" pitchFamily="2" charset="2"/>
              <a:buChar char="§"/>
            </a:pPr>
            <a:r>
              <a:rPr lang="en-US" altLang="en-US" b="1" dirty="0">
                <a:solidFill>
                  <a:schemeClr val="accent1">
                    <a:lumMod val="50000"/>
                  </a:schemeClr>
                </a:solidFill>
                <a:latin typeface="+mn-lt"/>
              </a:rPr>
              <a:t>For continuity appointments are for three-year terms</a:t>
            </a:r>
          </a:p>
          <a:p>
            <a:pPr marL="1200150" lvl="2" indent="-285750">
              <a:lnSpc>
                <a:spcPct val="150000"/>
              </a:lnSpc>
              <a:buFont typeface="Wingdings" panose="05000000000000000000" pitchFamily="2" charset="2"/>
              <a:buChar char="§"/>
            </a:pPr>
            <a:r>
              <a:rPr lang="en-US" altLang="en-US" b="1" dirty="0">
                <a:solidFill>
                  <a:schemeClr val="accent1">
                    <a:lumMod val="50000"/>
                  </a:schemeClr>
                </a:solidFill>
                <a:latin typeface="+mn-lt"/>
              </a:rPr>
              <a:t>Appointments are staggered so that only one of a region's two members will be appointed in any one year.</a:t>
            </a:r>
          </a:p>
          <a:p>
            <a:pPr marL="1200150" lvl="2" indent="-285750">
              <a:lnSpc>
                <a:spcPct val="150000"/>
              </a:lnSpc>
              <a:buFont typeface="Wingdings" panose="05000000000000000000" pitchFamily="2" charset="2"/>
              <a:buChar char="§"/>
            </a:pPr>
            <a:r>
              <a:rPr lang="en-US" altLang="en-US" b="1" dirty="0">
                <a:solidFill>
                  <a:schemeClr val="accent1">
                    <a:lumMod val="50000"/>
                  </a:schemeClr>
                </a:solidFill>
                <a:latin typeface="+mn-lt"/>
              </a:rPr>
              <a:t>If a member’s employment or position with the Tribal Government should terminate during a term, the representative must notify the Secretary of this change and their membership to the Committee will cease.</a:t>
            </a:r>
          </a:p>
          <a:p>
            <a:pPr marL="1200150" lvl="2" indent="-285750">
              <a:lnSpc>
                <a:spcPct val="150000"/>
              </a:lnSpc>
              <a:buFont typeface="Wingdings" panose="05000000000000000000" pitchFamily="2" charset="2"/>
              <a:buChar char="§"/>
            </a:pPr>
            <a:r>
              <a:rPr lang="en-US" altLang="en-US" b="1" dirty="0">
                <a:solidFill>
                  <a:schemeClr val="accent1">
                    <a:lumMod val="50000"/>
                  </a:schemeClr>
                </a:solidFill>
                <a:latin typeface="+mn-lt"/>
              </a:rPr>
              <a:t>Once the Secretary is notified, BIA will seek nominations from the region to replace the member for the remainder of the term.</a:t>
            </a:r>
          </a:p>
          <a:p>
            <a:pPr marL="742950" lvl="1" indent="-285750">
              <a:lnSpc>
                <a:spcPct val="150000"/>
              </a:lnSpc>
              <a:buFont typeface="Wingdings" panose="05000000000000000000" pitchFamily="2" charset="2"/>
              <a:buChar char="§"/>
            </a:pPr>
            <a:r>
              <a:rPr lang="en-US" altLang="en-US" b="1" dirty="0">
                <a:solidFill>
                  <a:schemeClr val="accent1">
                    <a:lumMod val="50000"/>
                  </a:schemeClr>
                </a:solidFill>
                <a:latin typeface="+mn-lt"/>
              </a:rPr>
              <a:t>Should the need arise, the Secretary will replace any member</a:t>
            </a:r>
            <a:endParaRPr lang="en-US" b="1" dirty="0">
              <a:latin typeface="+mn-lt"/>
            </a:endParaRPr>
          </a:p>
        </p:txBody>
      </p:sp>
    </p:spTree>
    <p:extLst>
      <p:ext uri="{BB962C8B-B14F-4D97-AF65-F5344CB8AC3E}">
        <p14:creationId xmlns:p14="http://schemas.microsoft.com/office/powerpoint/2010/main" val="385946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57200"/>
            <a:ext cx="8229600" cy="914400"/>
          </a:xfrm>
        </p:spPr>
        <p:txBody>
          <a:bodyPr>
            <a:normAutofit/>
          </a:bodyPr>
          <a:lstStyle/>
          <a:p>
            <a:pPr algn="ctr">
              <a:defRPr/>
            </a:pPr>
            <a:r>
              <a:rPr lang="en-US" sz="3600" b="1" dirty="0">
                <a:solidFill>
                  <a:schemeClr val="accent1">
                    <a:lumMod val="50000"/>
                  </a:schemeClr>
                </a:solidFill>
                <a:latin typeface="+mn-lt"/>
              </a:rPr>
              <a:t>Responsibilities</a:t>
            </a:r>
          </a:p>
        </p:txBody>
      </p:sp>
      <p:sp>
        <p:nvSpPr>
          <p:cNvPr id="23554" name="Rectangle 3"/>
          <p:cNvSpPr>
            <a:spLocks noGrp="1" noChangeArrowheads="1"/>
          </p:cNvSpPr>
          <p:nvPr>
            <p:ph idx="1"/>
          </p:nvPr>
        </p:nvSpPr>
        <p:spPr>
          <a:xfrm>
            <a:off x="457200" y="1219200"/>
            <a:ext cx="8229600" cy="5029200"/>
          </a:xfrm>
        </p:spPr>
        <p:txBody>
          <a:bodyPr>
            <a:noAutofit/>
          </a:bodyPr>
          <a:lstStyle/>
          <a:p>
            <a:pPr marL="0" indent="0">
              <a:lnSpc>
                <a:spcPct val="150000"/>
              </a:lnSpc>
              <a:buNone/>
            </a:pPr>
            <a:r>
              <a:rPr lang="en-US" altLang="en-US" sz="2000" b="1" dirty="0">
                <a:solidFill>
                  <a:schemeClr val="accent1">
                    <a:lumMod val="50000"/>
                  </a:schemeClr>
                </a:solidFill>
              </a:rPr>
              <a:t>§ 170.136 What are the TTP Coordinating Committee's responsibilities?</a:t>
            </a:r>
          </a:p>
          <a:p>
            <a:pPr marL="0" indent="0">
              <a:lnSpc>
                <a:spcPct val="100000"/>
              </a:lnSpc>
              <a:buNone/>
            </a:pPr>
            <a:r>
              <a:rPr lang="en-US" altLang="en-US" sz="1800" b="1" dirty="0">
                <a:solidFill>
                  <a:schemeClr val="accent1">
                    <a:lumMod val="50000"/>
                  </a:schemeClr>
                </a:solidFill>
              </a:rPr>
              <a:t>Committee responsibilities are to provide input and recommendations to BIA and FHWA during the development or revision of:</a:t>
            </a:r>
          </a:p>
          <a:p>
            <a:pPr>
              <a:lnSpc>
                <a:spcPct val="100000"/>
              </a:lnSpc>
              <a:buFont typeface="Wingdings" panose="05000000000000000000" pitchFamily="2" charset="2"/>
              <a:buChar char="§"/>
            </a:pPr>
            <a:r>
              <a:rPr lang="en-US" altLang="en-US" sz="1800" b="1" dirty="0">
                <a:solidFill>
                  <a:schemeClr val="accent1">
                    <a:lumMod val="50000"/>
                  </a:schemeClr>
                </a:solidFill>
              </a:rPr>
              <a:t>BIA/FHWA TTP Stewardship Plan;</a:t>
            </a:r>
          </a:p>
          <a:p>
            <a:pPr>
              <a:lnSpc>
                <a:spcPct val="100000"/>
              </a:lnSpc>
              <a:buFont typeface="Wingdings" panose="05000000000000000000" pitchFamily="2" charset="2"/>
              <a:buChar char="§"/>
            </a:pPr>
            <a:r>
              <a:rPr lang="en-US" altLang="en-US" sz="1800" b="1" dirty="0">
                <a:solidFill>
                  <a:schemeClr val="accent1">
                    <a:lumMod val="50000"/>
                  </a:schemeClr>
                </a:solidFill>
              </a:rPr>
              <a:t>TTP policy and procedures;</a:t>
            </a:r>
          </a:p>
          <a:p>
            <a:pPr>
              <a:lnSpc>
                <a:spcPct val="100000"/>
              </a:lnSpc>
              <a:buFont typeface="Wingdings" panose="05000000000000000000" pitchFamily="2" charset="2"/>
              <a:buChar char="§"/>
            </a:pPr>
            <a:r>
              <a:rPr lang="en-US" altLang="en-US" sz="1800" b="1" dirty="0">
                <a:solidFill>
                  <a:schemeClr val="accent1">
                    <a:lumMod val="50000"/>
                  </a:schemeClr>
                </a:solidFill>
              </a:rPr>
              <a:t>TTP eligible activities determination;</a:t>
            </a:r>
          </a:p>
          <a:p>
            <a:pPr>
              <a:lnSpc>
                <a:spcPct val="100000"/>
              </a:lnSpc>
              <a:buFont typeface="Wingdings" panose="05000000000000000000" pitchFamily="2" charset="2"/>
              <a:buChar char="§"/>
            </a:pPr>
            <a:r>
              <a:rPr lang="en-US" altLang="en-US" sz="1800" b="1" dirty="0">
                <a:solidFill>
                  <a:schemeClr val="accent1">
                    <a:lumMod val="50000"/>
                  </a:schemeClr>
                </a:solidFill>
              </a:rPr>
              <a:t>TTP transit policy;</a:t>
            </a:r>
          </a:p>
          <a:p>
            <a:pPr>
              <a:lnSpc>
                <a:spcPct val="100000"/>
              </a:lnSpc>
              <a:buFont typeface="Wingdings" panose="05000000000000000000" pitchFamily="2" charset="2"/>
              <a:buChar char="§"/>
            </a:pPr>
            <a:r>
              <a:rPr lang="en-US" altLang="en-US" sz="1800" b="1" dirty="0">
                <a:solidFill>
                  <a:schemeClr val="accent1">
                    <a:lumMod val="50000"/>
                  </a:schemeClr>
                </a:solidFill>
              </a:rPr>
              <a:t>TTP regulations;</a:t>
            </a:r>
          </a:p>
          <a:p>
            <a:pPr>
              <a:lnSpc>
                <a:spcPct val="100000"/>
              </a:lnSpc>
              <a:buFont typeface="Wingdings" panose="05000000000000000000" pitchFamily="2" charset="2"/>
              <a:buChar char="§"/>
            </a:pPr>
            <a:r>
              <a:rPr lang="en-US" altLang="en-US" sz="1800" b="1" dirty="0">
                <a:solidFill>
                  <a:schemeClr val="accent1">
                    <a:lumMod val="50000"/>
                  </a:schemeClr>
                </a:solidFill>
              </a:rPr>
              <a:t>TTP management systems policy and procedures; and</a:t>
            </a:r>
          </a:p>
          <a:p>
            <a:pPr>
              <a:lnSpc>
                <a:spcPct val="100000"/>
              </a:lnSpc>
              <a:buFont typeface="Wingdings" panose="05000000000000000000" pitchFamily="2" charset="2"/>
              <a:buChar char="§"/>
            </a:pPr>
            <a:r>
              <a:rPr lang="en-US" altLang="en-US" sz="1800" b="1" dirty="0">
                <a:solidFill>
                  <a:schemeClr val="accent1">
                    <a:lumMod val="50000"/>
                  </a:schemeClr>
                </a:solidFill>
              </a:rPr>
              <a:t>National Tribal transportation needs.</a:t>
            </a:r>
          </a:p>
          <a:p>
            <a:pPr>
              <a:lnSpc>
                <a:spcPct val="100000"/>
              </a:lnSpc>
              <a:buFont typeface="Wingdings" panose="05000000000000000000" pitchFamily="2" charset="2"/>
              <a:buChar char="§"/>
            </a:pPr>
            <a:r>
              <a:rPr lang="en-US" altLang="en-US" sz="1800" b="1" dirty="0">
                <a:solidFill>
                  <a:schemeClr val="accent1">
                    <a:lumMod val="50000"/>
                  </a:schemeClr>
                </a:solidFill>
              </a:rPr>
              <a:t>And any other program that might have an impact on the TTP in general</a:t>
            </a:r>
          </a:p>
          <a:p>
            <a:pPr marL="0" indent="0">
              <a:lnSpc>
                <a:spcPct val="100000"/>
              </a:lnSpc>
              <a:buNone/>
            </a:pPr>
            <a:r>
              <a:rPr lang="en-US" altLang="en-US" sz="1800" b="1" dirty="0">
                <a:solidFill>
                  <a:schemeClr val="accent1">
                    <a:lumMod val="50000"/>
                  </a:schemeClr>
                </a:solidFill>
              </a:rPr>
              <a:t>The Committee may establish work groups to carry out its responsibilities.</a:t>
            </a:r>
          </a:p>
          <a:p>
            <a:pPr marL="0" indent="0">
              <a:lnSpc>
                <a:spcPct val="150000"/>
              </a:lnSpc>
              <a:buNone/>
            </a:pPr>
            <a:endParaRPr lang="en-US" altLang="en-US" sz="1600" b="1" dirty="0">
              <a:solidFill>
                <a:schemeClr val="accent1">
                  <a:lumMod val="50000"/>
                </a:schemeClr>
              </a:solidFill>
            </a:endParaRPr>
          </a:p>
        </p:txBody>
      </p:sp>
    </p:spTree>
    <p:extLst>
      <p:ext uri="{BB962C8B-B14F-4D97-AF65-F5344CB8AC3E}">
        <p14:creationId xmlns:p14="http://schemas.microsoft.com/office/powerpoint/2010/main" val="241069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57200"/>
            <a:ext cx="8229600" cy="914400"/>
          </a:xfrm>
        </p:spPr>
        <p:txBody>
          <a:bodyPr>
            <a:normAutofit/>
          </a:bodyPr>
          <a:lstStyle/>
          <a:p>
            <a:pPr algn="ctr">
              <a:defRPr/>
            </a:pPr>
            <a:r>
              <a:rPr lang="en-US" sz="3600" b="1" dirty="0">
                <a:solidFill>
                  <a:schemeClr val="accent1">
                    <a:lumMod val="50000"/>
                  </a:schemeClr>
                </a:solidFill>
                <a:latin typeface="+mn-lt"/>
              </a:rPr>
              <a:t>Business</a:t>
            </a:r>
          </a:p>
        </p:txBody>
      </p:sp>
      <p:sp>
        <p:nvSpPr>
          <p:cNvPr id="23554" name="Rectangle 3"/>
          <p:cNvSpPr>
            <a:spLocks noGrp="1" noChangeArrowheads="1"/>
          </p:cNvSpPr>
          <p:nvPr>
            <p:ph idx="1"/>
          </p:nvPr>
        </p:nvSpPr>
        <p:spPr>
          <a:xfrm>
            <a:off x="838200" y="1371600"/>
            <a:ext cx="7696200" cy="4876800"/>
          </a:xfrm>
        </p:spPr>
        <p:txBody>
          <a:bodyPr>
            <a:noAutofit/>
          </a:bodyPr>
          <a:lstStyle/>
          <a:p>
            <a:pPr marL="0" indent="0">
              <a:lnSpc>
                <a:spcPct val="100000"/>
              </a:lnSpc>
              <a:buNone/>
            </a:pPr>
            <a:r>
              <a:rPr lang="en-US" altLang="en-US" sz="2000" b="1" dirty="0">
                <a:solidFill>
                  <a:schemeClr val="accent1">
                    <a:lumMod val="50000"/>
                  </a:schemeClr>
                </a:solidFill>
              </a:rPr>
              <a:t>§ 170.137 How does the TTP Coordinating Committee conduct business?</a:t>
            </a:r>
          </a:p>
          <a:p>
            <a:pPr>
              <a:lnSpc>
                <a:spcPct val="100000"/>
              </a:lnSpc>
              <a:buFont typeface="Wingdings" panose="05000000000000000000" pitchFamily="2" charset="2"/>
              <a:buChar char="§"/>
            </a:pPr>
            <a:r>
              <a:rPr lang="en-US" altLang="en-US" sz="1800" b="1" dirty="0">
                <a:solidFill>
                  <a:schemeClr val="accent1">
                    <a:lumMod val="50000"/>
                  </a:schemeClr>
                </a:solidFill>
                <a:latin typeface="Calibri" panose="020F0502020204030204" pitchFamily="34" charset="0"/>
                <a:cs typeface="Calibri" panose="020F0502020204030204" pitchFamily="34" charset="0"/>
              </a:rPr>
              <a:t>At least 2 meetings a year</a:t>
            </a:r>
          </a:p>
          <a:p>
            <a:pPr lvl="1">
              <a:lnSpc>
                <a:spcPct val="100000"/>
              </a:lnSpc>
              <a:buFont typeface="Wingdings" panose="05000000000000000000" pitchFamily="2" charset="2"/>
              <a:buChar char="§"/>
            </a:pPr>
            <a:r>
              <a:rPr lang="en-US" altLang="en-US" sz="1500" b="1" dirty="0">
                <a:solidFill>
                  <a:schemeClr val="accent1">
                    <a:lumMod val="50000"/>
                  </a:schemeClr>
                </a:solidFill>
                <a:latin typeface="Calibri" panose="020F0502020204030204" pitchFamily="34" charset="0"/>
                <a:cs typeface="Calibri" panose="020F0502020204030204" pitchFamily="34" charset="0"/>
              </a:rPr>
              <a:t>Committee shall submit proposed meeting dates &amp; location not later than October 1</a:t>
            </a:r>
            <a:r>
              <a:rPr lang="en-US" altLang="en-US" sz="1500" b="1" baseline="30000" dirty="0">
                <a:solidFill>
                  <a:schemeClr val="accent1">
                    <a:lumMod val="50000"/>
                  </a:schemeClr>
                </a:solidFill>
                <a:latin typeface="Calibri" panose="020F0502020204030204" pitchFamily="34" charset="0"/>
                <a:cs typeface="Calibri" panose="020F0502020204030204" pitchFamily="34" charset="0"/>
              </a:rPr>
              <a:t>st</a:t>
            </a:r>
            <a:r>
              <a:rPr lang="en-US" altLang="en-US" sz="1500" b="1" dirty="0">
                <a:solidFill>
                  <a:schemeClr val="accent1">
                    <a:lumMod val="50000"/>
                  </a:schemeClr>
                </a:solidFill>
                <a:latin typeface="Calibri" panose="020F0502020204030204" pitchFamily="34" charset="0"/>
                <a:cs typeface="Calibri" panose="020F0502020204030204" pitchFamily="34" charset="0"/>
              </a:rPr>
              <a:t> each fiscal year to the Secretary</a:t>
            </a:r>
          </a:p>
          <a:p>
            <a:pPr lvl="1">
              <a:lnSpc>
                <a:spcPct val="100000"/>
              </a:lnSpc>
              <a:buFont typeface="Wingdings" panose="05000000000000000000" pitchFamily="2" charset="2"/>
              <a:buChar char="§"/>
            </a:pPr>
            <a:r>
              <a:rPr lang="en-US" altLang="en-US" sz="1500" b="1" dirty="0">
                <a:solidFill>
                  <a:schemeClr val="accent1">
                    <a:lumMod val="50000"/>
                  </a:schemeClr>
                </a:solidFill>
                <a:latin typeface="Calibri" panose="020F0502020204030204" pitchFamily="34" charset="0"/>
                <a:cs typeface="Calibri" panose="020F0502020204030204" pitchFamily="34" charset="0"/>
              </a:rPr>
              <a:t>Committee may submit for additional meetings with 1/3 consent by members or by BIA and FHWA. </a:t>
            </a:r>
          </a:p>
          <a:p>
            <a:pPr>
              <a:lnSpc>
                <a:spcPct val="150000"/>
              </a:lnSpc>
              <a:buFont typeface="Wingdings" panose="05000000000000000000" pitchFamily="2" charset="2"/>
              <a:buChar char="§"/>
            </a:pPr>
            <a:r>
              <a:rPr lang="en-US" altLang="en-US" sz="1800" b="1" dirty="0">
                <a:solidFill>
                  <a:schemeClr val="accent1">
                    <a:lumMod val="50000"/>
                  </a:schemeClr>
                </a:solidFill>
                <a:latin typeface="Calibri" panose="020F0502020204030204" pitchFamily="34" charset="0"/>
                <a:cs typeface="Calibri" panose="020F0502020204030204" pitchFamily="34" charset="0"/>
              </a:rPr>
              <a:t>A quorum consists of representation from eight BIA Regions.</a:t>
            </a:r>
          </a:p>
          <a:p>
            <a:pPr>
              <a:lnSpc>
                <a:spcPct val="100000"/>
              </a:lnSpc>
              <a:buFont typeface="Wingdings" panose="05000000000000000000" pitchFamily="2" charset="2"/>
              <a:buChar char="§"/>
            </a:pPr>
            <a:r>
              <a:rPr lang="en-US" altLang="en-US" sz="1800" b="1" dirty="0">
                <a:solidFill>
                  <a:schemeClr val="accent1">
                    <a:lumMod val="50000"/>
                  </a:schemeClr>
                </a:solidFill>
                <a:latin typeface="Calibri" panose="020F0502020204030204" pitchFamily="34" charset="0"/>
                <a:cs typeface="Calibri" panose="020F0502020204030204" pitchFamily="34" charset="0"/>
              </a:rPr>
              <a:t>The Committee will operate by consensus or majority vote, as determined by the Committee in its protocols.</a:t>
            </a:r>
          </a:p>
          <a:p>
            <a:pPr>
              <a:lnSpc>
                <a:spcPct val="150000"/>
              </a:lnSpc>
              <a:buFont typeface="Wingdings" panose="05000000000000000000" pitchFamily="2" charset="2"/>
              <a:buChar char="§"/>
            </a:pPr>
            <a:r>
              <a:rPr lang="en-US" altLang="en-US" sz="1800" b="1" dirty="0">
                <a:solidFill>
                  <a:schemeClr val="accent1">
                    <a:lumMod val="50000"/>
                  </a:schemeClr>
                </a:solidFill>
                <a:latin typeface="Calibri" panose="020F0502020204030204" pitchFamily="34" charset="0"/>
                <a:cs typeface="Calibri" panose="020F0502020204030204" pitchFamily="34" charset="0"/>
              </a:rPr>
              <a:t>Any Committee member can submit an agenda item to the Chair.</a:t>
            </a:r>
          </a:p>
          <a:p>
            <a:pPr>
              <a:lnSpc>
                <a:spcPct val="100000"/>
              </a:lnSpc>
              <a:buFont typeface="Wingdings" panose="05000000000000000000" pitchFamily="2" charset="2"/>
              <a:buChar char="§"/>
            </a:pPr>
            <a:r>
              <a:rPr lang="en-US" altLang="en-US" sz="1800" b="1" dirty="0">
                <a:solidFill>
                  <a:schemeClr val="accent1">
                    <a:lumMod val="50000"/>
                  </a:schemeClr>
                </a:solidFill>
                <a:latin typeface="Calibri" panose="020F0502020204030204" pitchFamily="34" charset="0"/>
                <a:cs typeface="Calibri" panose="020F0502020204030204" pitchFamily="34" charset="0"/>
              </a:rPr>
              <a:t>The Committee will work through a committee-approved annual work plan and budget.</a:t>
            </a:r>
          </a:p>
        </p:txBody>
      </p:sp>
    </p:spTree>
    <p:extLst>
      <p:ext uri="{BB962C8B-B14F-4D97-AF65-F5344CB8AC3E}">
        <p14:creationId xmlns:p14="http://schemas.microsoft.com/office/powerpoint/2010/main" val="291451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57200"/>
            <a:ext cx="8229600" cy="914400"/>
          </a:xfrm>
        </p:spPr>
        <p:txBody>
          <a:bodyPr>
            <a:normAutofit/>
          </a:bodyPr>
          <a:lstStyle/>
          <a:p>
            <a:pPr algn="ctr">
              <a:defRPr/>
            </a:pPr>
            <a:r>
              <a:rPr lang="en-US" sz="3600" b="1" dirty="0">
                <a:solidFill>
                  <a:schemeClr val="accent1">
                    <a:lumMod val="50000"/>
                  </a:schemeClr>
                </a:solidFill>
                <a:latin typeface="+mn-lt"/>
              </a:rPr>
              <a:t>Business</a:t>
            </a:r>
          </a:p>
        </p:txBody>
      </p:sp>
      <p:sp>
        <p:nvSpPr>
          <p:cNvPr id="23554" name="Rectangle 3"/>
          <p:cNvSpPr>
            <a:spLocks noGrp="1" noChangeArrowheads="1"/>
          </p:cNvSpPr>
          <p:nvPr>
            <p:ph idx="1"/>
          </p:nvPr>
        </p:nvSpPr>
        <p:spPr>
          <a:xfrm>
            <a:off x="838200" y="1371600"/>
            <a:ext cx="7696200" cy="4343400"/>
          </a:xfrm>
        </p:spPr>
        <p:txBody>
          <a:bodyPr>
            <a:noAutofit/>
          </a:bodyPr>
          <a:lstStyle/>
          <a:p>
            <a:pPr marL="0" indent="0">
              <a:lnSpc>
                <a:spcPct val="100000"/>
              </a:lnSpc>
              <a:buNone/>
            </a:pPr>
            <a:r>
              <a:rPr lang="en-US" altLang="en-US" sz="2000" b="1" dirty="0">
                <a:solidFill>
                  <a:schemeClr val="accent1">
                    <a:lumMod val="50000"/>
                  </a:schemeClr>
                </a:solidFill>
              </a:rPr>
              <a:t>§ 170.137 How does the TTP Coordinating Committee conduct business?</a:t>
            </a:r>
          </a:p>
          <a:p>
            <a:pPr>
              <a:lnSpc>
                <a:spcPct val="100000"/>
              </a:lnSpc>
              <a:buFont typeface="Wingdings" panose="05000000000000000000" pitchFamily="2" charset="2"/>
              <a:buChar char="§"/>
            </a:pPr>
            <a:r>
              <a:rPr lang="en-US" altLang="en-US" sz="1800" b="1" dirty="0">
                <a:solidFill>
                  <a:schemeClr val="accent1">
                    <a:lumMod val="50000"/>
                  </a:schemeClr>
                </a:solidFill>
              </a:rPr>
              <a:t>Annually, the Committee elects a Chair, Vice-Chair, and other officers.</a:t>
            </a:r>
          </a:p>
          <a:p>
            <a:pPr lvl="1">
              <a:lnSpc>
                <a:spcPct val="100000"/>
              </a:lnSpc>
              <a:buFont typeface="Wingdings" panose="05000000000000000000" pitchFamily="2" charset="2"/>
              <a:buChar char="§"/>
            </a:pPr>
            <a:r>
              <a:rPr lang="en-US" altLang="en-US" sz="1500" b="1" dirty="0">
                <a:solidFill>
                  <a:schemeClr val="accent1">
                    <a:lumMod val="50000"/>
                  </a:schemeClr>
                </a:solidFill>
              </a:rPr>
              <a:t>Officers will be responsible for preparing for and conducting Committee meetings and summarizing meeting results.</a:t>
            </a:r>
          </a:p>
          <a:p>
            <a:pPr lvl="1">
              <a:lnSpc>
                <a:spcPct val="100000"/>
              </a:lnSpc>
              <a:buFont typeface="Wingdings" panose="05000000000000000000" pitchFamily="2" charset="2"/>
              <a:buChar char="§"/>
            </a:pPr>
            <a:r>
              <a:rPr lang="en-US" altLang="en-US" sz="1500" b="1" dirty="0">
                <a:solidFill>
                  <a:schemeClr val="accent1">
                    <a:lumMod val="50000"/>
                  </a:schemeClr>
                </a:solidFill>
              </a:rPr>
              <a:t>These officers will also have other duties that the Committee may prescribe.</a:t>
            </a:r>
          </a:p>
          <a:p>
            <a:pPr>
              <a:lnSpc>
                <a:spcPct val="100000"/>
              </a:lnSpc>
              <a:buFont typeface="Wingdings" panose="05000000000000000000" pitchFamily="2" charset="2"/>
              <a:buChar char="§"/>
            </a:pPr>
            <a:r>
              <a:rPr lang="en-US" altLang="en-US" sz="1800" b="1" dirty="0">
                <a:solidFill>
                  <a:schemeClr val="accent1">
                    <a:lumMod val="50000"/>
                  </a:schemeClr>
                </a:solidFill>
              </a:rPr>
              <a:t>The Committee must keep the Secretary and the Tribes informed through an annual accomplishment report provided within 90 days after the end of each fiscal year.</a:t>
            </a:r>
          </a:p>
          <a:p>
            <a:pPr lvl="1">
              <a:lnSpc>
                <a:spcPct val="100000"/>
              </a:lnSpc>
              <a:buFont typeface="Wingdings" panose="05000000000000000000" pitchFamily="2" charset="2"/>
              <a:buChar char="§"/>
            </a:pPr>
            <a:r>
              <a:rPr lang="en-US" altLang="en-US" sz="1500" b="1" dirty="0">
                <a:solidFill>
                  <a:schemeClr val="accent1">
                    <a:lumMod val="50000"/>
                  </a:schemeClr>
                </a:solidFill>
              </a:rPr>
              <a:t>The October/November meeting is usually when we provide this report to the Secretary and FHWA leadership</a:t>
            </a:r>
          </a:p>
          <a:p>
            <a:pPr>
              <a:lnSpc>
                <a:spcPct val="100000"/>
              </a:lnSpc>
              <a:buFont typeface="Wingdings" panose="05000000000000000000" pitchFamily="2" charset="2"/>
              <a:buChar char="§"/>
            </a:pPr>
            <a:r>
              <a:rPr lang="en-US" altLang="en-US" sz="1800" b="1" dirty="0">
                <a:solidFill>
                  <a:schemeClr val="accent1">
                    <a:lumMod val="50000"/>
                  </a:schemeClr>
                </a:solidFill>
              </a:rPr>
              <a:t>The Committee's budget will be funded through the TTP management and oversight funds, not to exceed $150,000 annually.</a:t>
            </a:r>
          </a:p>
        </p:txBody>
      </p:sp>
    </p:spTree>
    <p:extLst>
      <p:ext uri="{BB962C8B-B14F-4D97-AF65-F5344CB8AC3E}">
        <p14:creationId xmlns:p14="http://schemas.microsoft.com/office/powerpoint/2010/main" val="243784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22" y="350908"/>
            <a:ext cx="9014678" cy="646331"/>
          </a:xfrm>
          <a:prstGeom prst="rect">
            <a:avLst/>
          </a:prstGeom>
        </p:spPr>
        <p:txBody>
          <a:bodyPr wrap="square">
            <a:spAutoFit/>
          </a:bodyPr>
          <a:lstStyle/>
          <a:p>
            <a:pPr algn="ctr" eaLnBrk="1" hangingPunct="1">
              <a:defRPr/>
            </a:pPr>
            <a:r>
              <a:rPr lang="en-US" sz="3600" b="1" dirty="0">
                <a:solidFill>
                  <a:schemeClr val="accent1">
                    <a:lumMod val="50000"/>
                  </a:schemeClr>
                </a:solidFill>
                <a:latin typeface="+mn-lt"/>
              </a:rPr>
              <a:t>FY 2023 Leadership</a:t>
            </a:r>
          </a:p>
        </p:txBody>
      </p:sp>
      <p:sp>
        <p:nvSpPr>
          <p:cNvPr id="8" name="Rectangle 3"/>
          <p:cNvSpPr txBox="1">
            <a:spLocks noChangeArrowheads="1"/>
          </p:cNvSpPr>
          <p:nvPr/>
        </p:nvSpPr>
        <p:spPr>
          <a:xfrm>
            <a:off x="723900" y="3266518"/>
            <a:ext cx="6210300" cy="7253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tabLst>
                <a:tab pos="0" algn="l"/>
              </a:tabLst>
            </a:pPr>
            <a:endParaRPr lang="en-US" altLang="en-US" sz="2200" b="1" dirty="0">
              <a:solidFill>
                <a:schemeClr val="accent2">
                  <a:lumMod val="75000"/>
                </a:schemeClr>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876300" y="1565748"/>
            <a:ext cx="7886700" cy="3858986"/>
          </a:xfrm>
          <a:prstGeom prst="rect">
            <a:avLst/>
          </a:prstGeom>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50000"/>
              </a:lnSpc>
              <a:spcAft>
                <a:spcPts val="0"/>
              </a:spcAft>
              <a:buFont typeface="Wingdings" panose="05000000000000000000" pitchFamily="2" charset="2"/>
              <a:buChar char="§"/>
              <a:tabLst>
                <a:tab pos="0" algn="l"/>
              </a:tabLst>
            </a:pPr>
            <a:r>
              <a:rPr lang="en-US" altLang="en-US" sz="2000" b="1" dirty="0">
                <a:solidFill>
                  <a:schemeClr val="accent1">
                    <a:lumMod val="50000"/>
                  </a:schemeClr>
                </a:solidFill>
              </a:rPr>
              <a:t>Chair – Dakota Longbrake – Great Plains Region</a:t>
            </a:r>
          </a:p>
          <a:p>
            <a:pPr fontAlgn="auto">
              <a:lnSpc>
                <a:spcPct val="150000"/>
              </a:lnSpc>
              <a:spcAft>
                <a:spcPts val="0"/>
              </a:spcAft>
              <a:buFont typeface="Wingdings" panose="05000000000000000000" pitchFamily="2" charset="2"/>
              <a:buChar char="§"/>
              <a:tabLst>
                <a:tab pos="0" algn="l"/>
              </a:tabLst>
            </a:pPr>
            <a:r>
              <a:rPr lang="en-US" altLang="en-US" sz="2000" b="1" dirty="0">
                <a:solidFill>
                  <a:schemeClr val="accent1">
                    <a:lumMod val="50000"/>
                  </a:schemeClr>
                </a:solidFill>
              </a:rPr>
              <a:t>Vice-Chair – Chris McCray– Southern Plains</a:t>
            </a:r>
            <a:endParaRPr lang="en-US" altLang="en-US" sz="2000" b="1" i="1" dirty="0">
              <a:solidFill>
                <a:schemeClr val="accent1">
                  <a:lumMod val="50000"/>
                </a:schemeClr>
              </a:solidFill>
            </a:endParaRPr>
          </a:p>
          <a:p>
            <a:pPr fontAlgn="auto">
              <a:lnSpc>
                <a:spcPct val="150000"/>
              </a:lnSpc>
              <a:spcAft>
                <a:spcPts val="0"/>
              </a:spcAft>
              <a:buFont typeface="Wingdings" panose="05000000000000000000" pitchFamily="2" charset="2"/>
              <a:buChar char="§"/>
              <a:tabLst>
                <a:tab pos="0" algn="l"/>
              </a:tabLst>
            </a:pPr>
            <a:r>
              <a:rPr lang="en-US" altLang="en-US" sz="2000" b="1" dirty="0">
                <a:solidFill>
                  <a:schemeClr val="accent1">
                    <a:lumMod val="50000"/>
                  </a:schemeClr>
                </a:solidFill>
              </a:rPr>
              <a:t>Secretary – Terry Holman – Eastern Oklahoma</a:t>
            </a:r>
          </a:p>
          <a:p>
            <a:pPr fontAlgn="auto">
              <a:lnSpc>
                <a:spcPct val="150000"/>
              </a:lnSpc>
              <a:spcAft>
                <a:spcPts val="0"/>
              </a:spcAft>
              <a:buFont typeface="Wingdings" panose="05000000000000000000" pitchFamily="2" charset="2"/>
              <a:buChar char="§"/>
              <a:tabLst>
                <a:tab pos="0" algn="l"/>
              </a:tabLst>
            </a:pPr>
            <a:r>
              <a:rPr lang="en-US" altLang="en-US" sz="2000" b="1" dirty="0">
                <a:solidFill>
                  <a:schemeClr val="accent1">
                    <a:lumMod val="50000"/>
                  </a:schemeClr>
                </a:solidFill>
              </a:rPr>
              <a:t>LeRoy Gishi, BIADOT – Non-Voting Federal Representative</a:t>
            </a:r>
          </a:p>
          <a:p>
            <a:pPr fontAlgn="auto">
              <a:lnSpc>
                <a:spcPct val="150000"/>
              </a:lnSpc>
              <a:spcAft>
                <a:spcPts val="0"/>
              </a:spcAft>
              <a:buFont typeface="Wingdings" panose="05000000000000000000" pitchFamily="2" charset="2"/>
              <a:buChar char="§"/>
              <a:tabLst>
                <a:tab pos="0" algn="l"/>
              </a:tabLst>
            </a:pPr>
            <a:r>
              <a:rPr lang="en-US" altLang="en-US" sz="2000" b="1" dirty="0">
                <a:solidFill>
                  <a:schemeClr val="accent1">
                    <a:lumMod val="50000"/>
                  </a:schemeClr>
                </a:solidFill>
              </a:rPr>
              <a:t>Erin Kenley, FHWA – Non-Voting Federal Representative</a:t>
            </a:r>
          </a:p>
        </p:txBody>
      </p:sp>
      <p:sp>
        <p:nvSpPr>
          <p:cNvPr id="10" name="Rectangle 3"/>
          <p:cNvSpPr txBox="1">
            <a:spLocks noChangeArrowheads="1"/>
          </p:cNvSpPr>
          <p:nvPr/>
        </p:nvSpPr>
        <p:spPr>
          <a:xfrm>
            <a:off x="698500" y="4144584"/>
            <a:ext cx="5626100" cy="74320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tabLst>
                <a:tab pos="0" algn="l"/>
              </a:tabLst>
            </a:pPr>
            <a:endParaRPr lang="en-US" altLang="en-US" sz="2200" b="1" dirty="0">
              <a:solidFill>
                <a:schemeClr val="accent1">
                  <a:lumMod val="50000"/>
                </a:schemeClr>
              </a:solidFill>
              <a:effectLst>
                <a:outerShdw blurRad="38100" dist="38100" dir="2700000" algn="tl">
                  <a:srgbClr val="000000">
                    <a:alpha val="43137"/>
                  </a:srgbClr>
                </a:outerShdw>
              </a:effectLst>
            </a:endParaRPr>
          </a:p>
        </p:txBody>
      </p:sp>
      <p:sp>
        <p:nvSpPr>
          <p:cNvPr id="9" name="Rectangle 3">
            <a:extLst>
              <a:ext uri="{FF2B5EF4-FFF2-40B4-BE49-F238E27FC236}">
                <a16:creationId xmlns:a16="http://schemas.microsoft.com/office/drawing/2014/main" id="{7B09343A-7C97-0A87-4A43-071C53F91DAF}"/>
              </a:ext>
            </a:extLst>
          </p:cNvPr>
          <p:cNvSpPr txBox="1">
            <a:spLocks noChangeArrowheads="1"/>
          </p:cNvSpPr>
          <p:nvPr/>
        </p:nvSpPr>
        <p:spPr>
          <a:xfrm>
            <a:off x="698500" y="4800600"/>
            <a:ext cx="5930900" cy="74320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tabLst>
                <a:tab pos="0" algn="l"/>
              </a:tabLst>
            </a:pPr>
            <a:endParaRPr lang="en-US" altLang="en-US" sz="2200" b="1" dirty="0">
              <a:solidFill>
                <a:schemeClr val="accent1">
                  <a:lumMod val="50000"/>
                </a:schemeClr>
              </a:solidFill>
              <a:effectLst>
                <a:outerShdw blurRad="38100" dist="38100" dir="2700000" algn="tl">
                  <a:srgbClr val="000000">
                    <a:alpha val="43137"/>
                  </a:srgbClr>
                </a:outerShdw>
              </a:effectLst>
            </a:endParaRPr>
          </a:p>
        </p:txBody>
      </p:sp>
      <p:sp>
        <p:nvSpPr>
          <p:cNvPr id="11" name="Rectangle 3">
            <a:extLst>
              <a:ext uri="{FF2B5EF4-FFF2-40B4-BE49-F238E27FC236}">
                <a16:creationId xmlns:a16="http://schemas.microsoft.com/office/drawing/2014/main" id="{54984C60-33B5-CF63-4D1B-6FFE6EACCBD7}"/>
              </a:ext>
            </a:extLst>
          </p:cNvPr>
          <p:cNvSpPr txBox="1">
            <a:spLocks noChangeArrowheads="1"/>
          </p:cNvSpPr>
          <p:nvPr/>
        </p:nvSpPr>
        <p:spPr>
          <a:xfrm>
            <a:off x="708660" y="5424733"/>
            <a:ext cx="5626100" cy="74320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tabLst>
                <a:tab pos="0" algn="l"/>
              </a:tabLst>
            </a:pPr>
            <a:r>
              <a:rPr lang="en-US" altLang="en-US" sz="2200" b="1" dirty="0">
                <a:solidFill>
                  <a:schemeClr val="accent1">
                    <a:lumMod val="50000"/>
                  </a:schemeClr>
                </a:solidFill>
                <a:effectLst>
                  <a:outerShdw blurRad="38100" dist="38100" dir="2700000" algn="tl">
                    <a:srgbClr val="000000">
                      <a:alpha val="43137"/>
                    </a:srgbClr>
                  </a:outerShdw>
                </a:effectLst>
              </a:rPr>
              <a:t> </a:t>
            </a:r>
          </a:p>
        </p:txBody>
      </p:sp>
      <p:sp>
        <p:nvSpPr>
          <p:cNvPr id="12" name="Rectangle 3">
            <a:extLst>
              <a:ext uri="{FF2B5EF4-FFF2-40B4-BE49-F238E27FC236}">
                <a16:creationId xmlns:a16="http://schemas.microsoft.com/office/drawing/2014/main" id="{B9F56574-0779-A6C4-8113-E9318345AB9E}"/>
              </a:ext>
            </a:extLst>
          </p:cNvPr>
          <p:cNvSpPr txBox="1">
            <a:spLocks noChangeArrowheads="1"/>
          </p:cNvSpPr>
          <p:nvPr/>
        </p:nvSpPr>
        <p:spPr>
          <a:xfrm>
            <a:off x="698500" y="5674139"/>
            <a:ext cx="5626100" cy="74320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tabLst>
                <a:tab pos="0" algn="l"/>
              </a:tabLst>
            </a:pPr>
            <a:endParaRPr lang="en-US" altLang="en-US" sz="22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0192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9542</TotalTime>
  <Words>1358</Words>
  <Application>Microsoft Office PowerPoint</Application>
  <PresentationFormat>On-screen Show (4:3)</PresentationFormat>
  <Paragraphs>199</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TTPCC Overview </vt:lpstr>
      <vt:lpstr>Background</vt:lpstr>
      <vt:lpstr>Purpose</vt:lpstr>
      <vt:lpstr>Purpose</vt:lpstr>
      <vt:lpstr>Responsibilities</vt:lpstr>
      <vt:lpstr>Business</vt:lpstr>
      <vt:lpstr>Business</vt:lpstr>
      <vt:lpstr>PowerPoint Presentation</vt:lpstr>
      <vt:lpstr>Members</vt:lpstr>
      <vt:lpstr>Members</vt:lpstr>
      <vt:lpstr>Committee Members</vt:lpstr>
      <vt:lpstr>PowerPoint Presentation</vt:lpstr>
      <vt:lpstr>FY 2024 Annual Work Plan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Transportation The Long and Winding Road</dc:title>
  <dc:creator>RICK GALLOWAY</dc:creator>
  <cp:lastModifiedBy>Clarence Daniel</cp:lastModifiedBy>
  <cp:revision>269</cp:revision>
  <cp:lastPrinted>2019-08-16T15:51:50Z</cp:lastPrinted>
  <dcterms:modified xsi:type="dcterms:W3CDTF">2023-11-21T19:04:47Z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f968f3-de06-4a67-830d-6599fb8a1472_Enabled">
    <vt:lpwstr>true</vt:lpwstr>
  </property>
  <property fmtid="{D5CDD505-2E9C-101B-9397-08002B2CF9AE}" pid="3" name="MSIP_Label_2df968f3-de06-4a67-830d-6599fb8a1472_SetDate">
    <vt:lpwstr>2023-10-26T17:53:08Z</vt:lpwstr>
  </property>
  <property fmtid="{D5CDD505-2E9C-101B-9397-08002B2CF9AE}" pid="4" name="MSIP_Label_2df968f3-de06-4a67-830d-6599fb8a1472_Method">
    <vt:lpwstr>Privileged</vt:lpwstr>
  </property>
  <property fmtid="{D5CDD505-2E9C-101B-9397-08002B2CF9AE}" pid="5" name="MSIP_Label_2df968f3-de06-4a67-830d-6599fb8a1472_Name">
    <vt:lpwstr>General</vt:lpwstr>
  </property>
  <property fmtid="{D5CDD505-2E9C-101B-9397-08002B2CF9AE}" pid="6" name="MSIP_Label_2df968f3-de06-4a67-830d-6599fb8a1472_SiteId">
    <vt:lpwstr>d39c7b12-76ca-4a7d-bdda-1edf10bb2f42</vt:lpwstr>
  </property>
  <property fmtid="{D5CDD505-2E9C-101B-9397-08002B2CF9AE}" pid="7" name="MSIP_Label_2df968f3-de06-4a67-830d-6599fb8a1472_ActionId">
    <vt:lpwstr>9be1b95d-10d7-412e-b8e5-029e190981e0</vt:lpwstr>
  </property>
  <property fmtid="{D5CDD505-2E9C-101B-9397-08002B2CF9AE}" pid="8" name="MSIP_Label_2df968f3-de06-4a67-830d-6599fb8a1472_ContentBits">
    <vt:lpwstr>0</vt:lpwstr>
  </property>
</Properties>
</file>