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7" r:id="rId1"/>
  </p:sldMasterIdLst>
  <p:notesMasterIdLst>
    <p:notesMasterId r:id="rId26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314" r:id="rId9"/>
    <p:sldId id="315" r:id="rId10"/>
    <p:sldId id="316" r:id="rId11"/>
    <p:sldId id="317" r:id="rId12"/>
    <p:sldId id="275" r:id="rId13"/>
    <p:sldId id="276" r:id="rId14"/>
    <p:sldId id="277" r:id="rId15"/>
    <p:sldId id="263" r:id="rId16"/>
    <p:sldId id="274" r:id="rId17"/>
    <p:sldId id="257" r:id="rId18"/>
    <p:sldId id="260" r:id="rId19"/>
    <p:sldId id="261" r:id="rId20"/>
    <p:sldId id="265" r:id="rId21"/>
    <p:sldId id="318" r:id="rId22"/>
    <p:sldId id="319" r:id="rId23"/>
    <p:sldId id="304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1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A3D64-994B-40C0-B9BB-3CDA43CDDCD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653B8-991B-4157-9AD5-5F1E144B2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6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9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2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8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5147-AD23-49C1-8999-FE526ABFE2C8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BAD5-4267-4CD9-A174-CB3C99B9F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782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1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5DD1-7265-4E7B-B204-F2E9C17A385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4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5147-AD23-49C1-8999-FE526ABFE2C8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BAD5-4267-4CD9-A174-CB3C99B9F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8338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5147-AD23-49C1-8999-FE526ABFE2C8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BAD5-4267-4CD9-A174-CB3C99B9F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Caulum@sol.doi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886200"/>
          </a:xfrm>
        </p:spPr>
        <p:txBody>
          <a:bodyPr>
            <a:normAutofit fontScale="90000"/>
          </a:bodyPr>
          <a:lstStyle/>
          <a:p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r>
              <a:rPr lang="en-US" sz="4400" dirty="0">
                <a:latin typeface="+mn-lt"/>
                <a:cs typeface="Arial" panose="020B0604020202020204" pitchFamily="34" charset="0"/>
              </a:rPr>
              <a:t>Tribal Transportation Program</a:t>
            </a: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r>
              <a:rPr lang="en-US" sz="4400" dirty="0">
                <a:latin typeface="+mn-lt"/>
                <a:cs typeface="Arial" panose="020B0604020202020204" pitchFamily="34" charset="0"/>
              </a:rPr>
              <a:t>Contracting Options</a:t>
            </a: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r>
              <a:rPr lang="en-US" sz="4400" dirty="0">
                <a:latin typeface="+mn-lt"/>
                <a:cs typeface="Arial" panose="020B0604020202020204" pitchFamily="34" charset="0"/>
              </a:rPr>
              <a:t>and</a:t>
            </a: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r>
              <a:rPr lang="en-US" sz="4400" dirty="0">
                <a:latin typeface="+mn-lt"/>
                <a:cs typeface="Arial" panose="020B0604020202020204" pitchFamily="34" charset="0"/>
              </a:rPr>
              <a:t>Agreements Under </a:t>
            </a: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r>
              <a:rPr lang="en-US" sz="4400" dirty="0">
                <a:latin typeface="+mn-lt"/>
                <a:cs typeface="Arial" panose="020B0604020202020204" pitchFamily="34" charset="0"/>
              </a:rPr>
              <a:t>23 U.S.C. § 202(a)(9)</a:t>
            </a:r>
            <a:br>
              <a:rPr lang="en-US" sz="4400" dirty="0">
                <a:latin typeface="+mn-lt"/>
                <a:cs typeface="Arial" panose="020B0604020202020204" pitchFamily="34" charset="0"/>
              </a:rPr>
            </a:br>
            <a:endParaRPr lang="en-US" sz="4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705600" cy="2590800"/>
          </a:xfrm>
        </p:spPr>
        <p:txBody>
          <a:bodyPr>
            <a:noAutofit/>
          </a:bodyPr>
          <a:lstStyle/>
          <a:p>
            <a:endParaRPr lang="en-US" sz="2400" dirty="0">
              <a:cs typeface="Arial" panose="020B0604020202020204" pitchFamily="34" charset="0"/>
            </a:endParaRPr>
          </a:p>
          <a:p>
            <a:r>
              <a:rPr lang="en-US" sz="2400" dirty="0">
                <a:cs typeface="Arial" panose="020B0604020202020204" pitchFamily="34" charset="0"/>
              </a:rPr>
              <a:t>Bureau of Indian Affairs Providers Conference</a:t>
            </a:r>
          </a:p>
          <a:p>
            <a:r>
              <a:rPr lang="en-US" sz="2400" dirty="0" err="1">
                <a:cs typeface="Arial" panose="020B0604020202020204" pitchFamily="34" charset="0"/>
              </a:rPr>
              <a:t>Dena’ina</a:t>
            </a:r>
            <a:r>
              <a:rPr lang="en-US" sz="2400" dirty="0">
                <a:cs typeface="Arial" panose="020B0604020202020204" pitchFamily="34" charset="0"/>
              </a:rPr>
              <a:t> Civic &amp; Convention Center</a:t>
            </a:r>
          </a:p>
          <a:p>
            <a:r>
              <a:rPr lang="en-US" sz="2400" dirty="0">
                <a:cs typeface="Arial" panose="020B0604020202020204" pitchFamily="34" charset="0"/>
              </a:rPr>
              <a:t>Anchorage, Alaska </a:t>
            </a:r>
          </a:p>
          <a:p>
            <a:r>
              <a:rPr lang="en-US" sz="2400" dirty="0">
                <a:cs typeface="Arial" panose="020B0604020202020204" pitchFamily="34" charset="0"/>
              </a:rPr>
              <a:t>November 28, 2023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0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37722-1529-4225-819E-697A943C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TTP Contracting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828ED-D44A-4F3F-93C3-3B4E22526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TTP authorization mandates that all funds be contracted “in accordance with” the Indian Self-Determination and Education Assistance Act, Pub. L. 93-638, as amended (ISDEAA). </a:t>
            </a:r>
          </a:p>
          <a:p>
            <a:r>
              <a:rPr lang="en-US" sz="3200" dirty="0"/>
              <a:t>BIA’s contracting mandate is found at 23 U.S.C. §202 (b)(6).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7E12A-C9C5-455C-A7C5-505625AD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3086-19A9-475D-9EA2-201027A1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TTP Contracting Options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3B6A3-E88E-416A-B332-7A2A7FB5C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 fontScale="92500" lnSpcReduction="20000"/>
          </a:bodyPr>
          <a:lstStyle/>
          <a:p>
            <a:endParaRPr lang="en-US" sz="2800" dirty="0"/>
          </a:p>
          <a:p>
            <a:r>
              <a:rPr lang="en-US" sz="2800" dirty="0"/>
              <a:t>In practice, these contracting options include:</a:t>
            </a:r>
          </a:p>
          <a:p>
            <a:pPr lvl="1"/>
            <a:r>
              <a:rPr lang="en-US" sz="2800" dirty="0"/>
              <a:t>Traditional self-determination contract – project by project, aka “638 contract. </a:t>
            </a:r>
          </a:p>
          <a:p>
            <a:pPr lvl="2"/>
            <a:r>
              <a:rPr lang="en-US" sz="3000" b="1" i="1" dirty="0"/>
              <a:t>Tribes are entitled to a 638 contract, provided that the proposed work is contractible and funds are available. </a:t>
            </a:r>
          </a:p>
          <a:p>
            <a:pPr lvl="1"/>
            <a:r>
              <a:rPr lang="en-US" sz="2800" dirty="0"/>
              <a:t>Tribal Transportation Program Agreement (PA).</a:t>
            </a:r>
          </a:p>
          <a:p>
            <a:pPr lvl="1"/>
            <a:r>
              <a:rPr lang="en-US" sz="2800" dirty="0"/>
              <a:t>TTP Addendum to Annual Funding Agreement under Self-Governance Compact.</a:t>
            </a:r>
          </a:p>
          <a:p>
            <a:pPr lvl="1"/>
            <a:r>
              <a:rPr lang="en-US" sz="2800" dirty="0"/>
              <a:t>Direct Service.</a:t>
            </a:r>
          </a:p>
          <a:p>
            <a:r>
              <a:rPr lang="en-US" sz="2800" dirty="0"/>
              <a:t>FHWA’s contracting mandate is found at 23 U.S.C. § 202 (b)(7). PAs only.</a:t>
            </a:r>
          </a:p>
          <a:p>
            <a:r>
              <a:rPr lang="en-US" sz="2800" dirty="0"/>
              <a:t>DOT Self-Governance Compact – 23 U.S.C. § 207.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A5675-BDA3-4434-876A-1C856FD0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84467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TRIBES, LIKE STATES,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ARE “PUBLIC AUTHORITIES”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8867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Public authority.  The term “public authority” means a Federal, State, county, town, or township, </a:t>
            </a:r>
            <a:r>
              <a:rPr lang="en-US" sz="2800" i="1" dirty="0"/>
              <a:t>Indian tribe,</a:t>
            </a:r>
            <a:r>
              <a:rPr lang="en-US" sz="2800" dirty="0"/>
              <a:t> municipal or other local government or instrumentality with authority to finance, build, operate, or maintain toll or toll-free facilities.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sz="2400" dirty="0"/>
              <a:t>23 U.S.C. § 101 (a)(22)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24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2057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Like States, Tribes Must Have a 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FHWA-Approved Transportation Improvement Program Before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Expending Funds on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6999"/>
            <a:ext cx="7886700" cy="3509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Use of funds. Notwithstanding any other provision of this section, funds made available to Indian tribes for tribal transportation facilities shall be expended on projects identified in a </a:t>
            </a:r>
            <a:r>
              <a:rPr lang="en-US" sz="2800" i="1" dirty="0"/>
              <a:t>transportation improvement program</a:t>
            </a:r>
            <a:r>
              <a:rPr lang="en-US" sz="2800" dirty="0"/>
              <a:t> approved by the Secretary.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			23 U.S.C. § 202 (b)(4)</a:t>
            </a:r>
          </a:p>
        </p:txBody>
      </p:sp>
    </p:spTree>
    <p:extLst>
      <p:ext uri="{BB962C8B-B14F-4D97-AF65-F5344CB8AC3E}">
        <p14:creationId xmlns:p14="http://schemas.microsoft.com/office/powerpoint/2010/main" val="2397885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The Facility Must Also Be On The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National Tribal Transportation Facility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458201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general.  The Secretary of the Interior, in cooperation with the Secretary [of Transportation], shall maintain a comprehensive national inventory of tribal transportation facilities that are </a:t>
            </a:r>
            <a:r>
              <a:rPr lang="en-US" sz="2800" i="1" dirty="0">
                <a:solidFill>
                  <a:srgbClr val="FF0000"/>
                </a:solidFill>
              </a:rPr>
              <a:t>eligible for assistance </a:t>
            </a:r>
            <a:r>
              <a:rPr lang="en-US" sz="2800" dirty="0"/>
              <a:t>under the tribal transportation program.</a:t>
            </a:r>
          </a:p>
          <a:p>
            <a:pPr marL="0" indent="0">
              <a:buNone/>
            </a:pPr>
            <a:r>
              <a:rPr lang="en-US" sz="2800" dirty="0"/>
              <a:t>		</a:t>
            </a:r>
          </a:p>
          <a:p>
            <a:pPr marL="0" indent="0">
              <a:buNone/>
            </a:pPr>
            <a:r>
              <a:rPr lang="en-US" sz="2800" dirty="0"/>
              <a:t>					23 U.S.C. § 202 (b)(1)(A)</a:t>
            </a:r>
          </a:p>
        </p:txBody>
      </p:sp>
    </p:spTree>
    <p:extLst>
      <p:ext uri="{BB962C8B-B14F-4D97-AF65-F5344CB8AC3E}">
        <p14:creationId xmlns:p14="http://schemas.microsoft.com/office/powerpoint/2010/main" val="3538671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Cooperation of States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and Local Governments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1201"/>
            <a:ext cx="7886700" cy="3429000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endParaRPr lang="en-US" sz="2800" dirty="0"/>
          </a:p>
          <a:p>
            <a:pPr marL="342900" lvl="1" indent="0">
              <a:buNone/>
            </a:pPr>
            <a:r>
              <a:rPr lang="en-US" sz="2800" dirty="0"/>
              <a:t>“The cooperation of States, counties, or other local subdivisions may be accepted in construction and improvement.”</a:t>
            </a:r>
          </a:p>
          <a:p>
            <a:pPr marL="342900" lvl="1" indent="0">
              <a:buNone/>
            </a:pPr>
            <a:endParaRPr lang="en-US" sz="2800" dirty="0"/>
          </a:p>
          <a:p>
            <a:pPr marL="342900" lvl="1" indent="0">
              <a:buNone/>
            </a:pPr>
            <a:r>
              <a:rPr lang="en-US" sz="2800" dirty="0"/>
              <a:t>					23 U.S.C. § 202 (a)(9)(A)</a:t>
            </a:r>
          </a:p>
          <a:p>
            <a:pPr marL="3429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1953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18288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BIA and FHWA May </a:t>
            </a:r>
            <a:br>
              <a:rPr lang="en-US" sz="3000" b="1" dirty="0">
                <a:latin typeface="+mn-lt"/>
              </a:rPr>
            </a:br>
            <a:r>
              <a:rPr lang="en-US" sz="3000" b="1" dirty="0">
                <a:latin typeface="+mn-lt"/>
              </a:rPr>
              <a:t>Administer and Oversee</a:t>
            </a:r>
            <a:br>
              <a:rPr lang="en-US" sz="3000" b="1" dirty="0">
                <a:latin typeface="+mn-lt"/>
              </a:rPr>
            </a:br>
            <a:r>
              <a:rPr lang="en-US" sz="3000" b="1" dirty="0">
                <a:latin typeface="+mn-lt"/>
              </a:rPr>
              <a:t>Funds Received From </a:t>
            </a:r>
            <a:br>
              <a:rPr lang="en-US" sz="3000" b="1" dirty="0">
                <a:latin typeface="+mn-lt"/>
              </a:rPr>
            </a:br>
            <a:r>
              <a:rPr lang="en-US" sz="3000" b="1" dirty="0">
                <a:latin typeface="+mn-lt"/>
              </a:rPr>
              <a:t>States or Their Political Subdivisions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305800" cy="297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100" dirty="0"/>
              <a:t>	</a:t>
            </a:r>
            <a:r>
              <a:rPr lang="en-US" sz="3100" dirty="0">
                <a:solidFill>
                  <a:srgbClr val="FF0000"/>
                </a:solidFill>
              </a:rPr>
              <a:t>“</a:t>
            </a:r>
            <a:r>
              <a:rPr lang="en-US" sz="3100" i="1" dirty="0">
                <a:solidFill>
                  <a:srgbClr val="FF0000"/>
                </a:solidFill>
              </a:rPr>
              <a:t>any funds</a:t>
            </a:r>
            <a:r>
              <a:rPr lang="en-US" sz="3100" dirty="0">
                <a:solidFill>
                  <a:srgbClr val="FF0000"/>
                </a:solidFill>
              </a:rPr>
              <a:t> </a:t>
            </a:r>
            <a:r>
              <a:rPr lang="en-US" sz="3100" dirty="0"/>
              <a:t>received from a State, county, or other local subdivisions</a:t>
            </a:r>
            <a:r>
              <a:rPr lang="en-US" sz="3100" dirty="0">
                <a:solidFill>
                  <a:srgbClr val="FF0000"/>
                </a:solidFill>
              </a:rPr>
              <a:t> </a:t>
            </a:r>
            <a:r>
              <a:rPr lang="en-US" sz="3100" i="1" dirty="0">
                <a:solidFill>
                  <a:srgbClr val="FF0000"/>
                </a:solidFill>
              </a:rPr>
              <a:t>shall be credited to appropriations available</a:t>
            </a:r>
            <a:r>
              <a:rPr lang="en-US" sz="3100" i="1" dirty="0"/>
              <a:t> </a:t>
            </a:r>
            <a:r>
              <a:rPr lang="en-US" sz="3100" dirty="0"/>
              <a:t>for the tribal transportation program.”</a:t>
            </a:r>
          </a:p>
          <a:p>
            <a:pPr marL="0" indent="0" algn="ctr">
              <a:buNone/>
            </a:pPr>
            <a:endParaRPr lang="en-US" sz="3100" dirty="0"/>
          </a:p>
          <a:p>
            <a:pPr marL="0" indent="0" algn="ctr">
              <a:buNone/>
            </a:pPr>
            <a:r>
              <a:rPr lang="en-US" sz="3100" dirty="0"/>
              <a:t>						23 U.S.C. § 202 (a)(9)(B)</a:t>
            </a:r>
          </a:p>
          <a:p>
            <a:pPr marL="0" indent="0" algn="ctr">
              <a:buNone/>
            </a:pPr>
            <a:endParaRPr lang="en-US" sz="310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4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Challenges For Tribes, States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&amp; Local Governments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4648200"/>
          </a:xfrm>
        </p:spPr>
        <p:txBody>
          <a:bodyPr>
            <a:noAutofit/>
          </a:bodyPr>
          <a:lstStyle/>
          <a:p>
            <a:r>
              <a:rPr lang="en-US" sz="2600" dirty="0"/>
              <a:t>States &amp; local governments are usually not familiar with Chapter 2 of Title 23 and the TTP.</a:t>
            </a:r>
          </a:p>
          <a:p>
            <a:r>
              <a:rPr lang="en-US" sz="2600" dirty="0"/>
              <a:t>Yet Tribes are increasingly seeking a place at the table for state or other non-tribal projects on their lands, partly as a result of taking on “all but the inherently Federal functions” of the TTP under Program Agreements and other TTP contracting options.</a:t>
            </a:r>
          </a:p>
          <a:p>
            <a:r>
              <a:rPr lang="en-US" sz="2600" dirty="0"/>
              <a:t>Politics of tribal-state relationships sometimes interfere with finding effective solutions benefitting tribes, states, counties, other governments and the traveling public.</a:t>
            </a:r>
          </a:p>
        </p:txBody>
      </p:sp>
    </p:spTree>
    <p:extLst>
      <p:ext uri="{BB962C8B-B14F-4D97-AF65-F5344CB8AC3E}">
        <p14:creationId xmlns:p14="http://schemas.microsoft.com/office/powerpoint/2010/main" val="3220785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Funding Sources That May Be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Eligible for a 202 (a)(9)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8800"/>
            <a:ext cx="7620000" cy="4572000"/>
          </a:xfrm>
        </p:spPr>
        <p:txBody>
          <a:bodyPr>
            <a:normAutofit/>
          </a:bodyPr>
          <a:lstStyle/>
          <a:p>
            <a:r>
              <a:rPr lang="en-US" sz="3000" dirty="0"/>
              <a:t>Overall - Federal-aid and other funds</a:t>
            </a:r>
          </a:p>
          <a:p>
            <a:pPr lvl="1"/>
            <a:r>
              <a:rPr lang="en-US" sz="3000" dirty="0"/>
              <a:t>Transportation Enhancement</a:t>
            </a:r>
          </a:p>
          <a:p>
            <a:pPr lvl="1"/>
            <a:r>
              <a:rPr lang="en-US" sz="3000" dirty="0"/>
              <a:t>Surface Transportation Program</a:t>
            </a:r>
          </a:p>
          <a:p>
            <a:pPr lvl="1"/>
            <a:r>
              <a:rPr lang="en-US" sz="3000" dirty="0"/>
              <a:t>Strategic Highway Research Program</a:t>
            </a:r>
          </a:p>
          <a:p>
            <a:pPr lvl="1"/>
            <a:r>
              <a:rPr lang="en-US" sz="3000" dirty="0"/>
              <a:t>Other discretionary funds from programs authorized under Title 23, or any other funds from a state, county, or other local subdivisions.</a:t>
            </a:r>
            <a:endParaRPr lang="en-US" sz="2800" dirty="0"/>
          </a:p>
          <a:p>
            <a:r>
              <a:rPr lang="en-US" sz="2800" dirty="0"/>
              <a:t>Otherwise consistent with the mission of BIA-DOT and FHWA.</a:t>
            </a:r>
          </a:p>
        </p:txBody>
      </p:sp>
    </p:spTree>
    <p:extLst>
      <p:ext uri="{BB962C8B-B14F-4D97-AF65-F5344CB8AC3E}">
        <p14:creationId xmlns:p14="http://schemas.microsoft.com/office/powerpoint/2010/main" val="3243962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Potential Projects Using Federal-Aid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13435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Consistent with Chapter 1 of Title 23:</a:t>
            </a:r>
          </a:p>
          <a:p>
            <a:pPr lvl="1"/>
            <a:r>
              <a:rPr lang="en-US" sz="3600" dirty="0"/>
              <a:t>Access roads.</a:t>
            </a:r>
          </a:p>
          <a:p>
            <a:pPr lvl="1"/>
            <a:r>
              <a:rPr lang="en-US" sz="3600" dirty="0"/>
              <a:t>Highway Safety Improvement Program.</a:t>
            </a:r>
          </a:p>
          <a:p>
            <a:pPr lvl="1"/>
            <a:r>
              <a:rPr lang="en-US" sz="3600" dirty="0"/>
              <a:t>State, county, town and other local roads.</a:t>
            </a:r>
          </a:p>
          <a:p>
            <a:pPr lvl="1"/>
            <a:r>
              <a:rPr lang="en-US" sz="3600" dirty="0"/>
              <a:t>Interstates or interchanges.</a:t>
            </a:r>
          </a:p>
          <a:p>
            <a:pPr lvl="1"/>
            <a:r>
              <a:rPr lang="en-US" sz="3600" dirty="0"/>
              <a:t>Transportation Enhancement.</a:t>
            </a:r>
          </a:p>
          <a:p>
            <a:pPr lvl="1"/>
            <a:endParaRPr lang="en-US" sz="36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AA98-BBC9-448D-A76F-35ABF082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latin typeface="+mn-lt"/>
              </a:rPr>
              <a:t>How Did We Get Here?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History of the Tribal Transportation Program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Under Title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504AE-3BBA-454F-8E44-AD941A07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Before 1982, authorization and appropriations for roads on tribal lands owned by the United States in trust for the benefit of Indians flowed under the Department of the Interior.</a:t>
            </a:r>
          </a:p>
          <a:p>
            <a:r>
              <a:rPr lang="en-US" sz="2000" dirty="0"/>
              <a:t>1982 – Surface Transportation Assistance Act (STAA)</a:t>
            </a:r>
          </a:p>
          <a:p>
            <a:pPr lvl="1"/>
            <a:r>
              <a:rPr lang="en-US" sz="2000" dirty="0"/>
              <a:t>Created the Federal Lands Highway Program (FLHP), bringing together authorization and funding for roads on lands owned by the United States, including tribal lands of over 500 Federally-recognized tribes.</a:t>
            </a:r>
          </a:p>
          <a:p>
            <a:pPr lvl="1"/>
            <a:r>
              <a:rPr lang="en-US" sz="2000" dirty="0"/>
              <a:t>Known as the “Indian Reservation Roads Program” (IRR), projects were selected by Bureau of Indian Affairs (BIA) on a “relative need” basis, and carried out by BIA through “direct service” or by tribes under a “self-determination” contract (also known as a “638 contract”).</a:t>
            </a:r>
          </a:p>
          <a:p>
            <a:pPr lvl="1"/>
            <a:r>
              <a:rPr lang="en-US" sz="2000" dirty="0"/>
              <a:t>Authorized Funding - 1983 at $75M; 1984 through 1986 at $100M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88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BIA &amp; FHWA </a:t>
            </a:r>
            <a:br>
              <a:rPr lang="en-US" sz="3600" b="1" dirty="0"/>
            </a:br>
            <a:r>
              <a:rPr lang="en-US" sz="3600" b="1" dirty="0"/>
              <a:t>Coordination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905751" cy="4329111"/>
          </a:xfrm>
        </p:spPr>
        <p:txBody>
          <a:bodyPr>
            <a:noAutofit/>
          </a:bodyPr>
          <a:lstStyle/>
          <a:p>
            <a:r>
              <a:rPr lang="en-US" sz="2800" dirty="0"/>
              <a:t>Educating states and FHWA Division offices about the new law.  Finding opportunities.</a:t>
            </a:r>
          </a:p>
          <a:p>
            <a:r>
              <a:rPr lang="en-US" sz="2800" dirty="0"/>
              <a:t>25 CFR § 170.627 requires an agreement among Tribe, State and BIA/FHWA describing source and use of funds.</a:t>
            </a:r>
          </a:p>
          <a:p>
            <a:r>
              <a:rPr lang="en-US" sz="2800" dirty="0"/>
              <a:t>BIA or FHWA becomes responsible for oversight of the funds and project. Negotiable if the project is on a state-owned facility.</a:t>
            </a:r>
          </a:p>
        </p:txBody>
      </p:sp>
    </p:spTree>
    <p:extLst>
      <p:ext uri="{BB962C8B-B14F-4D97-AF65-F5344CB8AC3E}">
        <p14:creationId xmlns:p14="http://schemas.microsoft.com/office/powerpoint/2010/main" val="1592001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6530-DC87-4089-8511-B7E9EA62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Model Agreements – What’s Old is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D6B04-E51D-42DD-9BE3-6A75AB80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Old –</a:t>
            </a:r>
          </a:p>
          <a:p>
            <a:r>
              <a:rPr lang="en-US" sz="2400" dirty="0"/>
              <a:t>FAST Act model agreement – Comprehensive and flexible.</a:t>
            </a:r>
          </a:p>
          <a:p>
            <a:pPr lvl="1"/>
            <a:r>
              <a:rPr lang="en-US" sz="2400" dirty="0"/>
              <a:t>Originated from pre-202(a)(9) deals between several Tribes in Minnesota, the State of Minnesota and the BIA.</a:t>
            </a:r>
          </a:p>
          <a:p>
            <a:pPr lvl="1"/>
            <a:r>
              <a:rPr lang="en-US" sz="2400" dirty="0"/>
              <a:t>First FAST Act 202(a)(9) agreement entered into among </a:t>
            </a:r>
            <a:r>
              <a:rPr lang="en-US" sz="2400" dirty="0" err="1"/>
              <a:t>LaJolla</a:t>
            </a:r>
            <a:r>
              <a:rPr lang="en-US" sz="2400" dirty="0"/>
              <a:t>, the State of California, and the BIA.</a:t>
            </a:r>
          </a:p>
          <a:p>
            <a:pPr lvl="1"/>
            <a:r>
              <a:rPr lang="en-US" sz="2400" dirty="0"/>
              <a:t>Grew to include multiple states, as noted below.</a:t>
            </a:r>
          </a:p>
          <a:p>
            <a:r>
              <a:rPr lang="en-US" sz="2400" dirty="0"/>
              <a:t>FAST Act – Multi-project agreement based off model was entered into among Salt River, State of Arizona and the BIA.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545F3-8F39-4AAE-BA0E-A9B6BAC7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48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55D6-ED83-40EB-A334-BA8C46FA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Model Agreements – What’s Old is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3EA22-BF78-4FE9-B103-E3182561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Using the FAST Act multi-project agreement as a base, the BIA and Tribes in Arizona and Minnesota, and their states’ respective DOTs, have entered into an “Intergovernmental Fund Transfer Agreement”(IFTA) that runs for the term of STRA-21, including any extensions.</a:t>
            </a:r>
          </a:p>
          <a:p>
            <a:r>
              <a:rPr lang="en-US" sz="2800" dirty="0"/>
              <a:t>The STRA-21 IFTAs act as a master document, thereby requiring only an addendum for each project, not an entirely new agreement as in the past.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883C8-554D-4855-83CF-F008C6815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53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46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Andrew S. Caulum</a:t>
            </a:r>
          </a:p>
          <a:p>
            <a:pPr marL="0" indent="0" algn="ctr">
              <a:buNone/>
            </a:pPr>
            <a:r>
              <a:rPr lang="en-US" sz="2400" dirty="0"/>
              <a:t>Senior Attorney</a:t>
            </a:r>
          </a:p>
          <a:p>
            <a:pPr marL="0" indent="0" algn="ctr">
              <a:buNone/>
            </a:pPr>
            <a:r>
              <a:rPr lang="en-US" sz="2400" dirty="0"/>
              <a:t>Office of the Solicitor – Division of Indian Affairs</a:t>
            </a:r>
          </a:p>
          <a:p>
            <a:pPr marL="0" indent="0" algn="ctr">
              <a:buNone/>
            </a:pPr>
            <a:r>
              <a:rPr lang="en-US" sz="2400" dirty="0"/>
              <a:t>United States Department of the Interior</a:t>
            </a:r>
          </a:p>
          <a:p>
            <a:pPr marL="0" indent="0" algn="ctr">
              <a:buNone/>
            </a:pPr>
            <a:r>
              <a:rPr lang="en-US" sz="2400" dirty="0"/>
              <a:t>Direct Line (202) 208-7024</a:t>
            </a:r>
          </a:p>
          <a:p>
            <a:pPr marL="0" indent="0" algn="ctr">
              <a:buNone/>
            </a:pPr>
            <a:r>
              <a:rPr lang="en-US" sz="2400" dirty="0"/>
              <a:t>E-mail </a:t>
            </a:r>
            <a:r>
              <a:rPr lang="en-US" sz="2400" dirty="0">
                <a:hlinkClick r:id="rId2"/>
              </a:rPr>
              <a:t>Andrew.Caulum@sol.doi.gov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2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C39C-A811-4C09-8D1C-2B55A2FEF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History of the 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EE22E-4340-4973-B918-748B6D83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1987 - Surface Transportation Uniform Relocation Assistance Act  (STURAA)</a:t>
            </a:r>
          </a:p>
          <a:p>
            <a:pPr marL="3429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Amended 23 USC § 140 (d) to allow Indian Employment Preference on Federal-aid Projects.</a:t>
            </a:r>
          </a:p>
          <a:p>
            <a:pPr marL="3429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Tribal Employment Rights (TERO) as an allowable cost.</a:t>
            </a:r>
          </a:p>
          <a:p>
            <a:pPr marL="3429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Authorized Funding - 1987 through 1991 at $80M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8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7F6C-438B-406D-BC63-745786E6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History of the 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A1A0-9260-411F-AC59-0B9FBCCAF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1991 – Intermodal Surface Transportation Efficiency Act (ISTEA)</a:t>
            </a:r>
          </a:p>
          <a:p>
            <a:pPr lvl="1"/>
            <a:r>
              <a:rPr lang="en-US" sz="2400" dirty="0"/>
              <a:t>Tribes authorized to become involved in transportation planning process.</a:t>
            </a:r>
          </a:p>
          <a:p>
            <a:pPr lvl="1"/>
            <a:r>
              <a:rPr lang="en-US" sz="2400" dirty="0"/>
              <a:t>Directed the establishment of an IRR Inventory.</a:t>
            </a:r>
          </a:p>
          <a:p>
            <a:pPr lvl="1"/>
            <a:r>
              <a:rPr lang="en-US" sz="2400" dirty="0"/>
              <a:t>Tribal Transportation Assistance Centers (TTACs) established.</a:t>
            </a:r>
          </a:p>
          <a:p>
            <a:pPr lvl="1"/>
            <a:r>
              <a:rPr lang="en-US" sz="2400" dirty="0"/>
              <a:t>Authorized Funding – 1992 at $159M; 1993 through 1997 at $191M.</a:t>
            </a:r>
          </a:p>
          <a:p>
            <a:pPr marL="342900" lvl="1" indent="0">
              <a:buNone/>
            </a:pPr>
            <a:endParaRPr lang="en-US" sz="2400" dirty="0"/>
          </a:p>
          <a:p>
            <a:r>
              <a:rPr lang="en-US" sz="2400" dirty="0"/>
              <a:t>1998 – Transportation Efficiency Act for the 21st Century (TEA-21).</a:t>
            </a:r>
          </a:p>
          <a:p>
            <a:pPr lvl="1"/>
            <a:r>
              <a:rPr lang="en-US" sz="2400" dirty="0"/>
              <a:t>Mandated negotiated rulemaking for new program regulations (25 CFR 170).</a:t>
            </a:r>
          </a:p>
          <a:p>
            <a:pPr lvl="1"/>
            <a:r>
              <a:rPr lang="en-US" sz="2400" dirty="0"/>
              <a:t>Authorized Funding: 1998 at $225M; 1999 – 2004 at $275M.</a:t>
            </a:r>
          </a:p>
          <a:p>
            <a:pPr lvl="1"/>
            <a:r>
              <a:rPr lang="en-US" sz="2400" dirty="0"/>
              <a:t>New IRR regulations published  in July of 2004 and included:</a:t>
            </a:r>
          </a:p>
          <a:p>
            <a:pPr lvl="2"/>
            <a:r>
              <a:rPr lang="en-US" sz="2400" dirty="0"/>
              <a:t>Construction funds allocated based on a “relative need distribution formula” known as “tribal shares.”  Tribes with few or no roads in the IRR inventory received little funding.</a:t>
            </a:r>
          </a:p>
          <a:p>
            <a:pPr lvl="2"/>
            <a:r>
              <a:rPr lang="en-US" sz="2400" dirty="0"/>
              <a:t>Scope of “contractible activities” expanded; BIA role begins to shift from delivering projects in the field to program management and oversight.</a:t>
            </a:r>
          </a:p>
          <a:p>
            <a:pPr marL="6858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0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BA27-062A-4F1A-B90C-65AB5E6C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History of the 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337BD-50A2-4363-9985-9A06EFE2D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2005 – Safe, Accountable, Flexible and Efficient Transportation Act – A Legacy for Users </a:t>
            </a:r>
          </a:p>
          <a:p>
            <a:pPr marL="0" indent="0">
              <a:buNone/>
            </a:pPr>
            <a:r>
              <a:rPr lang="en-US" sz="2800" dirty="0"/>
              <a:t>  (SAFETEA-LU)</a:t>
            </a:r>
          </a:p>
          <a:p>
            <a:pPr lvl="1"/>
            <a:r>
              <a:rPr lang="en-US" sz="2800" dirty="0"/>
              <a:t>Authorized tribes to contract with FHWA in accordance with P.L. 93-638.</a:t>
            </a:r>
          </a:p>
          <a:p>
            <a:pPr lvl="1"/>
            <a:r>
              <a:rPr lang="en-US" sz="2800" dirty="0"/>
              <a:t>Authorized tribes to expend up to 25% of their IRR funds on maintenance.</a:t>
            </a:r>
          </a:p>
          <a:p>
            <a:pPr lvl="1"/>
            <a:r>
              <a:rPr lang="en-US" sz="2800" dirty="0"/>
              <a:t>Authorized Funding - 2005 at $300M; increased incrementally until 2009 at $450M, where it remained under the SAFETEA-LU extensions through 2012.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1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D67-20F1-4A47-8CAE-E486A013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History of the 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55097-BD32-4992-8393-8BB7A647C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7848601" cy="5029200"/>
          </a:xfrm>
        </p:spPr>
        <p:txBody>
          <a:bodyPr>
            <a:noAutofit/>
          </a:bodyPr>
          <a:lstStyle/>
          <a:p>
            <a:r>
              <a:rPr lang="en-US" sz="2400" dirty="0"/>
              <a:t>2012 – Moving Ahead for Progress in the 21</a:t>
            </a:r>
            <a:r>
              <a:rPr lang="en-US" sz="2400" baseline="30000" dirty="0"/>
              <a:t>st</a:t>
            </a:r>
            <a:r>
              <a:rPr lang="en-US" sz="2400" dirty="0"/>
              <a:t> Century </a:t>
            </a:r>
          </a:p>
          <a:p>
            <a:pPr marL="0" indent="0">
              <a:buNone/>
            </a:pPr>
            <a:r>
              <a:rPr lang="en-US" sz="2400" dirty="0"/>
              <a:t>  (MAP-21)</a:t>
            </a:r>
          </a:p>
          <a:p>
            <a:pPr lvl="1"/>
            <a:r>
              <a:rPr lang="en-US" sz="2400" dirty="0"/>
              <a:t>Changed name to “Tribal Transportation Program.”</a:t>
            </a:r>
          </a:p>
          <a:p>
            <a:pPr lvl="1"/>
            <a:r>
              <a:rPr lang="en-US" sz="2400" dirty="0"/>
              <a:t>Enacted statutory funding formula to replace negotiated formula in Part 170.</a:t>
            </a:r>
          </a:p>
          <a:p>
            <a:pPr lvl="1"/>
            <a:r>
              <a:rPr lang="en-US" sz="2400" dirty="0"/>
              <a:t>New formula looked to historical data and annual population reports to determine tribal shares.</a:t>
            </a:r>
          </a:p>
          <a:p>
            <a:pPr lvl="1"/>
            <a:r>
              <a:rPr lang="en-US" sz="2400" dirty="0"/>
              <a:t>2% set-aside for safety projects.</a:t>
            </a:r>
          </a:p>
          <a:p>
            <a:pPr lvl="1"/>
            <a:r>
              <a:rPr lang="en-US" sz="2400" dirty="0"/>
              <a:t>Under 23 U.S.C. §202 (a)(9), authorizes states to transfer “any funds” to tribes (via FHWA/BIA) for construction and improvement projects with oversight by FHWA or BIA.</a:t>
            </a:r>
          </a:p>
          <a:p>
            <a:pPr lvl="1"/>
            <a:r>
              <a:rPr lang="en-US" sz="2400" dirty="0"/>
              <a:t>Authorized Funding – 2013 through 2015 at $450M.</a:t>
            </a:r>
          </a:p>
        </p:txBody>
      </p:sp>
    </p:spTree>
    <p:extLst>
      <p:ext uri="{BB962C8B-B14F-4D97-AF65-F5344CB8AC3E}">
        <p14:creationId xmlns:p14="http://schemas.microsoft.com/office/powerpoint/2010/main" val="88550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33B3-86DD-43D4-8866-2ABF4B26C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The FAST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414E7-2A01-428B-B8B9-D70F0920F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1828800"/>
            <a:ext cx="8734148" cy="4419600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3000" dirty="0"/>
              <a:t>2015 – Fixing America’s Surface Transportation Act</a:t>
            </a:r>
          </a:p>
          <a:p>
            <a:pPr lvl="1"/>
            <a:r>
              <a:rPr lang="en-US" sz="3000" dirty="0"/>
              <a:t>Established an Office of Self-Governance at US DOT, and directed negotiated rulemaking for regulations governing DOT’s new self-governance program.</a:t>
            </a:r>
          </a:p>
          <a:p>
            <a:pPr lvl="1"/>
            <a:r>
              <a:rPr lang="en-US" sz="3000" dirty="0"/>
              <a:t>Authorized Funding – 2016 at $465M, rising incrementally to $505M for FY2020.</a:t>
            </a:r>
          </a:p>
          <a:p>
            <a:pPr lvl="1"/>
            <a:r>
              <a:rPr lang="en-US" sz="3000" dirty="0"/>
              <a:t>No other significant changes.</a:t>
            </a:r>
          </a:p>
        </p:txBody>
      </p:sp>
    </p:spTree>
    <p:extLst>
      <p:ext uri="{BB962C8B-B14F-4D97-AF65-F5344CB8AC3E}">
        <p14:creationId xmlns:p14="http://schemas.microsoft.com/office/powerpoint/2010/main" val="256879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D22AB-3B57-4E7F-9FBC-A49C2272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Surface Transportation </a:t>
            </a:r>
            <a:br>
              <a:rPr lang="en-US" b="1" dirty="0"/>
            </a:br>
            <a:r>
              <a:rPr lang="en-US" b="1" dirty="0"/>
              <a:t>Reauthorization Act of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ADAC4-72DE-4080-8F22-F26D60B6B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Surface Transportation Reauthorization Act of 2021 (STRA-21) was enacted as part of the Infrastructure Investment and Jobs Act (IIJA).</a:t>
            </a:r>
          </a:p>
          <a:p>
            <a:r>
              <a:rPr lang="en-US" sz="2800" dirty="0"/>
              <a:t>Also known as the “Bipartisan Infrastructure Law,” or “BIL,” IIJA was signed into law by President Biden on November 15, 2021.</a:t>
            </a:r>
          </a:p>
          <a:p>
            <a:r>
              <a:rPr lang="en-US" sz="2800" dirty="0"/>
              <a:t>Increased Tribal Transportation Program Funding starting at $578.4 million for FY2022 and rising to $602.4 million for FY2024.</a:t>
            </a:r>
          </a:p>
          <a:p>
            <a:r>
              <a:rPr lang="en-US" sz="2800" dirty="0"/>
              <a:t>New set-aside for HPP.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5A0D1-2FFD-46BC-A774-FCFD7DE4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A7B2A-6208-4EE6-BAF1-65F36355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STRA-21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7927-AEEA-4B04-806F-2758F3D4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Added several “note” provisions, e.g., not numbered like 202(a), involving:</a:t>
            </a:r>
          </a:p>
          <a:p>
            <a:pPr lvl="1"/>
            <a:r>
              <a:rPr lang="en-US" sz="2800" dirty="0"/>
              <a:t>Environmental reviews for safety projects (45-days);</a:t>
            </a:r>
          </a:p>
          <a:p>
            <a:pPr lvl="1"/>
            <a:r>
              <a:rPr lang="en-US" sz="2800" dirty="0"/>
              <a:t>Programmatic agreements for making categorical exclusion determinations under the National Environmental Policy Act;</a:t>
            </a:r>
          </a:p>
          <a:p>
            <a:pPr lvl="1"/>
            <a:r>
              <a:rPr lang="en-US" sz="2800" dirty="0"/>
              <a:t>Road maintenance study;</a:t>
            </a:r>
          </a:p>
          <a:p>
            <a:pPr lvl="1"/>
            <a:r>
              <a:rPr lang="en-US" sz="2800" dirty="0"/>
              <a:t>Tribal Transportation safety study; and</a:t>
            </a:r>
          </a:p>
          <a:p>
            <a:pPr lvl="1"/>
            <a:r>
              <a:rPr lang="en-US" sz="2800" dirty="0"/>
              <a:t>Amending and funding the Tribal High Priority Projects Program.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14000-E25C-49F7-92AD-1B8A8657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500D-897F-4592-83D6-AE10148B0E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2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1829</Words>
  <Application>Microsoft Office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         Tribal Transportation Program Contracting Options and Agreements Under  23 U.S.C. § 202(a)(9) </vt:lpstr>
      <vt:lpstr>How Did We Get Here?  History of the Tribal Transportation Program Under Title 23</vt:lpstr>
      <vt:lpstr>History of the TTP</vt:lpstr>
      <vt:lpstr>History of the TTP</vt:lpstr>
      <vt:lpstr>History of the TTP</vt:lpstr>
      <vt:lpstr>History of the TTP</vt:lpstr>
      <vt:lpstr>The FAST Act</vt:lpstr>
      <vt:lpstr>Surface Transportation  Reauthorization Act of 2021</vt:lpstr>
      <vt:lpstr>STRA-21 – cont’d</vt:lpstr>
      <vt:lpstr>TTP Contracting Options</vt:lpstr>
      <vt:lpstr>TTP Contracting Options – cont’d</vt:lpstr>
      <vt:lpstr>TRIBES, LIKE STATES,  ARE “PUBLIC AUTHORITIES”</vt:lpstr>
      <vt:lpstr>Like States, Tribes Must Have a  FHWA-Approved Transportation Improvement Program Before Expending Funds on a Project</vt:lpstr>
      <vt:lpstr>The Facility Must Also Be On The National Tribal Transportation Facility Inventory</vt:lpstr>
      <vt:lpstr>Cooperation of States  and Local Governments</vt:lpstr>
      <vt:lpstr>BIA and FHWA May  Administer and Oversee Funds Received From  States or Their Political Subdivisions</vt:lpstr>
      <vt:lpstr>Challenges For Tribes, States  &amp; Local Governments</vt:lpstr>
      <vt:lpstr>Funding Sources That May Be Eligible for a 202 (a)(9) Agreement</vt:lpstr>
      <vt:lpstr>Potential Projects Using Federal-Aid Funds</vt:lpstr>
      <vt:lpstr>BIA &amp; FHWA  Coordination </vt:lpstr>
      <vt:lpstr>Model Agreements – What’s Old is New?</vt:lpstr>
      <vt:lpstr>Model Agreements – What’s Old is New?</vt:lpstr>
      <vt:lpstr>PowerPoint Presentation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2017-03-31T19:25:48Z</dcterms:created>
  <dcterms:modified xsi:type="dcterms:W3CDTF">2023-11-30T19:54:33Z</dcterms:modified>
</cp:coreProperties>
</file>