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1" r:id="rId3"/>
    <p:sldId id="260" r:id="rId4"/>
    <p:sldId id="289" r:id="rId5"/>
    <p:sldId id="290" r:id="rId6"/>
    <p:sldId id="277" r:id="rId7"/>
    <p:sldId id="293" r:id="rId8"/>
    <p:sldId id="291" r:id="rId9"/>
    <p:sldId id="294"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70138" autoAdjust="0"/>
  </p:normalViewPr>
  <p:slideViewPr>
    <p:cSldViewPr snapToGrid="0">
      <p:cViewPr varScale="1">
        <p:scale>
          <a:sx n="68" d="100"/>
          <a:sy n="68" d="100"/>
        </p:scale>
        <p:origin x="1458" y="72"/>
      </p:cViewPr>
      <p:guideLst/>
    </p:cSldViewPr>
  </p:slideViewPr>
  <p:notesTextViewPr>
    <p:cViewPr>
      <p:scale>
        <a:sx n="1" d="1"/>
        <a:sy n="1" d="1"/>
      </p:scale>
      <p:origin x="0" y="0"/>
    </p:cViewPr>
  </p:notesTextViewPr>
  <p:sorterViewPr>
    <p:cViewPr>
      <p:scale>
        <a:sx n="100" d="100"/>
        <a:sy n="100" d="100"/>
      </p:scale>
      <p:origin x="0" y="-10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D9A057-6151-402E-9B68-8AAC79D16F08}" type="datetimeFigureOut">
              <a:rPr lang="en-US" smtClean="0"/>
              <a:t>11/28/2023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F493D-FEB6-424E-AD74-7877FF44C762}" type="slidenum">
              <a:rPr lang="en-US" smtClean="0"/>
              <a:t>‹#›</a:t>
            </a:fld>
            <a:endParaRPr lang="en-US"/>
          </a:p>
        </p:txBody>
      </p:sp>
    </p:spTree>
    <p:extLst>
      <p:ext uri="{BB962C8B-B14F-4D97-AF65-F5344CB8AC3E}">
        <p14:creationId xmlns:p14="http://schemas.microsoft.com/office/powerpoint/2010/main" val="2227255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of the funding under IIJA (BIL) or STRA-21.  Currently operating under a 48 day Continuing Resolution.  This amounts to approximately 13.11%, we do not have the final available amount from FHWA.  Once this is known, the tribal </a:t>
            </a:r>
            <a:r>
              <a:rPr lang="en-US" dirty="0" err="1"/>
              <a:t>shareas</a:t>
            </a:r>
            <a:r>
              <a:rPr lang="en-US" dirty="0"/>
              <a:t> from FY2023 can be prorated by tribe and made available to tribes/Regions.  As a note, the anticipated authorized amount in the law for FY2024 is $602,460,000.  When a full year appropriations is enacted, the formula will be run to include all new pertinent data (population, impacts of obligation limitation, etc.)  For the most part,  the formula will be run similar to previous FY (FY13-FY23), with the exception of the takedowns.  Namely, no 3% for bridges (under new provision that provides over $1 Billion); Safety fund is now 4% and not 2%;  and a new program (revision of old 25 CFR 170 program of the same name) called Tribal High Priority Program Projects is authorized for $9 M/year.  Once the set-asides are taken down, then the remainder goes into the formula.</a:t>
            </a:r>
          </a:p>
        </p:txBody>
      </p:sp>
      <p:sp>
        <p:nvSpPr>
          <p:cNvPr id="4" name="Slide Number Placeholder 3"/>
          <p:cNvSpPr>
            <a:spLocks noGrp="1"/>
          </p:cNvSpPr>
          <p:nvPr>
            <p:ph type="sldNum" sz="quarter" idx="5"/>
          </p:nvPr>
        </p:nvSpPr>
        <p:spPr/>
        <p:txBody>
          <a:bodyPr/>
          <a:lstStyle/>
          <a:p>
            <a:fld id="{502B3AC5-2951-48DA-8114-51DB29A4E5FA}" type="slidenum">
              <a:rPr lang="en-US" smtClean="0"/>
              <a:t>2</a:t>
            </a:fld>
            <a:endParaRPr lang="en-US"/>
          </a:p>
        </p:txBody>
      </p:sp>
    </p:spTree>
    <p:extLst>
      <p:ext uri="{BB962C8B-B14F-4D97-AF65-F5344CB8AC3E}">
        <p14:creationId xmlns:p14="http://schemas.microsoft.com/office/powerpoint/2010/main" val="4076793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BIA Road Maintenance Program is specifically for BIA owned roads located in 10 Regions.   </a:t>
            </a:r>
          </a:p>
          <a:p>
            <a:r>
              <a:rPr lang="en-US" dirty="0"/>
              <a:t>The RM program is also operating under a 48-day Continuing Resolution.  A few facts regarding the scope of the program.   BIA Facilities are an inventory subset of the entire NTTFI.   Not all tribes participate in the road maintenance program appropriated to USDOI.   Approximately 31% of the tribal inventory locations road maintenance function is provided directly by the BIA.  Given this information, it is clear that the DOI/BIA Road Maintenance Program is significantly smaller than the TTP program and the eligible funding is also significantly less under the RMP than the TTP.</a:t>
            </a:r>
          </a:p>
        </p:txBody>
      </p:sp>
      <p:sp>
        <p:nvSpPr>
          <p:cNvPr id="4" name="Slide Number Placeholder 3"/>
          <p:cNvSpPr>
            <a:spLocks noGrp="1"/>
          </p:cNvSpPr>
          <p:nvPr>
            <p:ph type="sldNum" sz="quarter" idx="5"/>
          </p:nvPr>
        </p:nvSpPr>
        <p:spPr/>
        <p:txBody>
          <a:bodyPr/>
          <a:lstStyle/>
          <a:p>
            <a:fld id="{502B3AC5-2951-48DA-8114-51DB29A4E5FA}" type="slidenum">
              <a:rPr lang="en-US" smtClean="0"/>
              <a:t>3</a:t>
            </a:fld>
            <a:endParaRPr lang="en-US"/>
          </a:p>
        </p:txBody>
      </p:sp>
    </p:spTree>
    <p:extLst>
      <p:ext uri="{BB962C8B-B14F-4D97-AF65-F5344CB8AC3E}">
        <p14:creationId xmlns:p14="http://schemas.microsoft.com/office/powerpoint/2010/main" val="3771197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Breakdown of current available funding in FY2024.   From the table it can be seen that the amount of RMP funding has been increasing over the past 5 years.   In FY2024, the current operations is based on the CR at ~13.11% of the FY2023 amounts. The congressional intent of the funding has been directed to Routine Maintenance or RMP functions (routine, emergency, snow/ice removal, </a:t>
            </a:r>
            <a:r>
              <a:rPr lang="en-US" dirty="0" err="1"/>
              <a:t>maint</a:t>
            </a:r>
            <a:r>
              <a:rPr lang="en-US" dirty="0"/>
              <a:t> related repairs); there may be other eligible activities with a full appropriations such as school bus routes and Native tourism initiatives.  </a:t>
            </a:r>
          </a:p>
        </p:txBody>
      </p:sp>
      <p:sp>
        <p:nvSpPr>
          <p:cNvPr id="4" name="Slide Number Placeholder 3"/>
          <p:cNvSpPr>
            <a:spLocks noGrp="1"/>
          </p:cNvSpPr>
          <p:nvPr>
            <p:ph type="sldNum" sz="quarter" idx="5"/>
          </p:nvPr>
        </p:nvSpPr>
        <p:spPr/>
        <p:txBody>
          <a:bodyPr/>
          <a:lstStyle/>
          <a:p>
            <a:fld id="{502B3AC5-2951-48DA-8114-51DB29A4E5FA}" type="slidenum">
              <a:rPr lang="en-US" smtClean="0"/>
              <a:t>4</a:t>
            </a:fld>
            <a:endParaRPr lang="en-US"/>
          </a:p>
        </p:txBody>
      </p:sp>
    </p:spTree>
    <p:extLst>
      <p:ext uri="{BB962C8B-B14F-4D97-AF65-F5344CB8AC3E}">
        <p14:creationId xmlns:p14="http://schemas.microsoft.com/office/powerpoint/2010/main" val="1729704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14005 of BIL or IIJA “authorized to be appropriated” selected amounts for road maintenance of BIA transportation facilities.  Unfortunately, no amounts were authorized in FY2022 and FY2023.  We are anxiously awaiting the FY2024 Appropriations to see if this will include additional funding.   The key here is that it must be appropriated in the annual appropriations in order for it to become a reality.</a:t>
            </a:r>
          </a:p>
        </p:txBody>
      </p:sp>
      <p:sp>
        <p:nvSpPr>
          <p:cNvPr id="4" name="Slide Number Placeholder 3"/>
          <p:cNvSpPr>
            <a:spLocks noGrp="1"/>
          </p:cNvSpPr>
          <p:nvPr>
            <p:ph type="sldNum" sz="quarter" idx="5"/>
          </p:nvPr>
        </p:nvSpPr>
        <p:spPr/>
        <p:txBody>
          <a:bodyPr/>
          <a:lstStyle/>
          <a:p>
            <a:fld id="{502B3AC5-2951-48DA-8114-51DB29A4E5FA}" type="slidenum">
              <a:rPr lang="en-US" smtClean="0"/>
              <a:t>5</a:t>
            </a:fld>
            <a:endParaRPr lang="en-US"/>
          </a:p>
        </p:txBody>
      </p:sp>
    </p:spTree>
    <p:extLst>
      <p:ext uri="{BB962C8B-B14F-4D97-AF65-F5344CB8AC3E}">
        <p14:creationId xmlns:p14="http://schemas.microsoft.com/office/powerpoint/2010/main" val="1278490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14002 is a requirement of Congress to both BIA and FHWA on expediting reviews of NEPA actions associated with “certain” projects involving tribal transportation facilities.  It has built-in timelines with expectations that Fed Agencies shall complete any approval or decision for the review of tribal transportation safety projects required under the NEPA of 1969 . . . using the shortest existing applicable process.”   The review and approval process is within 45 days of receipt of the application.</a:t>
            </a:r>
          </a:p>
          <a:p>
            <a:endParaRPr lang="en-US" dirty="0"/>
          </a:p>
          <a:p>
            <a:r>
              <a:rPr lang="en-US" dirty="0"/>
              <a:t>14003 is a provision that will require BIA and FHWA to enter into Programmatic Agreement with Tribes that establish efficient administrative procedures for carrying out environmental reviews for projects eligible for assistance under Sec. 202.  This will allow the Indian Tribe to determine, on behalf of the Secretary and the Secretary of Transportation,  whether a project is “Categorically Excluded” from the preparation of an environmental assessment or environmental impact statement under NEPA.  </a:t>
            </a:r>
          </a:p>
        </p:txBody>
      </p:sp>
      <p:sp>
        <p:nvSpPr>
          <p:cNvPr id="4" name="Slide Number Placeholder 3"/>
          <p:cNvSpPr>
            <a:spLocks noGrp="1"/>
          </p:cNvSpPr>
          <p:nvPr>
            <p:ph type="sldNum" sz="quarter" idx="5"/>
          </p:nvPr>
        </p:nvSpPr>
        <p:spPr/>
        <p:txBody>
          <a:bodyPr/>
          <a:lstStyle/>
          <a:p>
            <a:fld id="{F09F493D-FEB6-424E-AD74-7877FF44C762}" type="slidenum">
              <a:rPr lang="en-US" smtClean="0"/>
              <a:t>6</a:t>
            </a:fld>
            <a:endParaRPr lang="en-US"/>
          </a:p>
        </p:txBody>
      </p:sp>
    </p:spTree>
    <p:extLst>
      <p:ext uri="{BB962C8B-B14F-4D97-AF65-F5344CB8AC3E}">
        <p14:creationId xmlns:p14="http://schemas.microsoft.com/office/powerpoint/2010/main" val="1152951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been working with on this provision for the past year.   It involves an ongoing process of identifying the current program as it is implemented, meeting with tribes that are part of the focus group to address 4 evaluation criteria.   </a:t>
            </a:r>
          </a:p>
        </p:txBody>
      </p:sp>
      <p:sp>
        <p:nvSpPr>
          <p:cNvPr id="4" name="Slide Number Placeholder 3"/>
          <p:cNvSpPr>
            <a:spLocks noGrp="1"/>
          </p:cNvSpPr>
          <p:nvPr>
            <p:ph type="sldNum" sz="quarter" idx="5"/>
          </p:nvPr>
        </p:nvSpPr>
        <p:spPr/>
        <p:txBody>
          <a:bodyPr/>
          <a:lstStyle/>
          <a:p>
            <a:fld id="{F09F493D-FEB6-424E-AD74-7877FF44C762}" type="slidenum">
              <a:rPr lang="en-US" smtClean="0"/>
              <a:t>8</a:t>
            </a:fld>
            <a:endParaRPr lang="en-US"/>
          </a:p>
        </p:txBody>
      </p:sp>
    </p:spTree>
    <p:extLst>
      <p:ext uri="{BB962C8B-B14F-4D97-AF65-F5344CB8AC3E}">
        <p14:creationId xmlns:p14="http://schemas.microsoft.com/office/powerpoint/2010/main" val="519885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study will focus on the following evaluation areas.  In consultation with tribes.</a:t>
            </a:r>
          </a:p>
        </p:txBody>
      </p:sp>
      <p:sp>
        <p:nvSpPr>
          <p:cNvPr id="4" name="Slide Number Placeholder 3"/>
          <p:cNvSpPr>
            <a:spLocks noGrp="1"/>
          </p:cNvSpPr>
          <p:nvPr>
            <p:ph type="sldNum" sz="quarter" idx="5"/>
          </p:nvPr>
        </p:nvSpPr>
        <p:spPr/>
        <p:txBody>
          <a:bodyPr/>
          <a:lstStyle/>
          <a:p>
            <a:fld id="{F09F493D-FEB6-424E-AD74-7877FF44C762}" type="slidenum">
              <a:rPr lang="en-US" smtClean="0"/>
              <a:t>9</a:t>
            </a:fld>
            <a:endParaRPr lang="en-US"/>
          </a:p>
        </p:txBody>
      </p:sp>
    </p:spTree>
    <p:extLst>
      <p:ext uri="{BB962C8B-B14F-4D97-AF65-F5344CB8AC3E}">
        <p14:creationId xmlns:p14="http://schemas.microsoft.com/office/powerpoint/2010/main" val="1144763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580E6-FAB4-E72F-B947-60D70FDC34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7FD35A-6221-D113-6A4B-A5E929D3A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430AB7-E26C-1CE0-DB67-8EA079FB8E88}"/>
              </a:ext>
            </a:extLst>
          </p:cNvPr>
          <p:cNvSpPr>
            <a:spLocks noGrp="1"/>
          </p:cNvSpPr>
          <p:nvPr>
            <p:ph type="dt" sz="half" idx="10"/>
          </p:nvPr>
        </p:nvSpPr>
        <p:spPr/>
        <p:txBody>
          <a:bodyPr/>
          <a:lstStyle/>
          <a:p>
            <a:fld id="{A5B5D093-5927-412C-ADA3-1BFF878D16C6}" type="datetimeFigureOut">
              <a:rPr lang="en-US" smtClean="0"/>
              <a:t>11/28/2023</a:t>
            </a:fld>
            <a:endParaRPr lang="en-US"/>
          </a:p>
        </p:txBody>
      </p:sp>
      <p:sp>
        <p:nvSpPr>
          <p:cNvPr id="5" name="Footer Placeholder 4">
            <a:extLst>
              <a:ext uri="{FF2B5EF4-FFF2-40B4-BE49-F238E27FC236}">
                <a16:creationId xmlns:a16="http://schemas.microsoft.com/office/drawing/2014/main" id="{B561F5BE-21E8-75EA-8D2C-6E4DF6C995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62E02-665C-3B53-D5E8-736B364A5B19}"/>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1478051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E66A-6EE7-DB61-19D4-6145EA2FB3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787A13-D367-BD9F-532E-4ED77D436A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CB6007-66F8-888A-325E-1E778F130A33}"/>
              </a:ext>
            </a:extLst>
          </p:cNvPr>
          <p:cNvSpPr>
            <a:spLocks noGrp="1"/>
          </p:cNvSpPr>
          <p:nvPr>
            <p:ph type="dt" sz="half" idx="10"/>
          </p:nvPr>
        </p:nvSpPr>
        <p:spPr/>
        <p:txBody>
          <a:bodyPr/>
          <a:lstStyle/>
          <a:p>
            <a:fld id="{A5B5D093-5927-412C-ADA3-1BFF878D16C6}" type="datetimeFigureOut">
              <a:rPr lang="en-US" smtClean="0"/>
              <a:t>11/28/2023</a:t>
            </a:fld>
            <a:endParaRPr lang="en-US"/>
          </a:p>
        </p:txBody>
      </p:sp>
      <p:sp>
        <p:nvSpPr>
          <p:cNvPr id="5" name="Footer Placeholder 4">
            <a:extLst>
              <a:ext uri="{FF2B5EF4-FFF2-40B4-BE49-F238E27FC236}">
                <a16:creationId xmlns:a16="http://schemas.microsoft.com/office/drawing/2014/main" id="{D7B9C96B-8195-A0B2-7ACC-A05D4C2585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14B6DD-4D38-0B39-7604-64FABCCDA746}"/>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661919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925158-4DDA-7BFC-C96F-9A5F78ED3E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8A04B1-8AB7-DE2D-847F-0C2A06AF41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46481-2EDE-4C3D-CE83-C71BB17D3F52}"/>
              </a:ext>
            </a:extLst>
          </p:cNvPr>
          <p:cNvSpPr>
            <a:spLocks noGrp="1"/>
          </p:cNvSpPr>
          <p:nvPr>
            <p:ph type="dt" sz="half" idx="10"/>
          </p:nvPr>
        </p:nvSpPr>
        <p:spPr/>
        <p:txBody>
          <a:bodyPr/>
          <a:lstStyle/>
          <a:p>
            <a:fld id="{A5B5D093-5927-412C-ADA3-1BFF878D16C6}" type="datetimeFigureOut">
              <a:rPr lang="en-US" smtClean="0"/>
              <a:t>11/28/2023</a:t>
            </a:fld>
            <a:endParaRPr lang="en-US"/>
          </a:p>
        </p:txBody>
      </p:sp>
      <p:sp>
        <p:nvSpPr>
          <p:cNvPr id="5" name="Footer Placeholder 4">
            <a:extLst>
              <a:ext uri="{FF2B5EF4-FFF2-40B4-BE49-F238E27FC236}">
                <a16:creationId xmlns:a16="http://schemas.microsoft.com/office/drawing/2014/main" id="{260362EA-B62E-14F0-044A-9CA764A9A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E2984-8D9A-397F-1071-576ABD1CE9AD}"/>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3411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A38B7-D3A2-26D7-9D2A-C3447463CD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B4BEB0-55FD-C637-F947-DF8732AE74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E4DF41-08B6-B1C0-41B8-A446FE88FE2D}"/>
              </a:ext>
            </a:extLst>
          </p:cNvPr>
          <p:cNvSpPr>
            <a:spLocks noGrp="1"/>
          </p:cNvSpPr>
          <p:nvPr>
            <p:ph type="dt" sz="half" idx="10"/>
          </p:nvPr>
        </p:nvSpPr>
        <p:spPr/>
        <p:txBody>
          <a:bodyPr/>
          <a:lstStyle/>
          <a:p>
            <a:fld id="{A5B5D093-5927-412C-ADA3-1BFF878D16C6}" type="datetimeFigureOut">
              <a:rPr lang="en-US" smtClean="0"/>
              <a:t>11/28/2023</a:t>
            </a:fld>
            <a:endParaRPr lang="en-US"/>
          </a:p>
        </p:txBody>
      </p:sp>
      <p:sp>
        <p:nvSpPr>
          <p:cNvPr id="5" name="Footer Placeholder 4">
            <a:extLst>
              <a:ext uri="{FF2B5EF4-FFF2-40B4-BE49-F238E27FC236}">
                <a16:creationId xmlns:a16="http://schemas.microsoft.com/office/drawing/2014/main" id="{FB78C614-ABE6-6E9C-277B-9963E3597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672497-AED8-6173-F4B8-634D3A68889E}"/>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4148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B4DF-CA8D-DEA1-03AB-5222C7BD81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7300FD-E430-B184-A481-FE2EB21B50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55DEBA-BF29-F96C-D6B1-F4314E3D515C}"/>
              </a:ext>
            </a:extLst>
          </p:cNvPr>
          <p:cNvSpPr>
            <a:spLocks noGrp="1"/>
          </p:cNvSpPr>
          <p:nvPr>
            <p:ph type="dt" sz="half" idx="10"/>
          </p:nvPr>
        </p:nvSpPr>
        <p:spPr/>
        <p:txBody>
          <a:bodyPr/>
          <a:lstStyle/>
          <a:p>
            <a:fld id="{A5B5D093-5927-412C-ADA3-1BFF878D16C6}" type="datetimeFigureOut">
              <a:rPr lang="en-US" smtClean="0"/>
              <a:t>11/28/2023</a:t>
            </a:fld>
            <a:endParaRPr lang="en-US"/>
          </a:p>
        </p:txBody>
      </p:sp>
      <p:sp>
        <p:nvSpPr>
          <p:cNvPr id="5" name="Footer Placeholder 4">
            <a:extLst>
              <a:ext uri="{FF2B5EF4-FFF2-40B4-BE49-F238E27FC236}">
                <a16:creationId xmlns:a16="http://schemas.microsoft.com/office/drawing/2014/main" id="{D15986B6-1E0B-E872-5C16-20152BABB3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B8C543-1C4A-5E33-8406-AF68B454EB67}"/>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148757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7A615-A4A7-D8A5-7E4C-CA6171D53A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84C61B-A10B-4DA7-6092-D7035BA544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6A4C91-EB71-8AC9-0E81-59D5D1731C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E17272-C846-3266-8577-02E7FCB63CA8}"/>
              </a:ext>
            </a:extLst>
          </p:cNvPr>
          <p:cNvSpPr>
            <a:spLocks noGrp="1"/>
          </p:cNvSpPr>
          <p:nvPr>
            <p:ph type="dt" sz="half" idx="10"/>
          </p:nvPr>
        </p:nvSpPr>
        <p:spPr/>
        <p:txBody>
          <a:bodyPr/>
          <a:lstStyle/>
          <a:p>
            <a:fld id="{A5B5D093-5927-412C-ADA3-1BFF878D16C6}" type="datetimeFigureOut">
              <a:rPr lang="en-US" smtClean="0"/>
              <a:t>11/28/2023</a:t>
            </a:fld>
            <a:endParaRPr lang="en-US"/>
          </a:p>
        </p:txBody>
      </p:sp>
      <p:sp>
        <p:nvSpPr>
          <p:cNvPr id="6" name="Footer Placeholder 5">
            <a:extLst>
              <a:ext uri="{FF2B5EF4-FFF2-40B4-BE49-F238E27FC236}">
                <a16:creationId xmlns:a16="http://schemas.microsoft.com/office/drawing/2014/main" id="{BC8F761C-9A6C-ECB0-3701-3ADD5D72C7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828818-047F-3A7B-7C77-0FA68EB05081}"/>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86992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0E12-C95D-3FBA-D142-0BE7D9D9A0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570BA9-2436-3CAE-E375-FCAF5F89CD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BF0892-54DC-F333-45A5-34842C38DA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DA443F-24AC-947C-F742-988B0D5FD8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392037-3461-C8AD-3944-A9A7E4106A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E3D93E-B40A-DBDF-C1BC-566EB824337B}"/>
              </a:ext>
            </a:extLst>
          </p:cNvPr>
          <p:cNvSpPr>
            <a:spLocks noGrp="1"/>
          </p:cNvSpPr>
          <p:nvPr>
            <p:ph type="dt" sz="half" idx="10"/>
          </p:nvPr>
        </p:nvSpPr>
        <p:spPr/>
        <p:txBody>
          <a:bodyPr/>
          <a:lstStyle/>
          <a:p>
            <a:fld id="{A5B5D093-5927-412C-ADA3-1BFF878D16C6}" type="datetimeFigureOut">
              <a:rPr lang="en-US" smtClean="0"/>
              <a:t>11/28/2023</a:t>
            </a:fld>
            <a:endParaRPr lang="en-US"/>
          </a:p>
        </p:txBody>
      </p:sp>
      <p:sp>
        <p:nvSpPr>
          <p:cNvPr id="8" name="Footer Placeholder 7">
            <a:extLst>
              <a:ext uri="{FF2B5EF4-FFF2-40B4-BE49-F238E27FC236}">
                <a16:creationId xmlns:a16="http://schemas.microsoft.com/office/drawing/2014/main" id="{2A5FAF3A-D72B-325E-6653-5049D69EED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85AFC5-ACE0-4AB8-F20A-F989D97D740C}"/>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59324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76E0D-6578-D3EE-B0AC-BE440175BB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EA275E-0FAC-858C-7DDD-C8C5CA5A5DE9}"/>
              </a:ext>
            </a:extLst>
          </p:cNvPr>
          <p:cNvSpPr>
            <a:spLocks noGrp="1"/>
          </p:cNvSpPr>
          <p:nvPr>
            <p:ph type="dt" sz="half" idx="10"/>
          </p:nvPr>
        </p:nvSpPr>
        <p:spPr/>
        <p:txBody>
          <a:bodyPr/>
          <a:lstStyle/>
          <a:p>
            <a:fld id="{A5B5D093-5927-412C-ADA3-1BFF878D16C6}" type="datetimeFigureOut">
              <a:rPr lang="en-US" smtClean="0"/>
              <a:t>11/28/2023</a:t>
            </a:fld>
            <a:endParaRPr lang="en-US"/>
          </a:p>
        </p:txBody>
      </p:sp>
      <p:sp>
        <p:nvSpPr>
          <p:cNvPr id="4" name="Footer Placeholder 3">
            <a:extLst>
              <a:ext uri="{FF2B5EF4-FFF2-40B4-BE49-F238E27FC236}">
                <a16:creationId xmlns:a16="http://schemas.microsoft.com/office/drawing/2014/main" id="{C521798D-5DB4-119C-05EC-2E77A6E66E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E0C2C1-3935-D7CC-1DBF-37D1DA3E6948}"/>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363731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115DB6-969D-7CB3-77F6-D0894A7B6F90}"/>
              </a:ext>
            </a:extLst>
          </p:cNvPr>
          <p:cNvSpPr>
            <a:spLocks noGrp="1"/>
          </p:cNvSpPr>
          <p:nvPr>
            <p:ph type="dt" sz="half" idx="10"/>
          </p:nvPr>
        </p:nvSpPr>
        <p:spPr/>
        <p:txBody>
          <a:bodyPr/>
          <a:lstStyle/>
          <a:p>
            <a:fld id="{A5B5D093-5927-412C-ADA3-1BFF878D16C6}" type="datetimeFigureOut">
              <a:rPr lang="en-US" smtClean="0"/>
              <a:t>11/28/2023</a:t>
            </a:fld>
            <a:endParaRPr lang="en-US"/>
          </a:p>
        </p:txBody>
      </p:sp>
      <p:sp>
        <p:nvSpPr>
          <p:cNvPr id="3" name="Footer Placeholder 2">
            <a:extLst>
              <a:ext uri="{FF2B5EF4-FFF2-40B4-BE49-F238E27FC236}">
                <a16:creationId xmlns:a16="http://schemas.microsoft.com/office/drawing/2014/main" id="{B194F4F8-D800-AB5D-4BA5-B4F29F4ADF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D62C8B-89E7-BBDA-3425-81C48A88CE1F}"/>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014154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58153-BF9F-C7C4-7A35-20527EFE31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8D2650-E060-66F8-A8E1-E41EA543BA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30D034-F512-5E56-7EC6-C2387F386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5B56A3-6B92-FA30-0902-28A099FA9083}"/>
              </a:ext>
            </a:extLst>
          </p:cNvPr>
          <p:cNvSpPr>
            <a:spLocks noGrp="1"/>
          </p:cNvSpPr>
          <p:nvPr>
            <p:ph type="dt" sz="half" idx="10"/>
          </p:nvPr>
        </p:nvSpPr>
        <p:spPr/>
        <p:txBody>
          <a:bodyPr/>
          <a:lstStyle/>
          <a:p>
            <a:fld id="{A5B5D093-5927-412C-ADA3-1BFF878D16C6}" type="datetimeFigureOut">
              <a:rPr lang="en-US" smtClean="0"/>
              <a:t>11/28/2023</a:t>
            </a:fld>
            <a:endParaRPr lang="en-US"/>
          </a:p>
        </p:txBody>
      </p:sp>
      <p:sp>
        <p:nvSpPr>
          <p:cNvPr id="6" name="Footer Placeholder 5">
            <a:extLst>
              <a:ext uri="{FF2B5EF4-FFF2-40B4-BE49-F238E27FC236}">
                <a16:creationId xmlns:a16="http://schemas.microsoft.com/office/drawing/2014/main" id="{96596E9A-7AD4-6EB1-0F98-A003BAD6A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8364F-A266-FE58-96DA-532DC52C1787}"/>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818464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F9BD3-ED25-E437-9969-CB127A24D0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844A1E-8C1D-AB07-D5A7-B802DCB4D7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961A20-7DA2-4682-8810-A5C10AE78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4CABAC-2A2E-D9BD-C36B-350AEA985667}"/>
              </a:ext>
            </a:extLst>
          </p:cNvPr>
          <p:cNvSpPr>
            <a:spLocks noGrp="1"/>
          </p:cNvSpPr>
          <p:nvPr>
            <p:ph type="dt" sz="half" idx="10"/>
          </p:nvPr>
        </p:nvSpPr>
        <p:spPr/>
        <p:txBody>
          <a:bodyPr/>
          <a:lstStyle/>
          <a:p>
            <a:fld id="{A5B5D093-5927-412C-ADA3-1BFF878D16C6}" type="datetimeFigureOut">
              <a:rPr lang="en-US" smtClean="0"/>
              <a:t>11/28/2023</a:t>
            </a:fld>
            <a:endParaRPr lang="en-US"/>
          </a:p>
        </p:txBody>
      </p:sp>
      <p:sp>
        <p:nvSpPr>
          <p:cNvPr id="6" name="Footer Placeholder 5">
            <a:extLst>
              <a:ext uri="{FF2B5EF4-FFF2-40B4-BE49-F238E27FC236}">
                <a16:creationId xmlns:a16="http://schemas.microsoft.com/office/drawing/2014/main" id="{9C8817C7-8F75-3489-1B5F-0987B7AEB8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20B754-1F45-D329-F35C-EDC86DD0DB28}"/>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44884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5949DA-CB13-692C-03FF-B5E8A84CC4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1B26B4-8C49-9CBE-D2EE-343DF7A312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05BC98-B3A1-9136-755F-BB5F204180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5D093-5927-412C-ADA3-1BFF878D16C6}" type="datetimeFigureOut">
              <a:rPr lang="en-US" smtClean="0"/>
              <a:t>11/28/2023</a:t>
            </a:fld>
            <a:endParaRPr lang="en-US"/>
          </a:p>
        </p:txBody>
      </p:sp>
      <p:sp>
        <p:nvSpPr>
          <p:cNvPr id="5" name="Footer Placeholder 4">
            <a:extLst>
              <a:ext uri="{FF2B5EF4-FFF2-40B4-BE49-F238E27FC236}">
                <a16:creationId xmlns:a16="http://schemas.microsoft.com/office/drawing/2014/main" id="{58D8D31F-AA01-DA81-FC79-16B5F5E887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67917D-92AE-94F6-86F2-18344DCD82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26611-50ED-4E91-B441-003332341764}" type="slidenum">
              <a:rPr lang="en-US" smtClean="0"/>
              <a:t>‹#›</a:t>
            </a:fld>
            <a:endParaRPr lang="en-US"/>
          </a:p>
        </p:txBody>
      </p:sp>
    </p:spTree>
    <p:extLst>
      <p:ext uri="{BB962C8B-B14F-4D97-AF65-F5344CB8AC3E}">
        <p14:creationId xmlns:p14="http://schemas.microsoft.com/office/powerpoint/2010/main" val="1074273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2E7E-1EB5-4CAE-3ABB-BA3AFCEE7CE3}"/>
              </a:ext>
            </a:extLst>
          </p:cNvPr>
          <p:cNvSpPr>
            <a:spLocks noGrp="1"/>
          </p:cNvSpPr>
          <p:nvPr>
            <p:ph type="ctrTitle"/>
          </p:nvPr>
        </p:nvSpPr>
        <p:spPr/>
        <p:txBody>
          <a:bodyPr/>
          <a:lstStyle/>
          <a:p>
            <a:r>
              <a:rPr lang="en-US" dirty="0"/>
              <a:t>Bureau of Indian Affairs TTP/RM Update </a:t>
            </a:r>
          </a:p>
        </p:txBody>
      </p:sp>
      <p:sp>
        <p:nvSpPr>
          <p:cNvPr id="3" name="Subtitle 2">
            <a:extLst>
              <a:ext uri="{FF2B5EF4-FFF2-40B4-BE49-F238E27FC236}">
                <a16:creationId xmlns:a16="http://schemas.microsoft.com/office/drawing/2014/main" id="{AEC5755B-49A9-D262-1B18-7E851E568BAD}"/>
              </a:ext>
            </a:extLst>
          </p:cNvPr>
          <p:cNvSpPr>
            <a:spLocks noGrp="1"/>
          </p:cNvSpPr>
          <p:nvPr>
            <p:ph type="subTitle" idx="1"/>
          </p:nvPr>
        </p:nvSpPr>
        <p:spPr>
          <a:xfrm>
            <a:off x="1524000" y="4079875"/>
            <a:ext cx="9144000" cy="1655762"/>
          </a:xfrm>
        </p:spPr>
        <p:txBody>
          <a:bodyPr>
            <a:normAutofit/>
          </a:bodyPr>
          <a:lstStyle/>
          <a:p>
            <a:r>
              <a:rPr lang="en-US" dirty="0"/>
              <a:t>November 28, 2023</a:t>
            </a:r>
          </a:p>
          <a:p>
            <a:r>
              <a:rPr lang="en-US" dirty="0"/>
              <a:t>Alaska BIA Providers</a:t>
            </a:r>
          </a:p>
          <a:p>
            <a:r>
              <a:rPr lang="en-US" dirty="0"/>
              <a:t>Anchorage, AK</a:t>
            </a:r>
          </a:p>
        </p:txBody>
      </p:sp>
      <p:pic>
        <p:nvPicPr>
          <p:cNvPr id="4" name="Picture 3">
            <a:extLst>
              <a:ext uri="{FF2B5EF4-FFF2-40B4-BE49-F238E27FC236}">
                <a16:creationId xmlns:a16="http://schemas.microsoft.com/office/drawing/2014/main" id="{FA2AA473-E2E1-AB6F-71BF-0F16C1495C53}"/>
              </a:ext>
            </a:extLst>
          </p:cNvPr>
          <p:cNvPicPr>
            <a:picLocks noChangeAspect="1"/>
          </p:cNvPicPr>
          <p:nvPr/>
        </p:nvPicPr>
        <p:blipFill>
          <a:blip r:embed="rId2"/>
          <a:stretch>
            <a:fillRect/>
          </a:stretch>
        </p:blipFill>
        <p:spPr>
          <a:xfrm>
            <a:off x="425326" y="371369"/>
            <a:ext cx="11608358" cy="1317838"/>
          </a:xfrm>
          <a:prstGeom prst="rect">
            <a:avLst/>
          </a:prstGeom>
        </p:spPr>
      </p:pic>
    </p:spTree>
    <p:extLst>
      <p:ext uri="{BB962C8B-B14F-4D97-AF65-F5344CB8AC3E}">
        <p14:creationId xmlns:p14="http://schemas.microsoft.com/office/powerpoint/2010/main" val="2996452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F3DB6-3CE8-753D-9451-9860FC1EB90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A7B36F7-7BAE-779F-2B5E-56CB6144C71C}"/>
              </a:ext>
            </a:extLst>
          </p:cNvPr>
          <p:cNvSpPr>
            <a:spLocks noGrp="1"/>
          </p:cNvSpPr>
          <p:nvPr>
            <p:ph idx="1"/>
          </p:nvPr>
        </p:nvSpPr>
        <p:spPr/>
        <p:txBody>
          <a:bodyPr>
            <a:normAutofit lnSpcReduction="10000"/>
          </a:bodyPr>
          <a:lstStyle/>
          <a:p>
            <a:r>
              <a:rPr lang="en-US" dirty="0"/>
              <a:t>LeRoy Gishi</a:t>
            </a:r>
          </a:p>
          <a:p>
            <a:pPr lvl="1"/>
            <a:r>
              <a:rPr lang="en-US" dirty="0"/>
              <a:t>Program Oversight and Coordination with FHWA and BIA Regions</a:t>
            </a:r>
          </a:p>
          <a:p>
            <a:r>
              <a:rPr lang="en-US" dirty="0"/>
              <a:t>Sheldon Kipp</a:t>
            </a:r>
          </a:p>
          <a:p>
            <a:pPr lvl="1"/>
            <a:r>
              <a:rPr lang="en-US" dirty="0"/>
              <a:t>Inventory</a:t>
            </a:r>
          </a:p>
          <a:p>
            <a:pPr lvl="1"/>
            <a:r>
              <a:rPr lang="en-US" dirty="0"/>
              <a:t>RIFDS/NTTFI</a:t>
            </a:r>
          </a:p>
          <a:p>
            <a:pPr lvl="1"/>
            <a:r>
              <a:rPr lang="en-US" dirty="0"/>
              <a:t>Bridge</a:t>
            </a:r>
          </a:p>
          <a:p>
            <a:pPr lvl="1"/>
            <a:r>
              <a:rPr lang="en-US" dirty="0"/>
              <a:t>Road Maintenance –Deferred </a:t>
            </a:r>
            <a:r>
              <a:rPr lang="en-US" dirty="0" err="1"/>
              <a:t>Maint</a:t>
            </a:r>
            <a:r>
              <a:rPr lang="en-US" dirty="0"/>
              <a:t>.</a:t>
            </a:r>
          </a:p>
          <a:p>
            <a:r>
              <a:rPr lang="en-US" dirty="0"/>
              <a:t>Minnie Mann</a:t>
            </a:r>
          </a:p>
          <a:p>
            <a:pPr lvl="1"/>
            <a:r>
              <a:rPr lang="en-US" dirty="0"/>
              <a:t>TTP agreements</a:t>
            </a:r>
          </a:p>
          <a:p>
            <a:pPr lvl="1"/>
            <a:r>
              <a:rPr lang="en-US" dirty="0"/>
              <a:t>Funding allocation</a:t>
            </a:r>
          </a:p>
          <a:p>
            <a:pPr lvl="1"/>
            <a:r>
              <a:rPr lang="en-US" dirty="0"/>
              <a:t>IGFTA (202(a)(9))</a:t>
            </a:r>
          </a:p>
          <a:p>
            <a:pPr marL="457200" lvl="1" indent="0">
              <a:buNone/>
            </a:pPr>
            <a:endParaRPr lang="en-US" dirty="0"/>
          </a:p>
        </p:txBody>
      </p:sp>
    </p:spTree>
    <p:extLst>
      <p:ext uri="{BB962C8B-B14F-4D97-AF65-F5344CB8AC3E}">
        <p14:creationId xmlns:p14="http://schemas.microsoft.com/office/powerpoint/2010/main" val="46536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DA3F-B714-47EE-B4DD-B534E63DE2C5}"/>
              </a:ext>
            </a:extLst>
          </p:cNvPr>
          <p:cNvSpPr>
            <a:spLocks noGrp="1"/>
          </p:cNvSpPr>
          <p:nvPr>
            <p:ph type="title"/>
          </p:nvPr>
        </p:nvSpPr>
        <p:spPr/>
        <p:txBody>
          <a:bodyPr/>
          <a:lstStyle/>
          <a:p>
            <a:r>
              <a:rPr lang="en-US" dirty="0"/>
              <a:t>FY2024 TTP Funding </a:t>
            </a:r>
          </a:p>
        </p:txBody>
      </p:sp>
      <p:sp>
        <p:nvSpPr>
          <p:cNvPr id="3" name="Content Placeholder 2">
            <a:extLst>
              <a:ext uri="{FF2B5EF4-FFF2-40B4-BE49-F238E27FC236}">
                <a16:creationId xmlns:a16="http://schemas.microsoft.com/office/drawing/2014/main" id="{7B0B2657-595E-438F-A3B7-70B86FE5CB7C}"/>
              </a:ext>
            </a:extLst>
          </p:cNvPr>
          <p:cNvSpPr>
            <a:spLocks noGrp="1"/>
          </p:cNvSpPr>
          <p:nvPr>
            <p:ph idx="1"/>
          </p:nvPr>
        </p:nvSpPr>
        <p:spPr>
          <a:xfrm>
            <a:off x="838200" y="1825625"/>
            <a:ext cx="10782300" cy="4351338"/>
          </a:xfrm>
        </p:spPr>
        <p:txBody>
          <a:bodyPr>
            <a:normAutofit fontScale="70000" lnSpcReduction="20000"/>
          </a:bodyPr>
          <a:lstStyle/>
          <a:p>
            <a:r>
              <a:rPr lang="en-US" dirty="0"/>
              <a:t>Currently operating under a 111 day Continuing Resolution</a:t>
            </a:r>
          </a:p>
          <a:p>
            <a:r>
              <a:rPr lang="en-US" dirty="0"/>
              <a:t>TTP Program Under CR1/CR2:</a:t>
            </a:r>
          </a:p>
          <a:p>
            <a:pPr lvl="1"/>
            <a:r>
              <a:rPr lang="en-US" dirty="0"/>
              <a:t>CR1 Available authority:  48/366</a:t>
            </a:r>
            <a:r>
              <a:rPr lang="en-US" baseline="30000" dirty="0"/>
              <a:t>th</a:t>
            </a:r>
            <a:r>
              <a:rPr lang="en-US" dirty="0"/>
              <a:t>  or ~ 13.11% of FY2023 tribal shares</a:t>
            </a:r>
          </a:p>
          <a:p>
            <a:pPr lvl="1"/>
            <a:r>
              <a:rPr lang="en-US" dirty="0"/>
              <a:t>CR2 Available authority:  63/366</a:t>
            </a:r>
            <a:r>
              <a:rPr lang="en-US" baseline="30000" dirty="0"/>
              <a:t>th</a:t>
            </a:r>
            <a:r>
              <a:rPr lang="en-US" dirty="0"/>
              <a:t>  or ~ 17.21% of FY2023 tribal shares</a:t>
            </a:r>
          </a:p>
          <a:p>
            <a:pPr lvl="1"/>
            <a:endParaRPr lang="en-US" dirty="0"/>
          </a:p>
          <a:p>
            <a:pPr lvl="1"/>
            <a:r>
              <a:rPr lang="en-US" dirty="0"/>
              <a:t>Available amount: Use FY2023 Final Tribal Shares:</a:t>
            </a:r>
          </a:p>
          <a:p>
            <a:pPr lvl="2"/>
            <a:r>
              <a:rPr lang="en-US" dirty="0"/>
              <a:t>~30.33% of $453.1 M for Tribal Shares</a:t>
            </a:r>
          </a:p>
          <a:p>
            <a:pPr lvl="2"/>
            <a:r>
              <a:rPr lang="en-US" dirty="0"/>
              <a:t>~30.33% of $10.3 M for 2% Planning</a:t>
            </a:r>
          </a:p>
          <a:p>
            <a:r>
              <a:rPr lang="en-US" dirty="0"/>
              <a:t>When full year appropriation is enacted, anticipated authorized amount for FY2024 from Surface Transportation Reauthorization Act of 2021 or “STRA-21” is:              </a:t>
            </a:r>
          </a:p>
          <a:p>
            <a:pPr marL="457200" lvl="1" indent="0">
              <a:buNone/>
            </a:pPr>
            <a:r>
              <a:rPr lang="en-US" dirty="0"/>
              <a:t>            FY24:</a:t>
            </a:r>
            <a:r>
              <a:rPr lang="en-US" b="1" dirty="0">
                <a:solidFill>
                  <a:srgbClr val="FF0000"/>
                </a:solidFill>
              </a:rPr>
              <a:t>  $602,460,000</a:t>
            </a:r>
          </a:p>
          <a:p>
            <a:pPr lvl="1"/>
            <a:r>
              <a:rPr lang="en-US" dirty="0"/>
              <a:t>Formula run in FY2024 will be similar as in previous years (2013-2023) with the following changes in the set-asides:</a:t>
            </a:r>
          </a:p>
          <a:p>
            <a:pPr lvl="2"/>
            <a:r>
              <a:rPr lang="en-US" u="sng" dirty="0">
                <a:solidFill>
                  <a:srgbClr val="FF0000"/>
                </a:solidFill>
              </a:rPr>
              <a:t>No</a:t>
            </a:r>
            <a:r>
              <a:rPr lang="en-US" dirty="0"/>
              <a:t> 3% takedown for bridges (bridges funded with other BIL auth. Funds)</a:t>
            </a:r>
          </a:p>
          <a:p>
            <a:pPr lvl="2"/>
            <a:r>
              <a:rPr lang="en-US" dirty="0"/>
              <a:t>Safety fund: 4%</a:t>
            </a:r>
          </a:p>
          <a:p>
            <a:pPr lvl="2"/>
            <a:r>
              <a:rPr lang="en-US" dirty="0"/>
              <a:t>A takedown of $9,000,000 for Tribal High Priority Projects</a:t>
            </a:r>
          </a:p>
          <a:p>
            <a:pPr lvl="2"/>
            <a:r>
              <a:rPr lang="en-US" dirty="0"/>
              <a:t>Set-asides only impact the amount of funding going into the formula</a:t>
            </a:r>
          </a:p>
        </p:txBody>
      </p:sp>
      <p:grpSp>
        <p:nvGrpSpPr>
          <p:cNvPr id="7" name="Group 6">
            <a:extLst>
              <a:ext uri="{FF2B5EF4-FFF2-40B4-BE49-F238E27FC236}">
                <a16:creationId xmlns:a16="http://schemas.microsoft.com/office/drawing/2014/main" id="{D95F9E72-7CBC-49DE-8E3F-DF6EF3BC5CF8}"/>
              </a:ext>
            </a:extLst>
          </p:cNvPr>
          <p:cNvGrpSpPr/>
          <p:nvPr/>
        </p:nvGrpSpPr>
        <p:grpSpPr>
          <a:xfrm>
            <a:off x="966288" y="5683377"/>
            <a:ext cx="8701134" cy="987172"/>
            <a:chOff x="242388" y="5584314"/>
            <a:chExt cx="8701134" cy="987172"/>
          </a:xfrm>
        </p:grpSpPr>
        <p:pic>
          <p:nvPicPr>
            <p:cNvPr id="5" name="Picture 4">
              <a:extLst>
                <a:ext uri="{FF2B5EF4-FFF2-40B4-BE49-F238E27FC236}">
                  <a16:creationId xmlns:a16="http://schemas.microsoft.com/office/drawing/2014/main" id="{95E71191-037F-4BA0-B24F-35F2CD16463F}"/>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7913221" y="5584314"/>
              <a:ext cx="1030301" cy="987172"/>
            </a:xfrm>
            <a:prstGeom prst="rect">
              <a:avLst/>
            </a:prstGeom>
          </p:spPr>
        </p:pic>
        <p:pic>
          <p:nvPicPr>
            <p:cNvPr id="6" name="Picture 5">
              <a:extLst>
                <a:ext uri="{FF2B5EF4-FFF2-40B4-BE49-F238E27FC236}">
                  <a16:creationId xmlns:a16="http://schemas.microsoft.com/office/drawing/2014/main" id="{A7C07C37-7662-402C-A776-847311B0847F}"/>
                </a:ext>
              </a:extLst>
            </p:cNvPr>
            <p:cNvPicPr>
              <a:picLocks noChangeAspect="1"/>
            </p:cNvPicPr>
            <p:nvPr/>
          </p:nvPicPr>
          <p:blipFill>
            <a:blip r:embed="rId5"/>
            <a:stretch>
              <a:fillRect/>
            </a:stretch>
          </p:blipFill>
          <p:spPr>
            <a:xfrm>
              <a:off x="242388" y="5707203"/>
              <a:ext cx="846183" cy="864283"/>
            </a:xfrm>
            <a:prstGeom prst="rect">
              <a:avLst/>
            </a:prstGeom>
          </p:spPr>
        </p:pic>
      </p:grpSp>
    </p:spTree>
    <p:extLst>
      <p:ext uri="{BB962C8B-B14F-4D97-AF65-F5344CB8AC3E}">
        <p14:creationId xmlns:p14="http://schemas.microsoft.com/office/powerpoint/2010/main" val="317009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A227F-357D-E4F2-D2F7-EE814B830211}"/>
              </a:ext>
            </a:extLst>
          </p:cNvPr>
          <p:cNvSpPr>
            <a:spLocks noGrp="1"/>
          </p:cNvSpPr>
          <p:nvPr>
            <p:ph type="title"/>
          </p:nvPr>
        </p:nvSpPr>
        <p:spPr/>
        <p:txBody>
          <a:bodyPr/>
          <a:lstStyle/>
          <a:p>
            <a:r>
              <a:rPr lang="en-US" dirty="0"/>
              <a:t>BIA Road Maintenance Program</a:t>
            </a:r>
          </a:p>
        </p:txBody>
      </p:sp>
      <p:sp>
        <p:nvSpPr>
          <p:cNvPr id="3" name="Content Placeholder 2">
            <a:extLst>
              <a:ext uri="{FF2B5EF4-FFF2-40B4-BE49-F238E27FC236}">
                <a16:creationId xmlns:a16="http://schemas.microsoft.com/office/drawing/2014/main" id="{1DDA1703-3EAB-AA0C-7E83-81219F2E2659}"/>
              </a:ext>
            </a:extLst>
          </p:cNvPr>
          <p:cNvSpPr>
            <a:spLocks noGrp="1"/>
          </p:cNvSpPr>
          <p:nvPr>
            <p:ph idx="1"/>
          </p:nvPr>
        </p:nvSpPr>
        <p:spPr>
          <a:xfrm>
            <a:off x="838200" y="1523277"/>
            <a:ext cx="10515600" cy="4351338"/>
          </a:xfrm>
        </p:spPr>
        <p:txBody>
          <a:bodyPr>
            <a:normAutofit lnSpcReduction="10000"/>
          </a:bodyPr>
          <a:lstStyle/>
          <a:p>
            <a:r>
              <a:rPr lang="en-US" dirty="0"/>
              <a:t>Maintenance of BIA transportation facilities on BIA owned roads</a:t>
            </a:r>
          </a:p>
          <a:p>
            <a:pPr lvl="1"/>
            <a:r>
              <a:rPr lang="en-US" dirty="0"/>
              <a:t>Roads:  29,100 miles</a:t>
            </a:r>
          </a:p>
          <a:p>
            <a:pPr lvl="1"/>
            <a:r>
              <a:rPr lang="en-US" dirty="0"/>
              <a:t>Bridges:  1,009</a:t>
            </a:r>
          </a:p>
          <a:p>
            <a:pPr lvl="1"/>
            <a:r>
              <a:rPr lang="en-US" dirty="0"/>
              <a:t>One ferry in WA State</a:t>
            </a:r>
          </a:p>
          <a:p>
            <a:r>
              <a:rPr lang="en-US" dirty="0"/>
              <a:t>Funding: DOI annual Appropriations</a:t>
            </a:r>
          </a:p>
          <a:p>
            <a:r>
              <a:rPr lang="en-US" dirty="0"/>
              <a:t>290 of the 574 Tribes have BIA roads/bridges (eligibility)</a:t>
            </a:r>
          </a:p>
          <a:p>
            <a:r>
              <a:rPr lang="en-US" dirty="0"/>
              <a:t>200 Tribes contract the BIA </a:t>
            </a:r>
            <a:r>
              <a:rPr lang="en-US" dirty="0" err="1"/>
              <a:t>Maint</a:t>
            </a:r>
            <a:r>
              <a:rPr lang="en-US" dirty="0"/>
              <a:t>. Program; the remainder of the locations are maintained as a “direct service” of BIA forces</a:t>
            </a:r>
          </a:p>
          <a:p>
            <a:r>
              <a:rPr lang="en-US" dirty="0"/>
              <a:t>87% of the BIA Roads are located in 6 of the 12 BIA Regions</a:t>
            </a:r>
          </a:p>
          <a:p>
            <a:r>
              <a:rPr lang="en-US" dirty="0"/>
              <a:t>59 of the 574 Tribes have 87% of the BIA Roads on their lands</a:t>
            </a:r>
          </a:p>
        </p:txBody>
      </p:sp>
      <p:grpSp>
        <p:nvGrpSpPr>
          <p:cNvPr id="4" name="Group 3">
            <a:extLst>
              <a:ext uri="{FF2B5EF4-FFF2-40B4-BE49-F238E27FC236}">
                <a16:creationId xmlns:a16="http://schemas.microsoft.com/office/drawing/2014/main" id="{0DCE0C49-FEC6-790F-E6AC-BE0A02FCB672}"/>
              </a:ext>
            </a:extLst>
          </p:cNvPr>
          <p:cNvGrpSpPr/>
          <p:nvPr/>
        </p:nvGrpSpPr>
        <p:grpSpPr>
          <a:xfrm>
            <a:off x="1766388" y="5584314"/>
            <a:ext cx="8701134" cy="987172"/>
            <a:chOff x="242388" y="5584314"/>
            <a:chExt cx="8701134" cy="987172"/>
          </a:xfrm>
        </p:grpSpPr>
        <p:pic>
          <p:nvPicPr>
            <p:cNvPr id="5" name="Picture 4">
              <a:extLst>
                <a:ext uri="{FF2B5EF4-FFF2-40B4-BE49-F238E27FC236}">
                  <a16:creationId xmlns:a16="http://schemas.microsoft.com/office/drawing/2014/main" id="{9A6C8160-9FD4-EE3A-AA5B-9F7F1C02459C}"/>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7913221" y="5584314"/>
              <a:ext cx="1030301" cy="987172"/>
            </a:xfrm>
            <a:prstGeom prst="rect">
              <a:avLst/>
            </a:prstGeom>
          </p:spPr>
        </p:pic>
        <p:pic>
          <p:nvPicPr>
            <p:cNvPr id="6" name="Picture 5">
              <a:extLst>
                <a:ext uri="{FF2B5EF4-FFF2-40B4-BE49-F238E27FC236}">
                  <a16:creationId xmlns:a16="http://schemas.microsoft.com/office/drawing/2014/main" id="{4C75EBB5-D5F3-537F-D059-F5D157344E40}"/>
                </a:ext>
              </a:extLst>
            </p:cNvPr>
            <p:cNvPicPr>
              <a:picLocks noChangeAspect="1"/>
            </p:cNvPicPr>
            <p:nvPr/>
          </p:nvPicPr>
          <p:blipFill>
            <a:blip r:embed="rId5"/>
            <a:stretch>
              <a:fillRect/>
            </a:stretch>
          </p:blipFill>
          <p:spPr>
            <a:xfrm>
              <a:off x="242388" y="5707203"/>
              <a:ext cx="846183" cy="864283"/>
            </a:xfrm>
            <a:prstGeom prst="rect">
              <a:avLst/>
            </a:prstGeom>
          </p:spPr>
        </p:pic>
      </p:grpSp>
    </p:spTree>
    <p:extLst>
      <p:ext uri="{BB962C8B-B14F-4D97-AF65-F5344CB8AC3E}">
        <p14:creationId xmlns:p14="http://schemas.microsoft.com/office/powerpoint/2010/main" val="169495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52BC3-C728-B319-A6E5-9E01E13AFA63}"/>
              </a:ext>
            </a:extLst>
          </p:cNvPr>
          <p:cNvSpPr>
            <a:spLocks noGrp="1"/>
          </p:cNvSpPr>
          <p:nvPr>
            <p:ph type="title"/>
          </p:nvPr>
        </p:nvSpPr>
        <p:spPr/>
        <p:txBody>
          <a:bodyPr>
            <a:normAutofit/>
          </a:bodyPr>
          <a:lstStyle/>
          <a:p>
            <a:r>
              <a:rPr lang="en-US" sz="3300" b="1" dirty="0"/>
              <a:t>BIA Update – Division of Transportation- Road Maintenance</a:t>
            </a:r>
          </a:p>
        </p:txBody>
      </p:sp>
      <p:sp>
        <p:nvSpPr>
          <p:cNvPr id="3" name="Content Placeholder 2">
            <a:extLst>
              <a:ext uri="{FF2B5EF4-FFF2-40B4-BE49-F238E27FC236}">
                <a16:creationId xmlns:a16="http://schemas.microsoft.com/office/drawing/2014/main" id="{71BD3FD8-98D6-BC0B-A9E6-4790A25D2094}"/>
              </a:ext>
            </a:extLst>
          </p:cNvPr>
          <p:cNvSpPr>
            <a:spLocks noGrp="1"/>
          </p:cNvSpPr>
          <p:nvPr>
            <p:ph idx="1"/>
          </p:nvPr>
        </p:nvSpPr>
        <p:spPr>
          <a:xfrm>
            <a:off x="838200" y="1825625"/>
            <a:ext cx="10693400" cy="1603375"/>
          </a:xfrm>
        </p:spPr>
        <p:txBody>
          <a:bodyPr>
            <a:normAutofit lnSpcReduction="10000"/>
          </a:bodyPr>
          <a:lstStyle/>
          <a:p>
            <a:r>
              <a:rPr lang="en-US" dirty="0"/>
              <a:t>Road Maintenance Funding (FY2024):   FY24 DOI Appropriations Not Enacted</a:t>
            </a:r>
          </a:p>
          <a:p>
            <a:r>
              <a:rPr lang="en-US" dirty="0"/>
              <a:t>Currently under a 125 day Continuing Resolution (CR1/CR2)</a:t>
            </a:r>
          </a:p>
          <a:p>
            <a:pPr lvl="2"/>
            <a:r>
              <a:rPr lang="en-US" dirty="0"/>
              <a:t>BIA Road Maintenance Program (FY23):	34.15 % of FY2023 or $13.4 M</a:t>
            </a:r>
          </a:p>
          <a:p>
            <a:pPr lvl="2"/>
            <a:endParaRPr lang="en-US" dirty="0"/>
          </a:p>
          <a:p>
            <a:pPr lvl="2"/>
            <a:endParaRPr lang="en-US" dirty="0"/>
          </a:p>
          <a:p>
            <a:endParaRPr lang="en-US" dirty="0"/>
          </a:p>
        </p:txBody>
      </p:sp>
      <p:grpSp>
        <p:nvGrpSpPr>
          <p:cNvPr id="4" name="Group 3">
            <a:extLst>
              <a:ext uri="{FF2B5EF4-FFF2-40B4-BE49-F238E27FC236}">
                <a16:creationId xmlns:a16="http://schemas.microsoft.com/office/drawing/2014/main" id="{893F8B5F-54E1-778D-E628-69E4ECA404D7}"/>
              </a:ext>
            </a:extLst>
          </p:cNvPr>
          <p:cNvGrpSpPr/>
          <p:nvPr/>
        </p:nvGrpSpPr>
        <p:grpSpPr>
          <a:xfrm>
            <a:off x="1766388" y="5584314"/>
            <a:ext cx="8701134" cy="987172"/>
            <a:chOff x="242388" y="5584314"/>
            <a:chExt cx="8701134" cy="987172"/>
          </a:xfrm>
        </p:grpSpPr>
        <p:pic>
          <p:nvPicPr>
            <p:cNvPr id="5" name="Picture 4">
              <a:extLst>
                <a:ext uri="{FF2B5EF4-FFF2-40B4-BE49-F238E27FC236}">
                  <a16:creationId xmlns:a16="http://schemas.microsoft.com/office/drawing/2014/main" id="{65E01DD6-FE96-7311-5F67-29F1EC584A0E}"/>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7913221" y="5584314"/>
              <a:ext cx="1030301" cy="987172"/>
            </a:xfrm>
            <a:prstGeom prst="rect">
              <a:avLst/>
            </a:prstGeom>
          </p:spPr>
        </p:pic>
        <p:pic>
          <p:nvPicPr>
            <p:cNvPr id="6" name="Picture 5">
              <a:extLst>
                <a:ext uri="{FF2B5EF4-FFF2-40B4-BE49-F238E27FC236}">
                  <a16:creationId xmlns:a16="http://schemas.microsoft.com/office/drawing/2014/main" id="{CA9D2048-7BC8-66CF-414C-8400822A40BE}"/>
                </a:ext>
              </a:extLst>
            </p:cNvPr>
            <p:cNvPicPr>
              <a:picLocks noChangeAspect="1"/>
            </p:cNvPicPr>
            <p:nvPr/>
          </p:nvPicPr>
          <p:blipFill>
            <a:blip r:embed="rId5"/>
            <a:stretch>
              <a:fillRect/>
            </a:stretch>
          </p:blipFill>
          <p:spPr>
            <a:xfrm>
              <a:off x="242388" y="5707203"/>
              <a:ext cx="846183" cy="864283"/>
            </a:xfrm>
            <a:prstGeom prst="rect">
              <a:avLst/>
            </a:prstGeom>
          </p:spPr>
        </p:pic>
      </p:grpSp>
      <p:graphicFrame>
        <p:nvGraphicFramePr>
          <p:cNvPr id="8" name="Table 7">
            <a:extLst>
              <a:ext uri="{FF2B5EF4-FFF2-40B4-BE49-F238E27FC236}">
                <a16:creationId xmlns:a16="http://schemas.microsoft.com/office/drawing/2014/main" id="{53AAD952-2B32-4BD2-F419-973DF33DF348}"/>
              </a:ext>
            </a:extLst>
          </p:cNvPr>
          <p:cNvGraphicFramePr>
            <a:graphicFrameLocks noGrp="1"/>
          </p:cNvGraphicFramePr>
          <p:nvPr>
            <p:extLst>
              <p:ext uri="{D42A27DB-BD31-4B8C-83A1-F6EECF244321}">
                <p14:modId xmlns:p14="http://schemas.microsoft.com/office/powerpoint/2010/main" val="1283690271"/>
              </p:ext>
            </p:extLst>
          </p:nvPr>
        </p:nvGraphicFramePr>
        <p:xfrm>
          <a:off x="1498600" y="3596481"/>
          <a:ext cx="8813802" cy="1775619"/>
        </p:xfrm>
        <a:graphic>
          <a:graphicData uri="http://schemas.openxmlformats.org/drawingml/2006/table">
            <a:tbl>
              <a:tblPr/>
              <a:tblGrid>
                <a:gridCol w="1468967">
                  <a:extLst>
                    <a:ext uri="{9D8B030D-6E8A-4147-A177-3AD203B41FA5}">
                      <a16:colId xmlns:a16="http://schemas.microsoft.com/office/drawing/2014/main" val="2669755850"/>
                    </a:ext>
                  </a:extLst>
                </a:gridCol>
                <a:gridCol w="1468967">
                  <a:extLst>
                    <a:ext uri="{9D8B030D-6E8A-4147-A177-3AD203B41FA5}">
                      <a16:colId xmlns:a16="http://schemas.microsoft.com/office/drawing/2014/main" val="2520945133"/>
                    </a:ext>
                  </a:extLst>
                </a:gridCol>
                <a:gridCol w="1468967">
                  <a:extLst>
                    <a:ext uri="{9D8B030D-6E8A-4147-A177-3AD203B41FA5}">
                      <a16:colId xmlns:a16="http://schemas.microsoft.com/office/drawing/2014/main" val="1770303414"/>
                    </a:ext>
                  </a:extLst>
                </a:gridCol>
                <a:gridCol w="1468967">
                  <a:extLst>
                    <a:ext uri="{9D8B030D-6E8A-4147-A177-3AD203B41FA5}">
                      <a16:colId xmlns:a16="http://schemas.microsoft.com/office/drawing/2014/main" val="493808865"/>
                    </a:ext>
                  </a:extLst>
                </a:gridCol>
                <a:gridCol w="1468967">
                  <a:extLst>
                    <a:ext uri="{9D8B030D-6E8A-4147-A177-3AD203B41FA5}">
                      <a16:colId xmlns:a16="http://schemas.microsoft.com/office/drawing/2014/main" val="2987554354"/>
                    </a:ext>
                  </a:extLst>
                </a:gridCol>
                <a:gridCol w="1468967">
                  <a:extLst>
                    <a:ext uri="{9D8B030D-6E8A-4147-A177-3AD203B41FA5}">
                      <a16:colId xmlns:a16="http://schemas.microsoft.com/office/drawing/2014/main" val="3688346890"/>
                    </a:ext>
                  </a:extLst>
                </a:gridCol>
              </a:tblGrid>
              <a:tr h="52224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l" fontAlgn="b"/>
                      <a:r>
                        <a:rPr lang="en-US" sz="1800" b="1" i="0" u="none" strike="noStrike" dirty="0">
                          <a:solidFill>
                            <a:srgbClr val="000000"/>
                          </a:solidFill>
                          <a:effectLst/>
                          <a:latin typeface="Calibri" panose="020F0502020204030204" pitchFamily="34" charset="0"/>
                        </a:rPr>
                        <a:t>          Road Maintenance  - Funding table for last 5 years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550301"/>
                  </a:ext>
                </a:extLst>
              </a:tr>
              <a:tr h="417793">
                <a:tc>
                  <a:txBody>
                    <a:bodyPr/>
                    <a:lstStyle/>
                    <a:p>
                      <a:pPr algn="ctr" fontAlgn="b"/>
                      <a:r>
                        <a:rPr lang="en-US" sz="1600" b="1" i="0" u="none" strike="noStrike">
                          <a:solidFill>
                            <a:srgbClr val="000000"/>
                          </a:solidFill>
                          <a:effectLst/>
                          <a:latin typeface="Calibri" panose="020F0502020204030204" pitchFamily="34" charset="0"/>
                        </a:rPr>
                        <a:t>FY2018 Enacted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FY2020 Enacted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FY2021 Enacted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FY2022 Enacted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FY2023 Enacted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FY2024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6507953"/>
                  </a:ext>
                </a:extLst>
              </a:tr>
              <a:tr h="835585">
                <a:tc>
                  <a:txBody>
                    <a:bodyPr/>
                    <a:lstStyle/>
                    <a:p>
                      <a:pPr algn="r" fontAlgn="b"/>
                      <a:r>
                        <a:rPr lang="en-US" sz="1600" b="1" i="0" u="none" strike="noStrike">
                          <a:solidFill>
                            <a:srgbClr val="000000"/>
                          </a:solidFill>
                          <a:effectLst/>
                          <a:latin typeface="Calibri" panose="020F0502020204030204" pitchFamily="34" charset="0"/>
                        </a:rPr>
                        <a:t>35,823,000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36,063,000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36,796,000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37,400,000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39,190,000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Operating under  125 day CR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931678"/>
                  </a:ext>
                </a:extLst>
              </a:tr>
            </a:tbl>
          </a:graphicData>
        </a:graphic>
      </p:graphicFrame>
    </p:spTree>
    <p:extLst>
      <p:ext uri="{BB962C8B-B14F-4D97-AF65-F5344CB8AC3E}">
        <p14:creationId xmlns:p14="http://schemas.microsoft.com/office/powerpoint/2010/main" val="3041710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F54BA-0A76-18A5-33A7-517494E53C95}"/>
              </a:ext>
            </a:extLst>
          </p:cNvPr>
          <p:cNvSpPr>
            <a:spLocks noGrp="1"/>
          </p:cNvSpPr>
          <p:nvPr>
            <p:ph type="title"/>
          </p:nvPr>
        </p:nvSpPr>
        <p:spPr/>
        <p:txBody>
          <a:bodyPr>
            <a:normAutofit/>
          </a:bodyPr>
          <a:lstStyle/>
          <a:p>
            <a:r>
              <a:rPr lang="en-US" dirty="0"/>
              <a:t>Sec 14005 of IIJA, Road Maintenance Program</a:t>
            </a:r>
          </a:p>
        </p:txBody>
      </p:sp>
      <p:sp>
        <p:nvSpPr>
          <p:cNvPr id="3" name="Content Placeholder 2">
            <a:extLst>
              <a:ext uri="{FF2B5EF4-FFF2-40B4-BE49-F238E27FC236}">
                <a16:creationId xmlns:a16="http://schemas.microsoft.com/office/drawing/2014/main" id="{ACC1C3DC-2DD3-2BF7-5B95-A34AABD82FCC}"/>
              </a:ext>
            </a:extLst>
          </p:cNvPr>
          <p:cNvSpPr>
            <a:spLocks noGrp="1"/>
          </p:cNvSpPr>
          <p:nvPr>
            <p:ph idx="1"/>
          </p:nvPr>
        </p:nvSpPr>
        <p:spPr/>
        <p:txBody>
          <a:bodyPr/>
          <a:lstStyle/>
          <a:p>
            <a:r>
              <a:rPr lang="en-US" dirty="0"/>
              <a:t>“authorized to be appropriated” to BIA to carry out the road maintenance of the Bureau –</a:t>
            </a:r>
          </a:p>
          <a:p>
            <a:pPr lvl="1"/>
            <a:r>
              <a:rPr lang="en-US" dirty="0"/>
              <a:t>$50,000,000 for fiscal year 2022;</a:t>
            </a:r>
          </a:p>
          <a:p>
            <a:pPr lvl="1"/>
            <a:r>
              <a:rPr lang="en-US" dirty="0"/>
              <a:t>$52,000,000 for fiscal year 2023;</a:t>
            </a:r>
          </a:p>
          <a:p>
            <a:pPr lvl="1"/>
            <a:r>
              <a:rPr lang="en-US" dirty="0"/>
              <a:t>$54,000,000 for fiscal year 2024;</a:t>
            </a:r>
          </a:p>
          <a:p>
            <a:pPr lvl="1"/>
            <a:r>
              <a:rPr lang="en-US" dirty="0"/>
              <a:t>$56,000,000 for fiscal year 2025; and</a:t>
            </a:r>
          </a:p>
          <a:p>
            <a:pPr lvl="1"/>
            <a:r>
              <a:rPr lang="en-US" dirty="0"/>
              <a:t>$58,000,000 for fiscal year 2026.</a:t>
            </a:r>
          </a:p>
          <a:p>
            <a:r>
              <a:rPr lang="en-US" b="1" dirty="0"/>
              <a:t>Must be appropriated by Congress in the respective year to be available</a:t>
            </a:r>
          </a:p>
        </p:txBody>
      </p:sp>
      <p:cxnSp>
        <p:nvCxnSpPr>
          <p:cNvPr id="5" name="Straight Connector 4">
            <a:extLst>
              <a:ext uri="{FF2B5EF4-FFF2-40B4-BE49-F238E27FC236}">
                <a16:creationId xmlns:a16="http://schemas.microsoft.com/office/drawing/2014/main" id="{FD845669-2A70-E4B4-087F-27D461AF59C6}"/>
              </a:ext>
            </a:extLst>
          </p:cNvPr>
          <p:cNvCxnSpPr/>
          <p:nvPr/>
        </p:nvCxnSpPr>
        <p:spPr>
          <a:xfrm>
            <a:off x="3030585" y="2855868"/>
            <a:ext cx="373597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04FCDBA-13CC-81D7-1DDE-2C9DF5F59EE9}"/>
              </a:ext>
            </a:extLst>
          </p:cNvPr>
          <p:cNvCxnSpPr/>
          <p:nvPr/>
        </p:nvCxnSpPr>
        <p:spPr>
          <a:xfrm>
            <a:off x="3030585" y="3237955"/>
            <a:ext cx="373597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4A5C9C6-FECA-4D44-2656-E3A7C992CAAC}"/>
              </a:ext>
            </a:extLst>
          </p:cNvPr>
          <p:cNvSpPr txBox="1"/>
          <p:nvPr/>
        </p:nvSpPr>
        <p:spPr>
          <a:xfrm>
            <a:off x="6888483" y="2457079"/>
            <a:ext cx="3569175" cy="1107996"/>
          </a:xfrm>
          <a:prstGeom prst="rect">
            <a:avLst/>
          </a:prstGeom>
          <a:noFill/>
        </p:spPr>
        <p:txBody>
          <a:bodyPr wrap="square" rtlCol="0">
            <a:spAutoFit/>
          </a:bodyPr>
          <a:lstStyle/>
          <a:p>
            <a:r>
              <a:rPr lang="en-US" sz="6600" b="1" dirty="0">
                <a:solidFill>
                  <a:srgbClr val="FF0000"/>
                </a:solidFill>
              </a:rPr>
              <a:t>}</a:t>
            </a:r>
            <a:r>
              <a:rPr lang="en-US" sz="1350" b="1" dirty="0">
                <a:solidFill>
                  <a:srgbClr val="FF0000"/>
                </a:solidFill>
              </a:rPr>
              <a:t>  Non Appropriated</a:t>
            </a:r>
          </a:p>
        </p:txBody>
      </p:sp>
      <p:grpSp>
        <p:nvGrpSpPr>
          <p:cNvPr id="4" name="Group 3">
            <a:extLst>
              <a:ext uri="{FF2B5EF4-FFF2-40B4-BE49-F238E27FC236}">
                <a16:creationId xmlns:a16="http://schemas.microsoft.com/office/drawing/2014/main" id="{49AC153A-4FFA-E665-7DFA-B517FBA36BD0}"/>
              </a:ext>
            </a:extLst>
          </p:cNvPr>
          <p:cNvGrpSpPr/>
          <p:nvPr/>
        </p:nvGrpSpPr>
        <p:grpSpPr>
          <a:xfrm>
            <a:off x="1766388" y="5584314"/>
            <a:ext cx="8701134" cy="987172"/>
            <a:chOff x="242388" y="5584314"/>
            <a:chExt cx="8701134" cy="987172"/>
          </a:xfrm>
        </p:grpSpPr>
        <p:pic>
          <p:nvPicPr>
            <p:cNvPr id="8" name="Picture 7">
              <a:extLst>
                <a:ext uri="{FF2B5EF4-FFF2-40B4-BE49-F238E27FC236}">
                  <a16:creationId xmlns:a16="http://schemas.microsoft.com/office/drawing/2014/main" id="{1D653704-C06B-F921-EB8E-E284A2D780CC}"/>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7913221" y="5584314"/>
              <a:ext cx="1030301" cy="987172"/>
            </a:xfrm>
            <a:prstGeom prst="rect">
              <a:avLst/>
            </a:prstGeom>
          </p:spPr>
        </p:pic>
        <p:pic>
          <p:nvPicPr>
            <p:cNvPr id="9" name="Picture 8">
              <a:extLst>
                <a:ext uri="{FF2B5EF4-FFF2-40B4-BE49-F238E27FC236}">
                  <a16:creationId xmlns:a16="http://schemas.microsoft.com/office/drawing/2014/main" id="{7B45A720-6D3F-7531-AF95-046E067F203B}"/>
                </a:ext>
              </a:extLst>
            </p:cNvPr>
            <p:cNvPicPr>
              <a:picLocks noChangeAspect="1"/>
            </p:cNvPicPr>
            <p:nvPr/>
          </p:nvPicPr>
          <p:blipFill>
            <a:blip r:embed="rId5"/>
            <a:stretch>
              <a:fillRect/>
            </a:stretch>
          </p:blipFill>
          <p:spPr>
            <a:xfrm>
              <a:off x="242388" y="5707203"/>
              <a:ext cx="846183" cy="864283"/>
            </a:xfrm>
            <a:prstGeom prst="rect">
              <a:avLst/>
            </a:prstGeom>
          </p:spPr>
        </p:pic>
      </p:grpSp>
      <p:sp>
        <p:nvSpPr>
          <p:cNvPr id="10" name="Rectangle 9">
            <a:extLst>
              <a:ext uri="{FF2B5EF4-FFF2-40B4-BE49-F238E27FC236}">
                <a16:creationId xmlns:a16="http://schemas.microsoft.com/office/drawing/2014/main" id="{C3F29185-0119-866A-2B7F-950AA5B8D56B}"/>
              </a:ext>
            </a:extLst>
          </p:cNvPr>
          <p:cNvSpPr/>
          <p:nvPr/>
        </p:nvSpPr>
        <p:spPr>
          <a:xfrm>
            <a:off x="977900" y="3429000"/>
            <a:ext cx="5232400" cy="457108"/>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061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81FC-C0BC-4CCE-BBD4-FEEE4FB59421}"/>
              </a:ext>
            </a:extLst>
          </p:cNvPr>
          <p:cNvSpPr>
            <a:spLocks noGrp="1"/>
          </p:cNvSpPr>
          <p:nvPr>
            <p:ph type="title"/>
          </p:nvPr>
        </p:nvSpPr>
        <p:spPr/>
        <p:txBody>
          <a:bodyPr/>
          <a:lstStyle/>
          <a:p>
            <a:r>
              <a:rPr lang="en-US" dirty="0"/>
              <a:t>BIL Title IV Provisions</a:t>
            </a:r>
          </a:p>
        </p:txBody>
      </p:sp>
      <p:sp>
        <p:nvSpPr>
          <p:cNvPr id="3" name="Content Placeholder 2">
            <a:extLst>
              <a:ext uri="{FF2B5EF4-FFF2-40B4-BE49-F238E27FC236}">
                <a16:creationId xmlns:a16="http://schemas.microsoft.com/office/drawing/2014/main" id="{6685D573-E9D3-4D8C-9CBC-2B91D105DFB0}"/>
              </a:ext>
            </a:extLst>
          </p:cNvPr>
          <p:cNvSpPr>
            <a:spLocks noGrp="1"/>
          </p:cNvSpPr>
          <p:nvPr>
            <p:ph idx="1"/>
          </p:nvPr>
        </p:nvSpPr>
        <p:spPr/>
        <p:txBody>
          <a:bodyPr>
            <a:normAutofit/>
          </a:bodyPr>
          <a:lstStyle/>
          <a:p>
            <a:r>
              <a:rPr lang="en-US" dirty="0"/>
              <a:t>Sec. 14002. Environmental reviews for certain tribal transportation facilities.</a:t>
            </a:r>
          </a:p>
          <a:p>
            <a:r>
              <a:rPr lang="en-US" dirty="0"/>
              <a:t>Sec. 14003. Programmatic agreements for tribal categorical exclusions.</a:t>
            </a:r>
          </a:p>
          <a:p>
            <a:r>
              <a:rPr lang="en-US" dirty="0"/>
              <a:t>Working with Office of Trust Services (BIA) on developing next steps for both 14002 and 14003.</a:t>
            </a:r>
          </a:p>
          <a:p>
            <a:pPr lvl="1"/>
            <a:r>
              <a:rPr lang="en-US" dirty="0"/>
              <a:t>Meet with FHWA to share “business protocols”</a:t>
            </a:r>
          </a:p>
          <a:p>
            <a:pPr lvl="1"/>
            <a:r>
              <a:rPr lang="en-US" dirty="0"/>
              <a:t>National Policy Memos (to be drafted)</a:t>
            </a:r>
          </a:p>
          <a:p>
            <a:pPr lvl="1"/>
            <a:r>
              <a:rPr lang="en-US" dirty="0"/>
              <a:t>Develop GIS-based Dashboard for tracking</a:t>
            </a:r>
          </a:p>
          <a:p>
            <a:pPr lvl="1"/>
            <a:r>
              <a:rPr lang="en-US" dirty="0"/>
              <a:t>Setup teams (within BIA and FHWA) to develop respective guidance</a:t>
            </a:r>
          </a:p>
        </p:txBody>
      </p:sp>
    </p:spTree>
    <p:extLst>
      <p:ext uri="{BB962C8B-B14F-4D97-AF65-F5344CB8AC3E}">
        <p14:creationId xmlns:p14="http://schemas.microsoft.com/office/powerpoint/2010/main" val="3574657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6D92-F9A2-08A1-E660-B82B3BD60F1B}"/>
              </a:ext>
            </a:extLst>
          </p:cNvPr>
          <p:cNvSpPr>
            <a:spLocks noGrp="1"/>
          </p:cNvSpPr>
          <p:nvPr>
            <p:ph type="title"/>
          </p:nvPr>
        </p:nvSpPr>
        <p:spPr/>
        <p:txBody>
          <a:bodyPr/>
          <a:lstStyle/>
          <a:p>
            <a:r>
              <a:rPr lang="en-US" dirty="0"/>
              <a:t>Sec. 14002</a:t>
            </a:r>
          </a:p>
        </p:txBody>
      </p:sp>
      <p:sp>
        <p:nvSpPr>
          <p:cNvPr id="3" name="Content Placeholder 2">
            <a:extLst>
              <a:ext uri="{FF2B5EF4-FFF2-40B4-BE49-F238E27FC236}">
                <a16:creationId xmlns:a16="http://schemas.microsoft.com/office/drawing/2014/main" id="{A08A8B02-0B88-288B-3802-E10D2E4DA1AB}"/>
              </a:ext>
            </a:extLst>
          </p:cNvPr>
          <p:cNvSpPr>
            <a:spLocks noGrp="1"/>
          </p:cNvSpPr>
          <p:nvPr>
            <p:ph idx="1"/>
          </p:nvPr>
        </p:nvSpPr>
        <p:spPr/>
        <p:txBody>
          <a:bodyPr/>
          <a:lstStyle/>
          <a:p>
            <a:r>
              <a:rPr lang="en-US" dirty="0"/>
              <a:t>Within agency (DOI):</a:t>
            </a:r>
          </a:p>
          <a:p>
            <a:pPr lvl="1"/>
            <a:r>
              <a:rPr lang="en-US" dirty="0"/>
              <a:t>Reviews are performed by field office (Region/Agencies)</a:t>
            </a:r>
          </a:p>
          <a:p>
            <a:pPr lvl="1"/>
            <a:r>
              <a:rPr lang="en-US" dirty="0"/>
              <a:t>In coordination with the Transportation staff</a:t>
            </a:r>
          </a:p>
          <a:p>
            <a:pPr lvl="1"/>
            <a:r>
              <a:rPr lang="en-US" dirty="0"/>
              <a:t>Directives will need to be established w/in BIA (and possibly FHWA)</a:t>
            </a:r>
          </a:p>
          <a:p>
            <a:pPr lvl="1"/>
            <a:r>
              <a:rPr lang="en-US" dirty="0"/>
              <a:t>Procedures for this process will follow BIA and/or FHWA in-house protocols, but the intent will be similar in compliance with provisions of 14002.</a:t>
            </a:r>
          </a:p>
          <a:p>
            <a:pPr lvl="1"/>
            <a:r>
              <a:rPr lang="en-US" dirty="0"/>
              <a:t>45 review period for approval and/or decision</a:t>
            </a:r>
          </a:p>
          <a:p>
            <a:pPr lvl="1"/>
            <a:r>
              <a:rPr lang="en-US" dirty="0"/>
              <a:t>One-time 30 day extension and justification for delay</a:t>
            </a:r>
          </a:p>
          <a:p>
            <a:pPr lvl="1"/>
            <a:r>
              <a:rPr lang="en-US" dirty="0"/>
              <a:t>After that report to Congress as to why approval/decision was not made</a:t>
            </a:r>
          </a:p>
        </p:txBody>
      </p:sp>
    </p:spTree>
    <p:extLst>
      <p:ext uri="{BB962C8B-B14F-4D97-AF65-F5344CB8AC3E}">
        <p14:creationId xmlns:p14="http://schemas.microsoft.com/office/powerpoint/2010/main" val="47098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81FC-C0BC-4CCE-BBD4-FEEE4FB59421}"/>
              </a:ext>
            </a:extLst>
          </p:cNvPr>
          <p:cNvSpPr>
            <a:spLocks noGrp="1"/>
          </p:cNvSpPr>
          <p:nvPr>
            <p:ph type="title"/>
          </p:nvPr>
        </p:nvSpPr>
        <p:spPr/>
        <p:txBody>
          <a:bodyPr/>
          <a:lstStyle/>
          <a:p>
            <a:r>
              <a:rPr lang="en-US" dirty="0"/>
              <a:t>BIL Title IV Provisions (</a:t>
            </a:r>
            <a:r>
              <a:rPr lang="en-US" dirty="0" err="1"/>
              <a:t>cont</a:t>
            </a:r>
            <a:r>
              <a:rPr lang="en-US" dirty="0"/>
              <a:t>)</a:t>
            </a:r>
          </a:p>
        </p:txBody>
      </p:sp>
      <p:sp>
        <p:nvSpPr>
          <p:cNvPr id="3" name="Content Placeholder 2">
            <a:extLst>
              <a:ext uri="{FF2B5EF4-FFF2-40B4-BE49-F238E27FC236}">
                <a16:creationId xmlns:a16="http://schemas.microsoft.com/office/drawing/2014/main" id="{6685D573-E9D3-4D8C-9CBC-2B91D105DFB0}"/>
              </a:ext>
            </a:extLst>
          </p:cNvPr>
          <p:cNvSpPr>
            <a:spLocks noGrp="1"/>
          </p:cNvSpPr>
          <p:nvPr>
            <p:ph idx="1"/>
          </p:nvPr>
        </p:nvSpPr>
        <p:spPr/>
        <p:txBody>
          <a:bodyPr>
            <a:normAutofit/>
          </a:bodyPr>
          <a:lstStyle/>
          <a:p>
            <a:r>
              <a:rPr lang="en-US" dirty="0"/>
              <a:t>Sec. 14006. Study of road maintenance on Indian land.</a:t>
            </a:r>
          </a:p>
          <a:p>
            <a:pPr lvl="1"/>
            <a:r>
              <a:rPr lang="en-US" dirty="0"/>
              <a:t>5 Briefing meetings held on BIA Road Maintenance Program</a:t>
            </a:r>
          </a:p>
          <a:p>
            <a:pPr lvl="1"/>
            <a:r>
              <a:rPr lang="en-US" dirty="0"/>
              <a:t>Date of Consultation to be determined</a:t>
            </a:r>
          </a:p>
          <a:p>
            <a:pPr lvl="1"/>
            <a:r>
              <a:rPr lang="en-US" dirty="0"/>
              <a:t>Preliminarily:</a:t>
            </a:r>
          </a:p>
          <a:p>
            <a:pPr lvl="2"/>
            <a:r>
              <a:rPr lang="en-US" dirty="0"/>
              <a:t>Background and data of program (90%) (Part 1)</a:t>
            </a:r>
          </a:p>
          <a:p>
            <a:pPr lvl="2"/>
            <a:r>
              <a:rPr lang="en-US" dirty="0"/>
              <a:t>Consultation (Dates to be Determined still) (Part 2)</a:t>
            </a:r>
          </a:p>
          <a:p>
            <a:pPr lvl="3"/>
            <a:r>
              <a:rPr lang="en-US" dirty="0"/>
              <a:t>Define “projects”</a:t>
            </a:r>
          </a:p>
          <a:p>
            <a:pPr lvl="3"/>
            <a:r>
              <a:rPr lang="en-US" dirty="0"/>
              <a:t>Needs</a:t>
            </a:r>
          </a:p>
          <a:p>
            <a:pPr lvl="3"/>
            <a:r>
              <a:rPr lang="en-US" dirty="0"/>
              <a:t>Distribution</a:t>
            </a:r>
          </a:p>
          <a:p>
            <a:pPr lvl="2"/>
            <a:r>
              <a:rPr lang="en-US" dirty="0"/>
              <a:t>Open discussion as needed</a:t>
            </a:r>
          </a:p>
          <a:p>
            <a:pPr lvl="2"/>
            <a:endParaRPr lang="en-US" dirty="0"/>
          </a:p>
          <a:p>
            <a:pPr lvl="2"/>
            <a:endParaRPr lang="en-US" dirty="0"/>
          </a:p>
        </p:txBody>
      </p:sp>
    </p:spTree>
    <p:extLst>
      <p:ext uri="{BB962C8B-B14F-4D97-AF65-F5344CB8AC3E}">
        <p14:creationId xmlns:p14="http://schemas.microsoft.com/office/powerpoint/2010/main" val="3055066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8EEE-E289-2F6A-FB6D-A70896D642D1}"/>
              </a:ext>
            </a:extLst>
          </p:cNvPr>
          <p:cNvSpPr>
            <a:spLocks noGrp="1"/>
          </p:cNvSpPr>
          <p:nvPr>
            <p:ph type="title"/>
          </p:nvPr>
        </p:nvSpPr>
        <p:spPr/>
        <p:txBody>
          <a:bodyPr/>
          <a:lstStyle/>
          <a:p>
            <a:r>
              <a:rPr lang="en-US" dirty="0"/>
              <a:t>RM Study (Sec. 14006)</a:t>
            </a:r>
          </a:p>
        </p:txBody>
      </p:sp>
      <p:sp>
        <p:nvSpPr>
          <p:cNvPr id="3" name="Content Placeholder 2">
            <a:extLst>
              <a:ext uri="{FF2B5EF4-FFF2-40B4-BE49-F238E27FC236}">
                <a16:creationId xmlns:a16="http://schemas.microsoft.com/office/drawing/2014/main" id="{930449C3-9774-5631-8516-F0BB5CBEBD06}"/>
              </a:ext>
            </a:extLst>
          </p:cNvPr>
          <p:cNvSpPr>
            <a:spLocks noGrp="1"/>
          </p:cNvSpPr>
          <p:nvPr>
            <p:ph idx="1"/>
          </p:nvPr>
        </p:nvSpPr>
        <p:spPr/>
        <p:txBody>
          <a:bodyPr>
            <a:normAutofit fontScale="92500"/>
          </a:bodyPr>
          <a:lstStyle/>
          <a:p>
            <a:r>
              <a:rPr lang="en-US" dirty="0"/>
              <a:t>BIA shall carry out a study to evaluate—</a:t>
            </a:r>
          </a:p>
          <a:p>
            <a:r>
              <a:rPr lang="en-US" dirty="0"/>
              <a:t>(1) the long-term viability and useful life of existing roads on Indian land;</a:t>
            </a:r>
          </a:p>
          <a:p>
            <a:r>
              <a:rPr lang="en-US" dirty="0"/>
              <a:t>(2) any steps necessary to achieve the goal of addressing the deferred maintenance backlog of existing roads on Indian land;</a:t>
            </a:r>
          </a:p>
          <a:p>
            <a:r>
              <a:rPr lang="en-US" dirty="0"/>
              <a:t>(3) programmatic reforms and performance enhancements necessary to achieve the goal of restructuring and streamlining road maintenance programs on existing or future roads located on Indian land; and</a:t>
            </a:r>
          </a:p>
          <a:p>
            <a:r>
              <a:rPr lang="en-US" dirty="0"/>
              <a:t>(4) recommendations on how to implement efforts to coordinate with States, counties, municipalities, and other units of local government to maintain roads on Indian land.</a:t>
            </a:r>
          </a:p>
        </p:txBody>
      </p:sp>
    </p:spTree>
    <p:extLst>
      <p:ext uri="{BB962C8B-B14F-4D97-AF65-F5344CB8AC3E}">
        <p14:creationId xmlns:p14="http://schemas.microsoft.com/office/powerpoint/2010/main" val="1841197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744</TotalTime>
  <Words>1563</Words>
  <Application>Microsoft Office PowerPoint</Application>
  <PresentationFormat>Widescreen</PresentationFormat>
  <Paragraphs>120</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Bureau of Indian Affairs TTP/RM Update </vt:lpstr>
      <vt:lpstr>FY2024 TTP Funding </vt:lpstr>
      <vt:lpstr>BIA Road Maintenance Program</vt:lpstr>
      <vt:lpstr>BIA Update – Division of Transportation- Road Maintenance</vt:lpstr>
      <vt:lpstr>Sec 14005 of IIJA, Road Maintenance Program</vt:lpstr>
      <vt:lpstr>BIL Title IV Provisions</vt:lpstr>
      <vt:lpstr>Sec. 14002</vt:lpstr>
      <vt:lpstr>BIL Title IV Provisions (cont)</vt:lpstr>
      <vt:lpstr>RM Study (Sec. 14006)</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BIA TTP/RM Update - TTPCC</dc:title>
  <dc:creator>Gishi, LeRoy</dc:creator>
  <cp:lastModifiedBy>Chavez, Minerva</cp:lastModifiedBy>
  <cp:revision>12</cp:revision>
  <dcterms:created xsi:type="dcterms:W3CDTF">2023-07-25T11:37:22Z</dcterms:created>
  <dcterms:modified xsi:type="dcterms:W3CDTF">2023-11-28T20:33:24Z</dcterms:modified>
</cp:coreProperties>
</file>