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9.xml" ContentType="application/vnd.openxmlformats-officedocument.presentationml.notesSl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9.xml" ContentType="application/vnd.openxmlformats-officedocument.drawingml.chart+xml"/>
  <Override PartName="/ppt/drawings/drawing2.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3.xml" ContentType="application/vnd.openxmlformats-officedocument.drawingml.chartshape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8927" r:id="rId2"/>
    <p:sldMasterId id="2147486674" r:id="rId3"/>
  </p:sldMasterIdLst>
  <p:notesMasterIdLst>
    <p:notesMasterId r:id="rId39"/>
  </p:notesMasterIdLst>
  <p:handoutMasterIdLst>
    <p:handoutMasterId r:id="rId40"/>
  </p:handoutMasterIdLst>
  <p:sldIdLst>
    <p:sldId id="1107" r:id="rId4"/>
    <p:sldId id="1160" r:id="rId5"/>
    <p:sldId id="1057" r:id="rId6"/>
    <p:sldId id="1152" r:id="rId7"/>
    <p:sldId id="1154" r:id="rId8"/>
    <p:sldId id="1155" r:id="rId9"/>
    <p:sldId id="1158" r:id="rId10"/>
    <p:sldId id="1159" r:id="rId11"/>
    <p:sldId id="1161" r:id="rId12"/>
    <p:sldId id="829" r:id="rId13"/>
    <p:sldId id="1041" r:id="rId14"/>
    <p:sldId id="1101" r:id="rId15"/>
    <p:sldId id="1156" r:id="rId16"/>
    <p:sldId id="1098" r:id="rId17"/>
    <p:sldId id="1094" r:id="rId18"/>
    <p:sldId id="956" r:id="rId19"/>
    <p:sldId id="1097" r:id="rId20"/>
    <p:sldId id="1132" r:id="rId21"/>
    <p:sldId id="1138" r:id="rId22"/>
    <p:sldId id="1157" r:id="rId23"/>
    <p:sldId id="1104" r:id="rId24"/>
    <p:sldId id="1146" r:id="rId25"/>
    <p:sldId id="1007" r:id="rId26"/>
    <p:sldId id="1034" r:id="rId27"/>
    <p:sldId id="934" r:id="rId28"/>
    <p:sldId id="966" r:id="rId29"/>
    <p:sldId id="1038" r:id="rId30"/>
    <p:sldId id="1126" r:id="rId31"/>
    <p:sldId id="1070" r:id="rId32"/>
    <p:sldId id="993" r:id="rId33"/>
    <p:sldId id="1093" r:id="rId34"/>
    <p:sldId id="1122" r:id="rId35"/>
    <p:sldId id="1008" r:id="rId36"/>
    <p:sldId id="1032" r:id="rId37"/>
    <p:sldId id="645" r:id="rId38"/>
  </p:sldIdLst>
  <p:sldSz cx="9144000" cy="6858000" type="screen4x3"/>
  <p:notesSz cx="7010400" cy="9296400"/>
  <p:defaultTextStyle>
    <a:defPPr>
      <a:defRPr lang="en-US"/>
    </a:defPPr>
    <a:lvl1pPr algn="l" rtl="0" eaLnBrk="0" fontAlgn="base" hangingPunct="0">
      <a:spcBef>
        <a:spcPct val="0"/>
      </a:spcBef>
      <a:spcAft>
        <a:spcPct val="0"/>
      </a:spcAft>
      <a:defRPr sz="1400"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400"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1400"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1400"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1400"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400"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400"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400"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400" b="1"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orient="horz" pos="895">
          <p15:clr>
            <a:srgbClr val="A4A3A4"/>
          </p15:clr>
        </p15:guide>
        <p15:guide id="3" orient="horz" pos="4007">
          <p15:clr>
            <a:srgbClr val="A4A3A4"/>
          </p15:clr>
        </p15:guide>
        <p15:guide id="4" pos="2868">
          <p15:clr>
            <a:srgbClr val="A4A3A4"/>
          </p15:clr>
        </p15:guide>
        <p15:guide id="5" pos="131">
          <p15:clr>
            <a:srgbClr val="A4A3A4"/>
          </p15:clr>
        </p15:guide>
        <p15:guide id="6" pos="5603">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tford, Stuart" initials="HS" lastIdx="2" clrIdx="0">
    <p:extLst>
      <p:ext uri="{19B8F6BF-5375-455C-9EA6-DF929625EA0E}">
        <p15:presenceInfo xmlns:p15="http://schemas.microsoft.com/office/powerpoint/2012/main" userId="S::stuart.hartford@indianaffairs.gov::da066279-020a-4066-8197-b13367f852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60AD4"/>
    <a:srgbClr val="006600"/>
    <a:srgbClr val="3399FF"/>
    <a:srgbClr val="F8CEDD"/>
    <a:srgbClr val="FFFFCE"/>
    <a:srgbClr val="33CCFF"/>
    <a:srgbClr val="0033CC"/>
    <a:srgbClr val="FFC7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87" autoAdjust="0"/>
    <p:restoredTop sz="77044" autoAdjust="0"/>
  </p:normalViewPr>
  <p:slideViewPr>
    <p:cSldViewPr snapToGrid="0">
      <p:cViewPr varScale="1">
        <p:scale>
          <a:sx n="53" d="100"/>
          <a:sy n="53" d="100"/>
        </p:scale>
        <p:origin x="2106" y="66"/>
      </p:cViewPr>
      <p:guideLst>
        <p:guide orient="horz" pos="2160"/>
        <p:guide orient="horz" pos="895"/>
        <p:guide orient="horz" pos="4007"/>
        <p:guide pos="2868"/>
        <p:guide pos="131"/>
        <p:guide pos="5603"/>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880"/>
    </p:cViewPr>
  </p:sorterViewPr>
  <p:notesViewPr>
    <p:cSldViewPr snapToGrid="0">
      <p:cViewPr>
        <p:scale>
          <a:sx n="150" d="100"/>
          <a:sy n="150" d="100"/>
        </p:scale>
        <p:origin x="936" y="-51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3.xml"/></Relationships>
</file>

<file path=ppt/charts/_rels/chart2.xml.rels><?xml version="1.0" encoding="UTF-8" standalone="yes"?>
<Relationships xmlns="http://schemas.openxmlformats.org/package/2006/relationships"><Relationship Id="rId3" Type="http://schemas.openxmlformats.org/officeDocument/2006/relationships/oleObject" Target="file:///\\ia.doi.net\ANC\Anchorage_Share\Data\Transportation\ADMINISTRATION\11%20BIA%20Providers%20Conference\2023%20BIA%20Providers%20Conference\Presentations\Day1-Tuesday\3%20-%20Andrew%20White\2023-10-20%20Providers%20Graphs.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ia.doi.net\ANC\Anchorage_Share\Data\Transportation\ADMINISTRATION\11%20BIA%20Providers%20Conference\2023%20BIA%20Providers%20Conference\Presentations\Day1-Tuesday\3%20-%20Andrew%20White\2023-10-20%20Providers%20Graphs.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ia.doi.net\ANC\Anchorage_Share\Data\Transportation\ADMINISTRATION\11%20BIA%20Providers%20Conference\2023%20BIA%20Providers%20Conference\Presentations\Day1-Tuesday\3%20-%20Andrew%20White\2023-10-20%20Providers%20Graphs.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7.xml.rels><?xml version="1.0" encoding="UTF-8" standalone="yes"?>
<Relationships xmlns="http://schemas.openxmlformats.org/package/2006/relationships"><Relationship Id="rId3" Type="http://schemas.openxmlformats.org/officeDocument/2006/relationships/oleObject" Target="file:///\\ia.doi.net\ANC\Anchorage_Share\Data\Transportation\ADMINISTRATION\11%20BIA%20Providers%20Conference\2023%20BIA%20Providers%20Conference\Presentations\Day1-Tuesday\3%20-%20Andrew%20White\2023-10-20%20Providers%20Graphs.xlsx" TargetMode="External"/><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6.6433896172674561E-2"/>
          <c:y val="3.9857110512943071E-2"/>
          <c:w val="0.6821106340881169"/>
          <c:h val="0.78646750712059998"/>
        </c:manualLayout>
      </c:layout>
      <c:barChart>
        <c:barDir val="col"/>
        <c:grouping val="stacked"/>
        <c:varyColors val="0"/>
        <c:ser>
          <c:idx val="0"/>
          <c:order val="0"/>
          <c:tx>
            <c:strRef>
              <c:f>Sheet1!$A$2</c:f>
              <c:strCache>
                <c:ptCount val="1"/>
                <c:pt idx="0">
                  <c:v>61K - Tribal Shares ($777.9M)</c:v>
                </c:pt>
              </c:strCache>
            </c:strRef>
          </c:tx>
          <c:spPr>
            <a:solidFill>
              <a:srgbClr val="92D050"/>
            </a:solidFill>
          </c:spPr>
          <c:invertIfNegative val="0"/>
          <c:cat>
            <c:strRef>
              <c:f>Sheet1!$B$1:$T$1</c:f>
              <c:strCache>
                <c:ptCount val="19"/>
                <c:pt idx="0">
                  <c:v>FY05</c:v>
                </c:pt>
                <c:pt idx="1">
                  <c:v>FY06</c:v>
                </c:pt>
                <c:pt idx="2">
                  <c:v>FY07</c:v>
                </c:pt>
                <c:pt idx="3">
                  <c:v>FY08</c:v>
                </c:pt>
                <c:pt idx="4">
                  <c:v>FY09</c:v>
                </c:pt>
                <c:pt idx="5">
                  <c:v>FY10</c:v>
                </c:pt>
                <c:pt idx="6">
                  <c:v>FY11</c:v>
                </c:pt>
                <c:pt idx="7">
                  <c:v>FY12</c:v>
                </c:pt>
                <c:pt idx="8">
                  <c:v>FY13</c:v>
                </c:pt>
                <c:pt idx="9">
                  <c:v>FY14</c:v>
                </c:pt>
                <c:pt idx="10">
                  <c:v>FY15</c:v>
                </c:pt>
                <c:pt idx="11">
                  <c:v>FY16</c:v>
                </c:pt>
                <c:pt idx="12">
                  <c:v>FY17</c:v>
                </c:pt>
                <c:pt idx="13">
                  <c:v>FY18</c:v>
                </c:pt>
                <c:pt idx="14">
                  <c:v>FY19</c:v>
                </c:pt>
                <c:pt idx="15">
                  <c:v>FY20</c:v>
                </c:pt>
                <c:pt idx="16">
                  <c:v>FY21</c:v>
                </c:pt>
                <c:pt idx="17">
                  <c:v>FY22</c:v>
                </c:pt>
                <c:pt idx="18">
                  <c:v>FY23</c:v>
                </c:pt>
              </c:strCache>
            </c:strRef>
          </c:cat>
          <c:val>
            <c:numRef>
              <c:f>Sheet1!$B$2:$T$2</c:f>
              <c:numCache>
                <c:formatCode>0.0</c:formatCode>
                <c:ptCount val="19"/>
                <c:pt idx="0">
                  <c:v>21.6</c:v>
                </c:pt>
                <c:pt idx="1">
                  <c:v>28.7</c:v>
                </c:pt>
                <c:pt idx="2">
                  <c:v>34.6</c:v>
                </c:pt>
                <c:pt idx="3">
                  <c:v>44.4</c:v>
                </c:pt>
                <c:pt idx="4">
                  <c:v>44.8</c:v>
                </c:pt>
                <c:pt idx="5">
                  <c:v>46.7</c:v>
                </c:pt>
                <c:pt idx="6" formatCode="General">
                  <c:v>49.7</c:v>
                </c:pt>
                <c:pt idx="7" formatCode="General">
                  <c:v>43.9</c:v>
                </c:pt>
                <c:pt idx="8" formatCode="General">
                  <c:v>50.5</c:v>
                </c:pt>
                <c:pt idx="9" formatCode="General">
                  <c:v>47.8</c:v>
                </c:pt>
                <c:pt idx="10">
                  <c:v>45.4</c:v>
                </c:pt>
                <c:pt idx="11">
                  <c:v>44.8</c:v>
                </c:pt>
                <c:pt idx="12">
                  <c:v>44.7</c:v>
                </c:pt>
                <c:pt idx="13">
                  <c:v>45</c:v>
                </c:pt>
                <c:pt idx="14">
                  <c:v>44.3</c:v>
                </c:pt>
                <c:pt idx="15">
                  <c:v>45.3</c:v>
                </c:pt>
                <c:pt idx="16">
                  <c:v>44.4</c:v>
                </c:pt>
                <c:pt idx="17">
                  <c:v>51.3</c:v>
                </c:pt>
                <c:pt idx="18">
                  <c:v>50.4</c:v>
                </c:pt>
              </c:numCache>
            </c:numRef>
          </c:val>
          <c:extLst>
            <c:ext xmlns:c16="http://schemas.microsoft.com/office/drawing/2014/chart" uri="{C3380CC4-5D6E-409C-BE32-E72D297353CC}">
              <c16:uniqueId val="{00000000-C9FB-4ADE-B98C-5AB135D6DC54}"/>
            </c:ext>
          </c:extLst>
        </c:ser>
        <c:ser>
          <c:idx val="1"/>
          <c:order val="1"/>
          <c:tx>
            <c:strRef>
              <c:f>Sheet1!$A$3</c:f>
              <c:strCache>
                <c:ptCount val="1"/>
                <c:pt idx="0">
                  <c:v>66K - 2% Planning ($17.6M)</c:v>
                </c:pt>
              </c:strCache>
            </c:strRef>
          </c:tx>
          <c:spPr>
            <a:solidFill>
              <a:srgbClr val="00B0F0"/>
            </a:solidFill>
          </c:spPr>
          <c:invertIfNegative val="0"/>
          <c:cat>
            <c:strRef>
              <c:f>Sheet1!$B$1:$T$1</c:f>
              <c:strCache>
                <c:ptCount val="19"/>
                <c:pt idx="0">
                  <c:v>FY05</c:v>
                </c:pt>
                <c:pt idx="1">
                  <c:v>FY06</c:v>
                </c:pt>
                <c:pt idx="2">
                  <c:v>FY07</c:v>
                </c:pt>
                <c:pt idx="3">
                  <c:v>FY08</c:v>
                </c:pt>
                <c:pt idx="4">
                  <c:v>FY09</c:v>
                </c:pt>
                <c:pt idx="5">
                  <c:v>FY10</c:v>
                </c:pt>
                <c:pt idx="6">
                  <c:v>FY11</c:v>
                </c:pt>
                <c:pt idx="7">
                  <c:v>FY12</c:v>
                </c:pt>
                <c:pt idx="8">
                  <c:v>FY13</c:v>
                </c:pt>
                <c:pt idx="9">
                  <c:v>FY14</c:v>
                </c:pt>
                <c:pt idx="10">
                  <c:v>FY15</c:v>
                </c:pt>
                <c:pt idx="11">
                  <c:v>FY16</c:v>
                </c:pt>
                <c:pt idx="12">
                  <c:v>FY17</c:v>
                </c:pt>
                <c:pt idx="13">
                  <c:v>FY18</c:v>
                </c:pt>
                <c:pt idx="14">
                  <c:v>FY19</c:v>
                </c:pt>
                <c:pt idx="15">
                  <c:v>FY20</c:v>
                </c:pt>
                <c:pt idx="16">
                  <c:v>FY21</c:v>
                </c:pt>
                <c:pt idx="17">
                  <c:v>FY22</c:v>
                </c:pt>
                <c:pt idx="18">
                  <c:v>FY23</c:v>
                </c:pt>
              </c:strCache>
            </c:strRef>
          </c:cat>
          <c:val>
            <c:numRef>
              <c:f>Sheet1!$B$3:$T$3</c:f>
              <c:numCache>
                <c:formatCode>0.0</c:formatCode>
                <c:ptCount val="19"/>
                <c:pt idx="0">
                  <c:v>0.5</c:v>
                </c:pt>
                <c:pt idx="1">
                  <c:v>0.6</c:v>
                </c:pt>
                <c:pt idx="2">
                  <c:v>0.8</c:v>
                </c:pt>
                <c:pt idx="3">
                  <c:v>1</c:v>
                </c:pt>
                <c:pt idx="4">
                  <c:v>1</c:v>
                </c:pt>
                <c:pt idx="5">
                  <c:v>1.2</c:v>
                </c:pt>
                <c:pt idx="6" formatCode="General">
                  <c:v>1.1000000000000001</c:v>
                </c:pt>
                <c:pt idx="7">
                  <c:v>1</c:v>
                </c:pt>
                <c:pt idx="8" formatCode="General">
                  <c:v>1.1000000000000001</c:v>
                </c:pt>
                <c:pt idx="9" formatCode="General">
                  <c:v>1.1000000000000001</c:v>
                </c:pt>
                <c:pt idx="10">
                  <c:v>1</c:v>
                </c:pt>
                <c:pt idx="11">
                  <c:v>1</c:v>
                </c:pt>
                <c:pt idx="12">
                  <c:v>1</c:v>
                </c:pt>
                <c:pt idx="13">
                  <c:v>1</c:v>
                </c:pt>
                <c:pt idx="14">
                  <c:v>1</c:v>
                </c:pt>
                <c:pt idx="15">
                  <c:v>1</c:v>
                </c:pt>
                <c:pt idx="16">
                  <c:v>1</c:v>
                </c:pt>
                <c:pt idx="17">
                  <c:v>1.2</c:v>
                </c:pt>
                <c:pt idx="18">
                  <c:v>1.2</c:v>
                </c:pt>
              </c:numCache>
            </c:numRef>
          </c:val>
          <c:extLst>
            <c:ext xmlns:c16="http://schemas.microsoft.com/office/drawing/2014/chart" uri="{C3380CC4-5D6E-409C-BE32-E72D297353CC}">
              <c16:uniqueId val="{00000001-C9FB-4ADE-B98C-5AB135D6DC54}"/>
            </c:ext>
          </c:extLst>
        </c:ser>
        <c:ser>
          <c:idx val="2"/>
          <c:order val="2"/>
          <c:tx>
            <c:strRef>
              <c:f>Sheet1!$A$4</c:f>
              <c:strCache>
                <c:ptCount val="1"/>
                <c:pt idx="0">
                  <c:v>F3H - (HPP) High Priority ($79.7M) </c:v>
                </c:pt>
              </c:strCache>
            </c:strRef>
          </c:tx>
          <c:spPr>
            <a:solidFill>
              <a:schemeClr val="tx2">
                <a:lumMod val="60000"/>
                <a:lumOff val="40000"/>
              </a:schemeClr>
            </a:solidFill>
          </c:spPr>
          <c:invertIfNegative val="0"/>
          <c:cat>
            <c:strRef>
              <c:f>Sheet1!$B$1:$T$1</c:f>
              <c:strCache>
                <c:ptCount val="19"/>
                <c:pt idx="0">
                  <c:v>FY05</c:v>
                </c:pt>
                <c:pt idx="1">
                  <c:v>FY06</c:v>
                </c:pt>
                <c:pt idx="2">
                  <c:v>FY07</c:v>
                </c:pt>
                <c:pt idx="3">
                  <c:v>FY08</c:v>
                </c:pt>
                <c:pt idx="4">
                  <c:v>FY09</c:v>
                </c:pt>
                <c:pt idx="5">
                  <c:v>FY10</c:v>
                </c:pt>
                <c:pt idx="6">
                  <c:v>FY11</c:v>
                </c:pt>
                <c:pt idx="7">
                  <c:v>FY12</c:v>
                </c:pt>
                <c:pt idx="8">
                  <c:v>FY13</c:v>
                </c:pt>
                <c:pt idx="9">
                  <c:v>FY14</c:v>
                </c:pt>
                <c:pt idx="10">
                  <c:v>FY15</c:v>
                </c:pt>
                <c:pt idx="11">
                  <c:v>FY16</c:v>
                </c:pt>
                <c:pt idx="12">
                  <c:v>FY17</c:v>
                </c:pt>
                <c:pt idx="13">
                  <c:v>FY18</c:v>
                </c:pt>
                <c:pt idx="14">
                  <c:v>FY19</c:v>
                </c:pt>
                <c:pt idx="15">
                  <c:v>FY20</c:v>
                </c:pt>
                <c:pt idx="16">
                  <c:v>FY21</c:v>
                </c:pt>
                <c:pt idx="17">
                  <c:v>FY22</c:v>
                </c:pt>
                <c:pt idx="18">
                  <c:v>FY23</c:v>
                </c:pt>
              </c:strCache>
            </c:strRef>
          </c:cat>
          <c:val>
            <c:numRef>
              <c:f>Sheet1!$B$4:$T$4</c:f>
              <c:numCache>
                <c:formatCode>0.0</c:formatCode>
                <c:ptCount val="19"/>
                <c:pt idx="0">
                  <c:v>10</c:v>
                </c:pt>
                <c:pt idx="1">
                  <c:v>5</c:v>
                </c:pt>
                <c:pt idx="2">
                  <c:v>5.4</c:v>
                </c:pt>
                <c:pt idx="3">
                  <c:v>14.1</c:v>
                </c:pt>
                <c:pt idx="4">
                  <c:v>4.4000000000000004</c:v>
                </c:pt>
                <c:pt idx="5">
                  <c:v>16</c:v>
                </c:pt>
                <c:pt idx="6" formatCode="General">
                  <c:v>13.1</c:v>
                </c:pt>
                <c:pt idx="7" formatCode="General">
                  <c:v>11.7</c:v>
                </c:pt>
                <c:pt idx="18" formatCode="General">
                  <c:v>7.6</c:v>
                </c:pt>
              </c:numCache>
            </c:numRef>
          </c:val>
          <c:extLst>
            <c:ext xmlns:c16="http://schemas.microsoft.com/office/drawing/2014/chart" uri="{C3380CC4-5D6E-409C-BE32-E72D297353CC}">
              <c16:uniqueId val="{00000002-C9FB-4ADE-B98C-5AB135D6DC54}"/>
            </c:ext>
          </c:extLst>
        </c:ser>
        <c:ser>
          <c:idx val="3"/>
          <c:order val="3"/>
          <c:tx>
            <c:strRef>
              <c:f>Sheet1!$A$5</c:f>
              <c:strCache>
                <c:ptCount val="1"/>
                <c:pt idx="0">
                  <c:v>FER - ARRA (Recovery Act) ($23.3M)</c:v>
                </c:pt>
              </c:strCache>
            </c:strRef>
          </c:tx>
          <c:invertIfNegative val="0"/>
          <c:cat>
            <c:strRef>
              <c:f>Sheet1!$B$1:$T$1</c:f>
              <c:strCache>
                <c:ptCount val="19"/>
                <c:pt idx="0">
                  <c:v>FY05</c:v>
                </c:pt>
                <c:pt idx="1">
                  <c:v>FY06</c:v>
                </c:pt>
                <c:pt idx="2">
                  <c:v>FY07</c:v>
                </c:pt>
                <c:pt idx="3">
                  <c:v>FY08</c:v>
                </c:pt>
                <c:pt idx="4">
                  <c:v>FY09</c:v>
                </c:pt>
                <c:pt idx="5">
                  <c:v>FY10</c:v>
                </c:pt>
                <c:pt idx="6">
                  <c:v>FY11</c:v>
                </c:pt>
                <c:pt idx="7">
                  <c:v>FY12</c:v>
                </c:pt>
                <c:pt idx="8">
                  <c:v>FY13</c:v>
                </c:pt>
                <c:pt idx="9">
                  <c:v>FY14</c:v>
                </c:pt>
                <c:pt idx="10">
                  <c:v>FY15</c:v>
                </c:pt>
                <c:pt idx="11">
                  <c:v>FY16</c:v>
                </c:pt>
                <c:pt idx="12">
                  <c:v>FY17</c:v>
                </c:pt>
                <c:pt idx="13">
                  <c:v>FY18</c:v>
                </c:pt>
                <c:pt idx="14">
                  <c:v>FY19</c:v>
                </c:pt>
                <c:pt idx="15">
                  <c:v>FY20</c:v>
                </c:pt>
                <c:pt idx="16">
                  <c:v>FY21</c:v>
                </c:pt>
                <c:pt idx="17">
                  <c:v>FY22</c:v>
                </c:pt>
                <c:pt idx="18">
                  <c:v>FY23</c:v>
                </c:pt>
              </c:strCache>
            </c:strRef>
          </c:cat>
          <c:val>
            <c:numRef>
              <c:f>Sheet1!$B$5:$T$5</c:f>
              <c:numCache>
                <c:formatCode>General</c:formatCode>
                <c:ptCount val="19"/>
                <c:pt idx="4" formatCode="0.0">
                  <c:v>23.3</c:v>
                </c:pt>
              </c:numCache>
            </c:numRef>
          </c:val>
          <c:extLst>
            <c:ext xmlns:c16="http://schemas.microsoft.com/office/drawing/2014/chart" uri="{C3380CC4-5D6E-409C-BE32-E72D297353CC}">
              <c16:uniqueId val="{00000003-C9FB-4ADE-B98C-5AB135D6DC54}"/>
            </c:ext>
          </c:extLst>
        </c:ser>
        <c:ser>
          <c:idx val="4"/>
          <c:order val="4"/>
          <c:tx>
            <c:strRef>
              <c:f>Sheet1!$A$6</c:f>
              <c:strCache>
                <c:ptCount val="1"/>
                <c:pt idx="0">
                  <c:v>FER - ARRA HPP ($7.7M)</c:v>
                </c:pt>
              </c:strCache>
            </c:strRef>
          </c:tx>
          <c:invertIfNegative val="0"/>
          <c:cat>
            <c:strRef>
              <c:f>Sheet1!$B$1:$T$1</c:f>
              <c:strCache>
                <c:ptCount val="19"/>
                <c:pt idx="0">
                  <c:v>FY05</c:v>
                </c:pt>
                <c:pt idx="1">
                  <c:v>FY06</c:v>
                </c:pt>
                <c:pt idx="2">
                  <c:v>FY07</c:v>
                </c:pt>
                <c:pt idx="3">
                  <c:v>FY08</c:v>
                </c:pt>
                <c:pt idx="4">
                  <c:v>FY09</c:v>
                </c:pt>
                <c:pt idx="5">
                  <c:v>FY10</c:v>
                </c:pt>
                <c:pt idx="6">
                  <c:v>FY11</c:v>
                </c:pt>
                <c:pt idx="7">
                  <c:v>FY12</c:v>
                </c:pt>
                <c:pt idx="8">
                  <c:v>FY13</c:v>
                </c:pt>
                <c:pt idx="9">
                  <c:v>FY14</c:v>
                </c:pt>
                <c:pt idx="10">
                  <c:v>FY15</c:v>
                </c:pt>
                <c:pt idx="11">
                  <c:v>FY16</c:v>
                </c:pt>
                <c:pt idx="12">
                  <c:v>FY17</c:v>
                </c:pt>
                <c:pt idx="13">
                  <c:v>FY18</c:v>
                </c:pt>
                <c:pt idx="14">
                  <c:v>FY19</c:v>
                </c:pt>
                <c:pt idx="15">
                  <c:v>FY20</c:v>
                </c:pt>
                <c:pt idx="16">
                  <c:v>FY21</c:v>
                </c:pt>
                <c:pt idx="17">
                  <c:v>FY22</c:v>
                </c:pt>
                <c:pt idx="18">
                  <c:v>FY23</c:v>
                </c:pt>
              </c:strCache>
            </c:strRef>
          </c:cat>
          <c:val>
            <c:numRef>
              <c:f>Sheet1!$B$6:$T$6</c:f>
              <c:numCache>
                <c:formatCode>General</c:formatCode>
                <c:ptCount val="19"/>
                <c:pt idx="4" formatCode="0.0">
                  <c:v>7.7</c:v>
                </c:pt>
              </c:numCache>
            </c:numRef>
          </c:val>
          <c:extLst>
            <c:ext xmlns:c16="http://schemas.microsoft.com/office/drawing/2014/chart" uri="{C3380CC4-5D6E-409C-BE32-E72D297353CC}">
              <c16:uniqueId val="{00000004-C9FB-4ADE-B98C-5AB135D6DC54}"/>
            </c:ext>
          </c:extLst>
        </c:ser>
        <c:ser>
          <c:idx val="5"/>
          <c:order val="5"/>
          <c:tx>
            <c:strRef>
              <c:f>Sheet1!$A$7</c:f>
              <c:strCache>
                <c:ptCount val="1"/>
                <c:pt idx="0">
                  <c:v>Safety ($10.7M)</c:v>
                </c:pt>
              </c:strCache>
            </c:strRef>
          </c:tx>
          <c:spPr>
            <a:solidFill>
              <a:srgbClr val="F60AD4"/>
            </a:solidFill>
          </c:spPr>
          <c:invertIfNegative val="0"/>
          <c:cat>
            <c:strRef>
              <c:f>Sheet1!$B$1:$T$1</c:f>
              <c:strCache>
                <c:ptCount val="19"/>
                <c:pt idx="0">
                  <c:v>FY05</c:v>
                </c:pt>
                <c:pt idx="1">
                  <c:v>FY06</c:v>
                </c:pt>
                <c:pt idx="2">
                  <c:v>FY07</c:v>
                </c:pt>
                <c:pt idx="3">
                  <c:v>FY08</c:v>
                </c:pt>
                <c:pt idx="4">
                  <c:v>FY09</c:v>
                </c:pt>
                <c:pt idx="5">
                  <c:v>FY10</c:v>
                </c:pt>
                <c:pt idx="6">
                  <c:v>FY11</c:v>
                </c:pt>
                <c:pt idx="7">
                  <c:v>FY12</c:v>
                </c:pt>
                <c:pt idx="8">
                  <c:v>FY13</c:v>
                </c:pt>
                <c:pt idx="9">
                  <c:v>FY14</c:v>
                </c:pt>
                <c:pt idx="10">
                  <c:v>FY15</c:v>
                </c:pt>
                <c:pt idx="11">
                  <c:v>FY16</c:v>
                </c:pt>
                <c:pt idx="12">
                  <c:v>FY17</c:v>
                </c:pt>
                <c:pt idx="13">
                  <c:v>FY18</c:v>
                </c:pt>
                <c:pt idx="14">
                  <c:v>FY19</c:v>
                </c:pt>
                <c:pt idx="15">
                  <c:v>FY20</c:v>
                </c:pt>
                <c:pt idx="16">
                  <c:v>FY21</c:v>
                </c:pt>
                <c:pt idx="17">
                  <c:v>FY22</c:v>
                </c:pt>
                <c:pt idx="18">
                  <c:v>FY23</c:v>
                </c:pt>
              </c:strCache>
            </c:strRef>
          </c:cat>
          <c:val>
            <c:numRef>
              <c:f>Sheet1!$B$7:$T$7</c:f>
              <c:numCache>
                <c:formatCode>General</c:formatCode>
                <c:ptCount val="19"/>
                <c:pt idx="8">
                  <c:v>1.2</c:v>
                </c:pt>
                <c:pt idx="9">
                  <c:v>0.5</c:v>
                </c:pt>
                <c:pt idx="10">
                  <c:v>1.3</c:v>
                </c:pt>
                <c:pt idx="11">
                  <c:v>0.4</c:v>
                </c:pt>
                <c:pt idx="12">
                  <c:v>0.4</c:v>
                </c:pt>
                <c:pt idx="13" formatCode="0.0">
                  <c:v>0.5</c:v>
                </c:pt>
                <c:pt idx="14" formatCode="0.0">
                  <c:v>0.4</c:v>
                </c:pt>
                <c:pt idx="15" formatCode="0.0">
                  <c:v>0.4</c:v>
                </c:pt>
                <c:pt idx="16" formatCode="0.0">
                  <c:v>1</c:v>
                </c:pt>
                <c:pt idx="17" formatCode="0.0">
                  <c:v>2.2999999999999998</c:v>
                </c:pt>
                <c:pt idx="18" formatCode="0.0">
                  <c:v>2.1</c:v>
                </c:pt>
              </c:numCache>
            </c:numRef>
          </c:val>
          <c:extLst>
            <c:ext xmlns:c16="http://schemas.microsoft.com/office/drawing/2014/chart" uri="{C3380CC4-5D6E-409C-BE32-E72D297353CC}">
              <c16:uniqueId val="{00000005-C9FB-4ADE-B98C-5AB135D6DC54}"/>
            </c:ext>
          </c:extLst>
        </c:ser>
        <c:ser>
          <c:idx val="6"/>
          <c:order val="6"/>
          <c:tx>
            <c:strRef>
              <c:f>Sheet1!$A$8</c:f>
              <c:strCache>
                <c:ptCount val="1"/>
                <c:pt idx="0">
                  <c:v>HIP-CRRSAA ($14.8M)</c:v>
                </c:pt>
              </c:strCache>
            </c:strRef>
          </c:tx>
          <c:invertIfNegative val="0"/>
          <c:cat>
            <c:strRef>
              <c:f>Sheet1!$B$1:$T$1</c:f>
              <c:strCache>
                <c:ptCount val="19"/>
                <c:pt idx="0">
                  <c:v>FY05</c:v>
                </c:pt>
                <c:pt idx="1">
                  <c:v>FY06</c:v>
                </c:pt>
                <c:pt idx="2">
                  <c:v>FY07</c:v>
                </c:pt>
                <c:pt idx="3">
                  <c:v>FY08</c:v>
                </c:pt>
                <c:pt idx="4">
                  <c:v>FY09</c:v>
                </c:pt>
                <c:pt idx="5">
                  <c:v>FY10</c:v>
                </c:pt>
                <c:pt idx="6">
                  <c:v>FY11</c:v>
                </c:pt>
                <c:pt idx="7">
                  <c:v>FY12</c:v>
                </c:pt>
                <c:pt idx="8">
                  <c:v>FY13</c:v>
                </c:pt>
                <c:pt idx="9">
                  <c:v>FY14</c:v>
                </c:pt>
                <c:pt idx="10">
                  <c:v>FY15</c:v>
                </c:pt>
                <c:pt idx="11">
                  <c:v>FY16</c:v>
                </c:pt>
                <c:pt idx="12">
                  <c:v>FY17</c:v>
                </c:pt>
                <c:pt idx="13">
                  <c:v>FY18</c:v>
                </c:pt>
                <c:pt idx="14">
                  <c:v>FY19</c:v>
                </c:pt>
                <c:pt idx="15">
                  <c:v>FY20</c:v>
                </c:pt>
                <c:pt idx="16">
                  <c:v>FY21</c:v>
                </c:pt>
                <c:pt idx="17">
                  <c:v>FY22</c:v>
                </c:pt>
                <c:pt idx="18">
                  <c:v>FY23</c:v>
                </c:pt>
              </c:strCache>
            </c:strRef>
          </c:cat>
          <c:val>
            <c:numRef>
              <c:f>Sheet1!$B$8:$T$8</c:f>
              <c:numCache>
                <c:formatCode>General</c:formatCode>
                <c:ptCount val="19"/>
                <c:pt idx="16">
                  <c:v>14.8</c:v>
                </c:pt>
              </c:numCache>
            </c:numRef>
          </c:val>
          <c:extLst>
            <c:ext xmlns:c16="http://schemas.microsoft.com/office/drawing/2014/chart" uri="{C3380CC4-5D6E-409C-BE32-E72D297353CC}">
              <c16:uniqueId val="{00000007-9772-4124-81E3-2F41FA10057F}"/>
            </c:ext>
          </c:extLst>
        </c:ser>
        <c:dLbls>
          <c:showLegendKey val="0"/>
          <c:showVal val="0"/>
          <c:showCatName val="0"/>
          <c:showSerName val="0"/>
          <c:showPercent val="0"/>
          <c:showBubbleSize val="0"/>
        </c:dLbls>
        <c:gapWidth val="75"/>
        <c:overlap val="100"/>
        <c:axId val="1796204495"/>
        <c:axId val="1"/>
      </c:barChart>
      <c:catAx>
        <c:axId val="1796204495"/>
        <c:scaling>
          <c:orientation val="minMax"/>
        </c:scaling>
        <c:delete val="0"/>
        <c:axPos val="b"/>
        <c:title>
          <c:tx>
            <c:rich>
              <a:bodyPr/>
              <a:lstStyle/>
              <a:p>
                <a:pPr>
                  <a:defRPr sz="1579" b="1" i="0" u="none" strike="noStrike" baseline="0">
                    <a:solidFill>
                      <a:srgbClr val="000000"/>
                    </a:solidFill>
                    <a:latin typeface="Arial"/>
                    <a:ea typeface="Arial"/>
                    <a:cs typeface="Arial"/>
                  </a:defRPr>
                </a:pPr>
                <a:r>
                  <a:rPr lang="en-US"/>
                  <a:t>Fiscal Year</a:t>
                </a:r>
              </a:p>
            </c:rich>
          </c:tx>
          <c:layout>
            <c:manualLayout>
              <c:xMode val="edge"/>
              <c:yMode val="edge"/>
              <c:x val="0.31324838745208028"/>
              <c:y val="0.93817178025160652"/>
            </c:manualLayout>
          </c:layout>
          <c:overlay val="0"/>
        </c:title>
        <c:numFmt formatCode="General" sourceLinked="1"/>
        <c:majorTickMark val="none"/>
        <c:minorTickMark val="none"/>
        <c:tickLblPos val="nextTo"/>
        <c:txPr>
          <a:bodyPr rot="0" vert="horz"/>
          <a:lstStyle/>
          <a:p>
            <a:pPr>
              <a:defRPr sz="1049" b="1" i="0" u="none" strike="noStrike" baseline="0">
                <a:solidFill>
                  <a:srgbClr val="000000"/>
                </a:solidFill>
                <a:latin typeface="Arial"/>
                <a:ea typeface="Arial"/>
                <a:cs typeface="Arial"/>
              </a:defRPr>
            </a:pPr>
            <a:endParaRPr lang="en-US"/>
          </a:p>
        </c:txPr>
        <c:crossAx val="1"/>
        <c:crossesAt val="0"/>
        <c:auto val="1"/>
        <c:lblAlgn val="ctr"/>
        <c:lblOffset val="100"/>
        <c:noMultiLvlLbl val="0"/>
      </c:catAx>
      <c:valAx>
        <c:axId val="1"/>
        <c:scaling>
          <c:orientation val="minMax"/>
          <c:max val="90"/>
          <c:min val="0"/>
        </c:scaling>
        <c:delete val="0"/>
        <c:axPos val="l"/>
        <c:majorGridlines/>
        <c:minorGridlines/>
        <c:numFmt formatCode="General" sourceLinked="0"/>
        <c:majorTickMark val="out"/>
        <c:minorTickMark val="none"/>
        <c:tickLblPos val="nextTo"/>
        <c:txPr>
          <a:bodyPr rot="0" vert="horz"/>
          <a:lstStyle/>
          <a:p>
            <a:pPr>
              <a:defRPr sz="1594" b="1" i="0" u="none" strike="noStrike" baseline="0">
                <a:solidFill>
                  <a:srgbClr val="000000"/>
                </a:solidFill>
                <a:latin typeface="Arial"/>
                <a:ea typeface="Arial"/>
                <a:cs typeface="Arial"/>
              </a:defRPr>
            </a:pPr>
            <a:endParaRPr lang="en-US"/>
          </a:p>
        </c:txPr>
        <c:crossAx val="1796204495"/>
        <c:crosses val="autoZero"/>
        <c:crossBetween val="between"/>
        <c:majorUnit val="10"/>
        <c:minorUnit val="2"/>
      </c:valAx>
      <c:spPr>
        <a:noFill/>
        <a:ln w="25384">
          <a:noFill/>
        </a:ln>
      </c:spPr>
    </c:plotArea>
    <c:legend>
      <c:legendPos val="r"/>
      <c:layout>
        <c:manualLayout>
          <c:xMode val="edge"/>
          <c:yMode val="edge"/>
          <c:x val="0.76234924714301455"/>
          <c:y val="0.22669799501899324"/>
          <c:w val="0.1677885279703642"/>
          <c:h val="0.64326955296722099"/>
        </c:manualLayout>
      </c:layout>
      <c:overlay val="0"/>
      <c:txPr>
        <a:bodyPr/>
        <a:lstStyle/>
        <a:p>
          <a:pPr>
            <a:defRPr sz="1000" b="1" i="0" u="none" strike="noStrike" baseline="0">
              <a:solidFill>
                <a:srgbClr val="000000"/>
              </a:solidFill>
              <a:latin typeface="Arial"/>
              <a:ea typeface="Arial"/>
              <a:cs typeface="Arial"/>
            </a:defRPr>
          </a:pPr>
          <a:endParaRPr lang="en-US"/>
        </a:p>
      </c:txPr>
    </c:legend>
    <c:plotVisOnly val="1"/>
    <c:dispBlanksAs val="gap"/>
    <c:showDLblsOverMax val="0"/>
  </c:chart>
  <c:txPr>
    <a:bodyPr/>
    <a:lstStyle/>
    <a:p>
      <a:pPr>
        <a:defRPr sz="1784"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dirty="0"/>
              <a:t>SAFETY</a:t>
            </a:r>
            <a:r>
              <a:rPr lang="en-US" baseline="0" dirty="0"/>
              <a:t> AWARDS</a:t>
            </a:r>
            <a:endParaRPr lang="en-US" dirty="0"/>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Award</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delete val="1"/>
          </c:dLbls>
          <c:cat>
            <c:strRef>
              <c:f>Sheet1!$A$2:$A$11</c:f>
              <c:strCache>
                <c:ptCount val="10"/>
                <c:pt idx="0">
                  <c:v>2013</c:v>
                </c:pt>
                <c:pt idx="1">
                  <c:v>2014</c:v>
                </c:pt>
                <c:pt idx="2">
                  <c:v>2015</c:v>
                </c:pt>
                <c:pt idx="3">
                  <c:v>2016</c:v>
                </c:pt>
                <c:pt idx="4">
                  <c:v>2017-18</c:v>
                </c:pt>
                <c:pt idx="5">
                  <c:v>2019</c:v>
                </c:pt>
                <c:pt idx="6">
                  <c:v>2020</c:v>
                </c:pt>
                <c:pt idx="7">
                  <c:v>2021</c:v>
                </c:pt>
                <c:pt idx="8">
                  <c:v>2022</c:v>
                </c:pt>
                <c:pt idx="9">
                  <c:v>2023</c:v>
                </c:pt>
              </c:strCache>
            </c:strRef>
          </c:cat>
          <c:val>
            <c:numRef>
              <c:f>Sheet1!$B$2:$B$11</c:f>
              <c:numCache>
                <c:formatCode>_("$"* #,##0.00_);_("$"* \(#,##0.00\);_("$"* "-"??_);_(@_)</c:formatCode>
                <c:ptCount val="10"/>
                <c:pt idx="0">
                  <c:v>1250200</c:v>
                </c:pt>
                <c:pt idx="1">
                  <c:v>498993</c:v>
                </c:pt>
                <c:pt idx="2">
                  <c:v>1340915</c:v>
                </c:pt>
                <c:pt idx="3">
                  <c:v>425525</c:v>
                </c:pt>
                <c:pt idx="4">
                  <c:v>960834</c:v>
                </c:pt>
                <c:pt idx="5">
                  <c:v>436590</c:v>
                </c:pt>
                <c:pt idx="6">
                  <c:v>441777.62000000005</c:v>
                </c:pt>
                <c:pt idx="7">
                  <c:v>1031710.8599999999</c:v>
                </c:pt>
                <c:pt idx="8">
                  <c:v>2262194.11</c:v>
                </c:pt>
                <c:pt idx="9">
                  <c:v>2071823.98</c:v>
                </c:pt>
              </c:numCache>
            </c:numRef>
          </c:val>
          <c:extLst>
            <c:ext xmlns:c16="http://schemas.microsoft.com/office/drawing/2014/chart" uri="{C3380CC4-5D6E-409C-BE32-E72D297353CC}">
              <c16:uniqueId val="{00000000-69CC-4775-AE77-F39C348257DA}"/>
            </c:ext>
          </c:extLst>
        </c:ser>
        <c:ser>
          <c:idx val="1"/>
          <c:order val="1"/>
          <c:tx>
            <c:strRef>
              <c:f>Sheet1!$C$1</c:f>
              <c:strCache>
                <c:ptCount val="1"/>
                <c:pt idx="0">
                  <c:v>Count of Tribes</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Sheet1!$A$2:$A$11</c:f>
              <c:strCache>
                <c:ptCount val="10"/>
                <c:pt idx="0">
                  <c:v>2013</c:v>
                </c:pt>
                <c:pt idx="1">
                  <c:v>2014</c:v>
                </c:pt>
                <c:pt idx="2">
                  <c:v>2015</c:v>
                </c:pt>
                <c:pt idx="3">
                  <c:v>2016</c:v>
                </c:pt>
                <c:pt idx="4">
                  <c:v>2017-18</c:v>
                </c:pt>
                <c:pt idx="5">
                  <c:v>2019</c:v>
                </c:pt>
                <c:pt idx="6">
                  <c:v>2020</c:v>
                </c:pt>
                <c:pt idx="7">
                  <c:v>2021</c:v>
                </c:pt>
                <c:pt idx="8">
                  <c:v>2022</c:v>
                </c:pt>
                <c:pt idx="9">
                  <c:v>2023</c:v>
                </c:pt>
              </c:strCache>
            </c:strRef>
          </c:cat>
          <c:val>
            <c:numRef>
              <c:f>Sheet1!$C$2:$C$11</c:f>
              <c:numCache>
                <c:formatCode>General</c:formatCode>
                <c:ptCount val="10"/>
                <c:pt idx="0">
                  <c:v>50</c:v>
                </c:pt>
                <c:pt idx="1">
                  <c:v>24</c:v>
                </c:pt>
                <c:pt idx="2">
                  <c:v>28</c:v>
                </c:pt>
                <c:pt idx="3">
                  <c:v>19</c:v>
                </c:pt>
                <c:pt idx="4">
                  <c:v>28</c:v>
                </c:pt>
                <c:pt idx="5">
                  <c:v>24</c:v>
                </c:pt>
                <c:pt idx="6">
                  <c:v>16</c:v>
                </c:pt>
                <c:pt idx="7">
                  <c:v>22</c:v>
                </c:pt>
                <c:pt idx="8">
                  <c:v>16</c:v>
                </c:pt>
                <c:pt idx="9">
                  <c:v>18</c:v>
                </c:pt>
              </c:numCache>
            </c:numRef>
          </c:val>
          <c:extLst>
            <c:ext xmlns:c16="http://schemas.microsoft.com/office/drawing/2014/chart" uri="{C3380CC4-5D6E-409C-BE32-E72D297353CC}">
              <c16:uniqueId val="{00000001-69CC-4775-AE77-F39C348257DA}"/>
            </c:ext>
          </c:extLst>
        </c:ser>
        <c:ser>
          <c:idx val="2"/>
          <c:order val="2"/>
          <c:tx>
            <c:strRef>
              <c:f>Sheet1!$D$1</c:f>
              <c:strCache>
                <c:ptCount val="1"/>
                <c:pt idx="0">
                  <c:v>Column1</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Sheet1!$A$2:$A$11</c:f>
              <c:strCache>
                <c:ptCount val="10"/>
                <c:pt idx="0">
                  <c:v>2013</c:v>
                </c:pt>
                <c:pt idx="1">
                  <c:v>2014</c:v>
                </c:pt>
                <c:pt idx="2">
                  <c:v>2015</c:v>
                </c:pt>
                <c:pt idx="3">
                  <c:v>2016</c:v>
                </c:pt>
                <c:pt idx="4">
                  <c:v>2017-18</c:v>
                </c:pt>
                <c:pt idx="5">
                  <c:v>2019</c:v>
                </c:pt>
                <c:pt idx="6">
                  <c:v>2020</c:v>
                </c:pt>
                <c:pt idx="7">
                  <c:v>2021</c:v>
                </c:pt>
                <c:pt idx="8">
                  <c:v>2022</c:v>
                </c:pt>
                <c:pt idx="9">
                  <c:v>2023</c:v>
                </c:pt>
              </c:strCache>
            </c:strRef>
          </c:cat>
          <c:val>
            <c:numRef>
              <c:f>Sheet1!$D$2:$D$12</c:f>
              <c:numCache>
                <c:formatCode>General</c:formatCode>
                <c:ptCount val="11"/>
              </c:numCache>
            </c:numRef>
          </c:val>
          <c:extLst>
            <c:ext xmlns:c16="http://schemas.microsoft.com/office/drawing/2014/chart" uri="{C3380CC4-5D6E-409C-BE32-E72D297353CC}">
              <c16:uniqueId val="{00000002-69CC-4775-AE77-F39C348257DA}"/>
            </c:ext>
          </c:extLst>
        </c:ser>
        <c:dLbls>
          <c:showLegendKey val="0"/>
          <c:showVal val="1"/>
          <c:showCatName val="0"/>
          <c:showSerName val="0"/>
          <c:showPercent val="0"/>
          <c:showBubbleSize val="0"/>
        </c:dLbls>
        <c:gapWidth val="150"/>
        <c:overlap val="-25"/>
        <c:axId val="378827648"/>
        <c:axId val="378834720"/>
      </c:barChart>
      <c:catAx>
        <c:axId val="378827648"/>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8834720"/>
        <c:crosses val="autoZero"/>
        <c:auto val="1"/>
        <c:lblAlgn val="ctr"/>
        <c:lblOffset val="100"/>
        <c:noMultiLvlLbl val="0"/>
      </c:catAx>
      <c:valAx>
        <c:axId val="378834720"/>
        <c:scaling>
          <c:orientation val="minMax"/>
        </c:scaling>
        <c:delete val="0"/>
        <c:axPos val="l"/>
        <c:numFmt formatCode="_(&quot;$&quot;* #,##0.00_);_(&quot;$&quot;* \(#,##0.00\);_(&quot;$&quot;* &quot;-&quot;??_);_(@_)"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8827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November 2023</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hade val="58000"/>
                </a:schemeClr>
              </a:solidFill>
              <a:ln>
                <a:noFill/>
              </a:ln>
              <a:effectLst/>
              <a:scene3d>
                <a:camera prst="orthographicFront">
                  <a:rot lat="0" lon="0" rev="0"/>
                </a:camera>
                <a:lightRig rig="brightRoom" dir="tl">
                  <a:rot lat="0" lon="0" rev="1800000"/>
                </a:lightRig>
              </a:scene3d>
              <a:sp3d contourW="10160" prstMaterial="dkEdge">
                <a:bevelT w="38100" h="50800" prst="angle"/>
                <a:contourClr>
                  <a:scrgbClr r="0" g="0" b="0">
                    <a:shade val="40000"/>
                    <a:satMod val="150000"/>
                  </a:scrgbClr>
                </a:contourClr>
              </a:sp3d>
            </c:spPr>
            <c:extLst>
              <c:ext xmlns:c16="http://schemas.microsoft.com/office/drawing/2014/chart" uri="{C3380CC4-5D6E-409C-BE32-E72D297353CC}">
                <c16:uniqueId val="{00000001-BA7E-4BD1-B7C5-5A9DE60AC7E3}"/>
              </c:ext>
            </c:extLst>
          </c:dPt>
          <c:dPt>
            <c:idx val="1"/>
            <c:bubble3D val="0"/>
            <c:spPr>
              <a:solidFill>
                <a:schemeClr val="accent1">
                  <a:shade val="86000"/>
                </a:schemeClr>
              </a:solidFill>
              <a:ln>
                <a:noFill/>
              </a:ln>
              <a:effectLst/>
              <a:scene3d>
                <a:camera prst="orthographicFront">
                  <a:rot lat="0" lon="0" rev="0"/>
                </a:camera>
                <a:lightRig rig="brightRoom" dir="tl">
                  <a:rot lat="0" lon="0" rev="1800000"/>
                </a:lightRig>
              </a:scene3d>
              <a:sp3d contourW="10160" prstMaterial="dkEdge">
                <a:bevelT w="38100" h="50800" prst="angle"/>
                <a:contourClr>
                  <a:scrgbClr r="0" g="0" b="0">
                    <a:shade val="40000"/>
                    <a:satMod val="150000"/>
                  </a:scrgbClr>
                </a:contourClr>
              </a:sp3d>
            </c:spPr>
            <c:extLst>
              <c:ext xmlns:c16="http://schemas.microsoft.com/office/drawing/2014/chart" uri="{C3380CC4-5D6E-409C-BE32-E72D297353CC}">
                <c16:uniqueId val="{00000003-BA7E-4BD1-B7C5-5A9DE60AC7E3}"/>
              </c:ext>
            </c:extLst>
          </c:dPt>
          <c:dPt>
            <c:idx val="2"/>
            <c:bubble3D val="0"/>
            <c:spPr>
              <a:solidFill>
                <a:schemeClr val="accent1">
                  <a:tint val="86000"/>
                </a:schemeClr>
              </a:solidFill>
              <a:ln>
                <a:noFill/>
              </a:ln>
              <a:effectLst/>
              <a:scene3d>
                <a:camera prst="orthographicFront">
                  <a:rot lat="0" lon="0" rev="0"/>
                </a:camera>
                <a:lightRig rig="brightRoom" dir="tl">
                  <a:rot lat="0" lon="0" rev="1800000"/>
                </a:lightRig>
              </a:scene3d>
              <a:sp3d contourW="10160" prstMaterial="dkEdge">
                <a:bevelT w="38100" h="50800" prst="angle"/>
                <a:contourClr>
                  <a:scrgbClr r="0" g="0" b="0">
                    <a:shade val="40000"/>
                    <a:satMod val="150000"/>
                  </a:scrgbClr>
                </a:contourClr>
              </a:sp3d>
            </c:spPr>
            <c:extLst>
              <c:ext xmlns:c16="http://schemas.microsoft.com/office/drawing/2014/chart" uri="{C3380CC4-5D6E-409C-BE32-E72D297353CC}">
                <c16:uniqueId val="{00000005-BA7E-4BD1-B7C5-5A9DE60AC7E3}"/>
              </c:ext>
            </c:extLst>
          </c:dPt>
          <c:dPt>
            <c:idx val="3"/>
            <c:bubble3D val="0"/>
            <c:spPr>
              <a:solidFill>
                <a:schemeClr val="accent1">
                  <a:tint val="58000"/>
                </a:schemeClr>
              </a:solidFill>
              <a:ln>
                <a:noFill/>
              </a:ln>
              <a:effectLst/>
              <a:scene3d>
                <a:camera prst="orthographicFront">
                  <a:rot lat="0" lon="0" rev="0"/>
                </a:camera>
                <a:lightRig rig="brightRoom" dir="tl">
                  <a:rot lat="0" lon="0" rev="1800000"/>
                </a:lightRig>
              </a:scene3d>
              <a:sp3d contourW="10160" prstMaterial="dkEdge">
                <a:bevelT w="38100" h="50800" prst="angle"/>
                <a:contourClr>
                  <a:scrgbClr r="0" g="0" b="0">
                    <a:shade val="40000"/>
                    <a:satMod val="150000"/>
                  </a:scrgbClr>
                </a:contourClr>
              </a:sp3d>
            </c:spPr>
            <c:extLst>
              <c:ext xmlns:c16="http://schemas.microsoft.com/office/drawing/2014/chart" uri="{C3380CC4-5D6E-409C-BE32-E72D297353CC}">
                <c16:uniqueId val="{00000007-BA7E-4BD1-B7C5-5A9DE60AC7E3}"/>
              </c:ext>
            </c:extLst>
          </c:dPt>
          <c:dLbls>
            <c:dLbl>
              <c:idx val="0"/>
              <c:layout>
                <c:manualLayout>
                  <c:x val="-2.7777777777778798E-3"/>
                  <c:y val="3.486455090298341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A7E-4BD1-B7C5-5A9DE60AC7E3}"/>
                </c:ext>
              </c:extLst>
            </c:dLbl>
            <c:dLbl>
              <c:idx val="2"/>
              <c:layout>
                <c:manualLayout>
                  <c:x val="2.7777777777777779E-3"/>
                  <c:y val="0.1180030953639438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A7E-4BD1-B7C5-5A9DE60AC7E3}"/>
                </c:ext>
              </c:extLst>
            </c:dLbl>
            <c:dLbl>
              <c:idx val="3"/>
              <c:layout>
                <c:manualLayout>
                  <c:x val="5.5555555555555558E-3"/>
                  <c:y val="-3.486455090298341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A7E-4BD1-B7C5-5A9DE60AC7E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'Program Delievery Methods'!$A$2:$A$5</c:f>
              <c:strCache>
                <c:ptCount val="4"/>
                <c:pt idx="0">
                  <c:v>G2G Tribes (29)</c:v>
                </c:pt>
                <c:pt idx="1">
                  <c:v>Title I (132)</c:v>
                </c:pt>
                <c:pt idx="2">
                  <c:v>OSG (7)</c:v>
                </c:pt>
                <c:pt idx="3">
                  <c:v>FHWA (71)</c:v>
                </c:pt>
              </c:strCache>
            </c:strRef>
          </c:cat>
          <c:val>
            <c:numRef>
              <c:f>'Program Delievery Methods'!$B$2:$B$5</c:f>
              <c:numCache>
                <c:formatCode>General</c:formatCode>
                <c:ptCount val="4"/>
                <c:pt idx="0">
                  <c:v>29</c:v>
                </c:pt>
                <c:pt idx="1">
                  <c:v>132</c:v>
                </c:pt>
                <c:pt idx="2">
                  <c:v>7</c:v>
                </c:pt>
                <c:pt idx="3">
                  <c:v>71</c:v>
                </c:pt>
              </c:numCache>
            </c:numRef>
          </c:val>
          <c:extLst>
            <c:ext xmlns:c16="http://schemas.microsoft.com/office/drawing/2014/chart" uri="{C3380CC4-5D6E-409C-BE32-E72D297353CC}">
              <c16:uniqueId val="{00000008-BA7E-4BD1-B7C5-5A9DE60AC7E3}"/>
            </c:ext>
          </c:extLst>
        </c:ser>
        <c:dLbls>
          <c:dLblPos val="outEnd"/>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t>November 2010</a:t>
            </a:r>
          </a:p>
        </c:rich>
      </c:tx>
      <c:layout>
        <c:manualLayout>
          <c:xMode val="edge"/>
          <c:yMode val="edge"/>
          <c:x val="0.22751035873302597"/>
          <c:y val="9.5556882184462802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scene3d>
                <a:camera prst="orthographicFront">
                  <a:rot lat="0" lon="0" rev="0"/>
                </a:camera>
                <a:lightRig rig="brightRoom" dir="tl">
                  <a:rot lat="0" lon="0" rev="1800000"/>
                </a:lightRig>
              </a:scene3d>
              <a:sp3d contourW="10160" prstMaterial="dkEdge">
                <a:bevelT w="38100" h="50800" prst="angle"/>
                <a:contourClr>
                  <a:scrgbClr r="0" g="0" b="0">
                    <a:shade val="40000"/>
                    <a:satMod val="150000"/>
                  </a:scrgbClr>
                </a:contourClr>
              </a:sp3d>
            </c:spPr>
            <c:extLst>
              <c:ext xmlns:c16="http://schemas.microsoft.com/office/drawing/2014/chart" uri="{C3380CC4-5D6E-409C-BE32-E72D297353CC}">
                <c16:uniqueId val="{00000001-B671-4121-984C-E5ADE22A99ED}"/>
              </c:ext>
            </c:extLst>
          </c:dPt>
          <c:dPt>
            <c:idx val="1"/>
            <c:bubble3D val="0"/>
            <c:spPr>
              <a:solidFill>
                <a:schemeClr val="accent3"/>
              </a:solidFill>
              <a:ln>
                <a:noFill/>
              </a:ln>
              <a:effectLst/>
              <a:scene3d>
                <a:camera prst="orthographicFront">
                  <a:rot lat="0" lon="0" rev="0"/>
                </a:camera>
                <a:lightRig rig="brightRoom" dir="tl">
                  <a:rot lat="0" lon="0" rev="1800000"/>
                </a:lightRig>
              </a:scene3d>
              <a:sp3d contourW="10160" prstMaterial="dkEdge">
                <a:bevelT w="38100" h="50800" prst="angle"/>
                <a:contourClr>
                  <a:scrgbClr r="0" g="0" b="0">
                    <a:shade val="40000"/>
                    <a:satMod val="150000"/>
                  </a:scrgbClr>
                </a:contourClr>
              </a:sp3d>
            </c:spPr>
            <c:extLst>
              <c:ext xmlns:c16="http://schemas.microsoft.com/office/drawing/2014/chart" uri="{C3380CC4-5D6E-409C-BE32-E72D297353CC}">
                <c16:uniqueId val="{00000003-B671-4121-984C-E5ADE22A99ED}"/>
              </c:ext>
            </c:extLst>
          </c:dPt>
          <c:dPt>
            <c:idx val="2"/>
            <c:bubble3D val="0"/>
            <c:spPr>
              <a:solidFill>
                <a:schemeClr val="accent5"/>
              </a:solidFill>
              <a:ln>
                <a:noFill/>
              </a:ln>
              <a:effectLst/>
              <a:scene3d>
                <a:camera prst="orthographicFront">
                  <a:rot lat="0" lon="0" rev="0"/>
                </a:camera>
                <a:lightRig rig="brightRoom" dir="tl">
                  <a:rot lat="0" lon="0" rev="1800000"/>
                </a:lightRig>
              </a:scene3d>
              <a:sp3d contourW="10160" prstMaterial="dkEdge">
                <a:bevelT w="38100" h="50800" prst="angle"/>
                <a:contourClr>
                  <a:scrgbClr r="0" g="0" b="0">
                    <a:shade val="40000"/>
                    <a:satMod val="150000"/>
                  </a:scrgbClr>
                </a:contourClr>
              </a:sp3d>
            </c:spPr>
            <c:extLst>
              <c:ext xmlns:c16="http://schemas.microsoft.com/office/drawing/2014/chart" uri="{C3380CC4-5D6E-409C-BE32-E72D297353CC}">
                <c16:uniqueId val="{00000005-B671-4121-984C-E5ADE22A99ED}"/>
              </c:ext>
            </c:extLst>
          </c:dPt>
          <c:dLbls>
            <c:dLbl>
              <c:idx val="0"/>
              <c:layout>
                <c:manualLayout>
                  <c:x val="-5.626152539381319E-2"/>
                  <c:y val="9.8071536978790855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671-4121-984C-E5ADE22A99ED}"/>
                </c:ext>
              </c:extLst>
            </c:dLbl>
            <c:dLbl>
              <c:idx val="1"/>
              <c:layout>
                <c:manualLayout>
                  <c:x val="0"/>
                  <c:y val="7.0410334241183023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671-4121-984C-E5ADE22A99ED}"/>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B671-4121-984C-E5ADE22A99ED}"/>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'Program Delievery Methods'!$A$18:$A$20</c:f>
              <c:strCache>
                <c:ptCount val="3"/>
                <c:pt idx="0">
                  <c:v>Title I (136)</c:v>
                </c:pt>
                <c:pt idx="1">
                  <c:v>OSG (36)</c:v>
                </c:pt>
                <c:pt idx="2">
                  <c:v>FHWA (57)</c:v>
                </c:pt>
              </c:strCache>
            </c:strRef>
          </c:cat>
          <c:val>
            <c:numRef>
              <c:f>'Program Delievery Methods'!$B$18:$B$20</c:f>
              <c:numCache>
                <c:formatCode>General</c:formatCode>
                <c:ptCount val="3"/>
                <c:pt idx="0">
                  <c:v>136</c:v>
                </c:pt>
                <c:pt idx="1">
                  <c:v>36</c:v>
                </c:pt>
                <c:pt idx="2">
                  <c:v>57</c:v>
                </c:pt>
              </c:numCache>
            </c:numRef>
          </c:val>
          <c:extLst>
            <c:ext xmlns:c16="http://schemas.microsoft.com/office/drawing/2014/chart" uri="{C3380CC4-5D6E-409C-BE32-E72D297353CC}">
              <c16:uniqueId val="{00000006-B671-4121-984C-E5ADE22A99ED}"/>
            </c:ext>
          </c:extLst>
        </c:ser>
        <c:dLbls>
          <c:showLegendKey val="0"/>
          <c:showVal val="0"/>
          <c:showCatName val="0"/>
          <c:showSerName val="0"/>
          <c:showPercent val="1"/>
          <c:showBubbleSize val="0"/>
          <c:showLeaderLines val="0"/>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brightRoom" dir="tl">
                  <a:rot lat="0" lon="0" rev="1800000"/>
                </a:lightRig>
              </a:scene3d>
              <a:sp3d contourW="10160" prstMaterial="dkEdge">
                <a:bevelT w="38100" h="50800" prst="angle"/>
                <a:contourClr>
                  <a:scrgbClr r="0" g="0" b="0">
                    <a:shade val="40000"/>
                    <a:satMod val="150000"/>
                  </a:scrgbClr>
                </a:contourClr>
              </a:sp3d>
            </c:spPr>
            <c:extLst>
              <c:ext xmlns:c16="http://schemas.microsoft.com/office/drawing/2014/chart" uri="{C3380CC4-5D6E-409C-BE32-E72D297353CC}">
                <c16:uniqueId val="{00000001-822F-4B64-900A-A5964AC83BA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brightRoom" dir="tl">
                  <a:rot lat="0" lon="0" rev="1800000"/>
                </a:lightRig>
              </a:scene3d>
              <a:sp3d contourW="10160" prstMaterial="dkEdge">
                <a:bevelT w="38100" h="50800" prst="angle"/>
                <a:contourClr>
                  <a:scrgbClr r="0" g="0" b="0">
                    <a:shade val="40000"/>
                    <a:satMod val="150000"/>
                  </a:scrgbClr>
                </a:contourClr>
              </a:sp3d>
            </c:spPr>
            <c:extLst>
              <c:ext xmlns:c16="http://schemas.microsoft.com/office/drawing/2014/chart" uri="{C3380CC4-5D6E-409C-BE32-E72D297353CC}">
                <c16:uniqueId val="{00000003-822F-4B64-900A-A5964AC83BA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brightRoom" dir="tl">
                  <a:rot lat="0" lon="0" rev="1800000"/>
                </a:lightRig>
              </a:scene3d>
              <a:sp3d contourW="10160" prstMaterial="dkEdge">
                <a:bevelT w="38100" h="50800" prst="angle"/>
                <a:contourClr>
                  <a:scrgbClr r="0" g="0" b="0">
                    <a:shade val="40000"/>
                    <a:satMod val="150000"/>
                  </a:scrgbClr>
                </a:contourClr>
              </a:sp3d>
            </c:spPr>
            <c:extLst>
              <c:ext xmlns:c16="http://schemas.microsoft.com/office/drawing/2014/chart" uri="{C3380CC4-5D6E-409C-BE32-E72D297353CC}">
                <c16:uniqueId val="{00000005-822F-4B64-900A-A5964AC83BAA}"/>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brightRoom" dir="tl">
                  <a:rot lat="0" lon="0" rev="1800000"/>
                </a:lightRig>
              </a:scene3d>
              <a:sp3d contourW="10160" prstMaterial="dkEdge">
                <a:bevelT w="38100" h="50800" prst="angle"/>
                <a:contourClr>
                  <a:scrgbClr r="0" g="0" b="0">
                    <a:shade val="40000"/>
                    <a:satMod val="150000"/>
                  </a:scrgbClr>
                </a:contourClr>
              </a:sp3d>
            </c:spPr>
            <c:extLst>
              <c:ext xmlns:c16="http://schemas.microsoft.com/office/drawing/2014/chart" uri="{C3380CC4-5D6E-409C-BE32-E72D297353CC}">
                <c16:uniqueId val="{00000007-822F-4B64-900A-A5964AC83BAA}"/>
              </c:ext>
            </c:extLst>
          </c:dPt>
          <c:dLbls>
            <c:dLbl>
              <c:idx val="1"/>
              <c:dLblPos val="outEnd"/>
              <c:showLegendKey val="0"/>
              <c:showVal val="0"/>
              <c:showCatName val="1"/>
              <c:showSerName val="0"/>
              <c:showPercent val="1"/>
              <c:showBubbleSize val="0"/>
              <c:extLst>
                <c:ext xmlns:c15="http://schemas.microsoft.com/office/drawing/2012/chart" uri="{CE6537A1-D6FC-4f65-9D91-7224C49458BB}">
                  <c15:layout>
                    <c:manualLayout>
                      <c:w val="0.3039484806411456"/>
                      <c:h val="0.18524991496747251"/>
                    </c:manualLayout>
                  </c15:layout>
                </c:ext>
                <c:ext xmlns:c16="http://schemas.microsoft.com/office/drawing/2014/chart" uri="{C3380CC4-5D6E-409C-BE32-E72D297353CC}">
                  <c16:uniqueId val="{00000003-822F-4B64-900A-A5964AC83BAA}"/>
                </c:ext>
              </c:extLst>
            </c:dLbl>
            <c:dLbl>
              <c:idx val="2"/>
              <c:layout>
                <c:manualLayout>
                  <c:x val="0"/>
                  <c:y val="5.406679545901656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22F-4B64-900A-A5964AC83BAA}"/>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'Funds Obligated in FY23'!$X$12:$X$15</c:f>
              <c:strCache>
                <c:ptCount val="4"/>
                <c:pt idx="0">
                  <c:v>FY22 Tribal Shares ($3.5M)</c:v>
                </c:pt>
                <c:pt idx="1">
                  <c:v>FY23 Tribal Shares ($12.9)</c:v>
                </c:pt>
                <c:pt idx="2">
                  <c:v>FY10-21 ($1.9)</c:v>
                </c:pt>
                <c:pt idx="3">
                  <c:v>TCR ($8.5)</c:v>
                </c:pt>
              </c:strCache>
            </c:strRef>
          </c:cat>
          <c:val>
            <c:numRef>
              <c:f>'Funds Obligated in FY23'!$Y$12:$Y$15</c:f>
              <c:numCache>
                <c:formatCode>_("$"* #,##0.00_);_("$"* \(#,##0.00\);_("$"* "-"??_);_(@_)</c:formatCode>
                <c:ptCount val="4"/>
                <c:pt idx="0">
                  <c:v>3.5</c:v>
                </c:pt>
                <c:pt idx="1">
                  <c:v>12.9</c:v>
                </c:pt>
                <c:pt idx="2">
                  <c:v>1.9</c:v>
                </c:pt>
                <c:pt idx="3">
                  <c:v>8.5</c:v>
                </c:pt>
              </c:numCache>
            </c:numRef>
          </c:val>
          <c:extLst>
            <c:ext xmlns:c16="http://schemas.microsoft.com/office/drawing/2014/chart" uri="{C3380CC4-5D6E-409C-BE32-E72D297353CC}">
              <c16:uniqueId val="{00000008-822F-4B64-900A-A5964AC83BAA}"/>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pieChart>
        <c:varyColors val="1"/>
        <c:ser>
          <c:idx val="0"/>
          <c:order val="0"/>
          <c:tx>
            <c:strRef>
              <c:f>Sheet1!$B$1</c:f>
              <c:strCache>
                <c:ptCount val="1"/>
                <c:pt idx="0">
                  <c:v>Amount</c:v>
                </c:pt>
              </c:strCache>
            </c:strRef>
          </c:tx>
          <c:dPt>
            <c:idx val="0"/>
            <c:bubble3D val="0"/>
            <c:extLst>
              <c:ext xmlns:c16="http://schemas.microsoft.com/office/drawing/2014/chart" uri="{C3380CC4-5D6E-409C-BE32-E72D297353CC}">
                <c16:uniqueId val="{00000000-DC7B-4390-9258-545BE5913ED4}"/>
              </c:ext>
            </c:extLst>
          </c:dPt>
          <c:dPt>
            <c:idx val="1"/>
            <c:bubble3D val="0"/>
            <c:extLst>
              <c:ext xmlns:c16="http://schemas.microsoft.com/office/drawing/2014/chart" uri="{C3380CC4-5D6E-409C-BE32-E72D297353CC}">
                <c16:uniqueId val="{00000001-DC7B-4390-9258-545BE5913ED4}"/>
              </c:ext>
            </c:extLst>
          </c:dPt>
          <c:dPt>
            <c:idx val="2"/>
            <c:bubble3D val="0"/>
            <c:extLst>
              <c:ext xmlns:c16="http://schemas.microsoft.com/office/drawing/2014/chart" uri="{C3380CC4-5D6E-409C-BE32-E72D297353CC}">
                <c16:uniqueId val="{00000002-DC7B-4390-9258-545BE5913ED4}"/>
              </c:ext>
            </c:extLst>
          </c:dPt>
          <c:dPt>
            <c:idx val="3"/>
            <c:bubble3D val="0"/>
            <c:extLst>
              <c:ext xmlns:c16="http://schemas.microsoft.com/office/drawing/2014/chart" uri="{C3380CC4-5D6E-409C-BE32-E72D297353CC}">
                <c16:uniqueId val="{00000003-DC7B-4390-9258-545BE5913ED4}"/>
              </c:ext>
            </c:extLst>
          </c:dPt>
          <c:dPt>
            <c:idx val="4"/>
            <c:bubble3D val="0"/>
            <c:extLst>
              <c:ext xmlns:c16="http://schemas.microsoft.com/office/drawing/2014/chart" uri="{C3380CC4-5D6E-409C-BE32-E72D297353CC}">
                <c16:uniqueId val="{00000004-DC7B-4390-9258-545BE5913ED4}"/>
              </c:ext>
            </c:extLst>
          </c:dPt>
          <c:dPt>
            <c:idx val="5"/>
            <c:bubble3D val="0"/>
            <c:extLst>
              <c:ext xmlns:c16="http://schemas.microsoft.com/office/drawing/2014/chart" uri="{C3380CC4-5D6E-409C-BE32-E72D297353CC}">
                <c16:uniqueId val="{00000005-DC7B-4390-9258-545BE5913ED4}"/>
              </c:ext>
            </c:extLst>
          </c:dPt>
          <c:dLbls>
            <c:dLbl>
              <c:idx val="0"/>
              <c:layout>
                <c:manualLayout>
                  <c:x val="-0.11557640079782731"/>
                  <c:y val="0.19335922662441732"/>
                </c:manualLayout>
              </c:layout>
              <c:spPr/>
              <c:txPr>
                <a:bodyPr/>
                <a:lstStyle/>
                <a:p>
                  <a:pPr>
                    <a:defRPr sz="1136" b="1"/>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DC7B-4390-9258-545BE5913ED4}"/>
                </c:ext>
              </c:extLst>
            </c:dLbl>
            <c:dLbl>
              <c:idx val="1"/>
              <c:layout>
                <c:manualLayout>
                  <c:x val="-7.7244922970997878E-3"/>
                  <c:y val="-0.18639564565578531"/>
                </c:manualLayout>
              </c:layout>
              <c:spPr/>
              <c:txPr>
                <a:bodyPr/>
                <a:lstStyle/>
                <a:p>
                  <a:pPr>
                    <a:defRPr sz="1136" b="1"/>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C7B-4390-9258-545BE5913ED4}"/>
                </c:ext>
              </c:extLst>
            </c:dLbl>
            <c:dLbl>
              <c:idx val="2"/>
              <c:layout>
                <c:manualLayout>
                  <c:x val="-9.1161114154410999E-2"/>
                  <c:y val="-0.17192982054568759"/>
                </c:manualLayout>
              </c:layout>
              <c:spPr/>
              <c:txPr>
                <a:bodyPr/>
                <a:lstStyle/>
                <a:p>
                  <a:pPr>
                    <a:defRPr sz="1136" b="1"/>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DC7B-4390-9258-545BE5913ED4}"/>
                </c:ext>
              </c:extLst>
            </c:dLbl>
            <c:dLbl>
              <c:idx val="3"/>
              <c:layout>
                <c:manualLayout>
                  <c:x val="0.20714756801151901"/>
                  <c:y val="-3.9756216150511205E-2"/>
                </c:manualLayout>
              </c:layout>
              <c:tx>
                <c:rich>
                  <a:bodyPr wrap="square" lIns="38100" tIns="19050" rIns="38100" bIns="19050" anchor="ctr">
                    <a:noAutofit/>
                  </a:bodyPr>
                  <a:lstStyle/>
                  <a:p>
                    <a:pPr>
                      <a:defRPr sz="1136" b="1"/>
                    </a:pPr>
                    <a:r>
                      <a:rPr lang="en-US" baseline="0" dirty="0"/>
                      <a:t>Construction</a:t>
                    </a:r>
                  </a:p>
                  <a:p>
                    <a:pPr>
                      <a:defRPr sz="1136" b="1"/>
                    </a:pPr>
                    <a:r>
                      <a:rPr lang="en-US" baseline="0" dirty="0"/>
                      <a:t>42%</a:t>
                    </a:r>
                  </a:p>
                </c:rich>
              </c:tx>
              <c:spPr>
                <a:noFill/>
                <a:ln w="20678">
                  <a:noFill/>
                </a:ln>
                <a:effectLst/>
              </c:spPr>
              <c:dLblPos val="bestFit"/>
              <c:showLegendKey val="0"/>
              <c:showVal val="1"/>
              <c:showCatName val="0"/>
              <c:showSerName val="0"/>
              <c:showPercent val="0"/>
              <c:showBubbleSize val="0"/>
              <c:extLst>
                <c:ext xmlns:c15="http://schemas.microsoft.com/office/drawing/2012/chart" uri="{CE6537A1-D6FC-4f65-9D91-7224C49458BB}">
                  <c15:layout>
                    <c:manualLayout>
                      <c:w val="0.25122623780934211"/>
                      <c:h val="9.9897084048027426E-2"/>
                    </c:manualLayout>
                  </c15:layout>
                  <c15:showDataLabelsRange val="0"/>
                </c:ext>
                <c:ext xmlns:c16="http://schemas.microsoft.com/office/drawing/2014/chart" uri="{C3380CC4-5D6E-409C-BE32-E72D297353CC}">
                  <c16:uniqueId val="{00000003-DC7B-4390-9258-545BE5913ED4}"/>
                </c:ext>
              </c:extLst>
            </c:dLbl>
            <c:dLbl>
              <c:idx val="4"/>
              <c:layout>
                <c:manualLayout>
                  <c:x val="-0.14539666387412076"/>
                  <c:y val="1.3077073042145931E-2"/>
                </c:manualLayout>
              </c:layout>
              <c:spPr/>
              <c:txPr>
                <a:bodyPr/>
                <a:lstStyle/>
                <a:p>
                  <a:pPr>
                    <a:defRPr sz="1136" b="1"/>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DC7B-4390-9258-545BE5913ED4}"/>
                </c:ext>
              </c:extLst>
            </c:dLbl>
            <c:dLbl>
              <c:idx val="5"/>
              <c:layout>
                <c:manualLayout>
                  <c:x val="0.23145630241421558"/>
                  <c:y val="7.2650405789699611E-4"/>
                </c:manualLayout>
              </c:layout>
              <c:spPr/>
              <c:txPr>
                <a:bodyPr/>
                <a:lstStyle/>
                <a:p>
                  <a:pPr>
                    <a:defRPr sz="1136" b="1"/>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C7B-4390-9258-545BE5913ED4}"/>
                </c:ext>
              </c:extLst>
            </c:dLbl>
            <c:spPr>
              <a:noFill/>
              <a:ln w="20678">
                <a:noFill/>
              </a:ln>
            </c:spPr>
            <c:txPr>
              <a:bodyPr/>
              <a:lstStyle/>
              <a:p>
                <a:pPr>
                  <a:defRPr sz="1136"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Sheet1!$A$2:$A$8</c:f>
              <c:strCache>
                <c:ptCount val="7"/>
                <c:pt idx="0">
                  <c:v>Planning</c:v>
                </c:pt>
                <c:pt idx="1">
                  <c:v>Maintenance</c:v>
                </c:pt>
                <c:pt idx="2">
                  <c:v>Design</c:v>
                </c:pt>
                <c:pt idx="3">
                  <c:v>Construction</c:v>
                </c:pt>
                <c:pt idx="4">
                  <c:v>Transit</c:v>
                </c:pt>
                <c:pt idx="5">
                  <c:v>Safety </c:v>
                </c:pt>
                <c:pt idx="6">
                  <c:v>Bridge</c:v>
                </c:pt>
              </c:strCache>
            </c:strRef>
          </c:cat>
          <c:val>
            <c:numRef>
              <c:f>Sheet1!$B$2:$B$8</c:f>
              <c:numCache>
                <c:formatCode>General</c:formatCode>
                <c:ptCount val="7"/>
                <c:pt idx="0">
                  <c:v>25.1</c:v>
                </c:pt>
                <c:pt idx="1">
                  <c:v>45.3</c:v>
                </c:pt>
                <c:pt idx="2">
                  <c:v>9.1999999999999993</c:v>
                </c:pt>
                <c:pt idx="3">
                  <c:v>79.5</c:v>
                </c:pt>
                <c:pt idx="4">
                  <c:v>3.4</c:v>
                </c:pt>
                <c:pt idx="5">
                  <c:v>0.17</c:v>
                </c:pt>
                <c:pt idx="6">
                  <c:v>2.9</c:v>
                </c:pt>
              </c:numCache>
            </c:numRef>
          </c:val>
          <c:extLst>
            <c:ext xmlns:c16="http://schemas.microsoft.com/office/drawing/2014/chart" uri="{C3380CC4-5D6E-409C-BE32-E72D297353CC}">
              <c16:uniqueId val="{00000006-DC7B-4390-9258-545BE5913ED4}"/>
            </c:ext>
          </c:extLst>
        </c:ser>
        <c:dLbls>
          <c:showLegendKey val="0"/>
          <c:showVal val="0"/>
          <c:showCatName val="0"/>
          <c:showSerName val="0"/>
          <c:showPercent val="0"/>
          <c:showBubbleSize val="0"/>
          <c:showLeaderLines val="1"/>
        </c:dLbls>
        <c:firstSliceAng val="0"/>
      </c:pieChart>
      <c:spPr>
        <a:noFill/>
        <a:ln w="25355">
          <a:noFill/>
        </a:ln>
      </c:spPr>
    </c:plotArea>
    <c:plotVisOnly val="1"/>
    <c:dispBlanksAs val="gap"/>
    <c:showDLblsOverMax val="0"/>
  </c:chart>
  <c:txPr>
    <a:bodyPr/>
    <a:lstStyle/>
    <a:p>
      <a:pPr>
        <a:defRPr sz="1457"/>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pieChart>
        <c:varyColors val="1"/>
        <c:ser>
          <c:idx val="0"/>
          <c:order val="0"/>
          <c:tx>
            <c:strRef>
              <c:f>Sheet1!$B$1</c:f>
              <c:strCache>
                <c:ptCount val="1"/>
                <c:pt idx="0">
                  <c:v>Amount</c:v>
                </c:pt>
              </c:strCache>
            </c:strRef>
          </c:tx>
          <c:dPt>
            <c:idx val="0"/>
            <c:bubble3D val="0"/>
            <c:extLst>
              <c:ext xmlns:c16="http://schemas.microsoft.com/office/drawing/2014/chart" uri="{C3380CC4-5D6E-409C-BE32-E72D297353CC}">
                <c16:uniqueId val="{00000000-17CA-4A07-B90C-E23C316F0C89}"/>
              </c:ext>
            </c:extLst>
          </c:dPt>
          <c:dPt>
            <c:idx val="1"/>
            <c:bubble3D val="0"/>
            <c:extLst>
              <c:ext xmlns:c16="http://schemas.microsoft.com/office/drawing/2014/chart" uri="{C3380CC4-5D6E-409C-BE32-E72D297353CC}">
                <c16:uniqueId val="{00000001-17CA-4A07-B90C-E23C316F0C89}"/>
              </c:ext>
            </c:extLst>
          </c:dPt>
          <c:dPt>
            <c:idx val="2"/>
            <c:bubble3D val="0"/>
            <c:extLst>
              <c:ext xmlns:c16="http://schemas.microsoft.com/office/drawing/2014/chart" uri="{C3380CC4-5D6E-409C-BE32-E72D297353CC}">
                <c16:uniqueId val="{00000002-17CA-4A07-B90C-E23C316F0C89}"/>
              </c:ext>
            </c:extLst>
          </c:dPt>
          <c:dPt>
            <c:idx val="3"/>
            <c:bubble3D val="0"/>
            <c:extLst>
              <c:ext xmlns:c16="http://schemas.microsoft.com/office/drawing/2014/chart" uri="{C3380CC4-5D6E-409C-BE32-E72D297353CC}">
                <c16:uniqueId val="{00000003-17CA-4A07-B90C-E23C316F0C89}"/>
              </c:ext>
            </c:extLst>
          </c:dPt>
          <c:dPt>
            <c:idx val="4"/>
            <c:bubble3D val="0"/>
            <c:extLst>
              <c:ext xmlns:c16="http://schemas.microsoft.com/office/drawing/2014/chart" uri="{C3380CC4-5D6E-409C-BE32-E72D297353CC}">
                <c16:uniqueId val="{00000004-17CA-4A07-B90C-E23C316F0C89}"/>
              </c:ext>
            </c:extLst>
          </c:dPt>
          <c:dPt>
            <c:idx val="5"/>
            <c:bubble3D val="0"/>
            <c:extLst>
              <c:ext xmlns:c16="http://schemas.microsoft.com/office/drawing/2014/chart" uri="{C3380CC4-5D6E-409C-BE32-E72D297353CC}">
                <c16:uniqueId val="{00000005-17CA-4A07-B90C-E23C316F0C89}"/>
              </c:ext>
            </c:extLst>
          </c:dPt>
          <c:dLbls>
            <c:dLbl>
              <c:idx val="0"/>
              <c:layout>
                <c:manualLayout>
                  <c:x val="9.7441281378289252E-2"/>
                  <c:y val="7.6253394289821155E-2"/>
                </c:manualLayout>
              </c:layout>
              <c:spPr/>
              <c:txPr>
                <a:bodyPr/>
                <a:lstStyle/>
                <a:p>
                  <a:pPr>
                    <a:defRPr sz="1108" b="1"/>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17CA-4A07-B90C-E23C316F0C89}"/>
                </c:ext>
              </c:extLst>
            </c:dLbl>
            <c:dLbl>
              <c:idx val="1"/>
              <c:layout>
                <c:manualLayout>
                  <c:x val="-1.7090082674576922E-2"/>
                  <c:y val="5.5121923074795173E-2"/>
                </c:manualLayout>
              </c:layout>
              <c:spPr/>
              <c:txPr>
                <a:bodyPr/>
                <a:lstStyle/>
                <a:p>
                  <a:pPr>
                    <a:defRPr sz="1108" b="1"/>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7CA-4A07-B90C-E23C316F0C89}"/>
                </c:ext>
              </c:extLst>
            </c:dLbl>
            <c:dLbl>
              <c:idx val="2"/>
              <c:layout>
                <c:manualLayout>
                  <c:x val="-2.2357234931432386E-2"/>
                  <c:y val="5.7390535058894077E-2"/>
                </c:manualLayout>
              </c:layout>
              <c:spPr/>
              <c:txPr>
                <a:bodyPr/>
                <a:lstStyle/>
                <a:p>
                  <a:pPr>
                    <a:defRPr sz="1108" b="1"/>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17CA-4A07-B90C-E23C316F0C89}"/>
                </c:ext>
              </c:extLst>
            </c:dLbl>
            <c:dLbl>
              <c:idx val="3"/>
              <c:layout>
                <c:manualLayout>
                  <c:x val="-7.1562948122609058E-3"/>
                  <c:y val="5.9664679600380747E-3"/>
                </c:manualLayout>
              </c:layout>
              <c:tx>
                <c:rich>
                  <a:bodyPr/>
                  <a:lstStyle/>
                  <a:p>
                    <a:pPr>
                      <a:defRPr sz="1108" b="1"/>
                    </a:pPr>
                    <a:fld id="{6C234F08-B7BC-4011-BCAA-0687A5B63910}" type="CATEGORYNAME">
                      <a:rPr lang="en-US"/>
                      <a:pPr>
                        <a:defRPr sz="1108" b="1"/>
                      </a:pPr>
                      <a:t>[CATEGORY NAME]</a:t>
                    </a:fld>
                    <a:r>
                      <a:rPr lang="en-US" baseline="0" dirty="0"/>
                      <a:t>
14%</a:t>
                    </a:r>
                  </a:p>
                </c:rich>
              </c:tx>
              <c:sp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7CA-4A07-B90C-E23C316F0C89}"/>
                </c:ext>
              </c:extLst>
            </c:dLbl>
            <c:dLbl>
              <c:idx val="4"/>
              <c:layout>
                <c:manualLayout>
                  <c:x val="-0.14539666387412076"/>
                  <c:y val="1.3077073042145931E-2"/>
                </c:manualLayout>
              </c:layout>
              <c:tx>
                <c:rich>
                  <a:bodyPr/>
                  <a:lstStyle/>
                  <a:p>
                    <a:pPr>
                      <a:defRPr sz="1108" b="1"/>
                    </a:pPr>
                    <a:fld id="{26CA471D-9986-4DE7-80AD-516E2D04131D}" type="CATEGORYNAME">
                      <a:rPr lang="en-US"/>
                      <a:pPr>
                        <a:defRPr sz="1108" b="1"/>
                      </a:pPr>
                      <a:t>[CATEGORY NAME]</a:t>
                    </a:fld>
                    <a:r>
                      <a:rPr lang="en-US" baseline="0" dirty="0"/>
                      <a:t>
5%</a:t>
                    </a:r>
                  </a:p>
                </c:rich>
              </c:tx>
              <c:sp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7CA-4A07-B90C-E23C316F0C89}"/>
                </c:ext>
              </c:extLst>
            </c:dLbl>
            <c:dLbl>
              <c:idx val="5"/>
              <c:layout>
                <c:manualLayout>
                  <c:x val="0.11574295816573214"/>
                  <c:y val="7.2660920359363319E-4"/>
                </c:manualLayout>
              </c:layout>
              <c:spPr/>
              <c:txPr>
                <a:bodyPr/>
                <a:lstStyle/>
                <a:p>
                  <a:pPr>
                    <a:defRPr sz="1108" b="1"/>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7CA-4A07-B90C-E23C316F0C89}"/>
                </c:ext>
              </c:extLst>
            </c:dLbl>
            <c:spPr>
              <a:noFill/>
              <a:ln w="20174">
                <a:noFill/>
              </a:ln>
            </c:spPr>
            <c:txPr>
              <a:bodyPr/>
              <a:lstStyle/>
              <a:p>
                <a:pPr>
                  <a:defRPr sz="1108"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Sheet1!$A$2:$A$7</c:f>
              <c:strCache>
                <c:ptCount val="6"/>
                <c:pt idx="0">
                  <c:v>Planning</c:v>
                </c:pt>
                <c:pt idx="1">
                  <c:v>Maintenance</c:v>
                </c:pt>
                <c:pt idx="2">
                  <c:v>Design</c:v>
                </c:pt>
                <c:pt idx="3">
                  <c:v>Construction</c:v>
                </c:pt>
                <c:pt idx="4">
                  <c:v>Transit</c:v>
                </c:pt>
                <c:pt idx="5">
                  <c:v>Safety </c:v>
                </c:pt>
              </c:strCache>
            </c:strRef>
          </c:cat>
          <c:val>
            <c:numRef>
              <c:f>Sheet1!$B$2:$B$7</c:f>
              <c:numCache>
                <c:formatCode>General</c:formatCode>
                <c:ptCount val="6"/>
                <c:pt idx="0">
                  <c:v>1.9</c:v>
                </c:pt>
                <c:pt idx="1">
                  <c:v>4.9000000000000004</c:v>
                </c:pt>
                <c:pt idx="2">
                  <c:v>3.1</c:v>
                </c:pt>
                <c:pt idx="3">
                  <c:v>2.7</c:v>
                </c:pt>
                <c:pt idx="4">
                  <c:v>0.17</c:v>
                </c:pt>
                <c:pt idx="5">
                  <c:v>0</c:v>
                </c:pt>
              </c:numCache>
            </c:numRef>
          </c:val>
          <c:extLst>
            <c:ext xmlns:c16="http://schemas.microsoft.com/office/drawing/2014/chart" uri="{C3380CC4-5D6E-409C-BE32-E72D297353CC}">
              <c16:uniqueId val="{00000006-17CA-4A07-B90C-E23C316F0C89}"/>
            </c:ext>
          </c:extLst>
        </c:ser>
        <c:dLbls>
          <c:showLegendKey val="0"/>
          <c:showVal val="0"/>
          <c:showCatName val="0"/>
          <c:showSerName val="0"/>
          <c:showPercent val="0"/>
          <c:showBubbleSize val="0"/>
          <c:showLeaderLines val="1"/>
        </c:dLbls>
        <c:firstSliceAng val="0"/>
      </c:pieChart>
      <c:spPr>
        <a:noFill/>
        <a:ln w="25776">
          <a:noFill/>
        </a:ln>
      </c:spPr>
    </c:plotArea>
    <c:plotVisOnly val="1"/>
    <c:dispBlanksAs val="gap"/>
    <c:showDLblsOverMax val="0"/>
  </c:chart>
  <c:txPr>
    <a:bodyPr/>
    <a:lstStyle/>
    <a:p>
      <a:pPr>
        <a:defRPr sz="1422"/>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Sheet1!$S$5</c:f>
              <c:strCache>
                <c:ptCount val="1"/>
                <c:pt idx="0">
                  <c:v>Bridge, 6K4</c:v>
                </c:pt>
              </c:strCache>
            </c:strRef>
          </c:tx>
          <c:spPr>
            <a:solidFill>
              <a:schemeClr val="accent1"/>
            </a:solidFill>
            <a:ln>
              <a:noFill/>
            </a:ln>
            <a:effectLst/>
          </c:spPr>
          <c:invertIfNegative val="0"/>
          <c:cat>
            <c:numRef>
              <c:f>Sheet1!$T$4:$AE$4</c:f>
              <c:numCache>
                <c:formatCode>General</c:formatCode>
                <c:ptCount val="12"/>
                <c:pt idx="0">
                  <c:v>2012</c:v>
                </c:pt>
                <c:pt idx="1">
                  <c:v>2013</c:v>
                </c:pt>
                <c:pt idx="2">
                  <c:v>2014</c:v>
                </c:pt>
                <c:pt idx="3">
                  <c:v>2015</c:v>
                </c:pt>
                <c:pt idx="4">
                  <c:v>2016</c:v>
                </c:pt>
                <c:pt idx="5">
                  <c:v>2017</c:v>
                </c:pt>
                <c:pt idx="6">
                  <c:v>2018</c:v>
                </c:pt>
                <c:pt idx="7">
                  <c:v>2019</c:v>
                </c:pt>
                <c:pt idx="8">
                  <c:v>2020</c:v>
                </c:pt>
                <c:pt idx="9">
                  <c:v>2021</c:v>
                </c:pt>
                <c:pt idx="10">
                  <c:v>2022</c:v>
                </c:pt>
                <c:pt idx="11">
                  <c:v>2023</c:v>
                </c:pt>
              </c:numCache>
            </c:numRef>
          </c:cat>
          <c:val>
            <c:numRef>
              <c:f>Sheet1!$T$5:$AE$5</c:f>
              <c:numCache>
                <c:formatCode>General</c:formatCode>
                <c:ptCount val="12"/>
                <c:pt idx="4" formatCode="_(&quot;$&quot;* #,##0.00_);_(&quot;$&quot;* \(#,##0.00\);_(&quot;$&quot;* &quot;-&quot;??_);_(@_)">
                  <c:v>88481.82</c:v>
                </c:pt>
                <c:pt idx="5" formatCode="_(&quot;$&quot;* #,##0.00_);_(&quot;$&quot;* \(#,##0.00\);_(&quot;$&quot;* &quot;-&quot;??_);_(@_)">
                  <c:v>88880.06</c:v>
                </c:pt>
                <c:pt idx="6" formatCode="_(&quot;$&quot;* #,##0.00_);_(&quot;$&quot;* \(#,##0.00\);_(&quot;$&quot;* &quot;-&quot;??_);_(@_)">
                  <c:v>90210.95</c:v>
                </c:pt>
                <c:pt idx="7" formatCode="_(&quot;$&quot;* #,##0.00_);_(&quot;$&quot;* \(#,##0.00\);_(&quot;$&quot;* &quot;-&quot;??_);_(@_)">
                  <c:v>90541.08</c:v>
                </c:pt>
                <c:pt idx="8" formatCode="_(&quot;$&quot;* #,##0.00_);_(&quot;$&quot;* \(#,##0.00\);_(&quot;$&quot;* &quot;-&quot;??_);_(@_)">
                  <c:v>2612391.7999999998</c:v>
                </c:pt>
              </c:numCache>
            </c:numRef>
          </c:val>
          <c:extLst>
            <c:ext xmlns:c16="http://schemas.microsoft.com/office/drawing/2014/chart" uri="{C3380CC4-5D6E-409C-BE32-E72D297353CC}">
              <c16:uniqueId val="{00000000-8372-4723-9794-9249C885EB86}"/>
            </c:ext>
          </c:extLst>
        </c:ser>
        <c:ser>
          <c:idx val="1"/>
          <c:order val="1"/>
          <c:tx>
            <c:strRef>
              <c:f>Sheet1!$S$6</c:f>
              <c:strCache>
                <c:ptCount val="1"/>
                <c:pt idx="0">
                  <c:v>Construction</c:v>
                </c:pt>
              </c:strCache>
            </c:strRef>
          </c:tx>
          <c:spPr>
            <a:solidFill>
              <a:srgbClr val="0070C0"/>
            </a:solidFill>
            <a:ln>
              <a:noFill/>
            </a:ln>
            <a:effectLst/>
          </c:spPr>
          <c:invertIfNegative val="0"/>
          <c:cat>
            <c:numRef>
              <c:f>Sheet1!$T$4:$AE$4</c:f>
              <c:numCache>
                <c:formatCode>General</c:formatCode>
                <c:ptCount val="12"/>
                <c:pt idx="0">
                  <c:v>2012</c:v>
                </c:pt>
                <c:pt idx="1">
                  <c:v>2013</c:v>
                </c:pt>
                <c:pt idx="2">
                  <c:v>2014</c:v>
                </c:pt>
                <c:pt idx="3">
                  <c:v>2015</c:v>
                </c:pt>
                <c:pt idx="4">
                  <c:v>2016</c:v>
                </c:pt>
                <c:pt idx="5">
                  <c:v>2017</c:v>
                </c:pt>
                <c:pt idx="6">
                  <c:v>2018</c:v>
                </c:pt>
                <c:pt idx="7">
                  <c:v>2019</c:v>
                </c:pt>
                <c:pt idx="8">
                  <c:v>2020</c:v>
                </c:pt>
                <c:pt idx="9">
                  <c:v>2021</c:v>
                </c:pt>
                <c:pt idx="10">
                  <c:v>2022</c:v>
                </c:pt>
                <c:pt idx="11">
                  <c:v>2023</c:v>
                </c:pt>
              </c:numCache>
            </c:numRef>
          </c:cat>
          <c:val>
            <c:numRef>
              <c:f>Sheet1!$T$6:$AE$6</c:f>
              <c:numCache>
                <c:formatCode>_("$"* #,##0.00_);_("$"* \(#,##0.00\);_("$"* "-"??_);_(@_)</c:formatCode>
                <c:ptCount val="12"/>
                <c:pt idx="0">
                  <c:v>48756</c:v>
                </c:pt>
                <c:pt idx="1">
                  <c:v>11701748.270000001</c:v>
                </c:pt>
                <c:pt idx="2">
                  <c:v>7454206.3800000018</c:v>
                </c:pt>
                <c:pt idx="3">
                  <c:v>12752793.379999993</c:v>
                </c:pt>
                <c:pt idx="4">
                  <c:v>11077680.24</c:v>
                </c:pt>
                <c:pt idx="5">
                  <c:v>8738067.4999999963</c:v>
                </c:pt>
                <c:pt idx="6">
                  <c:v>7310834.7699999968</c:v>
                </c:pt>
                <c:pt idx="7">
                  <c:v>7677810.0099999979</c:v>
                </c:pt>
                <c:pt idx="8">
                  <c:v>4077072.6799999997</c:v>
                </c:pt>
                <c:pt idx="9">
                  <c:v>6270749.8299999991</c:v>
                </c:pt>
                <c:pt idx="10">
                  <c:v>2351774.94</c:v>
                </c:pt>
                <c:pt idx="11">
                  <c:v>2704715.54</c:v>
                </c:pt>
              </c:numCache>
            </c:numRef>
          </c:val>
          <c:extLst>
            <c:ext xmlns:c16="http://schemas.microsoft.com/office/drawing/2014/chart" uri="{C3380CC4-5D6E-409C-BE32-E72D297353CC}">
              <c16:uniqueId val="{00000001-8372-4723-9794-9249C885EB86}"/>
            </c:ext>
          </c:extLst>
        </c:ser>
        <c:ser>
          <c:idx val="2"/>
          <c:order val="2"/>
          <c:tx>
            <c:strRef>
              <c:f>Sheet1!$S$7</c:f>
              <c:strCache>
                <c:ptCount val="1"/>
                <c:pt idx="0">
                  <c:v>Design</c:v>
                </c:pt>
              </c:strCache>
            </c:strRef>
          </c:tx>
          <c:spPr>
            <a:solidFill>
              <a:srgbClr val="FF0000"/>
            </a:solidFill>
            <a:ln>
              <a:noFill/>
            </a:ln>
            <a:effectLst/>
          </c:spPr>
          <c:invertIfNegative val="0"/>
          <c:cat>
            <c:numRef>
              <c:f>Sheet1!$T$4:$AE$4</c:f>
              <c:numCache>
                <c:formatCode>General</c:formatCode>
                <c:ptCount val="12"/>
                <c:pt idx="0">
                  <c:v>2012</c:v>
                </c:pt>
                <c:pt idx="1">
                  <c:v>2013</c:v>
                </c:pt>
                <c:pt idx="2">
                  <c:v>2014</c:v>
                </c:pt>
                <c:pt idx="3">
                  <c:v>2015</c:v>
                </c:pt>
                <c:pt idx="4">
                  <c:v>2016</c:v>
                </c:pt>
                <c:pt idx="5">
                  <c:v>2017</c:v>
                </c:pt>
                <c:pt idx="6">
                  <c:v>2018</c:v>
                </c:pt>
                <c:pt idx="7">
                  <c:v>2019</c:v>
                </c:pt>
                <c:pt idx="8">
                  <c:v>2020</c:v>
                </c:pt>
                <c:pt idx="9">
                  <c:v>2021</c:v>
                </c:pt>
                <c:pt idx="10">
                  <c:v>2022</c:v>
                </c:pt>
                <c:pt idx="11">
                  <c:v>2023</c:v>
                </c:pt>
              </c:numCache>
            </c:numRef>
          </c:cat>
          <c:val>
            <c:numRef>
              <c:f>Sheet1!$T$7:$AE$7</c:f>
              <c:numCache>
                <c:formatCode>_("$"* #,##0.00_);_("$"* \(#,##0.00\);_("$"* "-"??_);_(@_)</c:formatCode>
                <c:ptCount val="12"/>
                <c:pt idx="1">
                  <c:v>1432908.77</c:v>
                </c:pt>
                <c:pt idx="2">
                  <c:v>677740.69000000006</c:v>
                </c:pt>
                <c:pt idx="3">
                  <c:v>830254.07000000007</c:v>
                </c:pt>
                <c:pt idx="4">
                  <c:v>840565.88</c:v>
                </c:pt>
                <c:pt idx="5">
                  <c:v>1022639.71</c:v>
                </c:pt>
                <c:pt idx="6">
                  <c:v>1248987.6300000001</c:v>
                </c:pt>
                <c:pt idx="7">
                  <c:v>1371768.9000000001</c:v>
                </c:pt>
                <c:pt idx="8">
                  <c:v>217379.31</c:v>
                </c:pt>
                <c:pt idx="9">
                  <c:v>428434.36</c:v>
                </c:pt>
                <c:pt idx="10">
                  <c:v>1131868.1800000002</c:v>
                </c:pt>
                <c:pt idx="11">
                  <c:v>3115743.13</c:v>
                </c:pt>
              </c:numCache>
            </c:numRef>
          </c:val>
          <c:extLst>
            <c:ext xmlns:c16="http://schemas.microsoft.com/office/drawing/2014/chart" uri="{C3380CC4-5D6E-409C-BE32-E72D297353CC}">
              <c16:uniqueId val="{00000002-8372-4723-9794-9249C885EB86}"/>
            </c:ext>
          </c:extLst>
        </c:ser>
        <c:ser>
          <c:idx val="3"/>
          <c:order val="3"/>
          <c:tx>
            <c:strRef>
              <c:f>Sheet1!$S$8</c:f>
              <c:strCache>
                <c:ptCount val="1"/>
                <c:pt idx="0">
                  <c:v>Maintenance</c:v>
                </c:pt>
              </c:strCache>
            </c:strRef>
          </c:tx>
          <c:spPr>
            <a:solidFill>
              <a:srgbClr val="92D050"/>
            </a:solidFill>
            <a:ln>
              <a:noFill/>
            </a:ln>
            <a:effectLst/>
          </c:spPr>
          <c:invertIfNegative val="0"/>
          <c:cat>
            <c:numRef>
              <c:f>Sheet1!$T$4:$AE$4</c:f>
              <c:numCache>
                <c:formatCode>General</c:formatCode>
                <c:ptCount val="12"/>
                <c:pt idx="0">
                  <c:v>2012</c:v>
                </c:pt>
                <c:pt idx="1">
                  <c:v>2013</c:v>
                </c:pt>
                <c:pt idx="2">
                  <c:v>2014</c:v>
                </c:pt>
                <c:pt idx="3">
                  <c:v>2015</c:v>
                </c:pt>
                <c:pt idx="4">
                  <c:v>2016</c:v>
                </c:pt>
                <c:pt idx="5">
                  <c:v>2017</c:v>
                </c:pt>
                <c:pt idx="6">
                  <c:v>2018</c:v>
                </c:pt>
                <c:pt idx="7">
                  <c:v>2019</c:v>
                </c:pt>
                <c:pt idx="8">
                  <c:v>2020</c:v>
                </c:pt>
                <c:pt idx="9">
                  <c:v>2021</c:v>
                </c:pt>
                <c:pt idx="10">
                  <c:v>2022</c:v>
                </c:pt>
                <c:pt idx="11">
                  <c:v>2023</c:v>
                </c:pt>
              </c:numCache>
            </c:numRef>
          </c:cat>
          <c:val>
            <c:numRef>
              <c:f>Sheet1!$T$8:$AE$8</c:f>
              <c:numCache>
                <c:formatCode>_("$"* #,##0.00_);_("$"* \(#,##0.00\);_("$"* "-"??_);_(@_)</c:formatCode>
                <c:ptCount val="12"/>
                <c:pt idx="0">
                  <c:v>4561</c:v>
                </c:pt>
                <c:pt idx="1">
                  <c:v>2959725.25</c:v>
                </c:pt>
                <c:pt idx="2">
                  <c:v>2929919.1699999995</c:v>
                </c:pt>
                <c:pt idx="3">
                  <c:v>3427989.4100000011</c:v>
                </c:pt>
                <c:pt idx="4">
                  <c:v>5133604.6599999992</c:v>
                </c:pt>
                <c:pt idx="5">
                  <c:v>3501710.0499999993</c:v>
                </c:pt>
                <c:pt idx="6">
                  <c:v>4272768.5999999987</c:v>
                </c:pt>
                <c:pt idx="7">
                  <c:v>3976457.1599999988</c:v>
                </c:pt>
                <c:pt idx="8">
                  <c:v>4573029.7299999995</c:v>
                </c:pt>
                <c:pt idx="9">
                  <c:v>5817469.9799999967</c:v>
                </c:pt>
                <c:pt idx="10">
                  <c:v>8693154.3300000019</c:v>
                </c:pt>
                <c:pt idx="11">
                  <c:v>4867245.2700000014</c:v>
                </c:pt>
              </c:numCache>
            </c:numRef>
          </c:val>
          <c:extLst>
            <c:ext xmlns:c16="http://schemas.microsoft.com/office/drawing/2014/chart" uri="{C3380CC4-5D6E-409C-BE32-E72D297353CC}">
              <c16:uniqueId val="{00000003-8372-4723-9794-9249C885EB86}"/>
            </c:ext>
          </c:extLst>
        </c:ser>
        <c:ser>
          <c:idx val="4"/>
          <c:order val="4"/>
          <c:tx>
            <c:strRef>
              <c:f>Sheet1!$S$9</c:f>
              <c:strCache>
                <c:ptCount val="1"/>
                <c:pt idx="0">
                  <c:v>Planning</c:v>
                </c:pt>
              </c:strCache>
            </c:strRef>
          </c:tx>
          <c:spPr>
            <a:solidFill>
              <a:schemeClr val="accent5"/>
            </a:solidFill>
            <a:ln>
              <a:noFill/>
            </a:ln>
            <a:effectLst/>
          </c:spPr>
          <c:invertIfNegative val="0"/>
          <c:cat>
            <c:numRef>
              <c:f>Sheet1!$T$4:$AE$4</c:f>
              <c:numCache>
                <c:formatCode>General</c:formatCode>
                <c:ptCount val="12"/>
                <c:pt idx="0">
                  <c:v>2012</c:v>
                </c:pt>
                <c:pt idx="1">
                  <c:v>2013</c:v>
                </c:pt>
                <c:pt idx="2">
                  <c:v>2014</c:v>
                </c:pt>
                <c:pt idx="3">
                  <c:v>2015</c:v>
                </c:pt>
                <c:pt idx="4">
                  <c:v>2016</c:v>
                </c:pt>
                <c:pt idx="5">
                  <c:v>2017</c:v>
                </c:pt>
                <c:pt idx="6">
                  <c:v>2018</c:v>
                </c:pt>
                <c:pt idx="7">
                  <c:v>2019</c:v>
                </c:pt>
                <c:pt idx="8">
                  <c:v>2020</c:v>
                </c:pt>
                <c:pt idx="9">
                  <c:v>2021</c:v>
                </c:pt>
                <c:pt idx="10">
                  <c:v>2022</c:v>
                </c:pt>
                <c:pt idx="11">
                  <c:v>2023</c:v>
                </c:pt>
              </c:numCache>
            </c:numRef>
          </c:cat>
          <c:val>
            <c:numRef>
              <c:f>Sheet1!$T$9:$AE$9</c:f>
              <c:numCache>
                <c:formatCode>_("$"* #,##0.00_);_("$"* \(#,##0.00\);_("$"* "-"??_);_(@_)</c:formatCode>
                <c:ptCount val="12"/>
                <c:pt idx="1">
                  <c:v>1883654.4299999997</c:v>
                </c:pt>
                <c:pt idx="2">
                  <c:v>2850173.5100000002</c:v>
                </c:pt>
                <c:pt idx="3">
                  <c:v>1931911.69</c:v>
                </c:pt>
                <c:pt idx="4">
                  <c:v>3183859.6900000013</c:v>
                </c:pt>
                <c:pt idx="5">
                  <c:v>2929985.8299999991</c:v>
                </c:pt>
                <c:pt idx="6">
                  <c:v>2896562.1100000003</c:v>
                </c:pt>
                <c:pt idx="7">
                  <c:v>3791996.7699999996</c:v>
                </c:pt>
                <c:pt idx="8">
                  <c:v>1940696.4399999995</c:v>
                </c:pt>
                <c:pt idx="9">
                  <c:v>1942678.1300000001</c:v>
                </c:pt>
                <c:pt idx="10">
                  <c:v>1760415.62</c:v>
                </c:pt>
                <c:pt idx="11">
                  <c:v>1927992.92</c:v>
                </c:pt>
              </c:numCache>
            </c:numRef>
          </c:val>
          <c:extLst>
            <c:ext xmlns:c16="http://schemas.microsoft.com/office/drawing/2014/chart" uri="{C3380CC4-5D6E-409C-BE32-E72D297353CC}">
              <c16:uniqueId val="{00000004-8372-4723-9794-9249C885EB86}"/>
            </c:ext>
          </c:extLst>
        </c:ser>
        <c:ser>
          <c:idx val="5"/>
          <c:order val="5"/>
          <c:tx>
            <c:strRef>
              <c:f>Sheet1!$S$10</c:f>
              <c:strCache>
                <c:ptCount val="1"/>
                <c:pt idx="0">
                  <c:v>Safety</c:v>
                </c:pt>
              </c:strCache>
            </c:strRef>
          </c:tx>
          <c:spPr>
            <a:solidFill>
              <a:schemeClr val="accent6"/>
            </a:solidFill>
            <a:ln>
              <a:noFill/>
            </a:ln>
            <a:effectLst/>
          </c:spPr>
          <c:invertIfNegative val="0"/>
          <c:cat>
            <c:numRef>
              <c:f>Sheet1!$T$4:$AE$4</c:f>
              <c:numCache>
                <c:formatCode>General</c:formatCode>
                <c:ptCount val="12"/>
                <c:pt idx="0">
                  <c:v>2012</c:v>
                </c:pt>
                <c:pt idx="1">
                  <c:v>2013</c:v>
                </c:pt>
                <c:pt idx="2">
                  <c:v>2014</c:v>
                </c:pt>
                <c:pt idx="3">
                  <c:v>2015</c:v>
                </c:pt>
                <c:pt idx="4">
                  <c:v>2016</c:v>
                </c:pt>
                <c:pt idx="5">
                  <c:v>2017</c:v>
                </c:pt>
                <c:pt idx="6">
                  <c:v>2018</c:v>
                </c:pt>
                <c:pt idx="7">
                  <c:v>2019</c:v>
                </c:pt>
                <c:pt idx="8">
                  <c:v>2020</c:v>
                </c:pt>
                <c:pt idx="9">
                  <c:v>2021</c:v>
                </c:pt>
                <c:pt idx="10">
                  <c:v>2022</c:v>
                </c:pt>
                <c:pt idx="11">
                  <c:v>2023</c:v>
                </c:pt>
              </c:numCache>
            </c:numRef>
          </c:cat>
          <c:val>
            <c:numRef>
              <c:f>Sheet1!$T$10:$AE$10</c:f>
              <c:numCache>
                <c:formatCode>General</c:formatCode>
                <c:ptCount val="12"/>
                <c:pt idx="2" formatCode="_(&quot;$&quot;* #,##0.00_);_(&quot;$&quot;* \(#,##0.00\);_(&quot;$&quot;* &quot;-&quot;??_);_(@_)">
                  <c:v>100000</c:v>
                </c:pt>
                <c:pt idx="10" formatCode="_(&quot;$&quot;* #,##0.00_);_(&quot;$&quot;* \(#,##0.00\);_(&quot;$&quot;* &quot;-&quot;??_);_(@_)">
                  <c:v>69561.539999999994</c:v>
                </c:pt>
              </c:numCache>
            </c:numRef>
          </c:val>
          <c:extLst>
            <c:ext xmlns:c16="http://schemas.microsoft.com/office/drawing/2014/chart" uri="{C3380CC4-5D6E-409C-BE32-E72D297353CC}">
              <c16:uniqueId val="{00000005-8372-4723-9794-9249C885EB86}"/>
            </c:ext>
          </c:extLst>
        </c:ser>
        <c:ser>
          <c:idx val="6"/>
          <c:order val="6"/>
          <c:tx>
            <c:strRef>
              <c:f>Sheet1!$S$11</c:f>
              <c:strCache>
                <c:ptCount val="1"/>
                <c:pt idx="0">
                  <c:v>Transit</c:v>
                </c:pt>
              </c:strCache>
            </c:strRef>
          </c:tx>
          <c:spPr>
            <a:solidFill>
              <a:srgbClr val="00B0F0"/>
            </a:solidFill>
            <a:ln>
              <a:noFill/>
            </a:ln>
            <a:effectLst/>
          </c:spPr>
          <c:invertIfNegative val="0"/>
          <c:cat>
            <c:numRef>
              <c:f>Sheet1!$T$4:$AE$4</c:f>
              <c:numCache>
                <c:formatCode>General</c:formatCode>
                <c:ptCount val="12"/>
                <c:pt idx="0">
                  <c:v>2012</c:v>
                </c:pt>
                <c:pt idx="1">
                  <c:v>2013</c:v>
                </c:pt>
                <c:pt idx="2">
                  <c:v>2014</c:v>
                </c:pt>
                <c:pt idx="3">
                  <c:v>2015</c:v>
                </c:pt>
                <c:pt idx="4">
                  <c:v>2016</c:v>
                </c:pt>
                <c:pt idx="5">
                  <c:v>2017</c:v>
                </c:pt>
                <c:pt idx="6">
                  <c:v>2018</c:v>
                </c:pt>
                <c:pt idx="7">
                  <c:v>2019</c:v>
                </c:pt>
                <c:pt idx="8">
                  <c:v>2020</c:v>
                </c:pt>
                <c:pt idx="9">
                  <c:v>2021</c:v>
                </c:pt>
                <c:pt idx="10">
                  <c:v>2022</c:v>
                </c:pt>
                <c:pt idx="11">
                  <c:v>2023</c:v>
                </c:pt>
              </c:numCache>
            </c:numRef>
          </c:cat>
          <c:val>
            <c:numRef>
              <c:f>Sheet1!$T$11:$AE$11</c:f>
              <c:numCache>
                <c:formatCode>_("$"* #,##0.00_);_("$"* \(#,##0.00\);_("$"* "-"??_);_(@_)</c:formatCode>
                <c:ptCount val="12"/>
                <c:pt idx="1">
                  <c:v>502632.93</c:v>
                </c:pt>
                <c:pt idx="2">
                  <c:v>599632.93000000005</c:v>
                </c:pt>
                <c:pt idx="3">
                  <c:v>153837.49</c:v>
                </c:pt>
                <c:pt idx="4">
                  <c:v>408408.34</c:v>
                </c:pt>
                <c:pt idx="5">
                  <c:v>494901.15</c:v>
                </c:pt>
                <c:pt idx="6">
                  <c:v>175984.41999999998</c:v>
                </c:pt>
                <c:pt idx="7">
                  <c:v>305158.53000000003</c:v>
                </c:pt>
                <c:pt idx="8">
                  <c:v>201234.88999999998</c:v>
                </c:pt>
                <c:pt idx="9">
                  <c:v>372244.57999999996</c:v>
                </c:pt>
                <c:pt idx="10">
                  <c:v>186904.96000000002</c:v>
                </c:pt>
                <c:pt idx="11">
                  <c:v>172872.43</c:v>
                </c:pt>
              </c:numCache>
            </c:numRef>
          </c:val>
          <c:extLst>
            <c:ext xmlns:c16="http://schemas.microsoft.com/office/drawing/2014/chart" uri="{C3380CC4-5D6E-409C-BE32-E72D297353CC}">
              <c16:uniqueId val="{00000006-8372-4723-9794-9249C885EB86}"/>
            </c:ext>
          </c:extLst>
        </c:ser>
        <c:dLbls>
          <c:showLegendKey val="0"/>
          <c:showVal val="0"/>
          <c:showCatName val="0"/>
          <c:showSerName val="0"/>
          <c:showPercent val="0"/>
          <c:showBubbleSize val="0"/>
        </c:dLbls>
        <c:gapWidth val="182"/>
        <c:axId val="439483551"/>
        <c:axId val="439481471"/>
      </c:barChart>
      <c:catAx>
        <c:axId val="43948355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9481471"/>
        <c:crosses val="autoZero"/>
        <c:auto val="1"/>
        <c:lblAlgn val="ctr"/>
        <c:lblOffset val="100"/>
        <c:noMultiLvlLbl val="0"/>
      </c:catAx>
      <c:valAx>
        <c:axId val="439481471"/>
        <c:scaling>
          <c:orientation val="minMax"/>
        </c:scaling>
        <c:delete val="0"/>
        <c:axPos val="t"/>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94835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sz="1400" dirty="0"/>
              <a:t>Total AK TTP Contracts = 1,832 </a:t>
            </a:r>
          </a:p>
        </c:rich>
      </c:tx>
      <c:layout>
        <c:manualLayout>
          <c:xMode val="edge"/>
          <c:yMode val="edge"/>
          <c:x val="0.2434760981510477"/>
          <c:y val="0"/>
        </c:manualLayout>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5129358830146246E-2"/>
          <c:y val="0.1718070679046993"/>
          <c:w val="0.83083109673991729"/>
          <c:h val="0.8686420793548949"/>
        </c:manualLayout>
      </c:layout>
      <c:pieChart>
        <c:varyColors val="1"/>
        <c:ser>
          <c:idx val="0"/>
          <c:order val="0"/>
          <c:tx>
            <c:strRef>
              <c:f>Sheet1!$B$1</c:f>
              <c:strCache>
                <c:ptCount val="1"/>
                <c:pt idx="0">
                  <c:v>Amount </c:v>
                </c:pt>
              </c:strCache>
            </c:strRef>
          </c:tx>
          <c:explosion val="1"/>
          <c:dPt>
            <c:idx val="0"/>
            <c:bubble3D val="0"/>
            <c:explosion val="0"/>
            <c:spPr>
              <a:solidFill>
                <a:schemeClr val="accent1">
                  <a:shade val="53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0-991F-475E-9ADD-642C3683FE11}"/>
              </c:ext>
            </c:extLst>
          </c:dPt>
          <c:dPt>
            <c:idx val="1"/>
            <c:bubble3D val="0"/>
            <c:spPr>
              <a:solidFill>
                <a:schemeClr val="accent1">
                  <a:shade val="7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991F-475E-9ADD-642C3683FE11}"/>
              </c:ext>
            </c:extLst>
          </c:dPt>
          <c:dPt>
            <c:idx val="2"/>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991F-475E-9ADD-642C3683FE11}"/>
              </c:ext>
            </c:extLst>
          </c:dPt>
          <c:dPt>
            <c:idx val="3"/>
            <c:bubble3D val="0"/>
            <c:spPr>
              <a:solidFill>
                <a:schemeClr val="accent1">
                  <a:tint val="77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991F-475E-9ADD-642C3683FE11}"/>
              </c:ext>
            </c:extLst>
          </c:dPt>
          <c:dPt>
            <c:idx val="4"/>
            <c:bubble3D val="0"/>
            <c:spPr>
              <a:solidFill>
                <a:schemeClr val="accent1">
                  <a:tint val="54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991F-475E-9ADD-642C3683FE11}"/>
              </c:ext>
            </c:extLst>
          </c:dPt>
          <c:dLbls>
            <c:dLbl>
              <c:idx val="0"/>
              <c:layout>
                <c:manualLayout>
                  <c:x val="1.7074574220935845E-2"/>
                  <c:y val="-1.7406653088934149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hade val="53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91F-475E-9ADD-642C3683FE11}"/>
                </c:ext>
              </c:extLst>
            </c:dLbl>
            <c:dLbl>
              <c:idx val="1"/>
              <c:layout>
                <c:manualLayout>
                  <c:x val="-1.434506616321201E-2"/>
                  <c:y val="5.5653094279711983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hade val="76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91F-475E-9ADD-642C3683FE11}"/>
                </c:ext>
              </c:extLst>
            </c:dLbl>
            <c:dLbl>
              <c:idx val="2"/>
              <c:layout>
                <c:manualLayout>
                  <c:x val="-7.7788379467641916E-2"/>
                  <c:y val="1.4733871097070096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91F-475E-9ADD-642C3683FE11}"/>
                </c:ext>
              </c:extLst>
            </c:dLbl>
            <c:dLbl>
              <c:idx val="3"/>
              <c:layout>
                <c:manualLayout>
                  <c:x val="-4.3630865237322708E-2"/>
                  <c:y val="-5.4345462418012414E-2"/>
                </c:manualLayout>
              </c:layout>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1">
                          <a:tint val="77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7195211151369897"/>
                      <c:h val="0.11374077222017306"/>
                    </c:manualLayout>
                  </c15:layout>
                </c:ext>
                <c:ext xmlns:c16="http://schemas.microsoft.com/office/drawing/2014/chart" uri="{C3380CC4-5D6E-409C-BE32-E72D297353CC}">
                  <c16:uniqueId val="{00000003-991F-475E-9ADD-642C3683FE11}"/>
                </c:ext>
              </c:extLst>
            </c:dLbl>
            <c:dLbl>
              <c:idx val="4"/>
              <c:layout>
                <c:manualLayout>
                  <c:x val="-2.335038522194776E-2"/>
                  <c:y val="-3.5529184106569162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tint val="54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91F-475E-9ADD-642C3683FE11}"/>
                </c:ext>
              </c:extLst>
            </c:dLbl>
            <c:spPr>
              <a:noFill/>
              <a:ln>
                <a:noFill/>
              </a:ln>
              <a:effectLst/>
            </c:spPr>
            <c:dLblPos val="bestFit"/>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Open BIA Title I</c:v>
                </c:pt>
                <c:pt idx="1">
                  <c:v>Open BIA G2G</c:v>
                </c:pt>
                <c:pt idx="2">
                  <c:v>Open FHWA</c:v>
                </c:pt>
                <c:pt idx="3">
                  <c:v>OSG Agreements</c:v>
                </c:pt>
                <c:pt idx="4">
                  <c:v>Closed</c:v>
                </c:pt>
              </c:strCache>
            </c:strRef>
          </c:cat>
          <c:val>
            <c:numRef>
              <c:f>Sheet1!$B$2:$B$6</c:f>
              <c:numCache>
                <c:formatCode>General</c:formatCode>
                <c:ptCount val="5"/>
                <c:pt idx="0">
                  <c:v>1685</c:v>
                </c:pt>
                <c:pt idx="1">
                  <c:v>123</c:v>
                </c:pt>
                <c:pt idx="2">
                  <c:v>46</c:v>
                </c:pt>
                <c:pt idx="3">
                  <c:v>24</c:v>
                </c:pt>
                <c:pt idx="4">
                  <c:v>102</c:v>
                </c:pt>
              </c:numCache>
            </c:numRef>
          </c:val>
          <c:extLst>
            <c:ext xmlns:c16="http://schemas.microsoft.com/office/drawing/2014/chart" uri="{C3380CC4-5D6E-409C-BE32-E72D297353CC}">
              <c16:uniqueId val="{00000005-991F-475E-9ADD-642C3683FE11}"/>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0.16406788750445203"/>
          <c:y val="2.559033894348112E-2"/>
          <c:w val="0.71093271382566958"/>
          <c:h val="0.81530403692108544"/>
        </c:manualLayout>
      </c:layout>
      <c:barChart>
        <c:barDir val="col"/>
        <c:grouping val="clustered"/>
        <c:varyColors val="0"/>
        <c:ser>
          <c:idx val="0"/>
          <c:order val="0"/>
          <c:tx>
            <c:strRef>
              <c:f>Sheet1!$A$2</c:f>
              <c:strCache>
                <c:ptCount val="1"/>
                <c:pt idx="0">
                  <c:v>Obligations (5,875 / $247M)</c:v>
                </c:pt>
              </c:strCache>
            </c:strRef>
          </c:tx>
          <c:spPr>
            <a:solidFill>
              <a:srgbClr val="006600"/>
            </a:solidFill>
          </c:spPr>
          <c:invertIfNegative val="0"/>
          <c:cat>
            <c:strRef>
              <c:f>Sheet1!$B$1:$M$1</c:f>
              <c:strCache>
                <c:ptCount val="12"/>
                <c:pt idx="0">
                  <c:v>FY12</c:v>
                </c:pt>
                <c:pt idx="1">
                  <c:v>FY13</c:v>
                </c:pt>
                <c:pt idx="2">
                  <c:v>FY14</c:v>
                </c:pt>
                <c:pt idx="3">
                  <c:v>FY15</c:v>
                </c:pt>
                <c:pt idx="4">
                  <c:v>FY16</c:v>
                </c:pt>
                <c:pt idx="5">
                  <c:v>FY17</c:v>
                </c:pt>
                <c:pt idx="6">
                  <c:v>FY18</c:v>
                </c:pt>
                <c:pt idx="7">
                  <c:v>FY19</c:v>
                </c:pt>
                <c:pt idx="8">
                  <c:v>FY20</c:v>
                </c:pt>
                <c:pt idx="9">
                  <c:v>FY21</c:v>
                </c:pt>
                <c:pt idx="10">
                  <c:v>FY22</c:v>
                </c:pt>
                <c:pt idx="11">
                  <c:v>FY23</c:v>
                </c:pt>
              </c:strCache>
            </c:strRef>
          </c:cat>
          <c:val>
            <c:numRef>
              <c:f>Sheet1!$B$2:$M$2</c:f>
              <c:numCache>
                <c:formatCode>_("$"* #,##0_);_("$"* \(#,##0\);_("$"* "-"??_);_(@_)</c:formatCode>
                <c:ptCount val="12"/>
                <c:pt idx="0">
                  <c:v>28453187</c:v>
                </c:pt>
                <c:pt idx="1">
                  <c:v>22256656</c:v>
                </c:pt>
                <c:pt idx="2">
                  <c:v>28524619</c:v>
                </c:pt>
                <c:pt idx="3">
                  <c:v>15691159</c:v>
                </c:pt>
                <c:pt idx="4">
                  <c:v>17432008</c:v>
                </c:pt>
                <c:pt idx="5">
                  <c:v>14179759</c:v>
                </c:pt>
                <c:pt idx="6">
                  <c:v>27208368</c:v>
                </c:pt>
                <c:pt idx="7">
                  <c:v>21933164</c:v>
                </c:pt>
                <c:pt idx="8">
                  <c:v>21099195</c:v>
                </c:pt>
                <c:pt idx="9">
                  <c:v>23159482</c:v>
                </c:pt>
                <c:pt idx="10">
                  <c:v>14063137.460000001</c:v>
                </c:pt>
                <c:pt idx="11">
                  <c:v>12913179.52</c:v>
                </c:pt>
              </c:numCache>
            </c:numRef>
          </c:val>
          <c:extLst>
            <c:ext xmlns:c16="http://schemas.microsoft.com/office/drawing/2014/chart" uri="{C3380CC4-5D6E-409C-BE32-E72D297353CC}">
              <c16:uniqueId val="{00000000-5ECC-496E-BD76-04106D493255}"/>
            </c:ext>
          </c:extLst>
        </c:ser>
        <c:ser>
          <c:idx val="1"/>
          <c:order val="1"/>
          <c:tx>
            <c:strRef>
              <c:f>Sheet1!$A$3</c:f>
              <c:strCache>
                <c:ptCount val="1"/>
                <c:pt idx="0">
                  <c:v>Payments (3,728 / $236.3M)</c:v>
                </c:pt>
              </c:strCache>
            </c:strRef>
          </c:tx>
          <c:spPr>
            <a:solidFill>
              <a:srgbClr val="FFC000"/>
            </a:solidFill>
            <a:ln>
              <a:solidFill>
                <a:schemeClr val="accent1">
                  <a:lumMod val="60000"/>
                  <a:lumOff val="40000"/>
                </a:schemeClr>
              </a:solidFill>
            </a:ln>
          </c:spPr>
          <c:invertIfNegative val="0"/>
          <c:cat>
            <c:strRef>
              <c:f>Sheet1!$B$1:$M$1</c:f>
              <c:strCache>
                <c:ptCount val="12"/>
                <c:pt idx="0">
                  <c:v>FY12</c:v>
                </c:pt>
                <c:pt idx="1">
                  <c:v>FY13</c:v>
                </c:pt>
                <c:pt idx="2">
                  <c:v>FY14</c:v>
                </c:pt>
                <c:pt idx="3">
                  <c:v>FY15</c:v>
                </c:pt>
                <c:pt idx="4">
                  <c:v>FY16</c:v>
                </c:pt>
                <c:pt idx="5">
                  <c:v>FY17</c:v>
                </c:pt>
                <c:pt idx="6">
                  <c:v>FY18</c:v>
                </c:pt>
                <c:pt idx="7">
                  <c:v>FY19</c:v>
                </c:pt>
                <c:pt idx="8">
                  <c:v>FY20</c:v>
                </c:pt>
                <c:pt idx="9">
                  <c:v>FY21</c:v>
                </c:pt>
                <c:pt idx="10">
                  <c:v>FY22</c:v>
                </c:pt>
                <c:pt idx="11">
                  <c:v>FY23</c:v>
                </c:pt>
              </c:strCache>
            </c:strRef>
          </c:cat>
          <c:val>
            <c:numRef>
              <c:f>Sheet1!$B$3:$M$3</c:f>
              <c:numCache>
                <c:formatCode>_("$"* #,##0_);_("$"* \(#,##0\);_("$"* "-"??_);_(@_)</c:formatCode>
                <c:ptCount val="12"/>
                <c:pt idx="0">
                  <c:v>37006022</c:v>
                </c:pt>
                <c:pt idx="1">
                  <c:v>22953382</c:v>
                </c:pt>
                <c:pt idx="2">
                  <c:v>19083053</c:v>
                </c:pt>
                <c:pt idx="3">
                  <c:v>22796921</c:v>
                </c:pt>
                <c:pt idx="4">
                  <c:v>20115290</c:v>
                </c:pt>
                <c:pt idx="5">
                  <c:v>21322184.350000001</c:v>
                </c:pt>
                <c:pt idx="6">
                  <c:v>16135902</c:v>
                </c:pt>
                <c:pt idx="7">
                  <c:v>19111029</c:v>
                </c:pt>
                <c:pt idx="8">
                  <c:v>16002326</c:v>
                </c:pt>
                <c:pt idx="9">
                  <c:v>14879099</c:v>
                </c:pt>
                <c:pt idx="10">
                  <c:v>11115153.52</c:v>
                </c:pt>
                <c:pt idx="11">
                  <c:v>15746624.32</c:v>
                </c:pt>
              </c:numCache>
            </c:numRef>
          </c:val>
          <c:extLst>
            <c:ext xmlns:c16="http://schemas.microsoft.com/office/drawing/2014/chart" uri="{C3380CC4-5D6E-409C-BE32-E72D297353CC}">
              <c16:uniqueId val="{00000001-5ECC-496E-BD76-04106D493255}"/>
            </c:ext>
          </c:extLst>
        </c:ser>
        <c:dLbls>
          <c:showLegendKey val="0"/>
          <c:showVal val="0"/>
          <c:showCatName val="0"/>
          <c:showSerName val="0"/>
          <c:showPercent val="0"/>
          <c:showBubbleSize val="0"/>
        </c:dLbls>
        <c:gapWidth val="251"/>
        <c:axId val="709440688"/>
        <c:axId val="1"/>
      </c:barChart>
      <c:catAx>
        <c:axId val="709440688"/>
        <c:scaling>
          <c:orientation val="minMax"/>
        </c:scaling>
        <c:delete val="0"/>
        <c:axPos val="b"/>
        <c:title>
          <c:tx>
            <c:rich>
              <a:bodyPr/>
              <a:lstStyle/>
              <a:p>
                <a:pPr>
                  <a:defRPr sz="1392" b="1" i="0" u="none" strike="noStrike" baseline="0">
                    <a:solidFill>
                      <a:srgbClr val="000000"/>
                    </a:solidFill>
                    <a:latin typeface="Arial"/>
                    <a:ea typeface="Arial"/>
                    <a:cs typeface="Arial"/>
                  </a:defRPr>
                </a:pPr>
                <a:r>
                  <a:rPr lang="en-US"/>
                  <a:t>Fiscal Year</a:t>
                </a:r>
              </a:p>
            </c:rich>
          </c:tx>
          <c:layout>
            <c:manualLayout>
              <c:xMode val="edge"/>
              <c:yMode val="edge"/>
              <c:x val="0.41796423510842468"/>
              <c:y val="0.90934584692065001"/>
            </c:manualLayout>
          </c:layout>
          <c:overlay val="0"/>
        </c:title>
        <c:numFmt formatCode="General" sourceLinked="1"/>
        <c:majorTickMark val="none"/>
        <c:minorTickMark val="none"/>
        <c:tickLblPos val="nextTo"/>
        <c:txPr>
          <a:bodyPr/>
          <a:lstStyle/>
          <a:p>
            <a:pPr>
              <a:defRPr sz="1096" b="1"/>
            </a:pPr>
            <a:endParaRPr lang="en-US"/>
          </a:p>
        </c:txPr>
        <c:crossAx val="1"/>
        <c:crosses val="autoZero"/>
        <c:auto val="1"/>
        <c:lblAlgn val="ctr"/>
        <c:lblOffset val="100"/>
        <c:noMultiLvlLbl val="0"/>
      </c:catAx>
      <c:valAx>
        <c:axId val="1"/>
        <c:scaling>
          <c:orientation val="minMax"/>
        </c:scaling>
        <c:delete val="0"/>
        <c:axPos val="l"/>
        <c:majorGridlines/>
        <c:minorGridlines/>
        <c:numFmt formatCode="_(&quot;$&quot;* #,##0_);_(&quot;$&quot;* \(#,##0\);_(&quot;$&quot;* &quot;-&quot;??_);_(@_)" sourceLinked="1"/>
        <c:majorTickMark val="out"/>
        <c:minorTickMark val="none"/>
        <c:tickLblPos val="nextTo"/>
        <c:txPr>
          <a:bodyPr/>
          <a:lstStyle/>
          <a:p>
            <a:pPr>
              <a:defRPr sz="1096" b="1"/>
            </a:pPr>
            <a:endParaRPr lang="en-US"/>
          </a:p>
        </c:txPr>
        <c:crossAx val="709440688"/>
        <c:crosses val="autoZero"/>
        <c:crossBetween val="between"/>
        <c:dispUnits>
          <c:builtInUnit val="millions"/>
        </c:dispUnits>
      </c:valAx>
      <c:spPr>
        <a:noFill/>
        <a:ln w="25352">
          <a:noFill/>
        </a:ln>
      </c:spPr>
    </c:plotArea>
    <c:legend>
      <c:legendPos val="r"/>
      <c:legendEntry>
        <c:idx val="0"/>
        <c:txPr>
          <a:bodyPr/>
          <a:lstStyle/>
          <a:p>
            <a:pPr>
              <a:defRPr sz="1196" b="1" i="0">
                <a:solidFill>
                  <a:srgbClr val="006600"/>
                </a:solidFill>
              </a:defRPr>
            </a:pPr>
            <a:endParaRPr lang="en-US"/>
          </a:p>
        </c:txPr>
      </c:legendEntry>
      <c:legendEntry>
        <c:idx val="1"/>
        <c:txPr>
          <a:bodyPr/>
          <a:lstStyle/>
          <a:p>
            <a:pPr>
              <a:defRPr sz="1196" b="1" i="0">
                <a:solidFill>
                  <a:schemeClr val="accent1">
                    <a:lumMod val="60000"/>
                    <a:lumOff val="40000"/>
                  </a:schemeClr>
                </a:solidFill>
                <a:effectLst>
                  <a:outerShdw blurRad="38100" dist="38100" dir="2700000" algn="tl">
                    <a:srgbClr val="000000">
                      <a:alpha val="43137"/>
                    </a:srgbClr>
                  </a:outerShdw>
                </a:effectLst>
              </a:defRPr>
            </a:pPr>
            <a:endParaRPr lang="en-US"/>
          </a:p>
        </c:txPr>
      </c:legendEntry>
      <c:layout>
        <c:manualLayout>
          <c:xMode val="edge"/>
          <c:yMode val="edge"/>
          <c:x val="0.65212132082578511"/>
          <c:y val="3.5625334711948883E-2"/>
          <c:w val="0.31476871199756074"/>
          <c:h val="0.10837975556085792"/>
        </c:manualLayout>
      </c:layout>
      <c:overlay val="0"/>
      <c:spPr>
        <a:solidFill>
          <a:schemeClr val="bg1"/>
        </a:solidFill>
        <a:effectLst>
          <a:outerShdw blurRad="50800" dist="50800" dir="5400000" algn="ctr" rotWithShape="0">
            <a:schemeClr val="accent1"/>
          </a:outerShdw>
        </a:effectLst>
      </c:spPr>
      <c:txPr>
        <a:bodyPr/>
        <a:lstStyle/>
        <a:p>
          <a:pPr>
            <a:defRPr sz="1196" b="1" i="0"/>
          </a:pPr>
          <a:endParaRPr lang="en-US"/>
        </a:p>
      </c:txPr>
    </c:legend>
    <c:plotVisOnly val="1"/>
    <c:dispBlanksAs val="gap"/>
    <c:showDLblsOverMax val="0"/>
  </c:chart>
  <c:txPr>
    <a:bodyPr/>
    <a:lstStyle/>
    <a:p>
      <a:pPr>
        <a:defRPr sz="1794"/>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4">
  <a:schemeClr val="accent1"/>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88CB34-4BC3-40E1-A142-5E844379D38E}" type="doc">
      <dgm:prSet loTypeId="urn:microsoft.com/office/officeart/2005/8/layout/chart3" loCatId="cycle" qsTypeId="urn:microsoft.com/office/officeart/2005/8/quickstyle/3d1" qsCatId="3D" csTypeId="urn:microsoft.com/office/officeart/2005/8/colors/colorful5" csCatId="colorful" phldr="1"/>
      <dgm:spPr/>
    </dgm:pt>
    <dgm:pt modelId="{A64110F7-57F0-4FC5-908C-FD2DDF83AF3E}">
      <dgm:prSet phldrT="[Text]"/>
      <dgm:spPr/>
      <dgm:t>
        <a:bodyPr/>
        <a:lstStyle/>
        <a:p>
          <a:r>
            <a:rPr lang="en-US" dirty="0"/>
            <a:t>Contract Proposal</a:t>
          </a:r>
        </a:p>
      </dgm:t>
    </dgm:pt>
    <dgm:pt modelId="{3795CD3C-8EDA-4C12-B952-2A75B4227EB9}" type="parTrans" cxnId="{84382123-CBBD-4630-AA1A-4CEDFE5F145C}">
      <dgm:prSet/>
      <dgm:spPr/>
      <dgm:t>
        <a:bodyPr/>
        <a:lstStyle/>
        <a:p>
          <a:endParaRPr lang="en-US"/>
        </a:p>
      </dgm:t>
    </dgm:pt>
    <dgm:pt modelId="{D4BF0289-09CA-48F6-95C1-2994F9EE09ED}" type="sibTrans" cxnId="{84382123-CBBD-4630-AA1A-4CEDFE5F145C}">
      <dgm:prSet/>
      <dgm:spPr/>
      <dgm:t>
        <a:bodyPr/>
        <a:lstStyle/>
        <a:p>
          <a:endParaRPr lang="en-US"/>
        </a:p>
      </dgm:t>
    </dgm:pt>
    <dgm:pt modelId="{11685D18-5BA6-4CE7-8373-F7BD5F57915E}">
      <dgm:prSet phldrT="[Text]"/>
      <dgm:spPr/>
      <dgm:t>
        <a:bodyPr/>
        <a:lstStyle/>
        <a:p>
          <a:r>
            <a:rPr lang="en-US" dirty="0"/>
            <a:t>Receipt</a:t>
          </a:r>
        </a:p>
      </dgm:t>
    </dgm:pt>
    <dgm:pt modelId="{B7056CF9-92C0-4C5D-9539-94BAFAB8C5C2}" type="parTrans" cxnId="{8AFFD7F7-FBC3-4467-8675-2D3534866CB9}">
      <dgm:prSet/>
      <dgm:spPr/>
      <dgm:t>
        <a:bodyPr/>
        <a:lstStyle/>
        <a:p>
          <a:endParaRPr lang="en-US"/>
        </a:p>
      </dgm:t>
    </dgm:pt>
    <dgm:pt modelId="{6B9E4E85-5C13-4C86-9D00-74D0D475DA8B}" type="sibTrans" cxnId="{8AFFD7F7-FBC3-4467-8675-2D3534866CB9}">
      <dgm:prSet/>
      <dgm:spPr/>
      <dgm:t>
        <a:bodyPr/>
        <a:lstStyle/>
        <a:p>
          <a:endParaRPr lang="en-US"/>
        </a:p>
      </dgm:t>
    </dgm:pt>
    <dgm:pt modelId="{61092ED1-DDDF-45F7-BAC2-C47AB717F6B0}">
      <dgm:prSet phldrT="[Text]"/>
      <dgm:spPr/>
      <dgm:t>
        <a:bodyPr/>
        <a:lstStyle/>
        <a:p>
          <a:r>
            <a:rPr lang="en-US" dirty="0"/>
            <a:t>Review Approve/Decline</a:t>
          </a:r>
        </a:p>
      </dgm:t>
    </dgm:pt>
    <dgm:pt modelId="{91431977-8DE9-4DFC-9FDA-530C93B2E7D7}" type="parTrans" cxnId="{B048F6D9-5B71-4D14-9426-FF75B8C3934F}">
      <dgm:prSet/>
      <dgm:spPr/>
      <dgm:t>
        <a:bodyPr/>
        <a:lstStyle/>
        <a:p>
          <a:endParaRPr lang="en-US"/>
        </a:p>
      </dgm:t>
    </dgm:pt>
    <dgm:pt modelId="{A292A42D-66A4-492F-B9F7-A86198808C29}" type="sibTrans" cxnId="{B048F6D9-5B71-4D14-9426-FF75B8C3934F}">
      <dgm:prSet/>
      <dgm:spPr/>
      <dgm:t>
        <a:bodyPr/>
        <a:lstStyle/>
        <a:p>
          <a:endParaRPr lang="en-US"/>
        </a:p>
      </dgm:t>
    </dgm:pt>
    <dgm:pt modelId="{6CD089EF-24CE-4C7F-B0F7-4FF15911C50C}">
      <dgm:prSet/>
      <dgm:spPr/>
      <dgm:t>
        <a:bodyPr/>
        <a:lstStyle/>
        <a:p>
          <a:r>
            <a:rPr lang="en-US" dirty="0"/>
            <a:t>Award</a:t>
          </a:r>
        </a:p>
      </dgm:t>
    </dgm:pt>
    <dgm:pt modelId="{24496DD0-018B-48F5-A3CA-AC12B385BFCC}" type="parTrans" cxnId="{5BAA8A6E-51AC-4D18-8FFC-7B63C9C8E692}">
      <dgm:prSet/>
      <dgm:spPr/>
      <dgm:t>
        <a:bodyPr/>
        <a:lstStyle/>
        <a:p>
          <a:endParaRPr lang="en-US"/>
        </a:p>
      </dgm:t>
    </dgm:pt>
    <dgm:pt modelId="{3F791BF6-07E9-4B65-A9E2-FE26E4AA0B82}" type="sibTrans" cxnId="{5BAA8A6E-51AC-4D18-8FFC-7B63C9C8E692}">
      <dgm:prSet/>
      <dgm:spPr/>
      <dgm:t>
        <a:bodyPr/>
        <a:lstStyle/>
        <a:p>
          <a:endParaRPr lang="en-US"/>
        </a:p>
      </dgm:t>
    </dgm:pt>
    <dgm:pt modelId="{226EF3F6-E49C-441B-A729-32BF38F9E6FF}">
      <dgm:prSet/>
      <dgm:spPr/>
      <dgm:t>
        <a:bodyPr/>
        <a:lstStyle/>
        <a:p>
          <a:r>
            <a:rPr lang="en-US" dirty="0"/>
            <a:t>Monitor</a:t>
          </a:r>
        </a:p>
      </dgm:t>
    </dgm:pt>
    <dgm:pt modelId="{C51A03BF-284F-4E85-8B2F-ED5F91339BFD}" type="parTrans" cxnId="{F33A74A3-BFCC-4BD1-86DF-A4604ADC3132}">
      <dgm:prSet/>
      <dgm:spPr/>
      <dgm:t>
        <a:bodyPr/>
        <a:lstStyle/>
        <a:p>
          <a:endParaRPr lang="en-US"/>
        </a:p>
      </dgm:t>
    </dgm:pt>
    <dgm:pt modelId="{D40F533C-0CA3-42BB-9359-C439BA6E0CCE}" type="sibTrans" cxnId="{F33A74A3-BFCC-4BD1-86DF-A4604ADC3132}">
      <dgm:prSet/>
      <dgm:spPr/>
      <dgm:t>
        <a:bodyPr/>
        <a:lstStyle/>
        <a:p>
          <a:endParaRPr lang="en-US"/>
        </a:p>
      </dgm:t>
    </dgm:pt>
    <dgm:pt modelId="{5ED4D740-8690-4DB0-B519-8D4E88979F0F}">
      <dgm:prSet/>
      <dgm:spPr/>
      <dgm:t>
        <a:bodyPr/>
        <a:lstStyle/>
        <a:p>
          <a:r>
            <a:rPr lang="en-US" dirty="0"/>
            <a:t>Close-Out</a:t>
          </a:r>
        </a:p>
      </dgm:t>
    </dgm:pt>
    <dgm:pt modelId="{3DD0D7AF-45FE-4323-96EC-19152DD4D93F}" type="parTrans" cxnId="{08ED5947-1610-4F1A-8B9A-A5C02B2D3887}">
      <dgm:prSet/>
      <dgm:spPr/>
      <dgm:t>
        <a:bodyPr/>
        <a:lstStyle/>
        <a:p>
          <a:endParaRPr lang="en-US"/>
        </a:p>
      </dgm:t>
    </dgm:pt>
    <dgm:pt modelId="{4CEF5192-D7D7-479C-B825-EF52A9B6AB16}" type="sibTrans" cxnId="{08ED5947-1610-4F1A-8B9A-A5C02B2D3887}">
      <dgm:prSet/>
      <dgm:spPr/>
      <dgm:t>
        <a:bodyPr/>
        <a:lstStyle/>
        <a:p>
          <a:endParaRPr lang="en-US"/>
        </a:p>
      </dgm:t>
    </dgm:pt>
    <dgm:pt modelId="{5A5AB64B-F43A-4D1F-889B-711CC67584FF}" type="pres">
      <dgm:prSet presAssocID="{D388CB34-4BC3-40E1-A142-5E844379D38E}" presName="compositeShape" presStyleCnt="0">
        <dgm:presLayoutVars>
          <dgm:chMax val="7"/>
          <dgm:dir/>
          <dgm:resizeHandles val="exact"/>
        </dgm:presLayoutVars>
      </dgm:prSet>
      <dgm:spPr/>
    </dgm:pt>
    <dgm:pt modelId="{2ABC6932-4DB3-45EB-A0C6-BD19DC861616}" type="pres">
      <dgm:prSet presAssocID="{D388CB34-4BC3-40E1-A142-5E844379D38E}" presName="wedge1" presStyleLbl="node1" presStyleIdx="0" presStyleCnt="6"/>
      <dgm:spPr/>
    </dgm:pt>
    <dgm:pt modelId="{2BD9E655-30BE-444B-8DD0-046F5817BC08}" type="pres">
      <dgm:prSet presAssocID="{D388CB34-4BC3-40E1-A142-5E844379D38E}" presName="wedge1Tx" presStyleLbl="node1" presStyleIdx="0" presStyleCnt="6">
        <dgm:presLayoutVars>
          <dgm:chMax val="0"/>
          <dgm:chPref val="0"/>
          <dgm:bulletEnabled val="1"/>
        </dgm:presLayoutVars>
      </dgm:prSet>
      <dgm:spPr/>
    </dgm:pt>
    <dgm:pt modelId="{DEF4AD6D-E012-46AA-AC61-562DB5BE6B98}" type="pres">
      <dgm:prSet presAssocID="{D388CB34-4BC3-40E1-A142-5E844379D38E}" presName="wedge2" presStyleLbl="node1" presStyleIdx="1" presStyleCnt="6"/>
      <dgm:spPr/>
    </dgm:pt>
    <dgm:pt modelId="{BF57D008-ABA1-4A72-A339-4B6A04A0C3BF}" type="pres">
      <dgm:prSet presAssocID="{D388CB34-4BC3-40E1-A142-5E844379D38E}" presName="wedge2Tx" presStyleLbl="node1" presStyleIdx="1" presStyleCnt="6">
        <dgm:presLayoutVars>
          <dgm:chMax val="0"/>
          <dgm:chPref val="0"/>
          <dgm:bulletEnabled val="1"/>
        </dgm:presLayoutVars>
      </dgm:prSet>
      <dgm:spPr/>
    </dgm:pt>
    <dgm:pt modelId="{121EA2B3-3252-45B5-B6AA-2D821DCE21D3}" type="pres">
      <dgm:prSet presAssocID="{D388CB34-4BC3-40E1-A142-5E844379D38E}" presName="wedge3" presStyleLbl="node1" presStyleIdx="2" presStyleCnt="6"/>
      <dgm:spPr/>
    </dgm:pt>
    <dgm:pt modelId="{C9F932F6-6313-4AD6-BC28-3D8E7A8D669D}" type="pres">
      <dgm:prSet presAssocID="{D388CB34-4BC3-40E1-A142-5E844379D38E}" presName="wedge3Tx" presStyleLbl="node1" presStyleIdx="2" presStyleCnt="6">
        <dgm:presLayoutVars>
          <dgm:chMax val="0"/>
          <dgm:chPref val="0"/>
          <dgm:bulletEnabled val="1"/>
        </dgm:presLayoutVars>
      </dgm:prSet>
      <dgm:spPr/>
    </dgm:pt>
    <dgm:pt modelId="{3EDA1F92-ECB6-495A-B777-C29C15133935}" type="pres">
      <dgm:prSet presAssocID="{D388CB34-4BC3-40E1-A142-5E844379D38E}" presName="wedge4" presStyleLbl="node1" presStyleIdx="3" presStyleCnt="6"/>
      <dgm:spPr/>
    </dgm:pt>
    <dgm:pt modelId="{68E05794-DE14-4930-96BF-041A4428B8CA}" type="pres">
      <dgm:prSet presAssocID="{D388CB34-4BC3-40E1-A142-5E844379D38E}" presName="wedge4Tx" presStyleLbl="node1" presStyleIdx="3" presStyleCnt="6">
        <dgm:presLayoutVars>
          <dgm:chMax val="0"/>
          <dgm:chPref val="0"/>
          <dgm:bulletEnabled val="1"/>
        </dgm:presLayoutVars>
      </dgm:prSet>
      <dgm:spPr/>
    </dgm:pt>
    <dgm:pt modelId="{A3BF44E5-12F4-4CD3-851B-9ACFC4896429}" type="pres">
      <dgm:prSet presAssocID="{D388CB34-4BC3-40E1-A142-5E844379D38E}" presName="wedge5" presStyleLbl="node1" presStyleIdx="4" presStyleCnt="6"/>
      <dgm:spPr/>
    </dgm:pt>
    <dgm:pt modelId="{FE00E950-C4D9-4B0E-9E63-7A519A4924DE}" type="pres">
      <dgm:prSet presAssocID="{D388CB34-4BC3-40E1-A142-5E844379D38E}" presName="wedge5Tx" presStyleLbl="node1" presStyleIdx="4" presStyleCnt="6">
        <dgm:presLayoutVars>
          <dgm:chMax val="0"/>
          <dgm:chPref val="0"/>
          <dgm:bulletEnabled val="1"/>
        </dgm:presLayoutVars>
      </dgm:prSet>
      <dgm:spPr/>
    </dgm:pt>
    <dgm:pt modelId="{F6E38E34-BD6D-4C88-8622-99C284910CA1}" type="pres">
      <dgm:prSet presAssocID="{D388CB34-4BC3-40E1-A142-5E844379D38E}" presName="wedge6" presStyleLbl="node1" presStyleIdx="5" presStyleCnt="6" custScaleX="101703" custScaleY="102415" custLinFactNeighborX="1117" custLinFactNeighborY="370"/>
      <dgm:spPr/>
    </dgm:pt>
    <dgm:pt modelId="{C24733E4-11D9-464B-9292-E2E509762A72}" type="pres">
      <dgm:prSet presAssocID="{D388CB34-4BC3-40E1-A142-5E844379D38E}" presName="wedge6Tx" presStyleLbl="node1" presStyleIdx="5" presStyleCnt="6">
        <dgm:presLayoutVars>
          <dgm:chMax val="0"/>
          <dgm:chPref val="0"/>
          <dgm:bulletEnabled val="1"/>
        </dgm:presLayoutVars>
      </dgm:prSet>
      <dgm:spPr/>
    </dgm:pt>
  </dgm:ptLst>
  <dgm:cxnLst>
    <dgm:cxn modelId="{49727A08-4D90-4073-9912-01FA6122B6CD}" type="presOf" srcId="{5ED4D740-8690-4DB0-B519-8D4E88979F0F}" destId="{C24733E4-11D9-464B-9292-E2E509762A72}" srcOrd="1" destOrd="0" presId="urn:microsoft.com/office/officeart/2005/8/layout/chart3"/>
    <dgm:cxn modelId="{D8D6F50E-293F-47C5-8E9F-1EB0B19E2E94}" type="presOf" srcId="{61092ED1-DDDF-45F7-BAC2-C47AB717F6B0}" destId="{C9F932F6-6313-4AD6-BC28-3D8E7A8D669D}" srcOrd="1" destOrd="0" presId="urn:microsoft.com/office/officeart/2005/8/layout/chart3"/>
    <dgm:cxn modelId="{14903816-7762-4E9D-AF30-FBA7ECD96D2E}" type="presOf" srcId="{A64110F7-57F0-4FC5-908C-FD2DDF83AF3E}" destId="{2ABC6932-4DB3-45EB-A0C6-BD19DC861616}" srcOrd="0" destOrd="0" presId="urn:microsoft.com/office/officeart/2005/8/layout/chart3"/>
    <dgm:cxn modelId="{C1ABBA17-2494-4857-BD9F-6947B25CEBE0}" type="presOf" srcId="{11685D18-5BA6-4CE7-8373-F7BD5F57915E}" destId="{DEF4AD6D-E012-46AA-AC61-562DB5BE6B98}" srcOrd="0" destOrd="0" presId="urn:microsoft.com/office/officeart/2005/8/layout/chart3"/>
    <dgm:cxn modelId="{B792CC21-DC58-48D3-883D-3723991206D9}" type="presOf" srcId="{5ED4D740-8690-4DB0-B519-8D4E88979F0F}" destId="{F6E38E34-BD6D-4C88-8622-99C284910CA1}" srcOrd="0" destOrd="0" presId="urn:microsoft.com/office/officeart/2005/8/layout/chart3"/>
    <dgm:cxn modelId="{84382123-CBBD-4630-AA1A-4CEDFE5F145C}" srcId="{D388CB34-4BC3-40E1-A142-5E844379D38E}" destId="{A64110F7-57F0-4FC5-908C-FD2DDF83AF3E}" srcOrd="0" destOrd="0" parTransId="{3795CD3C-8EDA-4C12-B952-2A75B4227EB9}" sibTransId="{D4BF0289-09CA-48F6-95C1-2994F9EE09ED}"/>
    <dgm:cxn modelId="{B43BD030-2CA0-4435-A2DC-D4C87BA17AF4}" type="presOf" srcId="{6CD089EF-24CE-4C7F-B0F7-4FF15911C50C}" destId="{68E05794-DE14-4930-96BF-041A4428B8CA}" srcOrd="1" destOrd="0" presId="urn:microsoft.com/office/officeart/2005/8/layout/chart3"/>
    <dgm:cxn modelId="{08ED5947-1610-4F1A-8B9A-A5C02B2D3887}" srcId="{D388CB34-4BC3-40E1-A142-5E844379D38E}" destId="{5ED4D740-8690-4DB0-B519-8D4E88979F0F}" srcOrd="5" destOrd="0" parTransId="{3DD0D7AF-45FE-4323-96EC-19152DD4D93F}" sibTransId="{4CEF5192-D7D7-479C-B825-EF52A9B6AB16}"/>
    <dgm:cxn modelId="{AA655E4B-8AE0-4955-B341-647B8CD85644}" type="presOf" srcId="{D388CB34-4BC3-40E1-A142-5E844379D38E}" destId="{5A5AB64B-F43A-4D1F-889B-711CC67584FF}" srcOrd="0" destOrd="0" presId="urn:microsoft.com/office/officeart/2005/8/layout/chart3"/>
    <dgm:cxn modelId="{C0833D6D-EF22-46DB-A0B6-CAAEE52F6A40}" type="presOf" srcId="{226EF3F6-E49C-441B-A729-32BF38F9E6FF}" destId="{A3BF44E5-12F4-4CD3-851B-9ACFC4896429}" srcOrd="0" destOrd="0" presId="urn:microsoft.com/office/officeart/2005/8/layout/chart3"/>
    <dgm:cxn modelId="{5BAA8A6E-51AC-4D18-8FFC-7B63C9C8E692}" srcId="{D388CB34-4BC3-40E1-A142-5E844379D38E}" destId="{6CD089EF-24CE-4C7F-B0F7-4FF15911C50C}" srcOrd="3" destOrd="0" parTransId="{24496DD0-018B-48F5-A3CA-AC12B385BFCC}" sibTransId="{3F791BF6-07E9-4B65-A9E2-FE26E4AA0B82}"/>
    <dgm:cxn modelId="{DEAC9376-83F0-43D8-BFBF-C1894CC26679}" type="presOf" srcId="{226EF3F6-E49C-441B-A729-32BF38F9E6FF}" destId="{FE00E950-C4D9-4B0E-9E63-7A519A4924DE}" srcOrd="1" destOrd="0" presId="urn:microsoft.com/office/officeart/2005/8/layout/chart3"/>
    <dgm:cxn modelId="{F33A74A3-BFCC-4BD1-86DF-A4604ADC3132}" srcId="{D388CB34-4BC3-40E1-A142-5E844379D38E}" destId="{226EF3F6-E49C-441B-A729-32BF38F9E6FF}" srcOrd="4" destOrd="0" parTransId="{C51A03BF-284F-4E85-8B2F-ED5F91339BFD}" sibTransId="{D40F533C-0CA3-42BB-9359-C439BA6E0CCE}"/>
    <dgm:cxn modelId="{91FE58B3-7526-455D-87CE-C69593960CCE}" type="presOf" srcId="{A64110F7-57F0-4FC5-908C-FD2DDF83AF3E}" destId="{2BD9E655-30BE-444B-8DD0-046F5817BC08}" srcOrd="1" destOrd="0" presId="urn:microsoft.com/office/officeart/2005/8/layout/chart3"/>
    <dgm:cxn modelId="{176852B8-BC8B-41E9-A948-20119998585C}" type="presOf" srcId="{11685D18-5BA6-4CE7-8373-F7BD5F57915E}" destId="{BF57D008-ABA1-4A72-A339-4B6A04A0C3BF}" srcOrd="1" destOrd="0" presId="urn:microsoft.com/office/officeart/2005/8/layout/chart3"/>
    <dgm:cxn modelId="{A6316EBF-3D30-41EA-87B2-523E28D8964B}" type="presOf" srcId="{61092ED1-DDDF-45F7-BAC2-C47AB717F6B0}" destId="{121EA2B3-3252-45B5-B6AA-2D821DCE21D3}" srcOrd="0" destOrd="0" presId="urn:microsoft.com/office/officeart/2005/8/layout/chart3"/>
    <dgm:cxn modelId="{B048F6D9-5B71-4D14-9426-FF75B8C3934F}" srcId="{D388CB34-4BC3-40E1-A142-5E844379D38E}" destId="{61092ED1-DDDF-45F7-BAC2-C47AB717F6B0}" srcOrd="2" destOrd="0" parTransId="{91431977-8DE9-4DFC-9FDA-530C93B2E7D7}" sibTransId="{A292A42D-66A4-492F-B9F7-A86198808C29}"/>
    <dgm:cxn modelId="{FA0A73E6-BE84-4172-A3ED-19B18D7A9889}" type="presOf" srcId="{6CD089EF-24CE-4C7F-B0F7-4FF15911C50C}" destId="{3EDA1F92-ECB6-495A-B777-C29C15133935}" srcOrd="0" destOrd="0" presId="urn:microsoft.com/office/officeart/2005/8/layout/chart3"/>
    <dgm:cxn modelId="{8AFFD7F7-FBC3-4467-8675-2D3534866CB9}" srcId="{D388CB34-4BC3-40E1-A142-5E844379D38E}" destId="{11685D18-5BA6-4CE7-8373-F7BD5F57915E}" srcOrd="1" destOrd="0" parTransId="{B7056CF9-92C0-4C5D-9539-94BAFAB8C5C2}" sibTransId="{6B9E4E85-5C13-4C86-9D00-74D0D475DA8B}"/>
    <dgm:cxn modelId="{214ACBB9-F41D-4D45-BA41-B8102167D936}" type="presParOf" srcId="{5A5AB64B-F43A-4D1F-889B-711CC67584FF}" destId="{2ABC6932-4DB3-45EB-A0C6-BD19DC861616}" srcOrd="0" destOrd="0" presId="urn:microsoft.com/office/officeart/2005/8/layout/chart3"/>
    <dgm:cxn modelId="{7D87EDF6-93F4-4BFF-9B59-C7FFE8D906E4}" type="presParOf" srcId="{5A5AB64B-F43A-4D1F-889B-711CC67584FF}" destId="{2BD9E655-30BE-444B-8DD0-046F5817BC08}" srcOrd="1" destOrd="0" presId="urn:microsoft.com/office/officeart/2005/8/layout/chart3"/>
    <dgm:cxn modelId="{D89E1991-A48C-49D2-B79C-E458195F07E9}" type="presParOf" srcId="{5A5AB64B-F43A-4D1F-889B-711CC67584FF}" destId="{DEF4AD6D-E012-46AA-AC61-562DB5BE6B98}" srcOrd="2" destOrd="0" presId="urn:microsoft.com/office/officeart/2005/8/layout/chart3"/>
    <dgm:cxn modelId="{657ABA77-C9F7-49E6-B54C-BBAAEA65681B}" type="presParOf" srcId="{5A5AB64B-F43A-4D1F-889B-711CC67584FF}" destId="{BF57D008-ABA1-4A72-A339-4B6A04A0C3BF}" srcOrd="3" destOrd="0" presId="urn:microsoft.com/office/officeart/2005/8/layout/chart3"/>
    <dgm:cxn modelId="{FF990467-5D99-40E2-BEF9-B7B1A48155F8}" type="presParOf" srcId="{5A5AB64B-F43A-4D1F-889B-711CC67584FF}" destId="{121EA2B3-3252-45B5-B6AA-2D821DCE21D3}" srcOrd="4" destOrd="0" presId="urn:microsoft.com/office/officeart/2005/8/layout/chart3"/>
    <dgm:cxn modelId="{EF15EAEA-C7B6-41D9-A710-AABEFB22AEE7}" type="presParOf" srcId="{5A5AB64B-F43A-4D1F-889B-711CC67584FF}" destId="{C9F932F6-6313-4AD6-BC28-3D8E7A8D669D}" srcOrd="5" destOrd="0" presId="urn:microsoft.com/office/officeart/2005/8/layout/chart3"/>
    <dgm:cxn modelId="{604AEA94-A1AB-40B3-B6D1-B0E15E760900}" type="presParOf" srcId="{5A5AB64B-F43A-4D1F-889B-711CC67584FF}" destId="{3EDA1F92-ECB6-495A-B777-C29C15133935}" srcOrd="6" destOrd="0" presId="urn:microsoft.com/office/officeart/2005/8/layout/chart3"/>
    <dgm:cxn modelId="{D52798F6-69A6-454B-9CAF-56899DB2E428}" type="presParOf" srcId="{5A5AB64B-F43A-4D1F-889B-711CC67584FF}" destId="{68E05794-DE14-4930-96BF-041A4428B8CA}" srcOrd="7" destOrd="0" presId="urn:microsoft.com/office/officeart/2005/8/layout/chart3"/>
    <dgm:cxn modelId="{3188D7ED-581E-4C8A-AB25-3793335FA66A}" type="presParOf" srcId="{5A5AB64B-F43A-4D1F-889B-711CC67584FF}" destId="{A3BF44E5-12F4-4CD3-851B-9ACFC4896429}" srcOrd="8" destOrd="0" presId="urn:microsoft.com/office/officeart/2005/8/layout/chart3"/>
    <dgm:cxn modelId="{5B3E73F6-6E3B-40A2-9782-1B1B23EAF2C3}" type="presParOf" srcId="{5A5AB64B-F43A-4D1F-889B-711CC67584FF}" destId="{FE00E950-C4D9-4B0E-9E63-7A519A4924DE}" srcOrd="9" destOrd="0" presId="urn:microsoft.com/office/officeart/2005/8/layout/chart3"/>
    <dgm:cxn modelId="{58A8362A-1A43-441A-883B-550BB6A471BF}" type="presParOf" srcId="{5A5AB64B-F43A-4D1F-889B-711CC67584FF}" destId="{F6E38E34-BD6D-4C88-8622-99C284910CA1}" srcOrd="10" destOrd="0" presId="urn:microsoft.com/office/officeart/2005/8/layout/chart3"/>
    <dgm:cxn modelId="{42DB9FC5-B283-404A-917B-2A376B2A8BCC}" type="presParOf" srcId="{5A5AB64B-F43A-4D1F-889B-711CC67584FF}" destId="{C24733E4-11D9-464B-9292-E2E509762A72}" srcOrd="11"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C6932-4DB3-45EB-A0C6-BD19DC861616}">
      <dsp:nvSpPr>
        <dsp:cNvPr id="0" name=""/>
        <dsp:cNvSpPr/>
      </dsp:nvSpPr>
      <dsp:spPr>
        <a:xfrm>
          <a:off x="552055" y="225570"/>
          <a:ext cx="3556391" cy="3556391"/>
        </a:xfrm>
        <a:prstGeom prst="pie">
          <a:avLst>
            <a:gd name="adj1" fmla="val 16200000"/>
            <a:gd name="adj2" fmla="val 19800000"/>
          </a:avLst>
        </a:prstGeom>
        <a:solidFill>
          <a:schemeClr val="accent5">
            <a:hueOff val="0"/>
            <a:satOff val="0"/>
            <a:lumOff val="0"/>
            <a:alphaOff val="0"/>
          </a:schemeClr>
        </a:solidFill>
        <a:ln>
          <a:noFill/>
        </a:ln>
        <a:effectLst>
          <a:outerShdw blurRad="50800" dist="25400" algn="bl"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Contract Proposal</a:t>
          </a:r>
        </a:p>
      </dsp:txBody>
      <dsp:txXfrm>
        <a:off x="2368355" y="606612"/>
        <a:ext cx="1037280" cy="762083"/>
      </dsp:txXfrm>
    </dsp:sp>
    <dsp:sp modelId="{DEF4AD6D-E012-46AA-AC61-562DB5BE6B98}">
      <dsp:nvSpPr>
        <dsp:cNvPr id="0" name=""/>
        <dsp:cNvSpPr/>
      </dsp:nvSpPr>
      <dsp:spPr>
        <a:xfrm>
          <a:off x="446210" y="408893"/>
          <a:ext cx="3556391" cy="3556391"/>
        </a:xfrm>
        <a:prstGeom prst="pie">
          <a:avLst>
            <a:gd name="adj1" fmla="val 19800000"/>
            <a:gd name="adj2" fmla="val 1800000"/>
          </a:avLst>
        </a:prstGeom>
        <a:solidFill>
          <a:schemeClr val="accent5">
            <a:hueOff val="-4264624"/>
            <a:satOff val="2424"/>
            <a:lumOff val="-2000"/>
            <a:alphaOff val="0"/>
          </a:schemeClr>
        </a:solidFill>
        <a:ln>
          <a:noFill/>
        </a:ln>
        <a:effectLst>
          <a:outerShdw blurRad="50800" dist="25400" algn="bl"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Receipt</a:t>
          </a:r>
        </a:p>
      </dsp:txBody>
      <dsp:txXfrm>
        <a:off x="2880645" y="1827216"/>
        <a:ext cx="1075384" cy="719745"/>
      </dsp:txXfrm>
    </dsp:sp>
    <dsp:sp modelId="{121EA2B3-3252-45B5-B6AA-2D821DCE21D3}">
      <dsp:nvSpPr>
        <dsp:cNvPr id="0" name=""/>
        <dsp:cNvSpPr/>
      </dsp:nvSpPr>
      <dsp:spPr>
        <a:xfrm>
          <a:off x="446210" y="408893"/>
          <a:ext cx="3556391" cy="3556391"/>
        </a:xfrm>
        <a:prstGeom prst="pie">
          <a:avLst>
            <a:gd name="adj1" fmla="val 1800000"/>
            <a:gd name="adj2" fmla="val 5400000"/>
          </a:avLst>
        </a:prstGeom>
        <a:solidFill>
          <a:schemeClr val="accent5">
            <a:hueOff val="-8529249"/>
            <a:satOff val="4848"/>
            <a:lumOff val="-4000"/>
            <a:alphaOff val="0"/>
          </a:schemeClr>
        </a:solidFill>
        <a:ln>
          <a:noFill/>
        </a:ln>
        <a:effectLst>
          <a:outerShdw blurRad="50800" dist="25400" algn="bl"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Review Approve/Decline</a:t>
          </a:r>
        </a:p>
      </dsp:txBody>
      <dsp:txXfrm>
        <a:off x="2262510" y="2822159"/>
        <a:ext cx="1037280" cy="762083"/>
      </dsp:txXfrm>
    </dsp:sp>
    <dsp:sp modelId="{3EDA1F92-ECB6-495A-B777-C29C15133935}">
      <dsp:nvSpPr>
        <dsp:cNvPr id="0" name=""/>
        <dsp:cNvSpPr/>
      </dsp:nvSpPr>
      <dsp:spPr>
        <a:xfrm>
          <a:off x="446210" y="408893"/>
          <a:ext cx="3556391" cy="3556391"/>
        </a:xfrm>
        <a:prstGeom prst="pie">
          <a:avLst>
            <a:gd name="adj1" fmla="val 5400000"/>
            <a:gd name="adj2" fmla="val 9000000"/>
          </a:avLst>
        </a:prstGeom>
        <a:solidFill>
          <a:schemeClr val="accent5">
            <a:hueOff val="-12793873"/>
            <a:satOff val="7271"/>
            <a:lumOff val="-6000"/>
            <a:alphaOff val="0"/>
          </a:schemeClr>
        </a:solidFill>
        <a:ln>
          <a:noFill/>
        </a:ln>
        <a:effectLst>
          <a:outerShdw blurRad="50800" dist="25400" algn="bl"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Award</a:t>
          </a:r>
        </a:p>
      </dsp:txBody>
      <dsp:txXfrm>
        <a:off x="1149021" y="2822159"/>
        <a:ext cx="1037280" cy="762083"/>
      </dsp:txXfrm>
    </dsp:sp>
    <dsp:sp modelId="{A3BF44E5-12F4-4CD3-851B-9ACFC4896429}">
      <dsp:nvSpPr>
        <dsp:cNvPr id="0" name=""/>
        <dsp:cNvSpPr/>
      </dsp:nvSpPr>
      <dsp:spPr>
        <a:xfrm>
          <a:off x="446210" y="408893"/>
          <a:ext cx="3556391" cy="3556391"/>
        </a:xfrm>
        <a:prstGeom prst="pie">
          <a:avLst>
            <a:gd name="adj1" fmla="val 9000000"/>
            <a:gd name="adj2" fmla="val 12600000"/>
          </a:avLst>
        </a:prstGeom>
        <a:solidFill>
          <a:schemeClr val="accent5">
            <a:hueOff val="-17058497"/>
            <a:satOff val="9695"/>
            <a:lumOff val="-8000"/>
            <a:alphaOff val="0"/>
          </a:schemeClr>
        </a:solidFill>
        <a:ln>
          <a:noFill/>
        </a:ln>
        <a:effectLst>
          <a:outerShdw blurRad="50800" dist="25400" algn="bl"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Monitor</a:t>
          </a:r>
        </a:p>
      </dsp:txBody>
      <dsp:txXfrm>
        <a:off x="501250" y="1827216"/>
        <a:ext cx="1075384" cy="719745"/>
      </dsp:txXfrm>
    </dsp:sp>
    <dsp:sp modelId="{F6E38E34-BD6D-4C88-8622-99C284910CA1}">
      <dsp:nvSpPr>
        <dsp:cNvPr id="0" name=""/>
        <dsp:cNvSpPr/>
      </dsp:nvSpPr>
      <dsp:spPr>
        <a:xfrm>
          <a:off x="455652" y="379109"/>
          <a:ext cx="3616956" cy="3642278"/>
        </a:xfrm>
        <a:prstGeom prst="pie">
          <a:avLst>
            <a:gd name="adj1" fmla="val 12600000"/>
            <a:gd name="adj2" fmla="val 16200000"/>
          </a:avLst>
        </a:prstGeom>
        <a:solidFill>
          <a:schemeClr val="accent5">
            <a:hueOff val="-21323121"/>
            <a:satOff val="12119"/>
            <a:lumOff val="-10000"/>
            <a:alphaOff val="0"/>
          </a:schemeClr>
        </a:solidFill>
        <a:ln>
          <a:noFill/>
        </a:ln>
        <a:effectLst>
          <a:outerShdw blurRad="50800" dist="25400" algn="bl"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Close-Out</a:t>
          </a:r>
        </a:p>
      </dsp:txBody>
      <dsp:txXfrm>
        <a:off x="1170432" y="769353"/>
        <a:ext cx="1054945" cy="780488"/>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0.73601</cdr:x>
      <cdr:y>0.49842</cdr:y>
    </cdr:from>
    <cdr:to>
      <cdr:x>0.95093</cdr:x>
      <cdr:y>0.57531</cdr:y>
    </cdr:to>
    <cdr:sp macro="" textlink="">
      <cdr:nvSpPr>
        <cdr:cNvPr id="4" name="TextBox 3"/>
        <cdr:cNvSpPr txBox="1"/>
      </cdr:nvSpPr>
      <cdr:spPr>
        <a:xfrm xmlns:a="http://schemas.openxmlformats.org/drawingml/2006/main">
          <a:off x="6129506" y="2270057"/>
          <a:ext cx="1789890" cy="3501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a:p>
      </cdr:txBody>
    </cdr:sp>
  </cdr:relSizeAnchor>
  <cdr:relSizeAnchor xmlns:cdr="http://schemas.openxmlformats.org/drawingml/2006/chartDrawing">
    <cdr:from>
      <cdr:x>0.76646</cdr:x>
      <cdr:y>0.15081</cdr:y>
    </cdr:from>
    <cdr:to>
      <cdr:x>0.93911</cdr:x>
      <cdr:y>0.20429</cdr:y>
    </cdr:to>
    <cdr:sp macro="" textlink="">
      <cdr:nvSpPr>
        <cdr:cNvPr id="5" name="TextBox 4"/>
        <cdr:cNvSpPr txBox="1"/>
      </cdr:nvSpPr>
      <cdr:spPr>
        <a:xfrm xmlns:a="http://schemas.openxmlformats.org/drawingml/2006/main">
          <a:off x="7127713" y="749348"/>
          <a:ext cx="1605571" cy="26573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u="sng" dirty="0"/>
            <a:t>Fund Types</a:t>
          </a:r>
        </a:p>
      </cdr:txBody>
    </cdr:sp>
  </cdr:relSizeAnchor>
  <cdr:relSizeAnchor xmlns:cdr="http://schemas.openxmlformats.org/drawingml/2006/chartDrawing">
    <cdr:from>
      <cdr:x>0.33723</cdr:x>
      <cdr:y>0.89428</cdr:y>
    </cdr:from>
    <cdr:to>
      <cdr:x>0.44483</cdr:x>
      <cdr:y>0.93722</cdr:y>
    </cdr:to>
    <cdr:sp macro="" textlink="">
      <cdr:nvSpPr>
        <cdr:cNvPr id="8" name="Left-Right Arrow Callout 7"/>
        <cdr:cNvSpPr/>
      </cdr:nvSpPr>
      <cdr:spPr bwMode="auto">
        <a:xfrm xmlns:a="http://schemas.openxmlformats.org/drawingml/2006/main">
          <a:off x="2865884" y="4443566"/>
          <a:ext cx="914400" cy="213363"/>
        </a:xfrm>
        <a:prstGeom xmlns:a="http://schemas.openxmlformats.org/drawingml/2006/main" prst="leftRightArrowCallout">
          <a:avLst>
            <a:gd name="adj1" fmla="val 25000"/>
            <a:gd name="adj2" fmla="val 25000"/>
            <a:gd name="adj3" fmla="val 25000"/>
            <a:gd name="adj4" fmla="val 60806"/>
          </a:avLst>
        </a:prstGeom>
        <a:solidFill xmlns:a="http://schemas.openxmlformats.org/drawingml/2006/main">
          <a:schemeClr val="accent1">
            <a:lumMod val="40000"/>
            <a:lumOff val="60000"/>
          </a:schemeClr>
        </a:solidFill>
        <a:ln xmlns:a="http://schemas.openxmlformats.org/drawingml/2006/main" w="12700" cap="flat" cmpd="sng" algn="ctr">
          <a:solidFill>
            <a:schemeClr val="tx1"/>
          </a:solidFill>
          <a:prstDash val="solid"/>
          <a:round/>
          <a:headEnd type="none" w="med" len="med"/>
          <a:tailEnd type="none" w="med" len="med"/>
        </a:ln>
        <a:effectLst xmlns:a="http://schemas.openxmlformats.org/drawingml/2006/mai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ctr" defTabSz="914400" rtl="0" eaLnBrk="0" fontAlgn="base" latinLnBrk="0" hangingPunct="0">
            <a:lnSpc>
              <a:spcPct val="100000"/>
            </a:lnSpc>
            <a:spcBef>
              <a:spcPct val="0"/>
            </a:spcBef>
            <a:spcAft>
              <a:spcPct val="0"/>
            </a:spcAft>
            <a:buClrTx/>
            <a:buSzTx/>
            <a:buFontTx/>
            <a:buNone/>
            <a:tabLst/>
          </a:pPr>
          <a:r>
            <a:rPr lang="en-US" sz="600" b="1" dirty="0"/>
            <a:t>MAP21</a:t>
          </a:r>
          <a:endParaRPr kumimoji="0" lang="en-US" sz="500" b="1" i="0" u="none" strike="noStrike" cap="none" normalizeH="0" baseline="0" dirty="0">
            <a:ln>
              <a:noFill/>
            </a:ln>
            <a:solidFill>
              <a:schemeClr val="tx1"/>
            </a:solidFill>
            <a:effectLst/>
          </a:endParaRPr>
        </a:p>
      </cdr:txBody>
    </cdr:sp>
  </cdr:relSizeAnchor>
  <cdr:relSizeAnchor xmlns:cdr="http://schemas.openxmlformats.org/drawingml/2006/chartDrawing">
    <cdr:from>
      <cdr:x>0.44408</cdr:x>
      <cdr:y>0.89457</cdr:y>
    </cdr:from>
    <cdr:to>
      <cdr:x>0.66301</cdr:x>
      <cdr:y>0.93614</cdr:y>
    </cdr:to>
    <cdr:sp macro="" textlink="">
      <cdr:nvSpPr>
        <cdr:cNvPr id="10" name="Left-Right Arrow Callout 9"/>
        <cdr:cNvSpPr/>
      </cdr:nvSpPr>
      <cdr:spPr bwMode="auto">
        <a:xfrm xmlns:a="http://schemas.openxmlformats.org/drawingml/2006/main">
          <a:off x="3773933" y="4445007"/>
          <a:ext cx="1860550" cy="206556"/>
        </a:xfrm>
        <a:prstGeom xmlns:a="http://schemas.openxmlformats.org/drawingml/2006/main" prst="leftRightArrowCallout">
          <a:avLst>
            <a:gd name="adj1" fmla="val 25000"/>
            <a:gd name="adj2" fmla="val 25000"/>
            <a:gd name="adj3" fmla="val 25000"/>
            <a:gd name="adj4" fmla="val 60806"/>
          </a:avLst>
        </a:prstGeom>
        <a:solidFill xmlns:a="http://schemas.openxmlformats.org/drawingml/2006/main">
          <a:schemeClr val="accent1">
            <a:lumMod val="60000"/>
            <a:lumOff val="40000"/>
          </a:schemeClr>
        </a:solidFill>
        <a:ln xmlns:a="http://schemas.openxmlformats.org/drawingml/2006/main" w="12700" cap="flat" cmpd="sng" algn="ctr">
          <a:solidFill>
            <a:schemeClr val="tx1"/>
          </a:solidFill>
          <a:prstDash val="solid"/>
          <a:round/>
          <a:headEnd type="none" w="med" len="med"/>
          <a:tailEnd type="none" w="med" len="med"/>
        </a:ln>
        <a:effectLst xmlns:a="http://schemas.openxmlformats.org/drawingml/2006/mai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ctr" defTabSz="914400" rtl="0" eaLnBrk="0" fontAlgn="base" latinLnBrk="0" hangingPunct="0">
            <a:lnSpc>
              <a:spcPct val="100000"/>
            </a:lnSpc>
            <a:spcBef>
              <a:spcPct val="0"/>
            </a:spcBef>
            <a:spcAft>
              <a:spcPct val="0"/>
            </a:spcAft>
            <a:buClrTx/>
            <a:buSzTx/>
            <a:buFontTx/>
            <a:buNone/>
            <a:tabLst/>
          </a:pPr>
          <a:r>
            <a:rPr lang="en-US" sz="700" b="1" dirty="0"/>
            <a:t>FAST Act</a:t>
          </a:r>
          <a:endParaRPr kumimoji="0" lang="en-US" sz="700" b="1" i="0" u="none" strike="noStrike" cap="none" normalizeH="0" baseline="0" dirty="0">
            <a:ln>
              <a:noFill/>
            </a:ln>
            <a:solidFill>
              <a:schemeClr val="tx1"/>
            </a:solidFill>
            <a:effectLst/>
          </a:endParaRPr>
        </a:p>
      </cdr:txBody>
    </cdr:sp>
  </cdr:relSizeAnchor>
  <cdr:relSizeAnchor xmlns:cdr="http://schemas.openxmlformats.org/drawingml/2006/chartDrawing">
    <cdr:from>
      <cdr:x>0.66226</cdr:x>
      <cdr:y>0.89428</cdr:y>
    </cdr:from>
    <cdr:to>
      <cdr:x>0.80399</cdr:x>
      <cdr:y>0.93585</cdr:y>
    </cdr:to>
    <cdr:sp macro="" textlink="">
      <cdr:nvSpPr>
        <cdr:cNvPr id="6" name="Left-Right Arrow Callout 9">
          <a:extLst xmlns:a="http://schemas.openxmlformats.org/drawingml/2006/main">
            <a:ext uri="{FF2B5EF4-FFF2-40B4-BE49-F238E27FC236}">
              <a16:creationId xmlns:a16="http://schemas.microsoft.com/office/drawing/2014/main" id="{8953CA12-35C8-4946-B3EC-A22A9A4D911F}"/>
            </a:ext>
          </a:extLst>
        </cdr:cNvPr>
        <cdr:cNvSpPr/>
      </cdr:nvSpPr>
      <cdr:spPr bwMode="auto">
        <a:xfrm xmlns:a="http://schemas.openxmlformats.org/drawingml/2006/main">
          <a:off x="5628133" y="4443566"/>
          <a:ext cx="1204442" cy="206556"/>
        </a:xfrm>
        <a:prstGeom xmlns:a="http://schemas.openxmlformats.org/drawingml/2006/main" prst="leftRightArrowCallout">
          <a:avLst>
            <a:gd name="adj1" fmla="val 25000"/>
            <a:gd name="adj2" fmla="val 25000"/>
            <a:gd name="adj3" fmla="val 25000"/>
            <a:gd name="adj4" fmla="val 60806"/>
          </a:avLst>
        </a:prstGeom>
        <a:solidFill xmlns:a="http://schemas.openxmlformats.org/drawingml/2006/main">
          <a:schemeClr val="accent2">
            <a:lumMod val="40000"/>
            <a:lumOff val="60000"/>
          </a:schemeClr>
        </a:solidFill>
        <a:ln xmlns:a="http://schemas.openxmlformats.org/drawingml/2006/main" w="12700" cap="flat" cmpd="sng" algn="ctr">
          <a:solidFill>
            <a:schemeClr val="tx1"/>
          </a:solidFill>
          <a:prstDash val="solid"/>
          <a:round/>
          <a:headEnd type="none" w="med" len="med"/>
          <a:tailEnd type="none" w="med" len="med"/>
        </a:ln>
        <a:effectLst xmlns:a="http://schemas.openxmlformats.org/drawingml/2006/mai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ctr" defTabSz="914400" rtl="0" eaLnBrk="0" fontAlgn="base" latinLnBrk="0" hangingPunct="0">
            <a:lnSpc>
              <a:spcPct val="100000"/>
            </a:lnSpc>
            <a:spcBef>
              <a:spcPct val="0"/>
            </a:spcBef>
            <a:spcAft>
              <a:spcPct val="0"/>
            </a:spcAft>
            <a:buClrTx/>
            <a:buSzTx/>
            <a:buFontTx/>
            <a:buNone/>
            <a:tabLst/>
          </a:pPr>
          <a:r>
            <a:rPr lang="en-US" sz="700" b="1" dirty="0"/>
            <a:t>BIL</a:t>
          </a:r>
          <a:endParaRPr kumimoji="0" lang="en-US" sz="700" b="1" i="0" u="none" strike="noStrike" cap="none" normalizeH="0" baseline="0" dirty="0">
            <a:ln>
              <a:noFill/>
            </a:ln>
            <a:solidFill>
              <a:schemeClr val="tx1"/>
            </a:solidFill>
            <a:effectLs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0.21838</cdr:x>
      <cdr:y>0.48915</cdr:y>
    </cdr:from>
    <cdr:to>
      <cdr:x>0.25514</cdr:x>
      <cdr:y>0.52963</cdr:y>
    </cdr:to>
    <cdr:sp macro="" textlink="">
      <cdr:nvSpPr>
        <cdr:cNvPr id="2" name="TextBox 1"/>
        <cdr:cNvSpPr txBox="1"/>
      </cdr:nvSpPr>
      <cdr:spPr>
        <a:xfrm xmlns:a="http://schemas.openxmlformats.org/drawingml/2006/main">
          <a:off x="1759132" y="2209754"/>
          <a:ext cx="296092" cy="1828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a:p>
      </cdr:txBody>
    </cdr:sp>
  </cdr:relSizeAnchor>
  <cdr:relSizeAnchor xmlns:cdr="http://schemas.openxmlformats.org/drawingml/2006/chartDrawing">
    <cdr:from>
      <cdr:x>0.15076</cdr:x>
      <cdr:y>0.21181</cdr:y>
    </cdr:from>
    <cdr:to>
      <cdr:x>0.20049</cdr:x>
      <cdr:y>0.25229</cdr:y>
    </cdr:to>
    <cdr:sp macro="" textlink="">
      <cdr:nvSpPr>
        <cdr:cNvPr id="9" name="TextBox 1"/>
        <cdr:cNvSpPr txBox="1"/>
      </cdr:nvSpPr>
      <cdr:spPr>
        <a:xfrm xmlns:a="http://schemas.openxmlformats.org/drawingml/2006/main">
          <a:off x="1260564" y="997985"/>
          <a:ext cx="415811" cy="1907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solidFill>
                <a:srgbClr val="006600"/>
              </a:solidFill>
            </a:rPr>
            <a:t>478</a:t>
          </a:r>
        </a:p>
      </cdr:txBody>
    </cdr:sp>
  </cdr:relSizeAnchor>
  <cdr:relSizeAnchor xmlns:cdr="http://schemas.openxmlformats.org/drawingml/2006/chartDrawing">
    <cdr:from>
      <cdr:x>0.18848</cdr:x>
      <cdr:y>0.0276</cdr:y>
    </cdr:from>
    <cdr:to>
      <cdr:x>0.23821</cdr:x>
      <cdr:y>0.06808</cdr:y>
    </cdr:to>
    <cdr:sp macro="" textlink="">
      <cdr:nvSpPr>
        <cdr:cNvPr id="14" name="TextBox 1"/>
        <cdr:cNvSpPr txBox="1"/>
      </cdr:nvSpPr>
      <cdr:spPr>
        <a:xfrm xmlns:a="http://schemas.openxmlformats.org/drawingml/2006/main">
          <a:off x="1575949" y="130030"/>
          <a:ext cx="415811" cy="1907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ln>
                <a:solidFill>
                  <a:schemeClr val="accent1"/>
                </a:solidFill>
              </a:ln>
              <a:solidFill>
                <a:srgbClr val="FFC000"/>
              </a:solidFill>
              <a:effectLst>
                <a:outerShdw blurRad="38100" dist="38100" dir="2700000" algn="tl">
                  <a:srgbClr val="000000">
                    <a:alpha val="43137"/>
                  </a:srgbClr>
                </a:outerShdw>
              </a:effectLst>
            </a:rPr>
            <a:t>471</a:t>
          </a:r>
        </a:p>
      </cdr:txBody>
    </cdr:sp>
  </cdr:relSizeAnchor>
  <cdr:relSizeAnchor xmlns:cdr="http://schemas.openxmlformats.org/drawingml/2006/chartDrawing">
    <cdr:from>
      <cdr:x>0.01081</cdr:x>
      <cdr:y>0.40819</cdr:y>
    </cdr:from>
    <cdr:to>
      <cdr:x>0.12432</cdr:x>
      <cdr:y>0.4718</cdr:y>
    </cdr:to>
    <cdr:sp macro="" textlink="">
      <cdr:nvSpPr>
        <cdr:cNvPr id="16" name="TextBox 15"/>
        <cdr:cNvSpPr txBox="1"/>
      </cdr:nvSpPr>
      <cdr:spPr>
        <a:xfrm xmlns:a="http://schemas.openxmlformats.org/drawingml/2006/main">
          <a:off x="87087" y="1843994"/>
          <a:ext cx="914400" cy="28738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a:p>
      </cdr:txBody>
    </cdr:sp>
  </cdr:relSizeAnchor>
  <cdr:relSizeAnchor xmlns:cdr="http://schemas.openxmlformats.org/drawingml/2006/chartDrawing">
    <cdr:from>
      <cdr:x>0.00324</cdr:x>
      <cdr:y>0.40433</cdr:y>
    </cdr:from>
    <cdr:to>
      <cdr:x>0.12649</cdr:x>
      <cdr:y>0.46602</cdr:y>
    </cdr:to>
    <cdr:sp macro="" textlink="">
      <cdr:nvSpPr>
        <cdr:cNvPr id="17" name="TextBox 16"/>
        <cdr:cNvSpPr txBox="1"/>
      </cdr:nvSpPr>
      <cdr:spPr>
        <a:xfrm xmlns:a="http://schemas.openxmlformats.org/drawingml/2006/main">
          <a:off x="26127" y="1826578"/>
          <a:ext cx="992777" cy="2786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a:t>$ Millions</a:t>
          </a:r>
        </a:p>
      </cdr:txBody>
    </cdr:sp>
  </cdr:relSizeAnchor>
  <cdr:relSizeAnchor xmlns:cdr="http://schemas.openxmlformats.org/drawingml/2006/chartDrawing">
    <cdr:from>
      <cdr:x>0.22568</cdr:x>
      <cdr:y>0.33821</cdr:y>
    </cdr:from>
    <cdr:to>
      <cdr:x>0.27541</cdr:x>
      <cdr:y>0.37869</cdr:y>
    </cdr:to>
    <cdr:sp macro="" textlink="">
      <cdr:nvSpPr>
        <cdr:cNvPr id="24" name="TextBox 1"/>
        <cdr:cNvSpPr txBox="1"/>
      </cdr:nvSpPr>
      <cdr:spPr>
        <a:xfrm xmlns:a="http://schemas.openxmlformats.org/drawingml/2006/main">
          <a:off x="1887018" y="1593533"/>
          <a:ext cx="415810" cy="1907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solidFill>
                <a:srgbClr val="006600"/>
              </a:solidFill>
            </a:rPr>
            <a:t>663</a:t>
          </a:r>
        </a:p>
      </cdr:txBody>
    </cdr:sp>
  </cdr:relSizeAnchor>
  <cdr:relSizeAnchor xmlns:cdr="http://schemas.openxmlformats.org/drawingml/2006/chartDrawing">
    <cdr:from>
      <cdr:x>0.26291</cdr:x>
      <cdr:y>0.32804</cdr:y>
    </cdr:from>
    <cdr:to>
      <cdr:x>0.31264</cdr:x>
      <cdr:y>0.36852</cdr:y>
    </cdr:to>
    <cdr:sp macro="" textlink="">
      <cdr:nvSpPr>
        <cdr:cNvPr id="30" name="TextBox 1"/>
        <cdr:cNvSpPr txBox="1"/>
      </cdr:nvSpPr>
      <cdr:spPr>
        <a:xfrm xmlns:a="http://schemas.openxmlformats.org/drawingml/2006/main">
          <a:off x="2198325" y="1545626"/>
          <a:ext cx="415811" cy="1907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ln>
                <a:solidFill>
                  <a:schemeClr val="accent1"/>
                </a:solidFill>
              </a:ln>
              <a:solidFill>
                <a:srgbClr val="FFC000"/>
              </a:solidFill>
              <a:effectLst>
                <a:outerShdw blurRad="38100" dist="38100" dir="2700000" algn="tl">
                  <a:srgbClr val="000000">
                    <a:alpha val="43137"/>
                  </a:srgbClr>
                </a:outerShdw>
              </a:effectLst>
            </a:rPr>
            <a:t>340</a:t>
          </a:r>
        </a:p>
      </cdr:txBody>
    </cdr:sp>
  </cdr:relSizeAnchor>
  <cdr:relSizeAnchor xmlns:cdr="http://schemas.openxmlformats.org/drawingml/2006/chartDrawing">
    <cdr:from>
      <cdr:x>0.30943</cdr:x>
      <cdr:y>0.21384</cdr:y>
    </cdr:from>
    <cdr:to>
      <cdr:x>0.35916</cdr:x>
      <cdr:y>0.25432</cdr:y>
    </cdr:to>
    <cdr:sp macro="" textlink="">
      <cdr:nvSpPr>
        <cdr:cNvPr id="35" name="TextBox 1"/>
        <cdr:cNvSpPr txBox="1"/>
      </cdr:nvSpPr>
      <cdr:spPr>
        <a:xfrm xmlns:a="http://schemas.openxmlformats.org/drawingml/2006/main">
          <a:off x="2587278" y="1007557"/>
          <a:ext cx="415811" cy="1907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solidFill>
                <a:srgbClr val="006600"/>
              </a:solidFill>
            </a:rPr>
            <a:t>768</a:t>
          </a:r>
        </a:p>
      </cdr:txBody>
    </cdr:sp>
  </cdr:relSizeAnchor>
  <cdr:relSizeAnchor xmlns:cdr="http://schemas.openxmlformats.org/drawingml/2006/chartDrawing">
    <cdr:from>
      <cdr:x>0.33695</cdr:x>
      <cdr:y>0.39964</cdr:y>
    </cdr:from>
    <cdr:to>
      <cdr:x>0.38668</cdr:x>
      <cdr:y>0.44013</cdr:y>
    </cdr:to>
    <cdr:sp macro="" textlink="">
      <cdr:nvSpPr>
        <cdr:cNvPr id="47" name="TextBox 1"/>
        <cdr:cNvSpPr txBox="1"/>
      </cdr:nvSpPr>
      <cdr:spPr>
        <a:xfrm xmlns:a="http://schemas.openxmlformats.org/drawingml/2006/main">
          <a:off x="2817390" y="1882961"/>
          <a:ext cx="415811" cy="1907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ln>
                <a:solidFill>
                  <a:schemeClr val="accent1"/>
                </a:solidFill>
              </a:ln>
              <a:solidFill>
                <a:srgbClr val="FFC000"/>
              </a:solidFill>
              <a:effectLst>
                <a:outerShdw blurRad="38100" dist="38100" dir="2700000" algn="tl">
                  <a:srgbClr val="000000">
                    <a:alpha val="43137"/>
                  </a:srgbClr>
                </a:outerShdw>
              </a:effectLst>
            </a:rPr>
            <a:t>357</a:t>
          </a:r>
        </a:p>
      </cdr:txBody>
    </cdr:sp>
  </cdr:relSizeAnchor>
  <cdr:relSizeAnchor xmlns:cdr="http://schemas.openxmlformats.org/drawingml/2006/chartDrawing">
    <cdr:from>
      <cdr:x>0.46834</cdr:x>
      <cdr:y>0.38358</cdr:y>
    </cdr:from>
    <cdr:to>
      <cdr:x>0.51807</cdr:x>
      <cdr:y>0.42406</cdr:y>
    </cdr:to>
    <cdr:sp macro="" textlink="">
      <cdr:nvSpPr>
        <cdr:cNvPr id="37" name="TextBox 1"/>
        <cdr:cNvSpPr txBox="1"/>
      </cdr:nvSpPr>
      <cdr:spPr>
        <a:xfrm xmlns:a="http://schemas.openxmlformats.org/drawingml/2006/main">
          <a:off x="3915928" y="1807320"/>
          <a:ext cx="415811" cy="1907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ln>
                <a:solidFill>
                  <a:schemeClr val="accent1"/>
                </a:solidFill>
              </a:ln>
              <a:solidFill>
                <a:srgbClr val="FFC000"/>
              </a:solidFill>
              <a:effectLst>
                <a:outerShdw blurRad="38100" dist="38100" dir="2700000" algn="tl">
                  <a:srgbClr val="000000">
                    <a:alpha val="43137"/>
                  </a:srgbClr>
                </a:outerShdw>
              </a:effectLst>
            </a:rPr>
            <a:t>350</a:t>
          </a:r>
        </a:p>
      </cdr:txBody>
    </cdr:sp>
  </cdr:relSizeAnchor>
  <cdr:relSizeAnchor xmlns:cdr="http://schemas.openxmlformats.org/drawingml/2006/chartDrawing">
    <cdr:from>
      <cdr:x>0.36711</cdr:x>
      <cdr:y>0.47229</cdr:y>
    </cdr:from>
    <cdr:to>
      <cdr:x>0.41684</cdr:x>
      <cdr:y>0.51277</cdr:y>
    </cdr:to>
    <cdr:sp macro="" textlink="">
      <cdr:nvSpPr>
        <cdr:cNvPr id="43" name="TextBox 1"/>
        <cdr:cNvSpPr txBox="1"/>
      </cdr:nvSpPr>
      <cdr:spPr>
        <a:xfrm xmlns:a="http://schemas.openxmlformats.org/drawingml/2006/main">
          <a:off x="3069546" y="2225292"/>
          <a:ext cx="415810" cy="1907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solidFill>
                <a:srgbClr val="006600"/>
              </a:solidFill>
            </a:rPr>
            <a:t>584</a:t>
          </a:r>
        </a:p>
      </cdr:txBody>
    </cdr:sp>
  </cdr:relSizeAnchor>
  <cdr:relSizeAnchor xmlns:cdr="http://schemas.openxmlformats.org/drawingml/2006/chartDrawing">
    <cdr:from>
      <cdr:x>0.39984</cdr:x>
      <cdr:y>0.32659</cdr:y>
    </cdr:from>
    <cdr:to>
      <cdr:x>0.44957</cdr:x>
      <cdr:y>0.36707</cdr:y>
    </cdr:to>
    <cdr:sp macro="" textlink="">
      <cdr:nvSpPr>
        <cdr:cNvPr id="22" name="TextBox 1"/>
        <cdr:cNvSpPr txBox="1"/>
      </cdr:nvSpPr>
      <cdr:spPr>
        <a:xfrm xmlns:a="http://schemas.openxmlformats.org/drawingml/2006/main">
          <a:off x="3343184" y="1538802"/>
          <a:ext cx="415810" cy="1907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ln>
                <a:solidFill>
                  <a:schemeClr val="accent1"/>
                </a:solidFill>
              </a:ln>
              <a:solidFill>
                <a:srgbClr val="FFC000"/>
              </a:solidFill>
              <a:effectLst>
                <a:outerShdw blurRad="38100" dist="38100" dir="2700000" algn="tl">
                  <a:srgbClr val="000000">
                    <a:alpha val="43137"/>
                  </a:srgbClr>
                </a:outerShdw>
              </a:effectLst>
            </a:rPr>
            <a:t>383</a:t>
          </a:r>
        </a:p>
      </cdr:txBody>
    </cdr:sp>
  </cdr:relSizeAnchor>
  <cdr:relSizeAnchor xmlns:cdr="http://schemas.openxmlformats.org/drawingml/2006/chartDrawing">
    <cdr:from>
      <cdr:x>0.43755</cdr:x>
      <cdr:y>0.44182</cdr:y>
    </cdr:from>
    <cdr:to>
      <cdr:x>0.48728</cdr:x>
      <cdr:y>0.4823</cdr:y>
    </cdr:to>
    <cdr:sp macro="" textlink="">
      <cdr:nvSpPr>
        <cdr:cNvPr id="23" name="TextBox 1"/>
        <cdr:cNvSpPr txBox="1"/>
      </cdr:nvSpPr>
      <cdr:spPr>
        <a:xfrm xmlns:a="http://schemas.openxmlformats.org/drawingml/2006/main">
          <a:off x="3658508" y="2081733"/>
          <a:ext cx="415810" cy="19072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000" b="1" dirty="0">
              <a:solidFill>
                <a:srgbClr val="006600"/>
              </a:solidFill>
            </a:rPr>
            <a:t>512</a:t>
          </a:r>
        </a:p>
      </cdr:txBody>
    </cdr:sp>
  </cdr:relSizeAnchor>
  <cdr:relSizeAnchor xmlns:cdr="http://schemas.openxmlformats.org/drawingml/2006/chartDrawing">
    <cdr:from>
      <cdr:x>0.53759</cdr:x>
      <cdr:y>0.35204</cdr:y>
    </cdr:from>
    <cdr:to>
      <cdr:x>0.58732</cdr:x>
      <cdr:y>0.39252</cdr:y>
    </cdr:to>
    <cdr:sp macro="" textlink="">
      <cdr:nvSpPr>
        <cdr:cNvPr id="21" name="TextBox 1"/>
        <cdr:cNvSpPr txBox="1"/>
      </cdr:nvSpPr>
      <cdr:spPr>
        <a:xfrm xmlns:a="http://schemas.openxmlformats.org/drawingml/2006/main">
          <a:off x="4495020" y="1658709"/>
          <a:ext cx="415810" cy="1907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ln>
                <a:solidFill>
                  <a:schemeClr val="accent1"/>
                </a:solidFill>
              </a:ln>
              <a:solidFill>
                <a:srgbClr val="FFC000"/>
              </a:solidFill>
              <a:effectLst>
                <a:outerShdw blurRad="38100" dist="38100" dir="2700000" algn="tl">
                  <a:srgbClr val="000000">
                    <a:alpha val="43137"/>
                  </a:srgbClr>
                </a:outerShdw>
              </a:effectLst>
            </a:rPr>
            <a:t>320</a:t>
          </a:r>
        </a:p>
      </cdr:txBody>
    </cdr:sp>
  </cdr:relSizeAnchor>
  <cdr:relSizeAnchor xmlns:cdr="http://schemas.openxmlformats.org/drawingml/2006/chartDrawing">
    <cdr:from>
      <cdr:x>0.50712</cdr:x>
      <cdr:y>0.49784</cdr:y>
    </cdr:from>
    <cdr:to>
      <cdr:x>0.55685</cdr:x>
      <cdr:y>0.53832</cdr:y>
    </cdr:to>
    <cdr:sp macro="" textlink="">
      <cdr:nvSpPr>
        <cdr:cNvPr id="25" name="TextBox 1"/>
        <cdr:cNvSpPr txBox="1"/>
      </cdr:nvSpPr>
      <cdr:spPr>
        <a:xfrm xmlns:a="http://schemas.openxmlformats.org/drawingml/2006/main">
          <a:off x="4240212" y="2345690"/>
          <a:ext cx="415811" cy="19072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000" b="1" dirty="0">
              <a:solidFill>
                <a:srgbClr val="006600"/>
              </a:solidFill>
            </a:rPr>
            <a:t>431</a:t>
          </a:r>
        </a:p>
      </cdr:txBody>
    </cdr:sp>
  </cdr:relSizeAnchor>
  <cdr:relSizeAnchor xmlns:cdr="http://schemas.openxmlformats.org/drawingml/2006/chartDrawing">
    <cdr:from>
      <cdr:x>0.6213</cdr:x>
      <cdr:y>0.45952</cdr:y>
    </cdr:from>
    <cdr:to>
      <cdr:x>0.67103</cdr:x>
      <cdr:y>0.5</cdr:y>
    </cdr:to>
    <cdr:sp macro="" textlink="">
      <cdr:nvSpPr>
        <cdr:cNvPr id="27" name="TextBox 1"/>
        <cdr:cNvSpPr txBox="1"/>
      </cdr:nvSpPr>
      <cdr:spPr>
        <a:xfrm xmlns:a="http://schemas.openxmlformats.org/drawingml/2006/main">
          <a:off x="5194943" y="2165120"/>
          <a:ext cx="415811" cy="1907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ln>
                <a:solidFill>
                  <a:schemeClr val="accent1"/>
                </a:solidFill>
              </a:ln>
              <a:solidFill>
                <a:srgbClr val="FFC000"/>
              </a:solidFill>
              <a:effectLst>
                <a:outerShdw blurRad="38100" dist="38100" dir="2700000" algn="tl">
                  <a:srgbClr val="000000">
                    <a:alpha val="43137"/>
                  </a:srgbClr>
                </a:outerShdw>
              </a:effectLst>
            </a:rPr>
            <a:t>371</a:t>
          </a:r>
        </a:p>
      </cdr:txBody>
    </cdr:sp>
  </cdr:relSizeAnchor>
  <cdr:relSizeAnchor xmlns:cdr="http://schemas.openxmlformats.org/drawingml/2006/chartDrawing">
    <cdr:from>
      <cdr:x>0.59067</cdr:x>
      <cdr:y>0.23799</cdr:y>
    </cdr:from>
    <cdr:to>
      <cdr:x>0.6404</cdr:x>
      <cdr:y>0.27847</cdr:y>
    </cdr:to>
    <cdr:sp macro="" textlink="">
      <cdr:nvSpPr>
        <cdr:cNvPr id="28" name="TextBox 1"/>
        <cdr:cNvSpPr txBox="1"/>
      </cdr:nvSpPr>
      <cdr:spPr>
        <a:xfrm xmlns:a="http://schemas.openxmlformats.org/drawingml/2006/main">
          <a:off x="4938797" y="1121361"/>
          <a:ext cx="415811" cy="19072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000" b="1" dirty="0">
              <a:solidFill>
                <a:srgbClr val="006600"/>
              </a:solidFill>
            </a:rPr>
            <a:t>691</a:t>
          </a:r>
        </a:p>
      </cdr:txBody>
    </cdr:sp>
  </cdr:relSizeAnchor>
</c:userShapes>
</file>

<file path=ppt/drawings/drawing3.xml><?xml version="1.0" encoding="utf-8"?>
<c:userShapes xmlns:c="http://schemas.openxmlformats.org/drawingml/2006/chart">
  <cdr:relSizeAnchor xmlns:cdr="http://schemas.openxmlformats.org/drawingml/2006/chartDrawing">
    <cdr:from>
      <cdr:x>0.36944</cdr:x>
      <cdr:y>0.2689</cdr:y>
    </cdr:from>
    <cdr:to>
      <cdr:x>0.65064</cdr:x>
      <cdr:y>0.41787</cdr:y>
    </cdr:to>
    <cdr:sp macro="" textlink="">
      <cdr:nvSpPr>
        <cdr:cNvPr id="2" name="Callout: Line 1">
          <a:extLst xmlns:a="http://schemas.openxmlformats.org/drawingml/2006/main">
            <a:ext uri="{FF2B5EF4-FFF2-40B4-BE49-F238E27FC236}">
              <a16:creationId xmlns:a16="http://schemas.microsoft.com/office/drawing/2014/main" id="{F3A0294C-D018-1668-64E4-4E637926F77A}"/>
            </a:ext>
          </a:extLst>
        </cdr:cNvPr>
        <cdr:cNvSpPr/>
      </cdr:nvSpPr>
      <cdr:spPr bwMode="auto">
        <a:xfrm xmlns:a="http://schemas.openxmlformats.org/drawingml/2006/main">
          <a:off x="2100419" y="918127"/>
          <a:ext cx="1598686" cy="508673"/>
        </a:xfrm>
        <a:prstGeom xmlns:a="http://schemas.openxmlformats.org/drawingml/2006/main" prst="borderCallout1">
          <a:avLst>
            <a:gd name="adj1" fmla="val 51218"/>
            <a:gd name="adj2" fmla="val 1137"/>
            <a:gd name="adj3" fmla="val 307720"/>
            <a:gd name="adj4" fmla="val -35681"/>
          </a:avLst>
        </a:prstGeom>
        <a:solidFill xmlns:a="http://schemas.openxmlformats.org/drawingml/2006/main">
          <a:srgbClr val="FFFF00"/>
        </a:solidFill>
        <a:ln xmlns:a="http://schemas.openxmlformats.org/drawingml/2006/main" w="12700" cap="flat" cmpd="sng" algn="ctr">
          <a:solidFill>
            <a:schemeClr val="accent1"/>
          </a:solidFill>
          <a:prstDash val="solid"/>
          <a:round/>
          <a:headEnd type="none" w="med" len="med"/>
          <a:tailEnd type="none" w="med" len="med"/>
        </a:ln>
        <a:effectLst xmlns:a="http://schemas.openxmlformats.org/drawingml/2006/main"/>
      </cdr:spPr>
      <cdr:txBody>
        <a:bodyPr xmlns:a="http://schemas.openxmlformats.org/drawingml/2006/main" vertOverflow="clip" vert="horz" wrap="square" lIns="91440" tIns="45720" rIns="91440" bIns="45720" numCol="1" anchor="t" anchorCtr="0" compatLnSpc="1">
          <a:prstTxWarp prst="textNoShape">
            <a:avLst/>
          </a:prstTxWarp>
        </a:bodyPr>
        <a:lstStyle xmlns:a="http://schemas.openxmlformats.org/drawingml/2006/main"/>
        <a:p xmlns:a="http://schemas.openxmlformats.org/drawingml/2006/main">
          <a:r>
            <a:rPr lang="en-US" b="1" dirty="0">
              <a:solidFill>
                <a:schemeClr val="accent1"/>
              </a:solidFill>
            </a:rPr>
            <a:t>NUMBER OF TRIBES AWARDED</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FA26DFE-46B8-4566-990B-632F10D0D23D}"/>
              </a:ext>
            </a:extLst>
          </p:cNvPr>
          <p:cNvSpPr>
            <a:spLocks noGrp="1" noChangeArrowheads="1"/>
          </p:cNvSpPr>
          <p:nvPr>
            <p:ph type="hdr" sz="quarter"/>
          </p:nvPr>
        </p:nvSpPr>
        <p:spPr bwMode="auto">
          <a:xfrm>
            <a:off x="0" y="0"/>
            <a:ext cx="3038475" cy="463550"/>
          </a:xfrm>
          <a:prstGeom prst="rect">
            <a:avLst/>
          </a:prstGeom>
          <a:noFill/>
          <a:ln>
            <a:noFill/>
          </a:ln>
        </p:spPr>
        <p:txBody>
          <a:bodyPr vert="horz" wrap="square" lIns="91527" tIns="45764" rIns="91527" bIns="45764" numCol="1" anchor="t" anchorCtr="0" compatLnSpc="1">
            <a:prstTxWarp prst="textNoShape">
              <a:avLst/>
            </a:prstTxWarp>
          </a:bodyPr>
          <a:lstStyle>
            <a:lvl1pPr defTabSz="914530" eaLnBrk="0" hangingPunct="0">
              <a:defRPr sz="1200" b="0">
                <a:latin typeface="Arial" charset="0"/>
                <a:cs typeface="Arial" charset="0"/>
              </a:defRPr>
            </a:lvl1pPr>
          </a:lstStyle>
          <a:p>
            <a:pPr>
              <a:defRPr/>
            </a:pPr>
            <a:endParaRPr lang="en-US" altLang="en-US"/>
          </a:p>
        </p:txBody>
      </p:sp>
      <p:sp>
        <p:nvSpPr>
          <p:cNvPr id="32771" name="Rectangle 3">
            <a:extLst>
              <a:ext uri="{FF2B5EF4-FFF2-40B4-BE49-F238E27FC236}">
                <a16:creationId xmlns:a16="http://schemas.microsoft.com/office/drawing/2014/main" id="{0B1B9AF4-2F8B-44C7-AB02-72FE220B41E4}"/>
              </a:ext>
            </a:extLst>
          </p:cNvPr>
          <p:cNvSpPr>
            <a:spLocks noGrp="1" noChangeArrowheads="1"/>
          </p:cNvSpPr>
          <p:nvPr>
            <p:ph type="dt" sz="quarter" idx="1"/>
          </p:nvPr>
        </p:nvSpPr>
        <p:spPr bwMode="auto">
          <a:xfrm>
            <a:off x="3971925" y="0"/>
            <a:ext cx="3038475" cy="463550"/>
          </a:xfrm>
          <a:prstGeom prst="rect">
            <a:avLst/>
          </a:prstGeom>
          <a:noFill/>
          <a:ln>
            <a:noFill/>
          </a:ln>
        </p:spPr>
        <p:txBody>
          <a:bodyPr vert="horz" wrap="square" lIns="91527" tIns="45764" rIns="91527" bIns="45764" numCol="1" anchor="t" anchorCtr="0" compatLnSpc="1">
            <a:prstTxWarp prst="textNoShape">
              <a:avLst/>
            </a:prstTxWarp>
          </a:bodyPr>
          <a:lstStyle>
            <a:lvl1pPr algn="r" defTabSz="914530" eaLnBrk="0" hangingPunct="0">
              <a:defRPr sz="1200" b="0">
                <a:latin typeface="Arial" charset="0"/>
                <a:cs typeface="Arial" charset="0"/>
              </a:defRPr>
            </a:lvl1pPr>
          </a:lstStyle>
          <a:p>
            <a:pPr>
              <a:defRPr/>
            </a:pPr>
            <a:endParaRPr lang="en-US" altLang="en-US"/>
          </a:p>
        </p:txBody>
      </p:sp>
      <p:sp>
        <p:nvSpPr>
          <p:cNvPr id="32772" name="Rectangle 4">
            <a:extLst>
              <a:ext uri="{FF2B5EF4-FFF2-40B4-BE49-F238E27FC236}">
                <a16:creationId xmlns:a16="http://schemas.microsoft.com/office/drawing/2014/main" id="{31843F9A-2E70-4DB1-BA8D-52E6B98B1AD3}"/>
              </a:ext>
            </a:extLst>
          </p:cNvPr>
          <p:cNvSpPr>
            <a:spLocks noGrp="1" noChangeArrowheads="1"/>
          </p:cNvSpPr>
          <p:nvPr>
            <p:ph type="ftr" sz="quarter" idx="2"/>
          </p:nvPr>
        </p:nvSpPr>
        <p:spPr bwMode="auto">
          <a:xfrm>
            <a:off x="0" y="8832850"/>
            <a:ext cx="3038475" cy="463550"/>
          </a:xfrm>
          <a:prstGeom prst="rect">
            <a:avLst/>
          </a:prstGeom>
          <a:noFill/>
          <a:ln>
            <a:noFill/>
          </a:ln>
        </p:spPr>
        <p:txBody>
          <a:bodyPr vert="horz" wrap="square" lIns="91527" tIns="45764" rIns="91527" bIns="45764" numCol="1" anchor="b" anchorCtr="0" compatLnSpc="1">
            <a:prstTxWarp prst="textNoShape">
              <a:avLst/>
            </a:prstTxWarp>
          </a:bodyPr>
          <a:lstStyle>
            <a:lvl1pPr defTabSz="914530" eaLnBrk="0" hangingPunct="0">
              <a:defRPr sz="1200" b="0">
                <a:latin typeface="Arial" charset="0"/>
                <a:cs typeface="Arial" charset="0"/>
              </a:defRPr>
            </a:lvl1pPr>
          </a:lstStyle>
          <a:p>
            <a:pPr>
              <a:defRPr/>
            </a:pPr>
            <a:endParaRPr lang="en-US" altLang="en-US"/>
          </a:p>
        </p:txBody>
      </p:sp>
      <p:sp>
        <p:nvSpPr>
          <p:cNvPr id="32773" name="Rectangle 5">
            <a:extLst>
              <a:ext uri="{FF2B5EF4-FFF2-40B4-BE49-F238E27FC236}">
                <a16:creationId xmlns:a16="http://schemas.microsoft.com/office/drawing/2014/main" id="{1BA259A8-BD01-47F9-BD5F-F29ED03E6457}"/>
              </a:ext>
            </a:extLst>
          </p:cNvPr>
          <p:cNvSpPr>
            <a:spLocks noGrp="1" noChangeArrowheads="1"/>
          </p:cNvSpPr>
          <p:nvPr>
            <p:ph type="sldNum" sz="quarter" idx="3"/>
          </p:nvPr>
        </p:nvSpPr>
        <p:spPr bwMode="auto">
          <a:xfrm>
            <a:off x="3971925" y="8832850"/>
            <a:ext cx="3038475" cy="463550"/>
          </a:xfrm>
          <a:prstGeom prst="rect">
            <a:avLst/>
          </a:prstGeom>
          <a:noFill/>
          <a:ln>
            <a:noFill/>
          </a:ln>
        </p:spPr>
        <p:txBody>
          <a:bodyPr vert="horz" wrap="square" lIns="91527" tIns="45764" rIns="91527" bIns="45764" numCol="1" anchor="b" anchorCtr="0" compatLnSpc="1">
            <a:prstTxWarp prst="textNoShape">
              <a:avLst/>
            </a:prstTxWarp>
          </a:bodyPr>
          <a:lstStyle>
            <a:lvl1pPr algn="r">
              <a:defRPr sz="1200" b="0"/>
            </a:lvl1pPr>
          </a:lstStyle>
          <a:p>
            <a:fld id="{9CC39539-5D60-4F3D-9C1C-57675E212069}"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1C52C79E-60EA-412B-886E-9ED6FA7E567C}"/>
              </a:ext>
            </a:extLst>
          </p:cNvPr>
          <p:cNvSpPr>
            <a:spLocks noGrp="1" noChangeArrowheads="1"/>
          </p:cNvSpPr>
          <p:nvPr>
            <p:ph type="hdr" sz="quarter"/>
          </p:nvPr>
        </p:nvSpPr>
        <p:spPr bwMode="auto">
          <a:xfrm>
            <a:off x="0" y="0"/>
            <a:ext cx="3038475" cy="463550"/>
          </a:xfrm>
          <a:prstGeom prst="rect">
            <a:avLst/>
          </a:prstGeom>
          <a:noFill/>
          <a:ln>
            <a:noFill/>
          </a:ln>
        </p:spPr>
        <p:txBody>
          <a:bodyPr vert="horz" wrap="square" lIns="91527" tIns="45764" rIns="91527" bIns="45764" numCol="1" anchor="t" anchorCtr="0" compatLnSpc="1">
            <a:prstTxWarp prst="textNoShape">
              <a:avLst/>
            </a:prstTxWarp>
          </a:bodyPr>
          <a:lstStyle>
            <a:lvl1pPr defTabSz="914530" eaLnBrk="0" hangingPunct="0">
              <a:defRPr sz="1200" b="0">
                <a:latin typeface="Arial" charset="0"/>
                <a:cs typeface="Arial" charset="0"/>
              </a:defRPr>
            </a:lvl1pPr>
          </a:lstStyle>
          <a:p>
            <a:pPr>
              <a:defRPr/>
            </a:pPr>
            <a:endParaRPr lang="en-US" altLang="en-US"/>
          </a:p>
        </p:txBody>
      </p:sp>
      <p:sp>
        <p:nvSpPr>
          <p:cNvPr id="30723" name="Rectangle 3">
            <a:extLst>
              <a:ext uri="{FF2B5EF4-FFF2-40B4-BE49-F238E27FC236}">
                <a16:creationId xmlns:a16="http://schemas.microsoft.com/office/drawing/2014/main" id="{512069C8-1175-4142-8DD1-503D9BBB652C}"/>
              </a:ext>
            </a:extLst>
          </p:cNvPr>
          <p:cNvSpPr>
            <a:spLocks noGrp="1" noChangeArrowheads="1"/>
          </p:cNvSpPr>
          <p:nvPr>
            <p:ph type="dt" idx="1"/>
          </p:nvPr>
        </p:nvSpPr>
        <p:spPr bwMode="auto">
          <a:xfrm>
            <a:off x="3971925" y="0"/>
            <a:ext cx="3038475" cy="463550"/>
          </a:xfrm>
          <a:prstGeom prst="rect">
            <a:avLst/>
          </a:prstGeom>
          <a:noFill/>
          <a:ln>
            <a:noFill/>
          </a:ln>
        </p:spPr>
        <p:txBody>
          <a:bodyPr vert="horz" wrap="square" lIns="91527" tIns="45764" rIns="91527" bIns="45764" numCol="1" anchor="t" anchorCtr="0" compatLnSpc="1">
            <a:prstTxWarp prst="textNoShape">
              <a:avLst/>
            </a:prstTxWarp>
          </a:bodyPr>
          <a:lstStyle>
            <a:lvl1pPr algn="r" defTabSz="914530" eaLnBrk="0" hangingPunct="0">
              <a:defRPr sz="1200" b="0">
                <a:latin typeface="Arial" charset="0"/>
                <a:cs typeface="Arial" charset="0"/>
              </a:defRPr>
            </a:lvl1pPr>
          </a:lstStyle>
          <a:p>
            <a:pPr>
              <a:defRPr/>
            </a:pPr>
            <a:endParaRPr lang="en-US" altLang="en-US"/>
          </a:p>
        </p:txBody>
      </p:sp>
      <p:sp>
        <p:nvSpPr>
          <p:cNvPr id="5124" name="Rectangle 4">
            <a:extLst>
              <a:ext uri="{FF2B5EF4-FFF2-40B4-BE49-F238E27FC236}">
                <a16:creationId xmlns:a16="http://schemas.microsoft.com/office/drawing/2014/main" id="{32667B2B-C950-401E-8ABF-74C0A14D6901}"/>
              </a:ext>
            </a:extLst>
          </p:cNvPr>
          <p:cNvSpPr>
            <a:spLocks noGrp="1" noRot="1" noChangeAspect="1" noChangeArrowheads="1" noTextEdit="1"/>
          </p:cNvSpPr>
          <p:nvPr>
            <p:ph type="sldImg" idx="2"/>
          </p:nvPr>
        </p:nvSpPr>
        <p:spPr bwMode="auto">
          <a:xfrm>
            <a:off x="1179513" y="696913"/>
            <a:ext cx="4652962" cy="3489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F1641920-4054-4CA3-8A42-B1C4D0148417}"/>
              </a:ext>
            </a:extLst>
          </p:cNvPr>
          <p:cNvSpPr>
            <a:spLocks noGrp="1" noChangeArrowheads="1"/>
          </p:cNvSpPr>
          <p:nvPr>
            <p:ph type="body" sz="quarter" idx="3"/>
          </p:nvPr>
        </p:nvSpPr>
        <p:spPr bwMode="auto">
          <a:xfrm>
            <a:off x="935038" y="4414838"/>
            <a:ext cx="5140325" cy="4184650"/>
          </a:xfrm>
          <a:prstGeom prst="rect">
            <a:avLst/>
          </a:prstGeom>
          <a:noFill/>
          <a:ln>
            <a:noFill/>
          </a:ln>
        </p:spPr>
        <p:txBody>
          <a:bodyPr vert="horz" wrap="square" lIns="91527" tIns="45764" rIns="91527" bIns="45764" numCol="1" anchor="t" anchorCtr="0" compatLnSpc="1">
            <a:prstTxWarp prst="textNoShape">
              <a:avLst/>
            </a:prstTxWarp>
          </a:bodyPr>
          <a:lstStyle/>
          <a:p>
            <a:pPr lvl="0"/>
            <a:endParaRPr lang="en-US" noProof="0" dirty="0"/>
          </a:p>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0726" name="Rectangle 6">
            <a:extLst>
              <a:ext uri="{FF2B5EF4-FFF2-40B4-BE49-F238E27FC236}">
                <a16:creationId xmlns:a16="http://schemas.microsoft.com/office/drawing/2014/main" id="{7BD7F16E-5CB8-4ECB-83F7-08E7801D09B3}"/>
              </a:ext>
            </a:extLst>
          </p:cNvPr>
          <p:cNvSpPr>
            <a:spLocks noGrp="1" noChangeArrowheads="1"/>
          </p:cNvSpPr>
          <p:nvPr>
            <p:ph type="ftr" sz="quarter" idx="4"/>
          </p:nvPr>
        </p:nvSpPr>
        <p:spPr bwMode="auto">
          <a:xfrm>
            <a:off x="0" y="8832850"/>
            <a:ext cx="3038475" cy="463550"/>
          </a:xfrm>
          <a:prstGeom prst="rect">
            <a:avLst/>
          </a:prstGeom>
          <a:noFill/>
          <a:ln>
            <a:noFill/>
          </a:ln>
        </p:spPr>
        <p:txBody>
          <a:bodyPr vert="horz" wrap="square" lIns="91527" tIns="45764" rIns="91527" bIns="45764" numCol="1" anchor="b" anchorCtr="0" compatLnSpc="1">
            <a:prstTxWarp prst="textNoShape">
              <a:avLst/>
            </a:prstTxWarp>
          </a:bodyPr>
          <a:lstStyle>
            <a:lvl1pPr defTabSz="914530" eaLnBrk="0" hangingPunct="0">
              <a:defRPr sz="1200" b="0">
                <a:latin typeface="Arial" charset="0"/>
                <a:cs typeface="Arial" charset="0"/>
              </a:defRPr>
            </a:lvl1pPr>
          </a:lstStyle>
          <a:p>
            <a:pPr>
              <a:defRPr/>
            </a:pPr>
            <a:endParaRPr lang="en-US" altLang="en-US"/>
          </a:p>
        </p:txBody>
      </p:sp>
      <p:sp>
        <p:nvSpPr>
          <p:cNvPr id="30727" name="Rectangle 7">
            <a:extLst>
              <a:ext uri="{FF2B5EF4-FFF2-40B4-BE49-F238E27FC236}">
                <a16:creationId xmlns:a16="http://schemas.microsoft.com/office/drawing/2014/main" id="{F680E152-8543-4FA1-89AF-1AEAB285F7D4}"/>
              </a:ext>
            </a:extLst>
          </p:cNvPr>
          <p:cNvSpPr>
            <a:spLocks noGrp="1" noChangeArrowheads="1"/>
          </p:cNvSpPr>
          <p:nvPr>
            <p:ph type="sldNum" sz="quarter" idx="5"/>
          </p:nvPr>
        </p:nvSpPr>
        <p:spPr bwMode="auto">
          <a:xfrm>
            <a:off x="3971925" y="8832850"/>
            <a:ext cx="3038475" cy="463550"/>
          </a:xfrm>
          <a:prstGeom prst="rect">
            <a:avLst/>
          </a:prstGeom>
          <a:noFill/>
          <a:ln>
            <a:noFill/>
          </a:ln>
        </p:spPr>
        <p:txBody>
          <a:bodyPr vert="horz" wrap="square" lIns="91527" tIns="45764" rIns="91527" bIns="45764" numCol="1" anchor="b" anchorCtr="0" compatLnSpc="1">
            <a:prstTxWarp prst="textNoShape">
              <a:avLst/>
            </a:prstTxWarp>
          </a:bodyPr>
          <a:lstStyle>
            <a:lvl1pPr algn="r">
              <a:defRPr sz="1200" b="0"/>
            </a:lvl1pPr>
          </a:lstStyle>
          <a:p>
            <a:fld id="{37ACB0CA-017F-4774-8AAA-FA2EC68A54C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Char char="•"/>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buChar char="•"/>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buChar char="•"/>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buChar char="•"/>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buChar char="•"/>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gsaxcess.gov/"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C12DABB1-0F33-4C8D-A0D7-597E5232558C}"/>
              </a:ext>
            </a:extLst>
          </p:cNvPr>
          <p:cNvSpPr>
            <a:spLocks noGrp="1" noRot="1" noChangeAspect="1" noTextEdit="1"/>
          </p:cNvSpPr>
          <p:nvPr>
            <p:ph type="sldImg"/>
          </p:nvPr>
        </p:nvSpPr>
        <p:spPr>
          <a:ln/>
        </p:spPr>
      </p:sp>
      <p:sp>
        <p:nvSpPr>
          <p:cNvPr id="12291" name="Notes Placeholder 2">
            <a:extLst>
              <a:ext uri="{FF2B5EF4-FFF2-40B4-BE49-F238E27FC236}">
                <a16:creationId xmlns:a16="http://schemas.microsoft.com/office/drawing/2014/main" id="{29AB10EB-948E-4CD2-972A-5B76C575DEFD}"/>
              </a:ext>
            </a:extLst>
          </p:cNvPr>
          <p:cNvSpPr>
            <a:spLocks noGrp="1"/>
          </p:cNvSpPr>
          <p:nvPr>
            <p:ph type="body" idx="1"/>
          </p:nvPr>
        </p:nvSpPr>
        <p:spPr>
          <a:xfrm>
            <a:off x="731838" y="4421188"/>
            <a:ext cx="5792787" cy="418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endParaRPr lang="en-US" altLang="en-US" sz="1400" dirty="0"/>
          </a:p>
          <a:p>
            <a:endParaRPr lang="en-US" altLang="en-US" sz="1400" dirty="0"/>
          </a:p>
        </p:txBody>
      </p:sp>
      <p:sp>
        <p:nvSpPr>
          <p:cNvPr id="12292" name="Slide Number Placeholder 3">
            <a:extLst>
              <a:ext uri="{FF2B5EF4-FFF2-40B4-BE49-F238E27FC236}">
                <a16:creationId xmlns:a16="http://schemas.microsoft.com/office/drawing/2014/main" id="{6CA01698-C986-411B-9F28-3A60AFF70CB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1200">
                <a:solidFill>
                  <a:schemeClr val="tx1"/>
                </a:solidFill>
                <a:latin typeface="Times New Roman" panose="02020603050405020304" pitchFamily="18" charset="0"/>
              </a:defRPr>
            </a:lvl1pPr>
            <a:lvl2pPr marL="742950" indent="-285750">
              <a:spcBef>
                <a:spcPct val="30000"/>
              </a:spcBef>
              <a:buChar char="•"/>
              <a:defRPr sz="1200">
                <a:solidFill>
                  <a:schemeClr val="tx1"/>
                </a:solidFill>
                <a:latin typeface="Times New Roman" panose="02020603050405020304" pitchFamily="18" charset="0"/>
              </a:defRPr>
            </a:lvl2pPr>
            <a:lvl3pPr marL="1143000" indent="-228600">
              <a:spcBef>
                <a:spcPct val="30000"/>
              </a:spcBef>
              <a:buChar char="•"/>
              <a:defRPr sz="1200">
                <a:solidFill>
                  <a:schemeClr val="tx1"/>
                </a:solidFill>
                <a:latin typeface="Times New Roman" panose="02020603050405020304" pitchFamily="18" charset="0"/>
              </a:defRPr>
            </a:lvl3pPr>
            <a:lvl4pPr marL="1600200" indent="-228600">
              <a:spcBef>
                <a:spcPct val="30000"/>
              </a:spcBef>
              <a:buChar char="•"/>
              <a:defRPr sz="1200">
                <a:solidFill>
                  <a:schemeClr val="tx1"/>
                </a:solidFill>
                <a:latin typeface="Times New Roman" panose="02020603050405020304" pitchFamily="18" charset="0"/>
              </a:defRPr>
            </a:lvl4pPr>
            <a:lvl5pPr marL="2057400" indent="-228600">
              <a:spcBef>
                <a:spcPct val="30000"/>
              </a:spcBef>
              <a:buChar char="•"/>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buChar char="•"/>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buChar char="•"/>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buChar char="•"/>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buChar char="•"/>
              <a:defRPr sz="1200">
                <a:solidFill>
                  <a:schemeClr val="tx1"/>
                </a:solidFill>
                <a:latin typeface="Times New Roman" panose="02020603050405020304" pitchFamily="18" charset="0"/>
              </a:defRPr>
            </a:lvl9pPr>
          </a:lstStyle>
          <a:p>
            <a:pPr>
              <a:spcBef>
                <a:spcPct val="0"/>
              </a:spcBef>
              <a:buFontTx/>
              <a:buNone/>
            </a:pPr>
            <a:fld id="{F71CD79D-9D1B-4B97-B015-A0D0967A7F72}" type="slidenum">
              <a:rPr lang="en-US" altLang="en-US">
                <a:latin typeface="Arial" panose="020B0604020202020204" pitchFamily="34" charset="0"/>
              </a:rPr>
              <a:pPr>
                <a:spcBef>
                  <a:spcPct val="0"/>
                </a:spcBef>
                <a:buFontTx/>
                <a:buNone/>
              </a:pPr>
              <a:t>1</a:t>
            </a:fld>
            <a:endParaRPr lang="en-US" altLang="en-US" dirty="0">
              <a:latin typeface="Arial" panose="020B0604020202020204" pitchFamily="34" charset="0"/>
            </a:endParaRPr>
          </a:p>
        </p:txBody>
      </p:sp>
      <p:sp>
        <p:nvSpPr>
          <p:cNvPr id="12293" name="Rectangle 1">
            <a:extLst>
              <a:ext uri="{FF2B5EF4-FFF2-40B4-BE49-F238E27FC236}">
                <a16:creationId xmlns:a16="http://schemas.microsoft.com/office/drawing/2014/main" id="{66FD7847-9392-46FA-B106-B11333016E90}"/>
              </a:ext>
            </a:extLst>
          </p:cNvPr>
          <p:cNvSpPr>
            <a:spLocks noChangeArrowheads="1"/>
          </p:cNvSpPr>
          <p:nvPr/>
        </p:nvSpPr>
        <p:spPr bwMode="auto">
          <a:xfrm>
            <a:off x="593725" y="4505325"/>
            <a:ext cx="58610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spAutoFit/>
          </a:bodyPr>
          <a:lstStyle>
            <a:lvl1pPr marL="171450" indent="-171450">
              <a:spcBef>
                <a:spcPct val="30000"/>
              </a:spcBef>
              <a:buChar char="•"/>
              <a:defRPr sz="1200">
                <a:solidFill>
                  <a:schemeClr val="tx1"/>
                </a:solidFill>
                <a:latin typeface="Times New Roman" panose="02020603050405020304" pitchFamily="18" charset="0"/>
              </a:defRPr>
            </a:lvl1pPr>
            <a:lvl2pPr marL="742950" indent="-285750">
              <a:spcBef>
                <a:spcPct val="30000"/>
              </a:spcBef>
              <a:buChar char="•"/>
              <a:defRPr sz="1200">
                <a:solidFill>
                  <a:schemeClr val="tx1"/>
                </a:solidFill>
                <a:latin typeface="Times New Roman" panose="02020603050405020304" pitchFamily="18" charset="0"/>
              </a:defRPr>
            </a:lvl2pPr>
            <a:lvl3pPr marL="1143000" indent="-228600">
              <a:spcBef>
                <a:spcPct val="30000"/>
              </a:spcBef>
              <a:buChar char="•"/>
              <a:defRPr sz="1200">
                <a:solidFill>
                  <a:schemeClr val="tx1"/>
                </a:solidFill>
                <a:latin typeface="Times New Roman" panose="02020603050405020304" pitchFamily="18" charset="0"/>
              </a:defRPr>
            </a:lvl3pPr>
            <a:lvl4pPr marL="1600200" indent="-228600">
              <a:spcBef>
                <a:spcPct val="30000"/>
              </a:spcBef>
              <a:buChar char="•"/>
              <a:defRPr sz="1200">
                <a:solidFill>
                  <a:schemeClr val="tx1"/>
                </a:solidFill>
                <a:latin typeface="Times New Roman" panose="02020603050405020304" pitchFamily="18" charset="0"/>
              </a:defRPr>
            </a:lvl4pPr>
            <a:lvl5pPr marL="2057400" indent="-228600">
              <a:spcBef>
                <a:spcPct val="30000"/>
              </a:spcBef>
              <a:buChar char="•"/>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buChar char="•"/>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buChar char="•"/>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buChar char="•"/>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buChar char="•"/>
              <a:defRPr sz="1200">
                <a:solidFill>
                  <a:schemeClr val="tx1"/>
                </a:solidFill>
                <a:latin typeface="Times New Roman" panose="02020603050405020304" pitchFamily="18" charset="0"/>
              </a:defRPr>
            </a:lvl9pPr>
          </a:lstStyle>
          <a:p>
            <a:endParaRPr lang="en-US" altLang="en-US" sz="1300" b="0"/>
          </a:p>
          <a:p>
            <a:endParaRPr lang="en-US" altLang="en-US" sz="1300" b="0"/>
          </a:p>
        </p:txBody>
      </p:sp>
      <p:sp>
        <p:nvSpPr>
          <p:cNvPr id="12294" name="Notes Placeholder 2">
            <a:extLst>
              <a:ext uri="{FF2B5EF4-FFF2-40B4-BE49-F238E27FC236}">
                <a16:creationId xmlns:a16="http://schemas.microsoft.com/office/drawing/2014/main" id="{54797FEF-4859-41E6-B88C-2EEDD6AC1D77}"/>
              </a:ext>
            </a:extLst>
          </p:cNvPr>
          <p:cNvSpPr txBox="1">
            <a:spLocks/>
          </p:cNvSpPr>
          <p:nvPr/>
        </p:nvSpPr>
        <p:spPr bwMode="auto">
          <a:xfrm>
            <a:off x="935037" y="4413250"/>
            <a:ext cx="514032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7" tIns="45764" rIns="91527" bIns="45764"/>
          <a:lstStyle>
            <a:lvl1pPr>
              <a:spcBef>
                <a:spcPct val="30000"/>
              </a:spcBef>
              <a:buChar char="•"/>
              <a:defRPr sz="1200">
                <a:solidFill>
                  <a:schemeClr val="tx1"/>
                </a:solidFill>
                <a:latin typeface="Times New Roman" panose="02020603050405020304" pitchFamily="18" charset="0"/>
              </a:defRPr>
            </a:lvl1pPr>
            <a:lvl2pPr marL="742950" indent="-285750">
              <a:spcBef>
                <a:spcPct val="30000"/>
              </a:spcBef>
              <a:buChar char="•"/>
              <a:defRPr sz="1200">
                <a:solidFill>
                  <a:schemeClr val="tx1"/>
                </a:solidFill>
                <a:latin typeface="Times New Roman" panose="02020603050405020304" pitchFamily="18" charset="0"/>
              </a:defRPr>
            </a:lvl2pPr>
            <a:lvl3pPr marL="1143000" indent="-228600">
              <a:spcBef>
                <a:spcPct val="30000"/>
              </a:spcBef>
              <a:buChar char="•"/>
              <a:defRPr sz="1200">
                <a:solidFill>
                  <a:schemeClr val="tx1"/>
                </a:solidFill>
                <a:latin typeface="Times New Roman" panose="02020603050405020304" pitchFamily="18" charset="0"/>
              </a:defRPr>
            </a:lvl3pPr>
            <a:lvl4pPr marL="1600200" indent="-228600">
              <a:spcBef>
                <a:spcPct val="30000"/>
              </a:spcBef>
              <a:buChar char="•"/>
              <a:defRPr sz="1200">
                <a:solidFill>
                  <a:schemeClr val="tx1"/>
                </a:solidFill>
                <a:latin typeface="Times New Roman" panose="02020603050405020304" pitchFamily="18" charset="0"/>
              </a:defRPr>
            </a:lvl4pPr>
            <a:lvl5pPr marL="2057400" indent="-228600">
              <a:spcBef>
                <a:spcPct val="30000"/>
              </a:spcBef>
              <a:buChar char="•"/>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buChar char="•"/>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buChar char="•"/>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buChar char="•"/>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buChar char="•"/>
              <a:defRPr sz="1200">
                <a:solidFill>
                  <a:schemeClr val="tx1"/>
                </a:solidFill>
                <a:latin typeface="Times New Roman" panose="02020603050405020304" pitchFamily="18" charset="0"/>
              </a:defRPr>
            </a:lvl9pPr>
          </a:lstStyle>
          <a:p>
            <a:r>
              <a:rPr lang="en-US" altLang="en-US" sz="1600" b="0" dirty="0"/>
              <a:t>Good afternoon folks.  I’m Stu Hartford, the Regional Road Engineer for the BIA, Alaska Region.  In that capacity, my staff and I oversee the AK Region Tribal Transportation Program.</a:t>
            </a:r>
          </a:p>
          <a:p>
            <a:r>
              <a:rPr lang="en-US" altLang="en-US" sz="1600" b="0" dirty="0"/>
              <a:t>It’s been a pleasure serving you as Regional Road Engineer for 13 years.  I’m sure many of you have worked with my staff or myself and I hope we’ve served you well. </a:t>
            </a:r>
          </a:p>
          <a:p>
            <a:r>
              <a:rPr lang="en-US" altLang="en-US" sz="1600" b="0" dirty="0"/>
              <a:t>The theme for this gathering is “Working Together for a Better Tomorrow”.  Those are good words and the Tribal Transportation Team, all of us, work every day toward achieving those same goals, especially looking out for the next generation.  </a:t>
            </a:r>
          </a:p>
          <a:p>
            <a:pPr>
              <a:buNone/>
            </a:pPr>
            <a:endParaRPr lang="en-US" altLang="en-US" sz="500" b="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9B2332F0-EF96-41D4-8812-A7512B779795}"/>
              </a:ext>
            </a:extLst>
          </p:cNvPr>
          <p:cNvSpPr>
            <a:spLocks noGrp="1" noRot="1" noChangeAspect="1" noTextEdit="1"/>
          </p:cNvSpPr>
          <p:nvPr>
            <p:ph type="sldImg"/>
          </p:nvPr>
        </p:nvSpPr>
        <p:spPr>
          <a:ln/>
        </p:spPr>
      </p:sp>
      <p:sp>
        <p:nvSpPr>
          <p:cNvPr id="18435" name="Notes Placeholder 2">
            <a:extLst>
              <a:ext uri="{FF2B5EF4-FFF2-40B4-BE49-F238E27FC236}">
                <a16:creationId xmlns:a16="http://schemas.microsoft.com/office/drawing/2014/main" id="{9BBA30D3-5498-4F2F-9873-6A2B34718A4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dirty="0"/>
              <a:t>Our organization is built to serve tribes. With 229 tribes we need to be organized and efficient.  With just 6 civil engineers on staff, that’s 38 tribes assigned to each engineer.  Compared to other regions, that’s more tribes assigned to a single Alaska Region engineer than the total number of tribes in 9 other BIA regions. This organization structure is the key to getting the job done and has withstood the test of time.</a:t>
            </a:r>
          </a:p>
          <a:p>
            <a:pPr>
              <a:lnSpc>
                <a:spcPct val="90000"/>
              </a:lnSpc>
            </a:pPr>
            <a:r>
              <a:rPr lang="en-US" altLang="en-US" dirty="0"/>
              <a:t>There are three guiding concepts to our management approach:</a:t>
            </a:r>
          </a:p>
          <a:p>
            <a:pPr lvl="1">
              <a:lnSpc>
                <a:spcPct val="90000"/>
              </a:lnSpc>
            </a:pPr>
            <a:r>
              <a:rPr lang="en-US" altLang="en-US" dirty="0"/>
              <a:t>1. </a:t>
            </a:r>
            <a:r>
              <a:rPr lang="en-US" altLang="en-US" b="1" dirty="0"/>
              <a:t>One Tribe/One POC</a:t>
            </a:r>
            <a:r>
              <a:rPr lang="en-US" altLang="en-US" dirty="0"/>
              <a:t> – every tribe is assigned a POC Engineer at all times.  Whatever the issue, the tribe goes to the one POC.  Every tribe should know who their POC is and develop a relationship with the POC.</a:t>
            </a:r>
          </a:p>
          <a:p>
            <a:pPr lvl="1">
              <a:lnSpc>
                <a:spcPct val="90000"/>
              </a:lnSpc>
            </a:pPr>
            <a:r>
              <a:rPr lang="en-US" altLang="en-US" dirty="0"/>
              <a:t>2. </a:t>
            </a:r>
            <a:r>
              <a:rPr lang="en-US" altLang="en-US" b="1" dirty="0"/>
              <a:t>Cradle to Grave</a:t>
            </a:r>
            <a:r>
              <a:rPr lang="en-US" altLang="en-US" dirty="0"/>
              <a:t> program management – everyone strives to be competent and knowledgeable on all aspects of the program—this is the opposite of specialization, we can’t afford a dedicated planner, or a dedicated bridge engineer, or a dedicated inventory specialist.  Everybody must develop proficiency across the board.</a:t>
            </a:r>
          </a:p>
          <a:p>
            <a:pPr lvl="1">
              <a:lnSpc>
                <a:spcPct val="90000"/>
              </a:lnSpc>
            </a:pPr>
            <a:r>
              <a:rPr lang="en-US" altLang="en-US" dirty="0"/>
              <a:t>3. </a:t>
            </a:r>
            <a:r>
              <a:rPr lang="en-US" altLang="en-US" b="1" dirty="0"/>
              <a:t>Matrixed delivery teams</a:t>
            </a:r>
            <a:r>
              <a:rPr lang="en-US" altLang="en-US" dirty="0"/>
              <a:t> – each engineer serves as a work leader and is supported by a technician and an administrative specialist or analyst.  If the POC isn’t available, there are others familiar with your tribe you can talk to.  It’s the “next man up” concept.  </a:t>
            </a:r>
          </a:p>
          <a:p>
            <a:pPr>
              <a:lnSpc>
                <a:spcPct val="90000"/>
              </a:lnSpc>
            </a:pPr>
            <a:r>
              <a:rPr lang="en-US" altLang="en-US" dirty="0"/>
              <a:t>21 funded positions.  Filling positions is a priority.  We work hard to keep positions filled, however, we have turnover and typically have a few vacancies.  Right now our focus is on filling vacant technician and analyst positions.</a:t>
            </a:r>
          </a:p>
          <a:p>
            <a:pPr>
              <a:lnSpc>
                <a:spcPct val="90000"/>
              </a:lnSpc>
            </a:pPr>
            <a:endParaRPr lang="en-US" altLang="en-US" sz="1100" dirty="0"/>
          </a:p>
        </p:txBody>
      </p:sp>
      <p:sp>
        <p:nvSpPr>
          <p:cNvPr id="18436" name="Slide Number Placeholder 3">
            <a:extLst>
              <a:ext uri="{FF2B5EF4-FFF2-40B4-BE49-F238E27FC236}">
                <a16:creationId xmlns:a16="http://schemas.microsoft.com/office/drawing/2014/main" id="{213B8C3E-4D66-4F6E-B5C5-EF8404B5966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1200">
                <a:solidFill>
                  <a:schemeClr val="tx1"/>
                </a:solidFill>
                <a:latin typeface="Times New Roman" panose="02020603050405020304" pitchFamily="18" charset="0"/>
              </a:defRPr>
            </a:lvl1pPr>
            <a:lvl2pPr marL="742950" indent="-285750">
              <a:spcBef>
                <a:spcPct val="30000"/>
              </a:spcBef>
              <a:buChar char="•"/>
              <a:defRPr sz="1200">
                <a:solidFill>
                  <a:schemeClr val="tx1"/>
                </a:solidFill>
                <a:latin typeface="Times New Roman" panose="02020603050405020304" pitchFamily="18" charset="0"/>
              </a:defRPr>
            </a:lvl2pPr>
            <a:lvl3pPr marL="1143000" indent="-228600">
              <a:spcBef>
                <a:spcPct val="30000"/>
              </a:spcBef>
              <a:buChar char="•"/>
              <a:defRPr sz="1200">
                <a:solidFill>
                  <a:schemeClr val="tx1"/>
                </a:solidFill>
                <a:latin typeface="Times New Roman" panose="02020603050405020304" pitchFamily="18" charset="0"/>
              </a:defRPr>
            </a:lvl3pPr>
            <a:lvl4pPr marL="1600200" indent="-228600">
              <a:spcBef>
                <a:spcPct val="30000"/>
              </a:spcBef>
              <a:buChar char="•"/>
              <a:defRPr sz="1200">
                <a:solidFill>
                  <a:schemeClr val="tx1"/>
                </a:solidFill>
                <a:latin typeface="Times New Roman" panose="02020603050405020304" pitchFamily="18" charset="0"/>
              </a:defRPr>
            </a:lvl4pPr>
            <a:lvl5pPr marL="2057400" indent="-228600">
              <a:spcBef>
                <a:spcPct val="30000"/>
              </a:spcBef>
              <a:buChar char="•"/>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buChar char="•"/>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buChar char="•"/>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buChar char="•"/>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buChar char="•"/>
              <a:defRPr sz="1200">
                <a:solidFill>
                  <a:schemeClr val="tx1"/>
                </a:solidFill>
                <a:latin typeface="Times New Roman" panose="02020603050405020304" pitchFamily="18" charset="0"/>
              </a:defRPr>
            </a:lvl9pPr>
          </a:lstStyle>
          <a:p>
            <a:pPr>
              <a:spcBef>
                <a:spcPct val="0"/>
              </a:spcBef>
              <a:buFontTx/>
              <a:buNone/>
            </a:pPr>
            <a:fld id="{7372E107-E0EF-4420-9F3E-6A8A2012C444}" type="slidenum">
              <a:rPr lang="en-US" altLang="en-US">
                <a:latin typeface="Arial" panose="020B0604020202020204" pitchFamily="34" charset="0"/>
              </a:rPr>
              <a:pPr>
                <a:spcBef>
                  <a:spcPct val="0"/>
                </a:spcBef>
                <a:buFontTx/>
                <a:buNone/>
              </a:pPr>
              <a:t>11</a:t>
            </a:fld>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101B425D-B7EA-4977-9B84-813517FEDB11}"/>
              </a:ext>
            </a:extLst>
          </p:cNvPr>
          <p:cNvSpPr>
            <a:spLocks noGrp="1" noRot="1" noChangeAspect="1" noTextEdit="1"/>
          </p:cNvSpPr>
          <p:nvPr>
            <p:ph type="sldImg"/>
          </p:nvPr>
        </p:nvSpPr>
        <p:spPr>
          <a:ln/>
        </p:spPr>
      </p:sp>
      <p:sp>
        <p:nvSpPr>
          <p:cNvPr id="32771" name="Notes Placeholder 2">
            <a:extLst>
              <a:ext uri="{FF2B5EF4-FFF2-40B4-BE49-F238E27FC236}">
                <a16:creationId xmlns:a16="http://schemas.microsoft.com/office/drawing/2014/main" id="{ED11EC7B-CF19-4246-A49F-6DDE53DE2D4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8000"/>
              </a:lnSpc>
              <a:spcBef>
                <a:spcPct val="0"/>
              </a:spcBef>
            </a:pPr>
            <a:r>
              <a:rPr lang="en-US" altLang="en-US" sz="1600" dirty="0"/>
              <a:t>What do we aim to accomplish in Tribal Transportation? There are 6 pillars to the Tribal Transportation Program.  There are 6 main categories of work, much like a state DOT.  Indeed tribes are DOTs unto themselves.</a:t>
            </a:r>
          </a:p>
          <a:p>
            <a:pPr>
              <a:lnSpc>
                <a:spcPct val="88000"/>
              </a:lnSpc>
              <a:spcBef>
                <a:spcPct val="0"/>
              </a:spcBef>
            </a:pPr>
            <a:endParaRPr lang="en-US" altLang="en-US" sz="1600" dirty="0"/>
          </a:p>
          <a:p>
            <a:pPr>
              <a:lnSpc>
                <a:spcPct val="88000"/>
              </a:lnSpc>
              <a:spcBef>
                <a:spcPct val="0"/>
              </a:spcBef>
            </a:pPr>
            <a:r>
              <a:rPr lang="en-US" altLang="en-US" sz="1600" dirty="0"/>
              <a:t>Allowable activities fall into six broad categories of planning, design, construction, maintenance, transit and safety.  Funds are allocated across these pillars through the TIP approval process where the tribe develops a Tribal Transportation Improvement Program, based on the Long Range Transportation Plan, which then becomes the FHWA-approved TIP, authorizing the tribe to perform any or all of these activities.  </a:t>
            </a:r>
          </a:p>
          <a:p>
            <a:pPr>
              <a:lnSpc>
                <a:spcPct val="88000"/>
              </a:lnSpc>
              <a:spcBef>
                <a:spcPct val="0"/>
              </a:spcBef>
            </a:pPr>
            <a:endParaRPr lang="en-US" altLang="en-US" sz="1600" dirty="0"/>
          </a:p>
          <a:p>
            <a:pPr>
              <a:lnSpc>
                <a:spcPct val="88000"/>
              </a:lnSpc>
              <a:spcBef>
                <a:spcPct val="0"/>
              </a:spcBef>
            </a:pPr>
            <a:r>
              <a:rPr lang="en-US" altLang="en-US" sz="1600" dirty="0"/>
              <a:t> A successful transportation program consists of some or all of these pillars.  For many tribes, tribal shares are insufficient to fund activities in all six pillars, so priorities must be established.</a:t>
            </a:r>
          </a:p>
          <a:p>
            <a:pPr>
              <a:lnSpc>
                <a:spcPct val="88000"/>
              </a:lnSpc>
              <a:spcBef>
                <a:spcPct val="0"/>
              </a:spcBef>
            </a:pPr>
            <a:endParaRPr lang="en-US" altLang="en-US" sz="1600" dirty="0"/>
          </a:p>
          <a:p>
            <a:pPr>
              <a:lnSpc>
                <a:spcPct val="88000"/>
              </a:lnSpc>
              <a:spcBef>
                <a:spcPct val="0"/>
              </a:spcBef>
              <a:buNone/>
            </a:pPr>
            <a:endParaRPr lang="en-US" altLang="en-US" sz="1000" dirty="0"/>
          </a:p>
          <a:p>
            <a:pPr>
              <a:lnSpc>
                <a:spcPct val="88000"/>
              </a:lnSpc>
              <a:spcBef>
                <a:spcPct val="0"/>
              </a:spcBef>
            </a:pPr>
            <a:endParaRPr lang="en-US" altLang="en-US" sz="1000" dirty="0"/>
          </a:p>
          <a:p>
            <a:pPr>
              <a:lnSpc>
                <a:spcPct val="88000"/>
              </a:lnSpc>
              <a:spcBef>
                <a:spcPct val="0"/>
              </a:spcBef>
            </a:pPr>
            <a:endParaRPr lang="en-US" altLang="en-US" sz="1000" dirty="0"/>
          </a:p>
          <a:p>
            <a:pPr>
              <a:lnSpc>
                <a:spcPct val="88000"/>
              </a:lnSpc>
              <a:spcBef>
                <a:spcPct val="0"/>
              </a:spcBef>
            </a:pPr>
            <a:endParaRPr lang="en-US" altLang="en-US" sz="1000" dirty="0"/>
          </a:p>
          <a:p>
            <a:endParaRPr lang="en-US" altLang="en-US" dirty="0"/>
          </a:p>
        </p:txBody>
      </p:sp>
      <p:sp>
        <p:nvSpPr>
          <p:cNvPr id="32772" name="Slide Number Placeholder 3">
            <a:extLst>
              <a:ext uri="{FF2B5EF4-FFF2-40B4-BE49-F238E27FC236}">
                <a16:creationId xmlns:a16="http://schemas.microsoft.com/office/drawing/2014/main" id="{1A0CE8F9-36E8-43BD-A8C0-641A82406BF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1200">
                <a:solidFill>
                  <a:schemeClr val="tx1"/>
                </a:solidFill>
                <a:latin typeface="Times New Roman" panose="02020603050405020304" pitchFamily="18" charset="0"/>
              </a:defRPr>
            </a:lvl1pPr>
            <a:lvl2pPr marL="742950" indent="-285750">
              <a:spcBef>
                <a:spcPct val="30000"/>
              </a:spcBef>
              <a:buChar char="•"/>
              <a:defRPr sz="1200">
                <a:solidFill>
                  <a:schemeClr val="tx1"/>
                </a:solidFill>
                <a:latin typeface="Times New Roman" panose="02020603050405020304" pitchFamily="18" charset="0"/>
              </a:defRPr>
            </a:lvl2pPr>
            <a:lvl3pPr marL="1143000" indent="-228600">
              <a:spcBef>
                <a:spcPct val="30000"/>
              </a:spcBef>
              <a:buChar char="•"/>
              <a:defRPr sz="1200">
                <a:solidFill>
                  <a:schemeClr val="tx1"/>
                </a:solidFill>
                <a:latin typeface="Times New Roman" panose="02020603050405020304" pitchFamily="18" charset="0"/>
              </a:defRPr>
            </a:lvl3pPr>
            <a:lvl4pPr marL="1600200" indent="-228600">
              <a:spcBef>
                <a:spcPct val="30000"/>
              </a:spcBef>
              <a:buChar char="•"/>
              <a:defRPr sz="1200">
                <a:solidFill>
                  <a:schemeClr val="tx1"/>
                </a:solidFill>
                <a:latin typeface="Times New Roman" panose="02020603050405020304" pitchFamily="18" charset="0"/>
              </a:defRPr>
            </a:lvl4pPr>
            <a:lvl5pPr marL="2057400" indent="-228600">
              <a:spcBef>
                <a:spcPct val="30000"/>
              </a:spcBef>
              <a:buChar char="•"/>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buChar char="•"/>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buChar char="•"/>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buChar char="•"/>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buChar char="•"/>
              <a:defRPr sz="1200">
                <a:solidFill>
                  <a:schemeClr val="tx1"/>
                </a:solidFill>
                <a:latin typeface="Times New Roman" panose="02020603050405020304" pitchFamily="18" charset="0"/>
              </a:defRPr>
            </a:lvl9pPr>
          </a:lstStyle>
          <a:p>
            <a:pPr>
              <a:spcBef>
                <a:spcPct val="0"/>
              </a:spcBef>
              <a:buFontTx/>
              <a:buNone/>
            </a:pPr>
            <a:fld id="{7CC07B26-5627-4300-8418-4EAE9404983F}" type="slidenum">
              <a:rPr lang="en-US" altLang="en-US">
                <a:latin typeface="Arial" panose="020B0604020202020204" pitchFamily="34" charset="0"/>
              </a:rPr>
              <a:pPr>
                <a:spcBef>
                  <a:spcPct val="0"/>
                </a:spcBef>
                <a:buFontTx/>
                <a:buNone/>
              </a:pPr>
              <a:t>12</a:t>
            </a:fld>
            <a:endParaRPr lang="en-US" altLang="en-US" dirty="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DF4FBB88-00B4-4973-9860-CB2B0A22B888}"/>
              </a:ext>
            </a:extLst>
          </p:cNvPr>
          <p:cNvSpPr>
            <a:spLocks noGrp="1" noRot="1" noChangeAspect="1" noTextEdit="1"/>
          </p:cNvSpPr>
          <p:nvPr>
            <p:ph type="sldImg"/>
          </p:nvPr>
        </p:nvSpPr>
        <p:spPr>
          <a:xfrm>
            <a:off x="1179513" y="696913"/>
            <a:ext cx="4651375" cy="3489325"/>
          </a:xfrm>
          <a:ln/>
        </p:spPr>
      </p:sp>
      <p:sp>
        <p:nvSpPr>
          <p:cNvPr id="20483" name="Notes Placeholder 2">
            <a:extLst>
              <a:ext uri="{FF2B5EF4-FFF2-40B4-BE49-F238E27FC236}">
                <a16:creationId xmlns:a16="http://schemas.microsoft.com/office/drawing/2014/main" id="{BD4CFFBB-36D2-426B-9C2A-8BBDB28C9136}"/>
              </a:ext>
            </a:extLst>
          </p:cNvPr>
          <p:cNvSpPr>
            <a:spLocks noGrp="1"/>
          </p:cNvSpPr>
          <p:nvPr>
            <p:ph type="body" idx="1"/>
          </p:nvPr>
        </p:nvSpPr>
        <p:spPr>
          <a:xfrm>
            <a:off x="935038" y="4414838"/>
            <a:ext cx="5140325" cy="4418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nSpc>
                <a:spcPct val="80000"/>
              </a:lnSpc>
            </a:pPr>
            <a:r>
              <a:rPr lang="en-US" altLang="en-US" sz="1400" dirty="0"/>
              <a:t>The FAST Act is history, but still relevant as most of the funding in your contracts is FAST-Act money. So we can’t lay it to rest just yet.</a:t>
            </a:r>
          </a:p>
          <a:p>
            <a:pPr marL="171450" indent="-171450">
              <a:lnSpc>
                <a:spcPct val="80000"/>
              </a:lnSpc>
            </a:pPr>
            <a:r>
              <a:rPr lang="en-US" altLang="en-US" sz="1400" dirty="0"/>
              <a:t>FAST stands for Fixing America’s Surface Transportation</a:t>
            </a:r>
          </a:p>
          <a:p>
            <a:pPr marL="171450" indent="-171450">
              <a:lnSpc>
                <a:spcPct val="80000"/>
              </a:lnSpc>
            </a:pPr>
            <a:r>
              <a:rPr lang="en-US" altLang="en-US" sz="1400" dirty="0"/>
              <a:t>All funds went to tribes in the form of annual tribal shares with the exception of several set-asides which also mostly went to tribes</a:t>
            </a:r>
          </a:p>
          <a:p>
            <a:pPr lvl="1"/>
            <a:r>
              <a:rPr lang="en-US" altLang="en-US" sz="1400" dirty="0">
                <a:cs typeface="Times New Roman" panose="02020603050405020304" pitchFamily="18" charset="0"/>
              </a:rPr>
              <a:t>Safety and Planning set-asides at 4% each</a:t>
            </a:r>
          </a:p>
          <a:p>
            <a:pPr lvl="1"/>
            <a:r>
              <a:rPr lang="en-US" altLang="en-US" sz="1400" dirty="0">
                <a:cs typeface="Times New Roman" panose="02020603050405020304" pitchFamily="18" charset="0"/>
              </a:rPr>
              <a:t>Removed Bridge program set-asides at 3%</a:t>
            </a:r>
          </a:p>
          <a:p>
            <a:pPr lvl="1"/>
            <a:r>
              <a:rPr lang="en-US" altLang="en-US" sz="1400" dirty="0">
                <a:cs typeface="Times New Roman" panose="02020603050405020304" pitchFamily="18" charset="0"/>
              </a:rPr>
              <a:t>PM&amp;O set-aside to pay for federal oversight of 5% </a:t>
            </a:r>
          </a:p>
          <a:p>
            <a:pPr lvl="1"/>
            <a:r>
              <a:rPr lang="en-US" altLang="en-US" sz="1400" dirty="0">
                <a:cs typeface="Times New Roman" panose="02020603050405020304" pitchFamily="18" charset="0"/>
              </a:rPr>
              <a:t>HPP refunded</a:t>
            </a:r>
          </a:p>
          <a:p>
            <a:pPr marL="171450" indent="-171450">
              <a:lnSpc>
                <a:spcPct val="80000"/>
              </a:lnSpc>
            </a:pPr>
            <a:r>
              <a:rPr lang="en-US" altLang="en-US" sz="1400" dirty="0"/>
              <a:t>The FAST-Act mandated an annual report due at the end of December.  The report is completed using the PORT reporting tool developed by FHWA which everyone should now be very familiar with.</a:t>
            </a:r>
          </a:p>
          <a:p>
            <a:pPr marL="628650" lvl="1" indent="-171450">
              <a:lnSpc>
                <a:spcPct val="80000"/>
              </a:lnSpc>
            </a:pPr>
            <a:endParaRPr lang="en-US" altLang="en-US" sz="1100" dirty="0"/>
          </a:p>
          <a:p>
            <a:pPr marL="628650" lvl="1" indent="-171450">
              <a:lnSpc>
                <a:spcPct val="80000"/>
              </a:lnSpc>
              <a:buFontTx/>
              <a:buNone/>
            </a:pPr>
            <a:endParaRPr lang="en-US" altLang="en-US" sz="1000" dirty="0"/>
          </a:p>
          <a:p>
            <a:pPr marL="628650" lvl="1" indent="-171450">
              <a:lnSpc>
                <a:spcPct val="80000"/>
              </a:lnSpc>
            </a:pPr>
            <a:endParaRPr lang="en-US" altLang="en-US" sz="1000" dirty="0"/>
          </a:p>
          <a:p>
            <a:pPr marL="171450" indent="-171450">
              <a:lnSpc>
                <a:spcPct val="80000"/>
              </a:lnSpc>
            </a:pPr>
            <a:endParaRPr lang="en-US" altLang="en-US" sz="1000" dirty="0"/>
          </a:p>
        </p:txBody>
      </p:sp>
      <p:sp>
        <p:nvSpPr>
          <p:cNvPr id="20484" name="Slide Number Placeholder 3">
            <a:extLst>
              <a:ext uri="{FF2B5EF4-FFF2-40B4-BE49-F238E27FC236}">
                <a16:creationId xmlns:a16="http://schemas.microsoft.com/office/drawing/2014/main" id="{618C6423-C4A6-4B1D-924B-18E7932D6B4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1200">
                <a:solidFill>
                  <a:schemeClr val="tx1"/>
                </a:solidFill>
                <a:latin typeface="Times New Roman" panose="02020603050405020304" pitchFamily="18" charset="0"/>
              </a:defRPr>
            </a:lvl1pPr>
            <a:lvl2pPr marL="742950" indent="-285750">
              <a:spcBef>
                <a:spcPct val="30000"/>
              </a:spcBef>
              <a:buChar char="•"/>
              <a:defRPr sz="1200">
                <a:solidFill>
                  <a:schemeClr val="tx1"/>
                </a:solidFill>
                <a:latin typeface="Times New Roman" panose="02020603050405020304" pitchFamily="18" charset="0"/>
              </a:defRPr>
            </a:lvl2pPr>
            <a:lvl3pPr marL="1143000" indent="-228600">
              <a:spcBef>
                <a:spcPct val="30000"/>
              </a:spcBef>
              <a:buChar char="•"/>
              <a:defRPr sz="1200">
                <a:solidFill>
                  <a:schemeClr val="tx1"/>
                </a:solidFill>
                <a:latin typeface="Times New Roman" panose="02020603050405020304" pitchFamily="18" charset="0"/>
              </a:defRPr>
            </a:lvl3pPr>
            <a:lvl4pPr marL="1600200" indent="-228600">
              <a:spcBef>
                <a:spcPct val="30000"/>
              </a:spcBef>
              <a:buChar char="•"/>
              <a:defRPr sz="1200">
                <a:solidFill>
                  <a:schemeClr val="tx1"/>
                </a:solidFill>
                <a:latin typeface="Times New Roman" panose="02020603050405020304" pitchFamily="18" charset="0"/>
              </a:defRPr>
            </a:lvl4pPr>
            <a:lvl5pPr marL="2057400" indent="-228600">
              <a:spcBef>
                <a:spcPct val="30000"/>
              </a:spcBef>
              <a:buChar char="•"/>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buChar char="•"/>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buChar char="•"/>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buChar char="•"/>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buChar char="•"/>
              <a:defRPr sz="1200">
                <a:solidFill>
                  <a:schemeClr val="tx1"/>
                </a:solidFill>
                <a:latin typeface="Times New Roman" panose="02020603050405020304" pitchFamily="18" charset="0"/>
              </a:defRPr>
            </a:lvl9pPr>
          </a:lstStyle>
          <a:p>
            <a:pPr>
              <a:spcBef>
                <a:spcPct val="0"/>
              </a:spcBef>
              <a:buFontTx/>
              <a:buNone/>
            </a:pPr>
            <a:fld id="{755BF9A4-153D-44EF-BAF1-29F4ACEE987B}" type="slidenum">
              <a:rPr lang="en-US" altLang="en-US">
                <a:latin typeface="Arial" panose="020B0604020202020204" pitchFamily="34" charset="0"/>
              </a:rPr>
              <a:pPr>
                <a:spcBef>
                  <a:spcPct val="0"/>
                </a:spcBef>
                <a:buFontTx/>
                <a:buNone/>
              </a:pPr>
              <a:t>13</a:t>
            </a:fld>
            <a:endParaRPr lang="en-US" altLang="en-US">
              <a:latin typeface="Arial" panose="020B0604020202020204" pitchFamily="34" charset="0"/>
            </a:endParaRPr>
          </a:p>
        </p:txBody>
      </p:sp>
    </p:spTree>
    <p:extLst>
      <p:ext uri="{BB962C8B-B14F-4D97-AF65-F5344CB8AC3E}">
        <p14:creationId xmlns:p14="http://schemas.microsoft.com/office/powerpoint/2010/main" val="1541597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E5D89A2A-9AFC-4937-BAB0-3740836CD8A4}"/>
              </a:ext>
            </a:extLst>
          </p:cNvPr>
          <p:cNvSpPr>
            <a:spLocks noGrp="1" noRot="1" noChangeAspect="1" noTextEdit="1"/>
          </p:cNvSpPr>
          <p:nvPr>
            <p:ph type="sldImg"/>
          </p:nvPr>
        </p:nvSpPr>
        <p:spPr>
          <a:ln/>
        </p:spPr>
      </p:sp>
      <p:sp>
        <p:nvSpPr>
          <p:cNvPr id="26627" name="Notes Placeholder 2">
            <a:extLst>
              <a:ext uri="{FF2B5EF4-FFF2-40B4-BE49-F238E27FC236}">
                <a16:creationId xmlns:a16="http://schemas.microsoft.com/office/drawing/2014/main" id="{2B4973D0-049D-4379-B79B-19959E1A523D}"/>
              </a:ext>
            </a:extLst>
          </p:cNvPr>
          <p:cNvSpPr>
            <a:spLocks noGrp="1"/>
          </p:cNvSpPr>
          <p:nvPr>
            <p:ph type="body" idx="1"/>
          </p:nvPr>
        </p:nvSpPr>
        <p:spPr>
          <a:xfrm>
            <a:off x="935038" y="4414838"/>
            <a:ext cx="5122862" cy="4291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nSpc>
                <a:spcPct val="80000"/>
              </a:lnSpc>
            </a:pPr>
            <a:r>
              <a:rPr lang="en-US" altLang="en-US" sz="1400" dirty="0"/>
              <a:t>Approximately 10% of the TTP program comes to AK Region tribes.</a:t>
            </a:r>
          </a:p>
          <a:p>
            <a:pPr marL="171450" indent="-171450">
              <a:lnSpc>
                <a:spcPct val="80000"/>
              </a:lnSpc>
            </a:pPr>
            <a:r>
              <a:rPr lang="en-US" altLang="en-US" sz="1400" dirty="0"/>
              <a:t>18 year Funding Profile - this is what the region has received in TTP funds over the last 18 years through 4 authorizations, SAFETEA-LU, MAP-21, FAST-Act and BIL. </a:t>
            </a:r>
          </a:p>
          <a:p>
            <a:pPr marL="171450" indent="-171450">
              <a:lnSpc>
                <a:spcPct val="80000"/>
              </a:lnSpc>
            </a:pPr>
            <a:r>
              <a:rPr lang="en-US" altLang="en-US" sz="1400" dirty="0"/>
              <a:t>Includes funds from the American Reinvestment and Recovery Act (ARRA)—that’s why the number is so much bigger in FY09.  Also includes COVID funds in FY2021.</a:t>
            </a:r>
          </a:p>
          <a:p>
            <a:pPr marL="171450" indent="-171450">
              <a:lnSpc>
                <a:spcPct val="80000"/>
              </a:lnSpc>
            </a:pPr>
            <a:r>
              <a:rPr lang="en-US" altLang="en-US" sz="1400" dirty="0"/>
              <a:t> FY05 – FY12 (Gold Bar):  HPP ($80M)</a:t>
            </a:r>
          </a:p>
          <a:p>
            <a:pPr marL="171450" indent="-171450">
              <a:lnSpc>
                <a:spcPct val="80000"/>
              </a:lnSpc>
            </a:pPr>
            <a:r>
              <a:rPr lang="en-US" altLang="en-US" sz="1400" dirty="0"/>
              <a:t>$928M over 18-year period, average of $4M / tribe </a:t>
            </a:r>
          </a:p>
          <a:p>
            <a:pPr marL="171450" indent="-171450">
              <a:lnSpc>
                <a:spcPct val="80000"/>
              </a:lnSpc>
            </a:pPr>
            <a:r>
              <a:rPr lang="en-US" altLang="en-US" sz="1400" dirty="0"/>
              <a:t>Trend: Under SAFETEA-LU you can see over time we had a nice upward trend in the total amount received over time, as the region built up road inventory </a:t>
            </a:r>
          </a:p>
          <a:p>
            <a:pPr marL="171450" indent="-171450">
              <a:lnSpc>
                <a:spcPct val="80000"/>
              </a:lnSpc>
            </a:pPr>
            <a:r>
              <a:rPr lang="en-US" altLang="en-US" sz="1400" dirty="0"/>
              <a:t>Trend:  Under MAP-21, you can see in FY14 and FY15 funding reduced by approximately$2M each year, and that continued to a lesser extent in FY16 under the FAST Act and seemed to stabilize in FY17.  Since then it’s been about the same at approximately $45M.  </a:t>
            </a:r>
          </a:p>
          <a:p>
            <a:pPr marL="171450" indent="-171450">
              <a:lnSpc>
                <a:spcPct val="80000"/>
              </a:lnSpc>
            </a:pPr>
            <a:r>
              <a:rPr lang="en-US" altLang="en-US" sz="1400" dirty="0"/>
              <a:t>In FY22, under BIL we saw a plus up of approximately15%.  Given current inflation rates we may not gain much in real buying power.</a:t>
            </a:r>
          </a:p>
          <a:p>
            <a:pPr marL="171450" indent="-171450">
              <a:lnSpc>
                <a:spcPct val="80000"/>
              </a:lnSpc>
            </a:pPr>
            <a:endParaRPr lang="en-US" altLang="en-US" sz="800" dirty="0"/>
          </a:p>
        </p:txBody>
      </p:sp>
      <p:sp>
        <p:nvSpPr>
          <p:cNvPr id="26628" name="Slide Number Placeholder 3">
            <a:extLst>
              <a:ext uri="{FF2B5EF4-FFF2-40B4-BE49-F238E27FC236}">
                <a16:creationId xmlns:a16="http://schemas.microsoft.com/office/drawing/2014/main" id="{9965BAE4-224C-46F0-BD6B-5F87154C36B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1200">
                <a:solidFill>
                  <a:schemeClr val="tx1"/>
                </a:solidFill>
                <a:latin typeface="Times New Roman" panose="02020603050405020304" pitchFamily="18" charset="0"/>
              </a:defRPr>
            </a:lvl1pPr>
            <a:lvl2pPr marL="742950" indent="-285750">
              <a:spcBef>
                <a:spcPct val="30000"/>
              </a:spcBef>
              <a:buChar char="•"/>
              <a:defRPr sz="1200">
                <a:solidFill>
                  <a:schemeClr val="tx1"/>
                </a:solidFill>
                <a:latin typeface="Times New Roman" panose="02020603050405020304" pitchFamily="18" charset="0"/>
              </a:defRPr>
            </a:lvl2pPr>
            <a:lvl3pPr marL="1143000" indent="-228600">
              <a:spcBef>
                <a:spcPct val="30000"/>
              </a:spcBef>
              <a:buChar char="•"/>
              <a:defRPr sz="1200">
                <a:solidFill>
                  <a:schemeClr val="tx1"/>
                </a:solidFill>
                <a:latin typeface="Times New Roman" panose="02020603050405020304" pitchFamily="18" charset="0"/>
              </a:defRPr>
            </a:lvl3pPr>
            <a:lvl4pPr marL="1600200" indent="-228600">
              <a:spcBef>
                <a:spcPct val="30000"/>
              </a:spcBef>
              <a:buChar char="•"/>
              <a:defRPr sz="1200">
                <a:solidFill>
                  <a:schemeClr val="tx1"/>
                </a:solidFill>
                <a:latin typeface="Times New Roman" panose="02020603050405020304" pitchFamily="18" charset="0"/>
              </a:defRPr>
            </a:lvl4pPr>
            <a:lvl5pPr marL="2057400" indent="-228600">
              <a:spcBef>
                <a:spcPct val="30000"/>
              </a:spcBef>
              <a:buChar char="•"/>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buChar char="•"/>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buChar char="•"/>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buChar char="•"/>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buChar char="•"/>
              <a:defRPr sz="1200">
                <a:solidFill>
                  <a:schemeClr val="tx1"/>
                </a:solidFill>
                <a:latin typeface="Times New Roman" panose="02020603050405020304" pitchFamily="18" charset="0"/>
              </a:defRPr>
            </a:lvl9pPr>
          </a:lstStyle>
          <a:p>
            <a:pPr>
              <a:spcBef>
                <a:spcPct val="0"/>
              </a:spcBef>
              <a:buFontTx/>
              <a:buNone/>
            </a:pPr>
            <a:fld id="{8794FF3B-C098-4F2A-BEB9-4C62A8182F4F}" type="slidenum">
              <a:rPr lang="en-US" altLang="en-US">
                <a:latin typeface="Arial" panose="020B0604020202020204" pitchFamily="34" charset="0"/>
              </a:rPr>
              <a:pPr>
                <a:spcBef>
                  <a:spcPct val="0"/>
                </a:spcBef>
                <a:buFontTx/>
                <a:buNone/>
              </a:pPr>
              <a:t>14</a:t>
            </a:fld>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F3C1A771-B12B-443C-AB39-27E0EBAD61DE}"/>
              </a:ext>
            </a:extLst>
          </p:cNvPr>
          <p:cNvSpPr>
            <a:spLocks noGrp="1" noRot="1" noChangeAspect="1" noTextEdit="1"/>
          </p:cNvSpPr>
          <p:nvPr>
            <p:ph type="sldImg"/>
          </p:nvPr>
        </p:nvSpPr>
        <p:spPr>
          <a:ln/>
        </p:spPr>
      </p:sp>
      <p:sp>
        <p:nvSpPr>
          <p:cNvPr id="22531" name="Notes Placeholder 2">
            <a:extLst>
              <a:ext uri="{FF2B5EF4-FFF2-40B4-BE49-F238E27FC236}">
                <a16:creationId xmlns:a16="http://schemas.microsoft.com/office/drawing/2014/main" id="{DC8BF9F6-981E-4405-BE35-6742D85318C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dirty="0"/>
              <a:t>The tribe’s program delivery choice determines the flow of funding</a:t>
            </a:r>
          </a:p>
          <a:p>
            <a:r>
              <a:rPr lang="en-US" altLang="en-US" sz="1400" dirty="0"/>
              <a:t>Transportation funds flow from the Highway Trust Fund in the US Treasury and are first provided to USDOT, however, Tribal Shares are calculated by BIA DOT in Albuquerque using the statutory formula</a:t>
            </a:r>
          </a:p>
          <a:p>
            <a:r>
              <a:rPr lang="en-US" altLang="en-US" sz="1400" dirty="0"/>
              <a:t>5 pathways for funds distribution</a:t>
            </a:r>
          </a:p>
          <a:p>
            <a:pPr lvl="1"/>
            <a:r>
              <a:rPr lang="en-US" altLang="en-US" sz="1400" dirty="0"/>
              <a:t>DOT Self-Governance</a:t>
            </a:r>
          </a:p>
          <a:p>
            <a:pPr lvl="1"/>
            <a:r>
              <a:rPr lang="en-US" altLang="en-US" sz="1400" dirty="0"/>
              <a:t>FHWA Program Agreement</a:t>
            </a:r>
          </a:p>
          <a:p>
            <a:pPr lvl="1"/>
            <a:r>
              <a:rPr lang="en-US" altLang="en-US" sz="1400" dirty="0"/>
              <a:t>DOI Self-Governance Compact</a:t>
            </a:r>
          </a:p>
          <a:p>
            <a:pPr lvl="1"/>
            <a:r>
              <a:rPr lang="en-US" altLang="en-US" sz="1400" dirty="0"/>
              <a:t>BIA Government-to-Government Program Agreement</a:t>
            </a:r>
          </a:p>
          <a:p>
            <a:pPr lvl="1"/>
            <a:r>
              <a:rPr lang="en-US" altLang="en-US" sz="1400" dirty="0"/>
              <a:t>BIA 638 Self-Determination Contract</a:t>
            </a:r>
          </a:p>
          <a:p>
            <a:r>
              <a:rPr lang="en-US" altLang="en-US" sz="1400" dirty="0"/>
              <a:t>Most efficient method for receiving funds within BIA is the Government-to-Government program agreement.  There’s less paperwork, funds are obligated at Central Office instead of in the region and 100% of available funds are paid in lump sum. </a:t>
            </a:r>
          </a:p>
        </p:txBody>
      </p:sp>
      <p:sp>
        <p:nvSpPr>
          <p:cNvPr id="22532" name="Slide Number Placeholder 3">
            <a:extLst>
              <a:ext uri="{FF2B5EF4-FFF2-40B4-BE49-F238E27FC236}">
                <a16:creationId xmlns:a16="http://schemas.microsoft.com/office/drawing/2014/main" id="{9EAB0CF5-A969-4E1F-914D-BC3A0A082F1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1200">
                <a:solidFill>
                  <a:schemeClr val="tx1"/>
                </a:solidFill>
                <a:latin typeface="Times New Roman" panose="02020603050405020304" pitchFamily="18" charset="0"/>
              </a:defRPr>
            </a:lvl1pPr>
            <a:lvl2pPr marL="742950" indent="-285750">
              <a:spcBef>
                <a:spcPct val="30000"/>
              </a:spcBef>
              <a:buChar char="•"/>
              <a:defRPr sz="1200">
                <a:solidFill>
                  <a:schemeClr val="tx1"/>
                </a:solidFill>
                <a:latin typeface="Times New Roman" panose="02020603050405020304" pitchFamily="18" charset="0"/>
              </a:defRPr>
            </a:lvl2pPr>
            <a:lvl3pPr marL="1143000" indent="-228600">
              <a:spcBef>
                <a:spcPct val="30000"/>
              </a:spcBef>
              <a:buChar char="•"/>
              <a:defRPr sz="1200">
                <a:solidFill>
                  <a:schemeClr val="tx1"/>
                </a:solidFill>
                <a:latin typeface="Times New Roman" panose="02020603050405020304" pitchFamily="18" charset="0"/>
              </a:defRPr>
            </a:lvl3pPr>
            <a:lvl4pPr marL="1600200" indent="-228600">
              <a:spcBef>
                <a:spcPct val="30000"/>
              </a:spcBef>
              <a:buChar char="•"/>
              <a:defRPr sz="1200">
                <a:solidFill>
                  <a:schemeClr val="tx1"/>
                </a:solidFill>
                <a:latin typeface="Times New Roman" panose="02020603050405020304" pitchFamily="18" charset="0"/>
              </a:defRPr>
            </a:lvl4pPr>
            <a:lvl5pPr marL="2057400" indent="-228600">
              <a:spcBef>
                <a:spcPct val="30000"/>
              </a:spcBef>
              <a:buChar char="•"/>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buChar char="•"/>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buChar char="•"/>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buChar char="•"/>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buChar char="•"/>
              <a:defRPr sz="1200">
                <a:solidFill>
                  <a:schemeClr val="tx1"/>
                </a:solidFill>
                <a:latin typeface="Times New Roman" panose="02020603050405020304" pitchFamily="18" charset="0"/>
              </a:defRPr>
            </a:lvl9pPr>
          </a:lstStyle>
          <a:p>
            <a:pPr>
              <a:spcBef>
                <a:spcPct val="0"/>
              </a:spcBef>
              <a:buFontTx/>
              <a:buNone/>
            </a:pPr>
            <a:fld id="{54F7823E-8A09-4F61-8CCF-AE1E8D74941C}" type="slidenum">
              <a:rPr lang="en-US" altLang="en-US">
                <a:latin typeface="Arial" panose="020B0604020202020204" pitchFamily="34" charset="0"/>
              </a:rPr>
              <a:pPr>
                <a:spcBef>
                  <a:spcPct val="0"/>
                </a:spcBef>
                <a:buFontTx/>
                <a:buNone/>
              </a:pPr>
              <a:t>15</a:t>
            </a:fld>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949D5E91-B80B-42BC-B3F2-1C7DB41DF4E3}"/>
              </a:ext>
            </a:extLst>
          </p:cNvPr>
          <p:cNvSpPr>
            <a:spLocks noGrp="1" noRot="1" noChangeAspect="1" noTextEdit="1"/>
          </p:cNvSpPr>
          <p:nvPr>
            <p:ph type="sldImg"/>
          </p:nvPr>
        </p:nvSpPr>
        <p:spPr>
          <a:ln/>
        </p:spPr>
      </p:sp>
      <p:sp>
        <p:nvSpPr>
          <p:cNvPr id="24579" name="Notes Placeholder 2">
            <a:extLst>
              <a:ext uri="{FF2B5EF4-FFF2-40B4-BE49-F238E27FC236}">
                <a16:creationId xmlns:a16="http://schemas.microsoft.com/office/drawing/2014/main" id="{B9C058C0-57E2-44C1-BFE7-D00C64DF0CD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sz="1050" dirty="0"/>
              <a:t>Tribes get to choose their program delivery method—you might wonder how they’ve chosen and how that has changed over time. </a:t>
            </a:r>
          </a:p>
          <a:p>
            <a:pPr>
              <a:lnSpc>
                <a:spcPct val="90000"/>
              </a:lnSpc>
            </a:pPr>
            <a:r>
              <a:rPr lang="en-US" altLang="en-US" sz="1050" dirty="0"/>
              <a:t>In 2010 there were 3 choices, a BIA Title I self-determination contract, a Title IV compact through the Office of Self-Governance, or a program agreement with FHWA.</a:t>
            </a:r>
          </a:p>
          <a:p>
            <a:pPr>
              <a:lnSpc>
                <a:spcPct val="90000"/>
              </a:lnSpc>
            </a:pPr>
            <a:r>
              <a:rPr lang="en-US" altLang="en-US" sz="1050" dirty="0"/>
              <a:t>Now, there are 4 choices, with the newest option being the BIA OSG Compact.</a:t>
            </a:r>
          </a:p>
          <a:p>
            <a:pPr>
              <a:lnSpc>
                <a:spcPct val="90000"/>
              </a:lnSpc>
            </a:pPr>
            <a:r>
              <a:rPr lang="en-US" altLang="en-US" sz="1050" dirty="0"/>
              <a:t>The majority (139) are “BIA” Tribes, that is, the BIA provides program management and oversight. Thirty-eight of our 139 tribes are on program agreements. </a:t>
            </a:r>
          </a:p>
          <a:p>
            <a:pPr>
              <a:lnSpc>
                <a:spcPct val="90000"/>
              </a:lnSpc>
            </a:pPr>
            <a:r>
              <a:rPr lang="en-US" altLang="en-US" sz="1050" dirty="0"/>
              <a:t>Tribes on Self-Governance compacts number 7 at the present, down from 36 in 2010. Funds are provided through a funding agreement administered by OSG.  BIA is responsible for technical support, monitoring and reporting and assisting OSG with funding agreement negotiations.</a:t>
            </a:r>
          </a:p>
          <a:p>
            <a:pPr>
              <a:lnSpc>
                <a:spcPct val="90000"/>
              </a:lnSpc>
            </a:pPr>
            <a:r>
              <a:rPr lang="en-US" altLang="en-US" sz="1050" dirty="0"/>
              <a:t>Currently we have 71 Tribes that are served by FHWA, </a:t>
            </a:r>
          </a:p>
          <a:p>
            <a:pPr>
              <a:lnSpc>
                <a:spcPct val="90000"/>
              </a:lnSpc>
            </a:pPr>
            <a:r>
              <a:rPr lang="en-US" altLang="en-US" sz="1050" dirty="0"/>
              <a:t>In 2010 25% of tribes were on program agreements.  In 2023 42% of tribes are on either FHWA or BIA program agreements.</a:t>
            </a:r>
          </a:p>
        </p:txBody>
      </p:sp>
      <p:sp>
        <p:nvSpPr>
          <p:cNvPr id="24580" name="Slide Number Placeholder 3">
            <a:extLst>
              <a:ext uri="{FF2B5EF4-FFF2-40B4-BE49-F238E27FC236}">
                <a16:creationId xmlns:a16="http://schemas.microsoft.com/office/drawing/2014/main" id="{5387DA21-83F7-45B2-B4C5-2AEA8E40050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1200">
                <a:solidFill>
                  <a:schemeClr val="tx1"/>
                </a:solidFill>
                <a:latin typeface="Times New Roman" panose="02020603050405020304" pitchFamily="18" charset="0"/>
              </a:defRPr>
            </a:lvl1pPr>
            <a:lvl2pPr marL="742950" indent="-285750">
              <a:spcBef>
                <a:spcPct val="30000"/>
              </a:spcBef>
              <a:buChar char="•"/>
              <a:defRPr sz="1200">
                <a:solidFill>
                  <a:schemeClr val="tx1"/>
                </a:solidFill>
                <a:latin typeface="Times New Roman" panose="02020603050405020304" pitchFamily="18" charset="0"/>
              </a:defRPr>
            </a:lvl2pPr>
            <a:lvl3pPr marL="1143000" indent="-228600">
              <a:spcBef>
                <a:spcPct val="30000"/>
              </a:spcBef>
              <a:buChar char="•"/>
              <a:defRPr sz="1200">
                <a:solidFill>
                  <a:schemeClr val="tx1"/>
                </a:solidFill>
                <a:latin typeface="Times New Roman" panose="02020603050405020304" pitchFamily="18" charset="0"/>
              </a:defRPr>
            </a:lvl3pPr>
            <a:lvl4pPr marL="1600200" indent="-228600">
              <a:spcBef>
                <a:spcPct val="30000"/>
              </a:spcBef>
              <a:buChar char="•"/>
              <a:defRPr sz="1200">
                <a:solidFill>
                  <a:schemeClr val="tx1"/>
                </a:solidFill>
                <a:latin typeface="Times New Roman" panose="02020603050405020304" pitchFamily="18" charset="0"/>
              </a:defRPr>
            </a:lvl4pPr>
            <a:lvl5pPr marL="2057400" indent="-228600">
              <a:spcBef>
                <a:spcPct val="30000"/>
              </a:spcBef>
              <a:buChar char="•"/>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buChar char="•"/>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buChar char="•"/>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buChar char="•"/>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buChar char="•"/>
              <a:defRPr sz="1200">
                <a:solidFill>
                  <a:schemeClr val="tx1"/>
                </a:solidFill>
                <a:latin typeface="Times New Roman" panose="02020603050405020304" pitchFamily="18" charset="0"/>
              </a:defRPr>
            </a:lvl9pPr>
          </a:lstStyle>
          <a:p>
            <a:pPr>
              <a:spcBef>
                <a:spcPct val="0"/>
              </a:spcBef>
              <a:buFontTx/>
              <a:buNone/>
            </a:pPr>
            <a:fld id="{17FBBCA4-1F9F-471C-8D3C-4214A2B25D54}" type="slidenum">
              <a:rPr lang="en-US" altLang="en-US">
                <a:latin typeface="Arial" panose="020B0604020202020204" pitchFamily="34" charset="0"/>
              </a:rPr>
              <a:pPr>
                <a:spcBef>
                  <a:spcPct val="0"/>
                </a:spcBef>
                <a:buFontTx/>
                <a:buNone/>
              </a:pPr>
              <a:t>16</a:t>
            </a:fld>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AE162BBD-FA33-4264-994E-C1E83B79F888}"/>
              </a:ext>
            </a:extLst>
          </p:cNvPr>
          <p:cNvSpPr>
            <a:spLocks noGrp="1" noRot="1" noChangeAspect="1" noTextEdit="1"/>
          </p:cNvSpPr>
          <p:nvPr>
            <p:ph type="sldImg"/>
          </p:nvPr>
        </p:nvSpPr>
        <p:spPr>
          <a:ln/>
        </p:spPr>
      </p:sp>
      <p:sp>
        <p:nvSpPr>
          <p:cNvPr id="28675" name="Notes Placeholder 2">
            <a:extLst>
              <a:ext uri="{FF2B5EF4-FFF2-40B4-BE49-F238E27FC236}">
                <a16:creationId xmlns:a16="http://schemas.microsoft.com/office/drawing/2014/main" id="{9BD33EDF-071C-4CD5-8F95-1BED1D6EE78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nSpc>
                <a:spcPct val="80000"/>
              </a:lnSpc>
            </a:pPr>
            <a:r>
              <a:rPr lang="en-US" altLang="en-US" dirty="0"/>
              <a:t>NOFAs are vitally important!</a:t>
            </a:r>
          </a:p>
          <a:p>
            <a:pPr marL="628650" lvl="1" indent="-171450">
              <a:lnSpc>
                <a:spcPct val="80000"/>
              </a:lnSpc>
            </a:pPr>
            <a:r>
              <a:rPr lang="en-US" altLang="en-US" dirty="0"/>
              <a:t>Each time we receive funds we send a notice of funds availability.  </a:t>
            </a:r>
          </a:p>
          <a:p>
            <a:pPr marL="628650" lvl="1" indent="-171450">
              <a:lnSpc>
                <a:spcPct val="80000"/>
              </a:lnSpc>
            </a:pPr>
            <a:r>
              <a:rPr lang="en-US" altLang="en-US" dirty="0"/>
              <a:t>Ideally, we’d send one NOFA each year for your full tribal share amount</a:t>
            </a:r>
          </a:p>
          <a:p>
            <a:pPr marL="628650" lvl="1" indent="-171450">
              <a:lnSpc>
                <a:spcPct val="80000"/>
              </a:lnSpc>
            </a:pPr>
            <a:r>
              <a:rPr lang="en-US" altLang="en-US" dirty="0"/>
              <a:t>Congress seldom passes a budget, historically requiring the government to operate on continuing resolutions which results in piecemeal funding</a:t>
            </a:r>
          </a:p>
          <a:p>
            <a:pPr marL="628650" lvl="1" indent="-171450">
              <a:lnSpc>
                <a:spcPct val="80000"/>
              </a:lnSpc>
            </a:pPr>
            <a:r>
              <a:rPr lang="en-US" altLang="en-US" dirty="0"/>
              <a:t>Piecemeal funding is inefficient and creates tremendous duplication of effort</a:t>
            </a:r>
          </a:p>
          <a:p>
            <a:pPr marL="1085850" lvl="2" indent="-171450">
              <a:lnSpc>
                <a:spcPct val="80000"/>
              </a:lnSpc>
            </a:pPr>
            <a:r>
              <a:rPr lang="en-US" altLang="en-US" dirty="0"/>
              <a:t>Due to the inability of congress to pass a budget, we’ve received funding in 16 increments over the past 5 years as displayed here.</a:t>
            </a:r>
          </a:p>
          <a:p>
            <a:pPr marL="171450" indent="-171450">
              <a:lnSpc>
                <a:spcPct val="80000"/>
              </a:lnSpc>
            </a:pPr>
            <a:r>
              <a:rPr lang="en-US" altLang="en-US" dirty="0"/>
              <a:t>For FY22 we’ve issued only one NOFA covering the first continuing resolution for the first 64-days of the fiscal year.  It was sent on 1 March.  That’s all the funds we’ve received to date.  We do anticipate 100% funding in the next increment of funds.</a:t>
            </a:r>
          </a:p>
          <a:p>
            <a:pPr marL="171450" indent="-171450">
              <a:lnSpc>
                <a:spcPct val="80000"/>
              </a:lnSpc>
            </a:pPr>
            <a:endParaRPr lang="en-US" altLang="en-US" dirty="0"/>
          </a:p>
        </p:txBody>
      </p:sp>
      <p:sp>
        <p:nvSpPr>
          <p:cNvPr id="28676" name="Slide Number Placeholder 3">
            <a:extLst>
              <a:ext uri="{FF2B5EF4-FFF2-40B4-BE49-F238E27FC236}">
                <a16:creationId xmlns:a16="http://schemas.microsoft.com/office/drawing/2014/main" id="{5A5EEE3C-82F6-4A3C-8AB5-13C80B23B55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1200">
                <a:solidFill>
                  <a:schemeClr val="tx1"/>
                </a:solidFill>
                <a:latin typeface="Times New Roman" panose="02020603050405020304" pitchFamily="18" charset="0"/>
              </a:defRPr>
            </a:lvl1pPr>
            <a:lvl2pPr marL="742950" indent="-285750">
              <a:spcBef>
                <a:spcPct val="30000"/>
              </a:spcBef>
              <a:buChar char="•"/>
              <a:defRPr sz="1200">
                <a:solidFill>
                  <a:schemeClr val="tx1"/>
                </a:solidFill>
                <a:latin typeface="Times New Roman" panose="02020603050405020304" pitchFamily="18" charset="0"/>
              </a:defRPr>
            </a:lvl2pPr>
            <a:lvl3pPr marL="1143000" indent="-228600">
              <a:spcBef>
                <a:spcPct val="30000"/>
              </a:spcBef>
              <a:buChar char="•"/>
              <a:defRPr sz="1200">
                <a:solidFill>
                  <a:schemeClr val="tx1"/>
                </a:solidFill>
                <a:latin typeface="Times New Roman" panose="02020603050405020304" pitchFamily="18" charset="0"/>
              </a:defRPr>
            </a:lvl3pPr>
            <a:lvl4pPr marL="1600200" indent="-228600">
              <a:spcBef>
                <a:spcPct val="30000"/>
              </a:spcBef>
              <a:buChar char="•"/>
              <a:defRPr sz="1200">
                <a:solidFill>
                  <a:schemeClr val="tx1"/>
                </a:solidFill>
                <a:latin typeface="Times New Roman" panose="02020603050405020304" pitchFamily="18" charset="0"/>
              </a:defRPr>
            </a:lvl4pPr>
            <a:lvl5pPr marL="2057400" indent="-228600">
              <a:spcBef>
                <a:spcPct val="30000"/>
              </a:spcBef>
              <a:buChar char="•"/>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buChar char="•"/>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buChar char="•"/>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buChar char="•"/>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buChar char="•"/>
              <a:defRPr sz="1200">
                <a:solidFill>
                  <a:schemeClr val="tx1"/>
                </a:solidFill>
                <a:latin typeface="Times New Roman" panose="02020603050405020304" pitchFamily="18" charset="0"/>
              </a:defRPr>
            </a:lvl9pPr>
          </a:lstStyle>
          <a:p>
            <a:pPr>
              <a:spcBef>
                <a:spcPct val="0"/>
              </a:spcBef>
              <a:buFontTx/>
              <a:buNone/>
            </a:pPr>
            <a:fld id="{391E5DB1-6C79-4038-B05B-2CC29AFC21D5}" type="slidenum">
              <a:rPr lang="en-US" altLang="en-US">
                <a:latin typeface="Arial" panose="020B0604020202020204" pitchFamily="34" charset="0"/>
              </a:rPr>
              <a:pPr>
                <a:spcBef>
                  <a:spcPct val="0"/>
                </a:spcBef>
                <a:buFontTx/>
                <a:buNone/>
              </a:pPr>
              <a:t>17</a:t>
            </a:fld>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E89A48AE-CF80-4988-981C-4F5ACC8B290E}"/>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id="{743812AD-FD11-4038-A92C-D100A5F48A7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altLang="en-US" sz="1400" dirty="0"/>
              <a:t>Once tribes respond to the NOFA, the contract or agreement is awarded and funds are obligated.</a:t>
            </a:r>
          </a:p>
          <a:p>
            <a:pPr>
              <a:lnSpc>
                <a:spcPct val="80000"/>
              </a:lnSpc>
            </a:pPr>
            <a:r>
              <a:rPr lang="en-US" altLang="en-US" sz="1400" dirty="0"/>
              <a:t>Obligation:  an important milestone—the starting point of TTP activity—the contract is awarded or modified, funding is on the table and you can go to work performing transportation activities.</a:t>
            </a:r>
          </a:p>
          <a:p>
            <a:pPr>
              <a:lnSpc>
                <a:spcPct val="80000"/>
              </a:lnSpc>
            </a:pPr>
            <a:r>
              <a:rPr lang="en-US" altLang="en-US" sz="1400" dirty="0"/>
              <a:t>Though the primary focus is on current year funds, every year we also obligate funds appropriated in earlier years. </a:t>
            </a:r>
          </a:p>
          <a:p>
            <a:pPr>
              <a:lnSpc>
                <a:spcPct val="80000"/>
              </a:lnSpc>
            </a:pPr>
            <a:r>
              <a:rPr lang="en-US" altLang="en-US" sz="1400" dirty="0"/>
              <a:t>Fortunately, prior year funds do not expire. They remain available to obligate next year if not obligated in the current year. </a:t>
            </a:r>
          </a:p>
          <a:p>
            <a:pPr marL="285750" indent="-285750">
              <a:lnSpc>
                <a:spcPct val="80000"/>
              </a:lnSpc>
            </a:pPr>
            <a:r>
              <a:rPr lang="en-US" altLang="en-US" sz="1400" dirty="0"/>
              <a:t>In FY23  48% of our obligations were current year TTP funds, 32% were TCR funds and 20% were prior year funds</a:t>
            </a:r>
            <a:endParaRPr lang="en-US" altLang="en-US" sz="1100" dirty="0"/>
          </a:p>
        </p:txBody>
      </p:sp>
      <p:sp>
        <p:nvSpPr>
          <p:cNvPr id="30724" name="Slide Number Placeholder 3">
            <a:extLst>
              <a:ext uri="{FF2B5EF4-FFF2-40B4-BE49-F238E27FC236}">
                <a16:creationId xmlns:a16="http://schemas.microsoft.com/office/drawing/2014/main" id="{3B459CA4-55A1-4067-BE5E-5E365B131ED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cs typeface="Arial" panose="020B0604020202020204" pitchFamily="34" charset="0"/>
              </a:defRPr>
            </a:lvl1pPr>
            <a:lvl2pPr marL="742950" indent="-285750">
              <a:defRPr sz="1400" b="1">
                <a:solidFill>
                  <a:schemeClr val="tx1"/>
                </a:solidFill>
                <a:latin typeface="Arial" panose="020B0604020202020204" pitchFamily="34" charset="0"/>
                <a:cs typeface="Arial" panose="020B0604020202020204" pitchFamily="34" charset="0"/>
              </a:defRPr>
            </a:lvl2pPr>
            <a:lvl3pPr marL="1143000" indent="-228600">
              <a:defRPr sz="1400" b="1">
                <a:solidFill>
                  <a:schemeClr val="tx1"/>
                </a:solidFill>
                <a:latin typeface="Arial" panose="020B0604020202020204" pitchFamily="34" charset="0"/>
                <a:cs typeface="Arial" panose="020B0604020202020204" pitchFamily="34" charset="0"/>
              </a:defRPr>
            </a:lvl3pPr>
            <a:lvl4pPr marL="1600200" indent="-228600">
              <a:defRPr sz="1400" b="1">
                <a:solidFill>
                  <a:schemeClr val="tx1"/>
                </a:solidFill>
                <a:latin typeface="Arial" panose="020B0604020202020204" pitchFamily="34" charset="0"/>
                <a:cs typeface="Arial" panose="020B0604020202020204" pitchFamily="34" charset="0"/>
              </a:defRPr>
            </a:lvl4pPr>
            <a:lvl5pPr marL="2057400" indent="-228600">
              <a:defRPr sz="1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9pPr>
          </a:lstStyle>
          <a:p>
            <a:fld id="{206A0CF7-115A-4470-A41F-41DE32896C6F}" type="slidenum">
              <a:rPr lang="en-US" altLang="en-US" sz="1200" b="0"/>
              <a:pPr/>
              <a:t>18</a:t>
            </a:fld>
            <a:endParaRPr lang="en-US" altLang="en-US" sz="1200" b="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76FAF884-59FC-4571-AD25-EF4871F4DF3E}"/>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E06534EA-C9E5-47CB-B710-0B962865094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dirty="0"/>
              <a:t>Here are the six pillars depicted as a pie chart showing how the TTP dollar is allocated by tribes in Alaska Region.</a:t>
            </a:r>
          </a:p>
          <a:p>
            <a:r>
              <a:rPr lang="en-US" altLang="en-US" sz="1400" dirty="0"/>
              <a:t>If you compare the past 13 years FY2010 to FY2022 (circle on left) with FY2023 (circle on right), the following is evident.</a:t>
            </a:r>
          </a:p>
          <a:p>
            <a:pPr lvl="1"/>
            <a:r>
              <a:rPr lang="en-US" altLang="en-US" sz="1400" dirty="0"/>
              <a:t>42% going to planning and maintenance for the 12 years vs 54% for FY23, a 5% increase</a:t>
            </a:r>
          </a:p>
          <a:p>
            <a:pPr lvl="1"/>
            <a:r>
              <a:rPr lang="en-US" altLang="en-US" sz="1400" dirty="0"/>
              <a:t>Increasing amounts for design, 6% to 24% and </a:t>
            </a:r>
          </a:p>
          <a:p>
            <a:pPr lvl="1"/>
            <a:r>
              <a:rPr lang="en-US" altLang="en-US" sz="1400" dirty="0"/>
              <a:t>Decreasing amounts for construction, 42% to 14%</a:t>
            </a:r>
          </a:p>
          <a:p>
            <a:pPr lvl="1">
              <a:buNone/>
            </a:pPr>
            <a:r>
              <a:rPr lang="en-US" altLang="en-US" sz="1400" dirty="0"/>
              <a:t>Under the FAST-Act and BIL the upper limit for maintenance was $500K or 25% of tribal shares, whichever is greater.   Under SAFETEA-LU the maintenance upper limit was 25% of tribal shares, period.</a:t>
            </a:r>
          </a:p>
          <a:p>
            <a:r>
              <a:rPr lang="en-US" altLang="en-US" sz="1400" dirty="0"/>
              <a:t>Our database allows us to analyze each tribes program in the same way which allows us to provide advice on where future resourcing should go and how you might plan to employ that next TTP dollar.  </a:t>
            </a:r>
          </a:p>
          <a:p>
            <a:pPr lvl="1"/>
            <a:endParaRPr lang="en-US" altLang="en-US" dirty="0"/>
          </a:p>
          <a:p>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ACB0CA-017F-4774-8AAA-FA2EC68A54C1}" type="slidenum">
              <a:rPr lang="en-US" altLang="en-US" smtClean="0"/>
              <a:pPr/>
              <a:t>20</a:t>
            </a:fld>
            <a:endParaRPr lang="en-US" altLang="en-US"/>
          </a:p>
        </p:txBody>
      </p:sp>
    </p:spTree>
    <p:extLst>
      <p:ext uri="{BB962C8B-B14F-4D97-AF65-F5344CB8AC3E}">
        <p14:creationId xmlns:p14="http://schemas.microsoft.com/office/powerpoint/2010/main" val="222386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1FC5AD7A-5D7D-44F7-A929-6125968A521F}"/>
              </a:ext>
            </a:extLst>
          </p:cNvPr>
          <p:cNvSpPr>
            <a:spLocks noGrp="1" noRot="1" noChangeAspect="1" noTextEdit="1"/>
          </p:cNvSpPr>
          <p:nvPr>
            <p:ph type="sldImg"/>
          </p:nvPr>
        </p:nvSpPr>
        <p:spPr>
          <a:ln/>
        </p:spPr>
      </p:sp>
      <p:sp>
        <p:nvSpPr>
          <p:cNvPr id="12291" name="Notes Placeholder 2">
            <a:extLst>
              <a:ext uri="{FF2B5EF4-FFF2-40B4-BE49-F238E27FC236}">
                <a16:creationId xmlns:a16="http://schemas.microsoft.com/office/drawing/2014/main" id="{C3090E9D-5A0B-4318-A8CB-2FD38F704EF4}"/>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sz="1400" dirty="0">
                <a:cs typeface="Arial" panose="020B0604020202020204" pitchFamily="34" charset="0"/>
              </a:rPr>
              <a:t>I’ll try not to get too deep in the weeds.  Among other things, we’ll discuss:</a:t>
            </a:r>
          </a:p>
          <a:p>
            <a:pPr lvl="1">
              <a:defRPr/>
            </a:pPr>
            <a:r>
              <a:rPr lang="en-US" altLang="en-US" sz="1400" dirty="0">
                <a:cs typeface="Arial" panose="020B0604020202020204" pitchFamily="34" charset="0"/>
              </a:rPr>
              <a:t>How we use our resources to support you</a:t>
            </a:r>
          </a:p>
          <a:p>
            <a:pPr lvl="1">
              <a:defRPr/>
            </a:pPr>
            <a:r>
              <a:rPr lang="en-US" altLang="en-US" sz="1400" dirty="0">
                <a:cs typeface="Arial" panose="020B0604020202020204" pitchFamily="34" charset="0"/>
              </a:rPr>
              <a:t>Describe legislation, past and present authorizing and funding our program</a:t>
            </a:r>
          </a:p>
          <a:p>
            <a:pPr lvl="1">
              <a:defRPr/>
            </a:pPr>
            <a:r>
              <a:rPr lang="en-US" altLang="en-US" sz="1400" dirty="0">
                <a:cs typeface="Arial" panose="020B0604020202020204" pitchFamily="34" charset="0"/>
              </a:rPr>
              <a:t>Discuss contract roles and responsibilities</a:t>
            </a:r>
          </a:p>
          <a:p>
            <a:pPr lvl="1">
              <a:defRPr/>
            </a:pPr>
            <a:r>
              <a:rPr lang="en-US" altLang="en-US" sz="1400" dirty="0">
                <a:cs typeface="Arial" panose="020B0604020202020204" pitchFamily="34" charset="0"/>
              </a:rPr>
              <a:t>Various topics pertaining to funds</a:t>
            </a:r>
          </a:p>
          <a:p>
            <a:pPr lvl="1">
              <a:defRPr/>
            </a:pPr>
            <a:r>
              <a:rPr lang="en-US" altLang="en-US" sz="1400" dirty="0">
                <a:cs typeface="Arial" panose="020B0604020202020204" pitchFamily="34" charset="0"/>
              </a:rPr>
              <a:t>Road Inventory</a:t>
            </a:r>
          </a:p>
          <a:p>
            <a:pPr lvl="1">
              <a:defRPr/>
            </a:pPr>
            <a:r>
              <a:rPr lang="en-US" altLang="en-US" sz="1400" dirty="0">
                <a:cs typeface="Arial" panose="020B0604020202020204" pitchFamily="34" charset="0"/>
              </a:rPr>
              <a:t>Repeat things that bear repeating </a:t>
            </a:r>
          </a:p>
          <a:p>
            <a:pPr marL="171450" indent="-171450">
              <a:defRPr/>
            </a:pPr>
            <a:r>
              <a:rPr lang="en-US" altLang="en-US" sz="1400" dirty="0">
                <a:cs typeface="Arial" panose="020B0604020202020204" pitchFamily="34" charset="0"/>
              </a:rPr>
              <a:t>My goal is to leave you with a better understanding of how we manage the program and how we serve you as our customer.  With a common understanding we can work together more effectively to get desirable outcomes from the program.   </a:t>
            </a:r>
          </a:p>
          <a:p>
            <a:pPr marL="171450" indent="-171450">
              <a:defRPr/>
            </a:pPr>
            <a:endParaRPr lang="en-US" altLang="en-US" dirty="0">
              <a:cs typeface="Arial" panose="020B0604020202020204" pitchFamily="34" charset="0"/>
            </a:endParaRPr>
          </a:p>
          <a:p>
            <a:pPr marL="171450" indent="-171450">
              <a:defRPr/>
            </a:pPr>
            <a:endParaRPr lang="en-US" altLang="en-US" dirty="0">
              <a:cs typeface="Arial" panose="020B0604020202020204" pitchFamily="34" charset="0"/>
            </a:endParaRPr>
          </a:p>
        </p:txBody>
      </p:sp>
      <p:sp>
        <p:nvSpPr>
          <p:cNvPr id="14340" name="Slide Number Placeholder 3">
            <a:extLst>
              <a:ext uri="{FF2B5EF4-FFF2-40B4-BE49-F238E27FC236}">
                <a16:creationId xmlns:a16="http://schemas.microsoft.com/office/drawing/2014/main" id="{B19E4385-E087-4A05-AD5F-C281AE846DA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1200">
                <a:solidFill>
                  <a:schemeClr val="tx1"/>
                </a:solidFill>
                <a:latin typeface="Times New Roman" panose="02020603050405020304" pitchFamily="18" charset="0"/>
              </a:defRPr>
            </a:lvl1pPr>
            <a:lvl2pPr marL="742950" indent="-285750">
              <a:spcBef>
                <a:spcPct val="30000"/>
              </a:spcBef>
              <a:buChar char="•"/>
              <a:defRPr sz="1200">
                <a:solidFill>
                  <a:schemeClr val="tx1"/>
                </a:solidFill>
                <a:latin typeface="Times New Roman" panose="02020603050405020304" pitchFamily="18" charset="0"/>
              </a:defRPr>
            </a:lvl2pPr>
            <a:lvl3pPr marL="1143000" indent="-228600">
              <a:spcBef>
                <a:spcPct val="30000"/>
              </a:spcBef>
              <a:buChar char="•"/>
              <a:defRPr sz="1200">
                <a:solidFill>
                  <a:schemeClr val="tx1"/>
                </a:solidFill>
                <a:latin typeface="Times New Roman" panose="02020603050405020304" pitchFamily="18" charset="0"/>
              </a:defRPr>
            </a:lvl3pPr>
            <a:lvl4pPr marL="1600200" indent="-228600">
              <a:spcBef>
                <a:spcPct val="30000"/>
              </a:spcBef>
              <a:buChar char="•"/>
              <a:defRPr sz="1200">
                <a:solidFill>
                  <a:schemeClr val="tx1"/>
                </a:solidFill>
                <a:latin typeface="Times New Roman" panose="02020603050405020304" pitchFamily="18" charset="0"/>
              </a:defRPr>
            </a:lvl4pPr>
            <a:lvl5pPr marL="2057400" indent="-228600">
              <a:spcBef>
                <a:spcPct val="30000"/>
              </a:spcBef>
              <a:buChar char="•"/>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buChar char="•"/>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buChar char="•"/>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buChar char="•"/>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buChar char="•"/>
              <a:defRPr sz="1200">
                <a:solidFill>
                  <a:schemeClr val="tx1"/>
                </a:solidFill>
                <a:latin typeface="Times New Roman" panose="02020603050405020304" pitchFamily="18" charset="0"/>
              </a:defRPr>
            </a:lvl9pPr>
          </a:lstStyle>
          <a:p>
            <a:pPr>
              <a:spcBef>
                <a:spcPct val="0"/>
              </a:spcBef>
              <a:buFontTx/>
              <a:buNone/>
            </a:pPr>
            <a:fld id="{BFC8901B-02F5-4D5D-8F67-05C72539A983}" type="slidenum">
              <a:rPr lang="en-US" altLang="en-US">
                <a:latin typeface="Arial" panose="020B0604020202020204" pitchFamily="34" charset="0"/>
              </a:rPr>
              <a:pPr>
                <a:spcBef>
                  <a:spcPct val="0"/>
                </a:spcBef>
                <a:buFontTx/>
                <a:buNone/>
              </a:pPr>
              <a:t>3</a:t>
            </a:fld>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09801EBF-5823-416D-A329-5BD50D7F7B63}"/>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6760D3B7-2F13-4A79-BE99-69728F971373}"/>
              </a:ext>
            </a:extLst>
          </p:cNvPr>
          <p:cNvSpPr>
            <a:spLocks noGrp="1"/>
          </p:cNvSpPr>
          <p:nvPr>
            <p:ph type="body" idx="1"/>
          </p:nvPr>
        </p:nvSpPr>
        <p:spPr>
          <a:xfrm>
            <a:off x="935038" y="4414838"/>
            <a:ext cx="5208587" cy="4529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sz="1400" dirty="0"/>
              <a:t>When we get your response to the NOFA funds go into a contract</a:t>
            </a:r>
          </a:p>
          <a:p>
            <a:pPr>
              <a:lnSpc>
                <a:spcPct val="90000"/>
              </a:lnSpc>
            </a:pPr>
            <a:r>
              <a:rPr lang="en-US" altLang="en-US" sz="1400" dirty="0"/>
              <a:t>All work is done under a contract which consists of 4 elements:  a statement of work, a fund amount, a timeline and reporting.   </a:t>
            </a:r>
          </a:p>
          <a:p>
            <a:pPr>
              <a:lnSpc>
                <a:spcPct val="90000"/>
              </a:lnSpc>
            </a:pPr>
            <a:r>
              <a:rPr lang="en-US" altLang="en-US" sz="1400" dirty="0"/>
              <a:t>Those are the things we look at in our oversight of the program. We offer technical assistance on all aspects of a contract.  </a:t>
            </a:r>
          </a:p>
          <a:p>
            <a:pPr>
              <a:lnSpc>
                <a:spcPct val="90000"/>
              </a:lnSpc>
            </a:pPr>
            <a:r>
              <a:rPr lang="en-US" altLang="en-US" sz="1400" dirty="0"/>
              <a:t>We’ve learned over time it’s best to keep contracts pure by work scope</a:t>
            </a:r>
          </a:p>
          <a:p>
            <a:pPr lvl="1">
              <a:lnSpc>
                <a:spcPct val="90000"/>
              </a:lnSpc>
            </a:pPr>
            <a:r>
              <a:rPr lang="en-US" altLang="en-US" sz="1400" dirty="0"/>
              <a:t>Therefore we have separate contracts for Planning, Maintenance, Design, Construction</a:t>
            </a:r>
          </a:p>
          <a:p>
            <a:pPr>
              <a:lnSpc>
                <a:spcPct val="90000"/>
              </a:lnSpc>
            </a:pPr>
            <a:r>
              <a:rPr lang="en-US" altLang="en-US" sz="1400" dirty="0"/>
              <a:t>Average of 4 open contracts per tribe.</a:t>
            </a:r>
          </a:p>
          <a:p>
            <a:pPr>
              <a:lnSpc>
                <a:spcPct val="90000"/>
              </a:lnSpc>
            </a:pPr>
            <a:r>
              <a:rPr lang="en-US" altLang="en-US" sz="1400" dirty="0"/>
              <a:t>We carry records on 1832 contracts in the region.  102 are closed.  It benefits tribes to close contracts when the work is done and funds expensed.</a:t>
            </a:r>
          </a:p>
          <a:p>
            <a:pPr>
              <a:lnSpc>
                <a:spcPct val="90000"/>
              </a:lnSpc>
            </a:pPr>
            <a:r>
              <a:rPr lang="en-US" altLang="en-US" sz="1400" dirty="0"/>
              <a:t>We can  also close G2G program agreements</a:t>
            </a:r>
          </a:p>
          <a:p>
            <a:pPr>
              <a:lnSpc>
                <a:spcPct val="90000"/>
              </a:lnSpc>
            </a:pPr>
            <a:r>
              <a:rPr lang="en-US" altLang="en-US" sz="1400" dirty="0"/>
              <a:t>Closed contract records go to the archives, but we maintain electronic records, to include deliverables</a:t>
            </a:r>
          </a:p>
          <a:p>
            <a:pPr>
              <a:lnSpc>
                <a:spcPct val="90000"/>
              </a:lnSpc>
            </a:pPr>
            <a:endParaRPr lang="en-US" altLang="en-US" sz="1000" dirty="0"/>
          </a:p>
          <a:p>
            <a:pPr lvl="1">
              <a:lnSpc>
                <a:spcPct val="90000"/>
              </a:lnSpc>
            </a:pPr>
            <a:endParaRPr lang="en-US" altLang="en-US" sz="1000" dirty="0"/>
          </a:p>
          <a:p>
            <a:pPr>
              <a:lnSpc>
                <a:spcPct val="90000"/>
              </a:lnSpc>
            </a:pPr>
            <a:endParaRPr lang="en-US" altLang="en-US" sz="1100" dirty="0"/>
          </a:p>
          <a:p>
            <a:pPr>
              <a:lnSpc>
                <a:spcPct val="90000"/>
              </a:lnSpc>
            </a:pPr>
            <a:endParaRPr lang="en-US" altLang="en-US" sz="1100" dirty="0"/>
          </a:p>
        </p:txBody>
      </p:sp>
      <p:sp>
        <p:nvSpPr>
          <p:cNvPr id="36868" name="Slide Number Placeholder 3">
            <a:extLst>
              <a:ext uri="{FF2B5EF4-FFF2-40B4-BE49-F238E27FC236}">
                <a16:creationId xmlns:a16="http://schemas.microsoft.com/office/drawing/2014/main" id="{2F59F6B5-8DD2-4F9C-AB1D-EF8470FC652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1200">
                <a:solidFill>
                  <a:schemeClr val="tx1"/>
                </a:solidFill>
                <a:latin typeface="Times New Roman" panose="02020603050405020304" pitchFamily="18" charset="0"/>
              </a:defRPr>
            </a:lvl1pPr>
            <a:lvl2pPr marL="742950" indent="-285750">
              <a:spcBef>
                <a:spcPct val="30000"/>
              </a:spcBef>
              <a:buChar char="•"/>
              <a:defRPr sz="1200">
                <a:solidFill>
                  <a:schemeClr val="tx1"/>
                </a:solidFill>
                <a:latin typeface="Times New Roman" panose="02020603050405020304" pitchFamily="18" charset="0"/>
              </a:defRPr>
            </a:lvl2pPr>
            <a:lvl3pPr marL="1143000" indent="-228600">
              <a:spcBef>
                <a:spcPct val="30000"/>
              </a:spcBef>
              <a:buChar char="•"/>
              <a:defRPr sz="1200">
                <a:solidFill>
                  <a:schemeClr val="tx1"/>
                </a:solidFill>
                <a:latin typeface="Times New Roman" panose="02020603050405020304" pitchFamily="18" charset="0"/>
              </a:defRPr>
            </a:lvl3pPr>
            <a:lvl4pPr marL="1600200" indent="-228600">
              <a:spcBef>
                <a:spcPct val="30000"/>
              </a:spcBef>
              <a:buChar char="•"/>
              <a:defRPr sz="1200">
                <a:solidFill>
                  <a:schemeClr val="tx1"/>
                </a:solidFill>
                <a:latin typeface="Times New Roman" panose="02020603050405020304" pitchFamily="18" charset="0"/>
              </a:defRPr>
            </a:lvl4pPr>
            <a:lvl5pPr marL="2057400" indent="-228600">
              <a:spcBef>
                <a:spcPct val="30000"/>
              </a:spcBef>
              <a:buChar char="•"/>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buChar char="•"/>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buChar char="•"/>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buChar char="•"/>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buChar char="•"/>
              <a:defRPr sz="1200">
                <a:solidFill>
                  <a:schemeClr val="tx1"/>
                </a:solidFill>
                <a:latin typeface="Times New Roman" panose="02020603050405020304" pitchFamily="18" charset="0"/>
              </a:defRPr>
            </a:lvl9pPr>
          </a:lstStyle>
          <a:p>
            <a:pPr>
              <a:spcBef>
                <a:spcPct val="0"/>
              </a:spcBef>
              <a:buFontTx/>
              <a:buNone/>
            </a:pPr>
            <a:fld id="{CDA7686C-DDEB-4026-AD5A-4A62E63561C8}" type="slidenum">
              <a:rPr lang="en-US" altLang="en-US">
                <a:latin typeface="Arial" panose="020B0604020202020204" pitchFamily="34" charset="0"/>
              </a:rPr>
              <a:pPr>
                <a:spcBef>
                  <a:spcPct val="0"/>
                </a:spcBef>
                <a:buFontTx/>
                <a:buNone/>
              </a:pPr>
              <a:t>21</a:t>
            </a:fld>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DB05F141-441F-4BCB-AD53-AFD074A6ADD3}"/>
              </a:ext>
            </a:extLst>
          </p:cNvPr>
          <p:cNvSpPr>
            <a:spLocks noGrp="1" noRot="1" noChangeAspect="1" noTextEdit="1"/>
          </p:cNvSpPr>
          <p:nvPr>
            <p:ph type="sldImg"/>
          </p:nvPr>
        </p:nvSpPr>
        <p:spPr>
          <a:xfrm>
            <a:off x="1192213" y="665163"/>
            <a:ext cx="4652962" cy="3489325"/>
          </a:xfrm>
          <a:ln/>
        </p:spPr>
      </p:sp>
      <p:sp>
        <p:nvSpPr>
          <p:cNvPr id="38915" name="Notes Placeholder 2">
            <a:extLst>
              <a:ext uri="{FF2B5EF4-FFF2-40B4-BE49-F238E27FC236}">
                <a16:creationId xmlns:a16="http://schemas.microsoft.com/office/drawing/2014/main" id="{9DC2D5EB-E7BB-4A9A-B0E3-98922CB9699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a:t>Self-Determination comes with some red tape.</a:t>
            </a:r>
          </a:p>
          <a:p>
            <a:pPr lvl="1"/>
            <a:r>
              <a:rPr lang="en-US" altLang="en-US" sz="1600" dirty="0"/>
              <a:t>TTP gives you tribal shares under the law and authorizes every FRT to perform TTP</a:t>
            </a:r>
          </a:p>
          <a:p>
            <a:pPr lvl="1"/>
            <a:r>
              <a:rPr lang="en-US" altLang="en-US" sz="1600" dirty="0"/>
              <a:t>Self-Determination, however, requires you to submit a proposal, subject to further approval, to get your funds</a:t>
            </a:r>
          </a:p>
          <a:p>
            <a:pPr lvl="1"/>
            <a:r>
              <a:rPr lang="en-US" altLang="en-US" sz="1600" dirty="0"/>
              <a:t>S-D also says you have to start a new contract every 5 years and to start a new contract you need to submit a proposal</a:t>
            </a:r>
          </a:p>
          <a:p>
            <a:r>
              <a:rPr lang="en-US" altLang="en-US" sz="1600" dirty="0"/>
              <a:t>New contract = new proposal.</a:t>
            </a:r>
          </a:p>
          <a:p>
            <a:r>
              <a:rPr lang="en-US" altLang="en-US" sz="1600" dirty="0"/>
              <a:t>We encourage tribes to contact your POC to initiate the proposal process and help with any technical assistance you may need.</a:t>
            </a:r>
          </a:p>
          <a:p>
            <a:endParaRPr lang="en-US" altLang="en-US" dirty="0"/>
          </a:p>
          <a:p>
            <a:endParaRPr lang="en-US" altLang="en-US" dirty="0"/>
          </a:p>
        </p:txBody>
      </p:sp>
      <p:sp>
        <p:nvSpPr>
          <p:cNvPr id="38916" name="Slide Number Placeholder 3">
            <a:extLst>
              <a:ext uri="{FF2B5EF4-FFF2-40B4-BE49-F238E27FC236}">
                <a16:creationId xmlns:a16="http://schemas.microsoft.com/office/drawing/2014/main" id="{C71DC547-1CBF-40D0-8E40-3FD2B940DDA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1200">
                <a:solidFill>
                  <a:schemeClr val="tx1"/>
                </a:solidFill>
                <a:latin typeface="Times New Roman" panose="02020603050405020304" pitchFamily="18" charset="0"/>
              </a:defRPr>
            </a:lvl1pPr>
            <a:lvl2pPr marL="742950" indent="-285750">
              <a:spcBef>
                <a:spcPct val="30000"/>
              </a:spcBef>
              <a:buChar char="•"/>
              <a:defRPr sz="1200">
                <a:solidFill>
                  <a:schemeClr val="tx1"/>
                </a:solidFill>
                <a:latin typeface="Times New Roman" panose="02020603050405020304" pitchFamily="18" charset="0"/>
              </a:defRPr>
            </a:lvl2pPr>
            <a:lvl3pPr marL="1143000" indent="-228600">
              <a:spcBef>
                <a:spcPct val="30000"/>
              </a:spcBef>
              <a:buChar char="•"/>
              <a:defRPr sz="1200">
                <a:solidFill>
                  <a:schemeClr val="tx1"/>
                </a:solidFill>
                <a:latin typeface="Times New Roman" panose="02020603050405020304" pitchFamily="18" charset="0"/>
              </a:defRPr>
            </a:lvl3pPr>
            <a:lvl4pPr marL="1600200" indent="-228600">
              <a:spcBef>
                <a:spcPct val="30000"/>
              </a:spcBef>
              <a:buChar char="•"/>
              <a:defRPr sz="1200">
                <a:solidFill>
                  <a:schemeClr val="tx1"/>
                </a:solidFill>
                <a:latin typeface="Times New Roman" panose="02020603050405020304" pitchFamily="18" charset="0"/>
              </a:defRPr>
            </a:lvl4pPr>
            <a:lvl5pPr marL="2057400" indent="-228600">
              <a:spcBef>
                <a:spcPct val="30000"/>
              </a:spcBef>
              <a:buChar char="•"/>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buChar char="•"/>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buChar char="•"/>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buChar char="•"/>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buChar char="•"/>
              <a:defRPr sz="1200">
                <a:solidFill>
                  <a:schemeClr val="tx1"/>
                </a:solidFill>
                <a:latin typeface="Times New Roman" panose="02020603050405020304" pitchFamily="18" charset="0"/>
              </a:defRPr>
            </a:lvl9pPr>
          </a:lstStyle>
          <a:p>
            <a:pPr>
              <a:spcBef>
                <a:spcPct val="0"/>
              </a:spcBef>
              <a:buFontTx/>
              <a:buNone/>
            </a:pPr>
            <a:fld id="{1C9EF571-80A7-4E10-A981-B776BA813864}" type="slidenum">
              <a:rPr lang="en-US" altLang="en-US">
                <a:latin typeface="Arial" panose="020B0604020202020204" pitchFamily="34" charset="0"/>
              </a:rPr>
              <a:pPr>
                <a:spcBef>
                  <a:spcPct val="0"/>
                </a:spcBef>
                <a:buFontTx/>
                <a:buNone/>
              </a:pPr>
              <a:t>22</a:t>
            </a:fld>
            <a:endParaRPr lang="en-US" altLang="en-US" dirty="0">
              <a:latin typeface="Arial" panose="020B0604020202020204" pitchFamily="34" charset="0"/>
            </a:endParaRPr>
          </a:p>
        </p:txBody>
      </p:sp>
    </p:spTree>
    <p:extLst>
      <p:ext uri="{BB962C8B-B14F-4D97-AF65-F5344CB8AC3E}">
        <p14:creationId xmlns:p14="http://schemas.microsoft.com/office/powerpoint/2010/main" val="2540113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C95D7D3-3D82-4912-97B8-ADAF8E01253F}"/>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C484EE9B-E8B4-4783-8EC4-D7364133A14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dirty="0"/>
              <a:t>G2G program agreements are a good thing!  An alternative to 638 contracts.</a:t>
            </a:r>
          </a:p>
          <a:p>
            <a:r>
              <a:rPr lang="en-US" altLang="en-US" sz="1400" dirty="0"/>
              <a:t>The program agreement is a government-to-government agreement between the Director of the BIA and the Tribal President</a:t>
            </a:r>
          </a:p>
          <a:p>
            <a:r>
              <a:rPr lang="en-US" altLang="en-US" sz="1400" dirty="0"/>
              <a:t>Big advantage for the tribe is we can obligate the full amount more quickly than the 638 process and funds are available in full immediately upon obligation.  Also reports are due every six months instead of quarterly.  In addition, proposals are eliminated and funds can be reallocated across approved activities at the tribes discretion without a contract modification.</a:t>
            </a:r>
          </a:p>
          <a:p>
            <a:r>
              <a:rPr lang="en-US" altLang="en-US" sz="1400" dirty="0"/>
              <a:t>Tribes can proceed with construction without a NTP</a:t>
            </a:r>
          </a:p>
          <a:p>
            <a:r>
              <a:rPr lang="en-US" altLang="en-US" sz="1400" dirty="0"/>
              <a:t>BIA provides technical assistance upon request</a:t>
            </a:r>
          </a:p>
          <a:p>
            <a:r>
              <a:rPr lang="en-US" altLang="en-US" sz="1400" dirty="0"/>
              <a:t>We have implemented 86 of these across 38 tribes with a cumulative award amount of $17.6M</a:t>
            </a:r>
          </a:p>
          <a:p>
            <a:r>
              <a:rPr lang="en-US" altLang="en-US" sz="1400" dirty="0"/>
              <a:t>The new BIL requires the establishment of all new program agreements</a:t>
            </a:r>
          </a:p>
          <a:p>
            <a:endParaRPr lang="en-US" altLang="en-US" sz="1400" dirty="0"/>
          </a:p>
          <a:p>
            <a:endParaRPr lang="en-US" altLang="en-US" sz="1400" dirty="0"/>
          </a:p>
          <a:p>
            <a:pPr>
              <a:buNone/>
            </a:pPr>
            <a:endParaRPr lang="en-US" altLang="en-US" sz="1100" dirty="0"/>
          </a:p>
        </p:txBody>
      </p:sp>
      <p:sp>
        <p:nvSpPr>
          <p:cNvPr id="40964" name="Slide Number Placeholder 3">
            <a:extLst>
              <a:ext uri="{FF2B5EF4-FFF2-40B4-BE49-F238E27FC236}">
                <a16:creationId xmlns:a16="http://schemas.microsoft.com/office/drawing/2014/main" id="{154C0E53-01F1-4DB5-888C-A279B1AD799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1200">
                <a:solidFill>
                  <a:schemeClr val="tx1"/>
                </a:solidFill>
                <a:latin typeface="Times New Roman" panose="02020603050405020304" pitchFamily="18" charset="0"/>
              </a:defRPr>
            </a:lvl1pPr>
            <a:lvl2pPr marL="742950" indent="-285750">
              <a:spcBef>
                <a:spcPct val="30000"/>
              </a:spcBef>
              <a:buChar char="•"/>
              <a:defRPr sz="1200">
                <a:solidFill>
                  <a:schemeClr val="tx1"/>
                </a:solidFill>
                <a:latin typeface="Times New Roman" panose="02020603050405020304" pitchFamily="18" charset="0"/>
              </a:defRPr>
            </a:lvl2pPr>
            <a:lvl3pPr marL="1143000" indent="-228600">
              <a:spcBef>
                <a:spcPct val="30000"/>
              </a:spcBef>
              <a:buChar char="•"/>
              <a:defRPr sz="1200">
                <a:solidFill>
                  <a:schemeClr val="tx1"/>
                </a:solidFill>
                <a:latin typeface="Times New Roman" panose="02020603050405020304" pitchFamily="18" charset="0"/>
              </a:defRPr>
            </a:lvl3pPr>
            <a:lvl4pPr marL="1600200" indent="-228600">
              <a:spcBef>
                <a:spcPct val="30000"/>
              </a:spcBef>
              <a:buChar char="•"/>
              <a:defRPr sz="1200">
                <a:solidFill>
                  <a:schemeClr val="tx1"/>
                </a:solidFill>
                <a:latin typeface="Times New Roman" panose="02020603050405020304" pitchFamily="18" charset="0"/>
              </a:defRPr>
            </a:lvl4pPr>
            <a:lvl5pPr marL="2057400" indent="-228600">
              <a:spcBef>
                <a:spcPct val="30000"/>
              </a:spcBef>
              <a:buChar char="•"/>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buChar char="•"/>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buChar char="•"/>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buChar char="•"/>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buChar char="•"/>
              <a:defRPr sz="1200">
                <a:solidFill>
                  <a:schemeClr val="tx1"/>
                </a:solidFill>
                <a:latin typeface="Times New Roman" panose="02020603050405020304" pitchFamily="18" charset="0"/>
              </a:defRPr>
            </a:lvl9pPr>
          </a:lstStyle>
          <a:p>
            <a:pPr>
              <a:spcBef>
                <a:spcPct val="0"/>
              </a:spcBef>
              <a:buFontTx/>
              <a:buNone/>
            </a:pPr>
            <a:fld id="{92FF2CED-BA62-4D52-B9F8-52CCE1B9325D}" type="slidenum">
              <a:rPr lang="en-US" altLang="en-US">
                <a:latin typeface="Arial" panose="020B0604020202020204" pitchFamily="34" charset="0"/>
              </a:rPr>
              <a:pPr>
                <a:spcBef>
                  <a:spcPct val="0"/>
                </a:spcBef>
                <a:buFontTx/>
                <a:buNone/>
              </a:pPr>
              <a:t>23</a:t>
            </a:fld>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B1A85906-AE4A-4104-8D47-4E9182C030F3}"/>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6434D6A3-B6EC-47C1-A30C-FBF8B6E2B57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dirty="0"/>
              <a:t>My engineers wear many hats and one area they spend a lot of time on is financial management.  </a:t>
            </a:r>
          </a:p>
          <a:p>
            <a:r>
              <a:rPr lang="en-US" altLang="en-US" sz="1400" dirty="0"/>
              <a:t>Sound financial management is a top priority.</a:t>
            </a:r>
          </a:p>
          <a:p>
            <a:r>
              <a:rPr lang="en-US" altLang="en-US" sz="1400" dirty="0"/>
              <a:t>This is my “green and gold” slide which quantifies financial transactions over past 10 years</a:t>
            </a:r>
          </a:p>
          <a:p>
            <a:pPr marL="742950" lvl="1" indent="-285750"/>
            <a:r>
              <a:rPr lang="en-US" altLang="en-US" sz="1400" dirty="0"/>
              <a:t>Obligations in green (1 obligation = 1 funded contract line item) </a:t>
            </a:r>
          </a:p>
          <a:p>
            <a:pPr marL="742950" lvl="1" indent="-285750"/>
            <a:r>
              <a:rPr lang="en-US" altLang="en-US" sz="1400" dirty="0"/>
              <a:t>Payments in gold</a:t>
            </a:r>
          </a:p>
          <a:p>
            <a:r>
              <a:rPr lang="en-US" altLang="en-US" sz="1400" dirty="0"/>
              <a:t>The number at the top of the bars is the number of transactions and the dollar amount in $1Ms is on the left vertical axis</a:t>
            </a:r>
          </a:p>
          <a:p>
            <a:r>
              <a:rPr lang="en-US" altLang="en-US" sz="1400" dirty="0"/>
              <a:t>In all 9,290 financial transactions occurred during this 10 year period totaling $429M. </a:t>
            </a:r>
          </a:p>
          <a:p>
            <a:r>
              <a:rPr lang="en-US" altLang="en-US" sz="1400" dirty="0"/>
              <a:t>All transactions involve a coordinated effort between the tribe, Transportation and self-determination. There’s a significant amount of documentation and record keeping associated with each one of these transactions.</a:t>
            </a:r>
          </a:p>
          <a:p>
            <a:r>
              <a:rPr lang="en-US" altLang="en-US" sz="1400" dirty="0"/>
              <a:t>We’ve become adept at obligating and paying funds because we get more practice than anybody else. </a:t>
            </a:r>
          </a:p>
        </p:txBody>
      </p:sp>
      <p:sp>
        <p:nvSpPr>
          <p:cNvPr id="43012" name="Slide Number Placeholder 3">
            <a:extLst>
              <a:ext uri="{FF2B5EF4-FFF2-40B4-BE49-F238E27FC236}">
                <a16:creationId xmlns:a16="http://schemas.microsoft.com/office/drawing/2014/main" id="{7F10652F-0CD7-40EC-AFFB-28697AC4BA2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1200">
                <a:solidFill>
                  <a:schemeClr val="tx1"/>
                </a:solidFill>
                <a:latin typeface="Times New Roman" panose="02020603050405020304" pitchFamily="18" charset="0"/>
              </a:defRPr>
            </a:lvl1pPr>
            <a:lvl2pPr marL="742950" indent="-285750">
              <a:spcBef>
                <a:spcPct val="30000"/>
              </a:spcBef>
              <a:buChar char="•"/>
              <a:defRPr sz="1200">
                <a:solidFill>
                  <a:schemeClr val="tx1"/>
                </a:solidFill>
                <a:latin typeface="Times New Roman" panose="02020603050405020304" pitchFamily="18" charset="0"/>
              </a:defRPr>
            </a:lvl2pPr>
            <a:lvl3pPr marL="1143000" indent="-228600">
              <a:spcBef>
                <a:spcPct val="30000"/>
              </a:spcBef>
              <a:buChar char="•"/>
              <a:defRPr sz="1200">
                <a:solidFill>
                  <a:schemeClr val="tx1"/>
                </a:solidFill>
                <a:latin typeface="Times New Roman" panose="02020603050405020304" pitchFamily="18" charset="0"/>
              </a:defRPr>
            </a:lvl3pPr>
            <a:lvl4pPr marL="1600200" indent="-228600">
              <a:spcBef>
                <a:spcPct val="30000"/>
              </a:spcBef>
              <a:buChar char="•"/>
              <a:defRPr sz="1200">
                <a:solidFill>
                  <a:schemeClr val="tx1"/>
                </a:solidFill>
                <a:latin typeface="Times New Roman" panose="02020603050405020304" pitchFamily="18" charset="0"/>
              </a:defRPr>
            </a:lvl4pPr>
            <a:lvl5pPr marL="2057400" indent="-228600">
              <a:spcBef>
                <a:spcPct val="30000"/>
              </a:spcBef>
              <a:buChar char="•"/>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buChar char="•"/>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buChar char="•"/>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buChar char="•"/>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buChar char="•"/>
              <a:defRPr sz="1200">
                <a:solidFill>
                  <a:schemeClr val="tx1"/>
                </a:solidFill>
                <a:latin typeface="Times New Roman" panose="02020603050405020304" pitchFamily="18" charset="0"/>
              </a:defRPr>
            </a:lvl9pPr>
          </a:lstStyle>
          <a:p>
            <a:pPr>
              <a:spcBef>
                <a:spcPct val="0"/>
              </a:spcBef>
              <a:buFontTx/>
              <a:buNone/>
            </a:pPr>
            <a:fld id="{36A3C0F4-DAF8-40C5-A0B2-28ADC8B70D36}" type="slidenum">
              <a:rPr lang="en-US" altLang="en-US">
                <a:latin typeface="Arial" panose="020B0604020202020204" pitchFamily="34" charset="0"/>
              </a:rPr>
              <a:pPr>
                <a:spcBef>
                  <a:spcPct val="0"/>
                </a:spcBef>
                <a:buFontTx/>
                <a:buNone/>
              </a:pPr>
              <a:t>24</a:t>
            </a:fld>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7C3883AA-5341-4952-A3FD-18C9FC9BD966}"/>
              </a:ext>
            </a:extLst>
          </p:cNvPr>
          <p:cNvSpPr>
            <a:spLocks noGrp="1" noRot="1" noChangeAspect="1" noTextEdit="1"/>
          </p:cNvSpPr>
          <p:nvPr>
            <p:ph type="sldImg"/>
          </p:nvPr>
        </p:nvSpPr>
        <p:spPr>
          <a:ln/>
        </p:spPr>
      </p:sp>
      <p:sp>
        <p:nvSpPr>
          <p:cNvPr id="45059" name="Notes Placeholder 2">
            <a:extLst>
              <a:ext uri="{FF2B5EF4-FFF2-40B4-BE49-F238E27FC236}">
                <a16:creationId xmlns:a16="http://schemas.microsoft.com/office/drawing/2014/main" id="{9A04D18B-CB51-4783-B42C-D23FF15794B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dirty="0"/>
              <a:t>It’s imperative you report on your contracts—compliance with reporting is the first thing we check when a contract payment is requested</a:t>
            </a:r>
          </a:p>
          <a:p>
            <a:r>
              <a:rPr lang="en-US" altLang="en-US" sz="1400" dirty="0"/>
              <a:t>Reporting is a contractual requirement—failure to report is a sign that something’s not right.</a:t>
            </a:r>
          </a:p>
          <a:p>
            <a:r>
              <a:rPr lang="en-US" altLang="en-US" sz="1400" dirty="0"/>
              <a:t>Graphic indicates the reporting deadlines for quarterly and semi-annual reports.</a:t>
            </a:r>
          </a:p>
          <a:p>
            <a:r>
              <a:rPr lang="en-US" altLang="en-US" sz="1400" dirty="0"/>
              <a:t>The end of March is the end of the 2</a:t>
            </a:r>
            <a:r>
              <a:rPr lang="en-US" altLang="en-US" sz="1400" baseline="30000" dirty="0"/>
              <a:t>nd</a:t>
            </a:r>
            <a:r>
              <a:rPr lang="en-US" altLang="en-US" sz="1400" dirty="0"/>
              <a:t> quarter, so those reports will be due by the end of April. </a:t>
            </a:r>
          </a:p>
          <a:p>
            <a:r>
              <a:rPr lang="en-US" altLang="en-US" sz="1400" dirty="0"/>
              <a:t>Remember the COVID funds require a separate SF425 report.  Every tribe received these funds, as a plus-up to the TTP program, in FY2021 </a:t>
            </a:r>
          </a:p>
          <a:p>
            <a:pPr marL="171450" indent="-171450"/>
            <a:r>
              <a:rPr lang="en-US" altLang="en-US" sz="1400" dirty="0"/>
              <a:t>Reports are also required semi-annually for program agreements.  The next report, for the first 6 months of FY2022, will be due by the end of May. The annual PORT report due at the end of December will suffice as the report for the 2</a:t>
            </a:r>
            <a:r>
              <a:rPr lang="en-US" altLang="en-US" sz="1400" baseline="30000" dirty="0"/>
              <a:t>nd</a:t>
            </a:r>
            <a:r>
              <a:rPr lang="en-US" altLang="en-US" sz="1400" dirty="0"/>
              <a:t> semi-annual report.</a:t>
            </a:r>
          </a:p>
          <a:p>
            <a:pPr marL="171450" indent="-171450"/>
            <a:endParaRPr lang="en-US" altLang="en-US" dirty="0"/>
          </a:p>
          <a:p>
            <a:endParaRPr lang="en-US" altLang="en-US" dirty="0"/>
          </a:p>
          <a:p>
            <a:endParaRPr lang="en-US" altLang="en-US" dirty="0"/>
          </a:p>
        </p:txBody>
      </p:sp>
      <p:sp>
        <p:nvSpPr>
          <p:cNvPr id="45060" name="Slide Number Placeholder 3">
            <a:extLst>
              <a:ext uri="{FF2B5EF4-FFF2-40B4-BE49-F238E27FC236}">
                <a16:creationId xmlns:a16="http://schemas.microsoft.com/office/drawing/2014/main" id="{5C12284C-42BE-4852-8647-51BD54D0511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1200">
                <a:solidFill>
                  <a:schemeClr val="tx1"/>
                </a:solidFill>
                <a:latin typeface="Times New Roman" panose="02020603050405020304" pitchFamily="18" charset="0"/>
              </a:defRPr>
            </a:lvl1pPr>
            <a:lvl2pPr marL="742950" indent="-285750">
              <a:spcBef>
                <a:spcPct val="30000"/>
              </a:spcBef>
              <a:buChar char="•"/>
              <a:defRPr sz="1200">
                <a:solidFill>
                  <a:schemeClr val="tx1"/>
                </a:solidFill>
                <a:latin typeface="Times New Roman" panose="02020603050405020304" pitchFamily="18" charset="0"/>
              </a:defRPr>
            </a:lvl2pPr>
            <a:lvl3pPr marL="1143000" indent="-228600">
              <a:spcBef>
                <a:spcPct val="30000"/>
              </a:spcBef>
              <a:buChar char="•"/>
              <a:defRPr sz="1200">
                <a:solidFill>
                  <a:schemeClr val="tx1"/>
                </a:solidFill>
                <a:latin typeface="Times New Roman" panose="02020603050405020304" pitchFamily="18" charset="0"/>
              </a:defRPr>
            </a:lvl3pPr>
            <a:lvl4pPr marL="1600200" indent="-228600">
              <a:spcBef>
                <a:spcPct val="30000"/>
              </a:spcBef>
              <a:buChar char="•"/>
              <a:defRPr sz="1200">
                <a:solidFill>
                  <a:schemeClr val="tx1"/>
                </a:solidFill>
                <a:latin typeface="Times New Roman" panose="02020603050405020304" pitchFamily="18" charset="0"/>
              </a:defRPr>
            </a:lvl4pPr>
            <a:lvl5pPr marL="2057400" indent="-228600">
              <a:spcBef>
                <a:spcPct val="30000"/>
              </a:spcBef>
              <a:buChar char="•"/>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buChar char="•"/>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buChar char="•"/>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buChar char="•"/>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buChar char="•"/>
              <a:defRPr sz="1200">
                <a:solidFill>
                  <a:schemeClr val="tx1"/>
                </a:solidFill>
                <a:latin typeface="Times New Roman" panose="02020603050405020304" pitchFamily="18" charset="0"/>
              </a:defRPr>
            </a:lvl9pPr>
          </a:lstStyle>
          <a:p>
            <a:pPr>
              <a:spcBef>
                <a:spcPct val="0"/>
              </a:spcBef>
              <a:buFontTx/>
              <a:buNone/>
            </a:pPr>
            <a:fld id="{15411B6B-C564-45E2-9695-A7397324B75C}" type="slidenum">
              <a:rPr lang="en-US" altLang="en-US">
                <a:latin typeface="Arial" panose="020B0604020202020204" pitchFamily="34" charset="0"/>
              </a:rPr>
              <a:pPr>
                <a:spcBef>
                  <a:spcPct val="0"/>
                </a:spcBef>
                <a:buFontTx/>
                <a:buNone/>
              </a:pPr>
              <a:t>25</a:t>
            </a:fld>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B45545D2-57A0-472C-B712-0DC4E7B7F8CE}"/>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ABB1F6A9-4B59-422A-B018-5515AE12335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Single audits are required if $750K in Federal funds are expended in a fiscal year.  </a:t>
            </a:r>
          </a:p>
          <a:p>
            <a:r>
              <a:rPr lang="en-US" altLang="en-US" dirty="0"/>
              <a:t>Failure to complete required audits results in sanctions.</a:t>
            </a:r>
          </a:p>
          <a:p>
            <a:r>
              <a:rPr lang="en-US" altLang="en-US" dirty="0"/>
              <a:t>Deferred revenue shortfalls (sometimes called questioned costs) seem to be the most common finding.  A deferred revenue shortfall occurs when funds have been advanced, but cash is not on hand, and the contract work associated with the advance has not been completed.   It’s a serious situation that suggests advanced funds were used for something other than their intended purpose.   This can lead to contract termination, collection and sanctions. </a:t>
            </a:r>
          </a:p>
          <a:p>
            <a:r>
              <a:rPr lang="en-US" altLang="en-US" dirty="0"/>
              <a:t> Unfortunately the TTP program is frequently cited for deferred revenue shortfalls. Where audit findings involve TTP funds, my office will be involved to ensure corrective actions have been taken and that funds fully accounted for.</a:t>
            </a:r>
          </a:p>
          <a:p>
            <a:r>
              <a:rPr lang="en-US" altLang="en-US" dirty="0"/>
              <a:t>TTP funds are not discretionary funds and therefore shouldn’t be pooled in a general fund.  TTP funds should not be transferred to general fund account, lent to such an account, or expended for programs not authorized by the laws, regulations and contracts that govern use of the funds. </a:t>
            </a:r>
          </a:p>
          <a:p>
            <a:endParaRPr lang="en-US" altLang="en-US" dirty="0"/>
          </a:p>
        </p:txBody>
      </p:sp>
      <p:sp>
        <p:nvSpPr>
          <p:cNvPr id="47108" name="Slide Number Placeholder 3">
            <a:extLst>
              <a:ext uri="{FF2B5EF4-FFF2-40B4-BE49-F238E27FC236}">
                <a16:creationId xmlns:a16="http://schemas.microsoft.com/office/drawing/2014/main" id="{AD549BE9-9ACB-4A56-B4A8-6ACED992472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1200">
                <a:solidFill>
                  <a:schemeClr val="tx1"/>
                </a:solidFill>
                <a:latin typeface="Times New Roman" panose="02020603050405020304" pitchFamily="18" charset="0"/>
              </a:defRPr>
            </a:lvl1pPr>
            <a:lvl2pPr marL="742950" indent="-285750">
              <a:spcBef>
                <a:spcPct val="30000"/>
              </a:spcBef>
              <a:buChar char="•"/>
              <a:defRPr sz="1200">
                <a:solidFill>
                  <a:schemeClr val="tx1"/>
                </a:solidFill>
                <a:latin typeface="Times New Roman" panose="02020603050405020304" pitchFamily="18" charset="0"/>
              </a:defRPr>
            </a:lvl2pPr>
            <a:lvl3pPr marL="1143000" indent="-228600">
              <a:spcBef>
                <a:spcPct val="30000"/>
              </a:spcBef>
              <a:buChar char="•"/>
              <a:defRPr sz="1200">
                <a:solidFill>
                  <a:schemeClr val="tx1"/>
                </a:solidFill>
                <a:latin typeface="Times New Roman" panose="02020603050405020304" pitchFamily="18" charset="0"/>
              </a:defRPr>
            </a:lvl3pPr>
            <a:lvl4pPr marL="1600200" indent="-228600">
              <a:spcBef>
                <a:spcPct val="30000"/>
              </a:spcBef>
              <a:buChar char="•"/>
              <a:defRPr sz="1200">
                <a:solidFill>
                  <a:schemeClr val="tx1"/>
                </a:solidFill>
                <a:latin typeface="Times New Roman" panose="02020603050405020304" pitchFamily="18" charset="0"/>
              </a:defRPr>
            </a:lvl4pPr>
            <a:lvl5pPr marL="2057400" indent="-228600">
              <a:spcBef>
                <a:spcPct val="30000"/>
              </a:spcBef>
              <a:buChar char="•"/>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buChar char="•"/>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buChar char="•"/>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buChar char="•"/>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buChar char="•"/>
              <a:defRPr sz="1200">
                <a:solidFill>
                  <a:schemeClr val="tx1"/>
                </a:solidFill>
                <a:latin typeface="Times New Roman" panose="02020603050405020304" pitchFamily="18" charset="0"/>
              </a:defRPr>
            </a:lvl9pPr>
          </a:lstStyle>
          <a:p>
            <a:pPr>
              <a:spcBef>
                <a:spcPct val="0"/>
              </a:spcBef>
              <a:buFontTx/>
              <a:buNone/>
            </a:pPr>
            <a:fld id="{175EDD70-2B0B-4B78-A4BB-A91C4B4897CF}" type="slidenum">
              <a:rPr lang="en-US" altLang="en-US">
                <a:latin typeface="Arial" panose="020B0604020202020204" pitchFamily="34" charset="0"/>
              </a:rPr>
              <a:pPr>
                <a:spcBef>
                  <a:spcPct val="0"/>
                </a:spcBef>
                <a:buFontTx/>
                <a:buNone/>
              </a:pPr>
              <a:t>26</a:t>
            </a:fld>
            <a:endParaRPr lang="en-US" altLang="en-US" dirty="0">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CF4AAB3E-77E5-47CC-8346-EE0CD33BB503}"/>
              </a:ext>
            </a:extLst>
          </p:cNvPr>
          <p:cNvSpPr>
            <a:spLocks noGrp="1" noRot="1" noChangeAspect="1" noTextEdit="1"/>
          </p:cNvSpPr>
          <p:nvPr>
            <p:ph type="sldImg"/>
          </p:nvPr>
        </p:nvSpPr>
        <p:spPr>
          <a:ln/>
        </p:spPr>
      </p:sp>
      <p:sp>
        <p:nvSpPr>
          <p:cNvPr id="49155" name="Notes Placeholder 2">
            <a:extLst>
              <a:ext uri="{FF2B5EF4-FFF2-40B4-BE49-F238E27FC236}">
                <a16:creationId xmlns:a16="http://schemas.microsoft.com/office/drawing/2014/main" id="{2588C7D6-08F0-4641-AC14-0BDF5C354AE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dirty="0">
                <a:cs typeface="Times New Roman" panose="02020603050405020304" pitchFamily="18" charset="0"/>
              </a:rPr>
              <a:t>The National Tribal Transportation Facility Inventory is a key component of our program—only transportation assets in the inventory are eligible for funding </a:t>
            </a:r>
          </a:p>
          <a:p>
            <a:r>
              <a:rPr lang="en-US" altLang="en-US" sz="1400" dirty="0">
                <a:cs typeface="Times New Roman" panose="02020603050405020304" pitchFamily="18" charset="0"/>
              </a:rPr>
              <a:t>Inventory updating is a basic responsibility of tribes under planning contracts</a:t>
            </a:r>
          </a:p>
          <a:p>
            <a:r>
              <a:rPr lang="en-US" altLang="en-US" sz="1400" dirty="0">
                <a:cs typeface="Times New Roman" panose="02020603050405020304" pitchFamily="18" charset="0"/>
              </a:rPr>
              <a:t>New additions to the inventory are processed on an annual timeline</a:t>
            </a:r>
          </a:p>
          <a:p>
            <a:r>
              <a:rPr lang="en-US" altLang="en-US" sz="1400" dirty="0">
                <a:cs typeface="Times New Roman" panose="02020603050405020304" pitchFamily="18" charset="0"/>
              </a:rPr>
              <a:t>2022 cycle kicked off last November</a:t>
            </a:r>
          </a:p>
          <a:p>
            <a:pPr lvl="1"/>
            <a:r>
              <a:rPr lang="en-US" altLang="en-US" sz="1400" dirty="0">
                <a:cs typeface="Times New Roman" panose="02020603050405020304" pitchFamily="18" charset="0"/>
              </a:rPr>
              <a:t>Copy of inventory provided to tribes on 11/4 to start the cycle</a:t>
            </a:r>
          </a:p>
          <a:p>
            <a:r>
              <a:rPr lang="en-US" altLang="en-US" sz="1400" dirty="0"/>
              <a:t>Inventory updates for all Alaska tribes goes through the BIA.  If a tribe seeks to add a new proposed road to the inventory a separate BIA/FHWA quality assurance team will also review the submittal to ensure all documentation requirements are met.</a:t>
            </a:r>
            <a:endParaRPr lang="en-US" altLang="en-US" sz="1400" dirty="0">
              <a:cs typeface="Times New Roman" panose="02020603050405020304" pitchFamily="18" charset="0"/>
            </a:endParaRPr>
          </a:p>
          <a:p>
            <a:r>
              <a:rPr lang="en-US" altLang="en-US" sz="1400" dirty="0">
                <a:cs typeface="Times New Roman" panose="02020603050405020304" pitchFamily="18" charset="0"/>
              </a:rPr>
              <a:t>Only 8 Tribes submitted inventory updates in 2022, the lowest amount in the last 13 years.</a:t>
            </a:r>
          </a:p>
          <a:p>
            <a:r>
              <a:rPr lang="en-US" altLang="en-US" sz="1400" dirty="0">
                <a:cs typeface="Times New Roman" panose="02020603050405020304" pitchFamily="18" charset="0"/>
              </a:rPr>
              <a:t>Corrections to the inventory can be made at any time.</a:t>
            </a:r>
          </a:p>
          <a:p>
            <a:pPr lvl="2">
              <a:buFontTx/>
              <a:buNone/>
            </a:pPr>
            <a:endParaRPr lang="en-US" altLang="en-US" dirty="0">
              <a:cs typeface="Times New Roman" panose="02020603050405020304" pitchFamily="18" charset="0"/>
            </a:endParaRPr>
          </a:p>
          <a:p>
            <a:endParaRPr lang="en-US" altLang="en-US" sz="1400" dirty="0">
              <a:cs typeface="Times New Roman" panose="02020603050405020304" pitchFamily="18" charset="0"/>
            </a:endParaRPr>
          </a:p>
          <a:p>
            <a:pPr lvl="2"/>
            <a:endParaRPr lang="en-US" altLang="en-US" dirty="0">
              <a:solidFill>
                <a:srgbClr val="FF0000"/>
              </a:solidFill>
              <a:cs typeface="Times New Roman" panose="02020603050405020304" pitchFamily="18" charset="0"/>
            </a:endParaRPr>
          </a:p>
          <a:p>
            <a:pPr lvl="1"/>
            <a:endParaRPr lang="en-US" altLang="en-US" dirty="0">
              <a:cs typeface="Times New Roman" panose="02020603050405020304" pitchFamily="18" charset="0"/>
            </a:endParaRPr>
          </a:p>
          <a:p>
            <a:endParaRPr lang="en-US" altLang="en-US" sz="1400" dirty="0"/>
          </a:p>
          <a:p>
            <a:endParaRPr lang="en-US" altLang="en-US" sz="1400" dirty="0"/>
          </a:p>
        </p:txBody>
      </p:sp>
      <p:sp>
        <p:nvSpPr>
          <p:cNvPr id="49156" name="Slide Number Placeholder 3">
            <a:extLst>
              <a:ext uri="{FF2B5EF4-FFF2-40B4-BE49-F238E27FC236}">
                <a16:creationId xmlns:a16="http://schemas.microsoft.com/office/drawing/2014/main" id="{C6022677-E156-4BDF-884A-6F18414AF67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1200">
                <a:solidFill>
                  <a:schemeClr val="tx1"/>
                </a:solidFill>
                <a:latin typeface="Times New Roman" panose="02020603050405020304" pitchFamily="18" charset="0"/>
              </a:defRPr>
            </a:lvl1pPr>
            <a:lvl2pPr marL="742950" indent="-285750">
              <a:spcBef>
                <a:spcPct val="30000"/>
              </a:spcBef>
              <a:buChar char="•"/>
              <a:defRPr sz="1200">
                <a:solidFill>
                  <a:schemeClr val="tx1"/>
                </a:solidFill>
                <a:latin typeface="Times New Roman" panose="02020603050405020304" pitchFamily="18" charset="0"/>
              </a:defRPr>
            </a:lvl2pPr>
            <a:lvl3pPr marL="1143000" indent="-228600">
              <a:spcBef>
                <a:spcPct val="30000"/>
              </a:spcBef>
              <a:buChar char="•"/>
              <a:defRPr sz="1200">
                <a:solidFill>
                  <a:schemeClr val="tx1"/>
                </a:solidFill>
                <a:latin typeface="Times New Roman" panose="02020603050405020304" pitchFamily="18" charset="0"/>
              </a:defRPr>
            </a:lvl3pPr>
            <a:lvl4pPr marL="1600200" indent="-228600">
              <a:spcBef>
                <a:spcPct val="30000"/>
              </a:spcBef>
              <a:buChar char="•"/>
              <a:defRPr sz="1200">
                <a:solidFill>
                  <a:schemeClr val="tx1"/>
                </a:solidFill>
                <a:latin typeface="Times New Roman" panose="02020603050405020304" pitchFamily="18" charset="0"/>
              </a:defRPr>
            </a:lvl4pPr>
            <a:lvl5pPr marL="2057400" indent="-228600">
              <a:spcBef>
                <a:spcPct val="30000"/>
              </a:spcBef>
              <a:buChar char="•"/>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buChar char="•"/>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buChar char="•"/>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buChar char="•"/>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buChar char="•"/>
              <a:defRPr sz="1200">
                <a:solidFill>
                  <a:schemeClr val="tx1"/>
                </a:solidFill>
                <a:latin typeface="Times New Roman" panose="02020603050405020304" pitchFamily="18" charset="0"/>
              </a:defRPr>
            </a:lvl9pPr>
          </a:lstStyle>
          <a:p>
            <a:pPr>
              <a:spcBef>
                <a:spcPct val="0"/>
              </a:spcBef>
              <a:buFontTx/>
              <a:buNone/>
            </a:pPr>
            <a:fld id="{7CD292B2-6E97-4367-8EC5-BD4FB690F3B9}" type="slidenum">
              <a:rPr lang="en-US" altLang="en-US">
                <a:latin typeface="Arial" panose="020B0604020202020204" pitchFamily="34" charset="0"/>
              </a:rPr>
              <a:pPr>
                <a:spcBef>
                  <a:spcPct val="0"/>
                </a:spcBef>
                <a:buFontTx/>
                <a:buNone/>
              </a:pPr>
              <a:t>27</a:t>
            </a:fld>
            <a:endParaRPr lang="en-US" altLang="en-US" dirty="0">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03576DE5-F815-42E5-9F11-656BE6510C67}"/>
              </a:ext>
            </a:extLst>
          </p:cNvPr>
          <p:cNvSpPr>
            <a:spLocks noGrp="1" noRot="1" noChangeAspect="1" noTextEdit="1"/>
          </p:cNvSpPr>
          <p:nvPr>
            <p:ph type="sldImg"/>
          </p:nvPr>
        </p:nvSpPr>
        <p:spPr>
          <a:ln/>
        </p:spPr>
      </p:sp>
      <p:sp>
        <p:nvSpPr>
          <p:cNvPr id="51203" name="Notes Placeholder 2">
            <a:extLst>
              <a:ext uri="{FF2B5EF4-FFF2-40B4-BE49-F238E27FC236}">
                <a16:creationId xmlns:a16="http://schemas.microsoft.com/office/drawing/2014/main" id="{AF231477-20C7-49F3-A770-46D05C22FEC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Alaska Region’s road inventory is now well over 25,000 miles</a:t>
            </a:r>
          </a:p>
          <a:p>
            <a:r>
              <a:rPr lang="en-US" altLang="en-US" dirty="0"/>
              <a:t>Biggest owner is Category 2, “Tribes”, followed by Category 8, “Other” which includes Tribal Entities such as Regional Corporations, Village Corporations and Tribal Corporations.  The third largest category of owners is Category 7, other Federal Agencies, such as BLM, USFS, USFWS, DOD, etc., followed by State, City and Borough owned roads.</a:t>
            </a:r>
          </a:p>
          <a:p>
            <a:r>
              <a:rPr lang="en-US" altLang="en-US" dirty="0"/>
              <a:t>When you analyze by surface type, biggest category is proposed roads at 38%, followed by earth, gravel trail then pavement.  Only 8% of roads in our inventory are paved.</a:t>
            </a:r>
          </a:p>
          <a:p>
            <a:r>
              <a:rPr lang="en-US" altLang="en-US" sz="1000" dirty="0"/>
              <a:t>----------------------------------------------------------------------------------------</a:t>
            </a:r>
            <a:endParaRPr lang="en-US" altLang="en-US" sz="900" dirty="0"/>
          </a:p>
          <a:p>
            <a:r>
              <a:rPr lang="en-US" altLang="en-US" sz="600" b="1" dirty="0"/>
              <a:t>§ 170.443 What is required to successfully include a proposed transportation facility in</a:t>
            </a:r>
            <a:endParaRPr lang="en-US" altLang="en-US" sz="600" dirty="0"/>
          </a:p>
          <a:p>
            <a:r>
              <a:rPr lang="en-US" altLang="en-US" sz="600" b="1" dirty="0"/>
              <a:t>the NTTFI?</a:t>
            </a:r>
            <a:endParaRPr lang="en-US" altLang="en-US" sz="600" dirty="0"/>
          </a:p>
          <a:p>
            <a:r>
              <a:rPr lang="en-US" altLang="en-US" sz="500" dirty="0"/>
              <a:t>(a) In order to have a proposed facility placed on the NTTFI, a Tribe must submit all of the following to the BIADOT/FHWA Quality Assurance Team for consideration:</a:t>
            </a:r>
          </a:p>
          <a:p>
            <a:r>
              <a:rPr lang="en-US" altLang="en-US" sz="500" dirty="0"/>
              <a:t>(1) A Tribal resolution or other official action identifying support for the facility and its placement on the NTTFI.</a:t>
            </a:r>
          </a:p>
          <a:p>
            <a:r>
              <a:rPr lang="en-US" altLang="en-US" sz="500" dirty="0"/>
              <a:t>(2) A copy of the Tribe’s LRTP containing:</a:t>
            </a:r>
          </a:p>
          <a:p>
            <a:r>
              <a:rPr lang="en-US" altLang="en-US" sz="500" dirty="0"/>
              <a:t>(</a:t>
            </a:r>
            <a:r>
              <a:rPr lang="en-US" altLang="en-US" sz="500" dirty="0" err="1"/>
              <a:t>i</a:t>
            </a:r>
            <a:r>
              <a:rPr lang="en-US" altLang="en-US" sz="500" dirty="0"/>
              <a:t>) A description of the current land use and identification of land ownership within the proposed road’s corridor (including what public easements may be required);</a:t>
            </a:r>
          </a:p>
          <a:p>
            <a:r>
              <a:rPr lang="en-US" altLang="en-US" sz="500" dirty="0"/>
              <a:t>(ii) A description of need and outcomes for the facility including a description of the project’s termini; and</a:t>
            </a:r>
          </a:p>
          <a:p>
            <a:r>
              <a:rPr lang="en-US" altLang="en-US" sz="500" dirty="0"/>
              <a:t>(iii) The sources of funding to be used for construction.</a:t>
            </a:r>
          </a:p>
          <a:p>
            <a:r>
              <a:rPr lang="en-US" altLang="en-US" sz="500" dirty="0"/>
              <a:t>(3) If the landowner is a public authority other than the Tribe or BIA, documentation from the public authority that the proposed road has been identified in their LRTP, STIP approved by FHWA, or other published transportation planning documents.</a:t>
            </a:r>
          </a:p>
          <a:p>
            <a:r>
              <a:rPr lang="en-US" altLang="en-US" sz="500" dirty="0"/>
              <a:t>(4) Documentation clearly identifying that easements or rights-of-way have been acquired or a clear written statement of willingness to provide a right-of-way from each landowner along the route.</a:t>
            </a:r>
          </a:p>
          <a:p>
            <a:r>
              <a:rPr lang="en-US" altLang="en-US" sz="500" dirty="0"/>
              <a:t>(5) Certification that a public involvement process has been carried out for the proposed road.</a:t>
            </a:r>
          </a:p>
          <a:p>
            <a:r>
              <a:rPr lang="en-US" altLang="en-US" sz="500" dirty="0"/>
              <a:t>(6) A synopsis discussing the project’s anticipated environmental impacts as well as the engineering and construction challenges.</a:t>
            </a:r>
          </a:p>
          <a:p>
            <a:r>
              <a:rPr lang="en-US" altLang="en-US" sz="500" dirty="0"/>
              <a:t>(7) Documentation that the project can meet financial or fiscal constraint requirements including financial information demonstrating that the project can be implemented using existing or reasonably available funding sources, and that the project route can be adequately maintained after construction. (See 23 U.S.C. 134 and 135.)</a:t>
            </a:r>
          </a:p>
          <a:p>
            <a:r>
              <a:rPr lang="en-US" altLang="en-US" sz="500" dirty="0"/>
              <a:t>(8) Documentation identifying the entity responsible for maintenance of the facility after construction is completed.</a:t>
            </a:r>
          </a:p>
          <a:p>
            <a:r>
              <a:rPr lang="en-US" altLang="en-US" sz="500" dirty="0"/>
              <a:t>(b) For those proposed roads that currently exist in the NTTFI, the requirements identified above as paragraphs (a)(1) through (a)(8) of this section, must be completed and submitted for approval to BIA and FHWA within March 6, 2020, in order to remain on the inventory.</a:t>
            </a:r>
          </a:p>
          <a:p>
            <a:endParaRPr lang="en-US" altLang="en-US" sz="400" dirty="0"/>
          </a:p>
          <a:p>
            <a:endParaRPr lang="en-US" altLang="en-US" sz="500" dirty="0"/>
          </a:p>
        </p:txBody>
      </p:sp>
      <p:sp>
        <p:nvSpPr>
          <p:cNvPr id="51204" name="Slide Number Placeholder 3">
            <a:extLst>
              <a:ext uri="{FF2B5EF4-FFF2-40B4-BE49-F238E27FC236}">
                <a16:creationId xmlns:a16="http://schemas.microsoft.com/office/drawing/2014/main" id="{8083B781-E58C-45E2-AA77-A18BECA0624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1200">
                <a:solidFill>
                  <a:schemeClr val="tx1"/>
                </a:solidFill>
                <a:latin typeface="Times New Roman" panose="02020603050405020304" pitchFamily="18" charset="0"/>
              </a:defRPr>
            </a:lvl1pPr>
            <a:lvl2pPr marL="742950" indent="-285750">
              <a:spcBef>
                <a:spcPct val="30000"/>
              </a:spcBef>
              <a:buChar char="•"/>
              <a:defRPr sz="1200">
                <a:solidFill>
                  <a:schemeClr val="tx1"/>
                </a:solidFill>
                <a:latin typeface="Times New Roman" panose="02020603050405020304" pitchFamily="18" charset="0"/>
              </a:defRPr>
            </a:lvl2pPr>
            <a:lvl3pPr marL="1143000" indent="-228600">
              <a:spcBef>
                <a:spcPct val="30000"/>
              </a:spcBef>
              <a:buChar char="•"/>
              <a:defRPr sz="1200">
                <a:solidFill>
                  <a:schemeClr val="tx1"/>
                </a:solidFill>
                <a:latin typeface="Times New Roman" panose="02020603050405020304" pitchFamily="18" charset="0"/>
              </a:defRPr>
            </a:lvl3pPr>
            <a:lvl4pPr marL="1600200" indent="-228600">
              <a:spcBef>
                <a:spcPct val="30000"/>
              </a:spcBef>
              <a:buChar char="•"/>
              <a:defRPr sz="1200">
                <a:solidFill>
                  <a:schemeClr val="tx1"/>
                </a:solidFill>
                <a:latin typeface="Times New Roman" panose="02020603050405020304" pitchFamily="18" charset="0"/>
              </a:defRPr>
            </a:lvl4pPr>
            <a:lvl5pPr marL="2057400" indent="-228600">
              <a:spcBef>
                <a:spcPct val="30000"/>
              </a:spcBef>
              <a:buChar char="•"/>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buChar char="•"/>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buChar char="•"/>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buChar char="•"/>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buChar char="•"/>
              <a:defRPr sz="1200">
                <a:solidFill>
                  <a:schemeClr val="tx1"/>
                </a:solidFill>
                <a:latin typeface="Times New Roman" panose="02020603050405020304" pitchFamily="18" charset="0"/>
              </a:defRPr>
            </a:lvl9pPr>
          </a:lstStyle>
          <a:p>
            <a:pPr>
              <a:spcBef>
                <a:spcPct val="0"/>
              </a:spcBef>
              <a:buFontTx/>
              <a:buNone/>
            </a:pPr>
            <a:fld id="{198255DE-D8D4-4604-A759-773D0CC5F97B}" type="slidenum">
              <a:rPr lang="en-US" altLang="en-US">
                <a:latin typeface="Arial" panose="020B0604020202020204" pitchFamily="34" charset="0"/>
              </a:rPr>
              <a:pPr>
                <a:spcBef>
                  <a:spcPct val="0"/>
                </a:spcBef>
                <a:buFontTx/>
                <a:buNone/>
              </a:pPr>
              <a:t>28</a:t>
            </a:fld>
            <a:endParaRPr lang="en-US" altLang="en-US" dirty="0">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E55EA32F-5811-41A7-821E-5DB3CB2A4DEF}"/>
              </a:ext>
            </a:extLst>
          </p:cNvPr>
          <p:cNvSpPr>
            <a:spLocks noGrp="1" noRot="1" noChangeAspect="1" noTextEdit="1"/>
          </p:cNvSpPr>
          <p:nvPr>
            <p:ph type="sldImg"/>
          </p:nvPr>
        </p:nvSpPr>
        <p:spPr>
          <a:ln/>
        </p:spPr>
      </p:sp>
      <p:sp>
        <p:nvSpPr>
          <p:cNvPr id="53251" name="Notes Placeholder 2">
            <a:extLst>
              <a:ext uri="{FF2B5EF4-FFF2-40B4-BE49-F238E27FC236}">
                <a16:creationId xmlns:a16="http://schemas.microsoft.com/office/drawing/2014/main" id="{4E723D67-0E99-4C86-B5F5-70A3F9211AE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This slide summarizes the Alaska Region Bridge Inventory.  We have 938 bridges in the system tallying over 191,000 linear feet.</a:t>
            </a:r>
          </a:p>
          <a:p>
            <a:r>
              <a:rPr lang="en-US" altLang="en-US" dirty="0"/>
              <a:t>The biggest owner category is Tribes with 49% of the linear footage.  The next biggest owner is the State with 24% of the linear footage. </a:t>
            </a:r>
          </a:p>
          <a:p>
            <a:r>
              <a:rPr lang="en-US" altLang="en-US" dirty="0"/>
              <a:t>Bridge owners must formally inspect bridges every two years so tribes should know if they own bridges and, if so, they bear responsibility to get them inspected.  </a:t>
            </a:r>
          </a:p>
          <a:p>
            <a:r>
              <a:rPr lang="en-US" altLang="en-US" dirty="0"/>
              <a:t>Inspections will identify deficiencies which could then lead to funding for upgrades or replacement through the bridge program.</a:t>
            </a:r>
          </a:p>
          <a:p>
            <a:r>
              <a:rPr lang="en-US" altLang="en-US" dirty="0"/>
              <a:t>Challenges:  The definition of a highway bridge.</a:t>
            </a:r>
          </a:p>
        </p:txBody>
      </p:sp>
      <p:sp>
        <p:nvSpPr>
          <p:cNvPr id="53252" name="Slide Number Placeholder 3">
            <a:extLst>
              <a:ext uri="{FF2B5EF4-FFF2-40B4-BE49-F238E27FC236}">
                <a16:creationId xmlns:a16="http://schemas.microsoft.com/office/drawing/2014/main" id="{816958EC-5376-4F1C-B4B6-8DB6A5C5F51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1200">
                <a:solidFill>
                  <a:schemeClr val="tx1"/>
                </a:solidFill>
                <a:latin typeface="Times New Roman" panose="02020603050405020304" pitchFamily="18" charset="0"/>
              </a:defRPr>
            </a:lvl1pPr>
            <a:lvl2pPr marL="742950" indent="-285750">
              <a:spcBef>
                <a:spcPct val="30000"/>
              </a:spcBef>
              <a:buChar char="•"/>
              <a:defRPr sz="1200">
                <a:solidFill>
                  <a:schemeClr val="tx1"/>
                </a:solidFill>
                <a:latin typeface="Times New Roman" panose="02020603050405020304" pitchFamily="18" charset="0"/>
              </a:defRPr>
            </a:lvl2pPr>
            <a:lvl3pPr marL="1143000" indent="-228600">
              <a:spcBef>
                <a:spcPct val="30000"/>
              </a:spcBef>
              <a:buChar char="•"/>
              <a:defRPr sz="1200">
                <a:solidFill>
                  <a:schemeClr val="tx1"/>
                </a:solidFill>
                <a:latin typeface="Times New Roman" panose="02020603050405020304" pitchFamily="18" charset="0"/>
              </a:defRPr>
            </a:lvl3pPr>
            <a:lvl4pPr marL="1600200" indent="-228600">
              <a:spcBef>
                <a:spcPct val="30000"/>
              </a:spcBef>
              <a:buChar char="•"/>
              <a:defRPr sz="1200">
                <a:solidFill>
                  <a:schemeClr val="tx1"/>
                </a:solidFill>
                <a:latin typeface="Times New Roman" panose="02020603050405020304" pitchFamily="18" charset="0"/>
              </a:defRPr>
            </a:lvl4pPr>
            <a:lvl5pPr marL="2057400" indent="-228600">
              <a:spcBef>
                <a:spcPct val="30000"/>
              </a:spcBef>
              <a:buChar char="•"/>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buChar char="•"/>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buChar char="•"/>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buChar char="•"/>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buChar char="•"/>
              <a:defRPr sz="1200">
                <a:solidFill>
                  <a:schemeClr val="tx1"/>
                </a:solidFill>
                <a:latin typeface="Times New Roman" panose="02020603050405020304" pitchFamily="18" charset="0"/>
              </a:defRPr>
            </a:lvl9pPr>
          </a:lstStyle>
          <a:p>
            <a:pPr>
              <a:spcBef>
                <a:spcPct val="0"/>
              </a:spcBef>
              <a:buFontTx/>
              <a:buNone/>
            </a:pPr>
            <a:fld id="{177AFC93-FF11-4C14-85F2-4D2E12E58F3E}" type="slidenum">
              <a:rPr lang="en-US" altLang="en-US">
                <a:latin typeface="Arial" panose="020B0604020202020204" pitchFamily="34" charset="0"/>
              </a:rPr>
              <a:pPr>
                <a:spcBef>
                  <a:spcPct val="0"/>
                </a:spcBef>
                <a:buFontTx/>
                <a:buNone/>
              </a:pPr>
              <a:t>29</a:t>
            </a:fld>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F0229A54-64CF-4471-B340-F03E795AE0C3}"/>
              </a:ext>
            </a:extLst>
          </p:cNvPr>
          <p:cNvSpPr>
            <a:spLocks noGrp="1" noRot="1" noChangeAspect="1" noTextEdit="1"/>
          </p:cNvSpPr>
          <p:nvPr>
            <p:ph type="sldImg"/>
          </p:nvPr>
        </p:nvSpPr>
        <p:spPr>
          <a:xfrm>
            <a:off x="1179513" y="692150"/>
            <a:ext cx="4651375" cy="3489325"/>
          </a:xfrm>
          <a:ln/>
        </p:spPr>
      </p:sp>
      <p:sp>
        <p:nvSpPr>
          <p:cNvPr id="55299" name="Notes Placeholder 2">
            <a:extLst>
              <a:ext uri="{FF2B5EF4-FFF2-40B4-BE49-F238E27FC236}">
                <a16:creationId xmlns:a16="http://schemas.microsoft.com/office/drawing/2014/main" id="{84590B6B-A442-428A-AF6A-D2A7BE193D3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region has received over $6M in safety funds over the past 10 FYs</a:t>
            </a:r>
          </a:p>
          <a:p>
            <a:r>
              <a:rPr lang="en-US" altLang="en-US" dirty="0"/>
              <a:t>Activities funded by the safety program:</a:t>
            </a:r>
          </a:p>
          <a:p>
            <a:pPr lvl="1">
              <a:lnSpc>
                <a:spcPct val="75000"/>
              </a:lnSpc>
            </a:pPr>
            <a:r>
              <a:rPr lang="en-US" sz="1050" dirty="0"/>
              <a:t>Safety plans</a:t>
            </a:r>
          </a:p>
          <a:p>
            <a:pPr lvl="1">
              <a:lnSpc>
                <a:spcPct val="75000"/>
              </a:lnSpc>
            </a:pPr>
            <a:r>
              <a:rPr lang="en-US" sz="1050" dirty="0"/>
              <a:t>Data assessment, improvement, and analysis</a:t>
            </a:r>
          </a:p>
          <a:p>
            <a:pPr lvl="1">
              <a:lnSpc>
                <a:spcPct val="75000"/>
              </a:lnSpc>
            </a:pPr>
            <a:r>
              <a:rPr lang="en-US" sz="1050" dirty="0"/>
              <a:t>Systemic roadway departure countermeasures</a:t>
            </a:r>
          </a:p>
          <a:p>
            <a:pPr lvl="1">
              <a:lnSpc>
                <a:spcPct val="75000"/>
              </a:lnSpc>
            </a:pPr>
            <a:r>
              <a:rPr lang="en-US" sz="1050" dirty="0"/>
              <a:t>Infrastructure improvements and other eligible activities</a:t>
            </a:r>
          </a:p>
          <a:p>
            <a:r>
              <a:rPr lang="en-US" altLang="en-US" dirty="0"/>
              <a:t>Every tribe should have a safety plan.  If you don’t have a $12,500 grant to prepare a safety plan, be sure to apply as soon as possible. The justification to receive these funds is as simple as stating that you don’t have a safety plan. </a:t>
            </a:r>
          </a:p>
          <a:p>
            <a:r>
              <a:rPr lang="en-US" altLang="en-US" dirty="0"/>
              <a:t>If you have safety plan funds, be sure to complete your plans in a timely manner—FHWA asks us for the status of our safety funds every year and funds not used must eventually be returned. </a:t>
            </a:r>
          </a:p>
          <a:p>
            <a:r>
              <a:rPr lang="en-US" altLang="en-US" dirty="0"/>
              <a:t>Applications for FY2023 – 2026 will be due by 15 January each year.</a:t>
            </a:r>
          </a:p>
          <a:p>
            <a:r>
              <a:rPr lang="en-US" altLang="en-US" dirty="0"/>
              <a:t>We have a complete update on the safety program on the agenda for tomorrow</a:t>
            </a:r>
          </a:p>
          <a:p>
            <a:pPr>
              <a:buNone/>
            </a:pPr>
            <a:endParaRPr lang="en-US" altLang="en-US" dirty="0"/>
          </a:p>
          <a:p>
            <a:pPr>
              <a:lnSpc>
                <a:spcPct val="75000"/>
              </a:lnSpc>
            </a:pPr>
            <a:r>
              <a:rPr lang="en-US" altLang="en-US" sz="1400" dirty="0"/>
              <a:t>Increased from 2% to 4% under BIL</a:t>
            </a:r>
          </a:p>
          <a:p>
            <a:pPr marL="0" indent="0">
              <a:lnSpc>
                <a:spcPct val="75000"/>
              </a:lnSpc>
              <a:buNone/>
            </a:pPr>
            <a:endParaRPr lang="en-US" altLang="en-US" sz="1000" dirty="0"/>
          </a:p>
          <a:p>
            <a:pPr>
              <a:lnSpc>
                <a:spcPct val="75000"/>
              </a:lnSpc>
            </a:pPr>
            <a:r>
              <a:rPr lang="en-US" altLang="en-US" sz="1400" dirty="0"/>
              <a:t>Scope of Safety Projects</a:t>
            </a:r>
          </a:p>
          <a:p>
            <a:pPr lvl="1">
              <a:lnSpc>
                <a:spcPct val="75000"/>
              </a:lnSpc>
            </a:pPr>
            <a:r>
              <a:rPr lang="en-US" sz="600" dirty="0"/>
              <a:t>Safety plans</a:t>
            </a:r>
          </a:p>
          <a:p>
            <a:pPr lvl="1">
              <a:lnSpc>
                <a:spcPct val="75000"/>
              </a:lnSpc>
            </a:pPr>
            <a:r>
              <a:rPr lang="en-US" sz="600" dirty="0"/>
              <a:t>Data assessment, improvement, and analysis</a:t>
            </a:r>
          </a:p>
          <a:p>
            <a:pPr lvl="1">
              <a:lnSpc>
                <a:spcPct val="75000"/>
              </a:lnSpc>
            </a:pPr>
            <a:r>
              <a:rPr lang="en-US" sz="600" dirty="0"/>
              <a:t>Systemic roadway departure countermeasures</a:t>
            </a:r>
          </a:p>
          <a:p>
            <a:pPr lvl="1">
              <a:lnSpc>
                <a:spcPct val="75000"/>
              </a:lnSpc>
            </a:pPr>
            <a:r>
              <a:rPr lang="en-US" sz="600" dirty="0"/>
              <a:t>Infrastructure improvements and other eligible activities</a:t>
            </a:r>
          </a:p>
          <a:p>
            <a:pPr marL="803275" lvl="2" indent="0">
              <a:lnSpc>
                <a:spcPct val="75000"/>
              </a:lnSpc>
              <a:buFont typeface="Wingdings" pitchFamily="2" charset="2"/>
              <a:buNone/>
            </a:pPr>
            <a:endParaRPr lang="en-US" altLang="en-US" sz="600" dirty="0"/>
          </a:p>
          <a:p>
            <a:pPr lvl="1">
              <a:lnSpc>
                <a:spcPct val="75000"/>
              </a:lnSpc>
            </a:pPr>
            <a:endParaRPr lang="en-US" altLang="en-US" sz="600" dirty="0"/>
          </a:p>
          <a:p>
            <a:pPr marL="406400" lvl="1" indent="0">
              <a:lnSpc>
                <a:spcPct val="75000"/>
              </a:lnSpc>
              <a:buNone/>
            </a:pPr>
            <a:endParaRPr lang="en-US" altLang="en-US" sz="600" dirty="0"/>
          </a:p>
          <a:p>
            <a:pPr>
              <a:buNone/>
            </a:pPr>
            <a:endParaRPr lang="en-US" altLang="en-US" dirty="0"/>
          </a:p>
        </p:txBody>
      </p:sp>
      <p:sp>
        <p:nvSpPr>
          <p:cNvPr id="55300" name="Slide Number Placeholder 3">
            <a:extLst>
              <a:ext uri="{FF2B5EF4-FFF2-40B4-BE49-F238E27FC236}">
                <a16:creationId xmlns:a16="http://schemas.microsoft.com/office/drawing/2014/main" id="{1282F322-D153-457F-B2AE-164AA529983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1200">
                <a:solidFill>
                  <a:schemeClr val="tx1"/>
                </a:solidFill>
                <a:latin typeface="Times New Roman" panose="02020603050405020304" pitchFamily="18" charset="0"/>
              </a:defRPr>
            </a:lvl1pPr>
            <a:lvl2pPr marL="742950" indent="-285750">
              <a:spcBef>
                <a:spcPct val="30000"/>
              </a:spcBef>
              <a:buChar char="•"/>
              <a:defRPr sz="1200">
                <a:solidFill>
                  <a:schemeClr val="tx1"/>
                </a:solidFill>
                <a:latin typeface="Times New Roman" panose="02020603050405020304" pitchFamily="18" charset="0"/>
              </a:defRPr>
            </a:lvl2pPr>
            <a:lvl3pPr marL="1143000" indent="-228600">
              <a:spcBef>
                <a:spcPct val="30000"/>
              </a:spcBef>
              <a:buChar char="•"/>
              <a:defRPr sz="1200">
                <a:solidFill>
                  <a:schemeClr val="tx1"/>
                </a:solidFill>
                <a:latin typeface="Times New Roman" panose="02020603050405020304" pitchFamily="18" charset="0"/>
              </a:defRPr>
            </a:lvl3pPr>
            <a:lvl4pPr marL="1600200" indent="-228600">
              <a:spcBef>
                <a:spcPct val="30000"/>
              </a:spcBef>
              <a:buChar char="•"/>
              <a:defRPr sz="1200">
                <a:solidFill>
                  <a:schemeClr val="tx1"/>
                </a:solidFill>
                <a:latin typeface="Times New Roman" panose="02020603050405020304" pitchFamily="18" charset="0"/>
              </a:defRPr>
            </a:lvl4pPr>
            <a:lvl5pPr marL="2057400" indent="-228600">
              <a:spcBef>
                <a:spcPct val="30000"/>
              </a:spcBef>
              <a:buChar char="•"/>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buChar char="•"/>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buChar char="•"/>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buChar char="•"/>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buChar char="•"/>
              <a:defRPr sz="1200">
                <a:solidFill>
                  <a:schemeClr val="tx1"/>
                </a:solidFill>
                <a:latin typeface="Times New Roman" panose="02020603050405020304" pitchFamily="18" charset="0"/>
              </a:defRPr>
            </a:lvl9pPr>
          </a:lstStyle>
          <a:p>
            <a:pPr>
              <a:spcBef>
                <a:spcPct val="0"/>
              </a:spcBef>
              <a:buFontTx/>
              <a:buNone/>
            </a:pPr>
            <a:fld id="{8B2F6F36-FD9A-461B-BC4E-98BB92195BFB}" type="slidenum">
              <a:rPr lang="en-US" altLang="en-US">
                <a:latin typeface="Arial" panose="020B0604020202020204" pitchFamily="34" charset="0"/>
              </a:rPr>
              <a:pPr>
                <a:spcBef>
                  <a:spcPct val="0"/>
                </a:spcBef>
                <a:buFontTx/>
                <a:buNone/>
              </a:pPr>
              <a:t>30</a:t>
            </a:fld>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r>
              <a:rPr lang="en-US" sz="1800" dirty="0"/>
              <a:t>Here’s the agenda for the Transportation track.  As you can see we have 12 presentations over the next two days.  </a:t>
            </a:r>
          </a:p>
          <a:p>
            <a:pPr marL="171450" indent="-171450"/>
            <a:r>
              <a:rPr lang="en-US" sz="1800" dirty="0"/>
              <a:t>I hope you partake of some or all of these.</a:t>
            </a:r>
          </a:p>
        </p:txBody>
      </p:sp>
      <p:sp>
        <p:nvSpPr>
          <p:cNvPr id="4" name="Slide Number Placeholder 3"/>
          <p:cNvSpPr>
            <a:spLocks noGrp="1"/>
          </p:cNvSpPr>
          <p:nvPr>
            <p:ph type="sldNum" sz="quarter" idx="5"/>
          </p:nvPr>
        </p:nvSpPr>
        <p:spPr/>
        <p:txBody>
          <a:bodyPr/>
          <a:lstStyle/>
          <a:p>
            <a:fld id="{37ACB0CA-017F-4774-8AAA-FA2EC68A54C1}" type="slidenum">
              <a:rPr lang="en-US" altLang="en-US" smtClean="0"/>
              <a:pPr/>
              <a:t>4</a:t>
            </a:fld>
            <a:endParaRPr lang="en-US" altLang="en-US"/>
          </a:p>
        </p:txBody>
      </p:sp>
    </p:spTree>
    <p:extLst>
      <p:ext uri="{BB962C8B-B14F-4D97-AF65-F5344CB8AC3E}">
        <p14:creationId xmlns:p14="http://schemas.microsoft.com/office/powerpoint/2010/main" val="934937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58B0573A-866C-460F-BEA3-928DD78C898E}"/>
              </a:ext>
            </a:extLst>
          </p:cNvPr>
          <p:cNvSpPr>
            <a:spLocks noGrp="1" noRot="1" noChangeAspect="1" noTextEdit="1"/>
          </p:cNvSpPr>
          <p:nvPr>
            <p:ph type="sldImg"/>
          </p:nvPr>
        </p:nvSpPr>
        <p:spPr>
          <a:ln/>
        </p:spPr>
      </p:sp>
      <p:sp>
        <p:nvSpPr>
          <p:cNvPr id="57347" name="Notes Placeholder 2">
            <a:extLst>
              <a:ext uri="{FF2B5EF4-FFF2-40B4-BE49-F238E27FC236}">
                <a16:creationId xmlns:a16="http://schemas.microsoft.com/office/drawing/2014/main" id="{DD911E17-F047-4AC1-B84B-0187C2EA9EF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 Section 202(a)(9) of Title 23, United States Code gives State DOTs and tribes the ability to collaborate to get projects completed</a:t>
            </a:r>
          </a:p>
          <a:p>
            <a:r>
              <a:rPr lang="en-US" altLang="en-US" dirty="0"/>
              <a:t> First enabled in MAP-21, then the  FAST-Act and codified in 25 CFR 170</a:t>
            </a:r>
          </a:p>
          <a:p>
            <a:r>
              <a:rPr lang="en-US" altLang="en-US" dirty="0"/>
              <a:t> Section 202(a)(9) of title 23 encourages cooperation between States and Tribes by allowing any funds received from a State, county, or local government to be credited to appropriations available for the Tribal Transportation Program (TTP).  This provision allows State funds to be transferred to BIA, which in turn provides the funds to a Tribal recipient.  The tribe would then complete the project.</a:t>
            </a:r>
          </a:p>
          <a:p>
            <a:r>
              <a:rPr lang="en-US" altLang="en-US" dirty="0"/>
              <a:t>  The transfer is documented in an Intergovernmental Fund Transfer Agreement which describes the scope of the project, transfers oversight from the State to BIA and makes the tribe responsible for construction in full compliance with the plans and specs.  </a:t>
            </a:r>
          </a:p>
          <a:p>
            <a:r>
              <a:rPr lang="en-US" altLang="en-US" dirty="0"/>
              <a:t>We’ve implemented three of these to date as you can see listed on the slide and have one in the works.</a:t>
            </a:r>
          </a:p>
          <a:p>
            <a:endParaRPr lang="en-US" altLang="en-US" dirty="0"/>
          </a:p>
          <a:p>
            <a:endParaRPr lang="en-US" altLang="en-US" dirty="0"/>
          </a:p>
        </p:txBody>
      </p:sp>
      <p:sp>
        <p:nvSpPr>
          <p:cNvPr id="57348" name="Slide Number Placeholder 3">
            <a:extLst>
              <a:ext uri="{FF2B5EF4-FFF2-40B4-BE49-F238E27FC236}">
                <a16:creationId xmlns:a16="http://schemas.microsoft.com/office/drawing/2014/main" id="{E71DFD1A-31B8-4201-BDE1-01F1A1B9C8F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1200">
                <a:solidFill>
                  <a:schemeClr val="tx1"/>
                </a:solidFill>
                <a:latin typeface="Times New Roman" panose="02020603050405020304" pitchFamily="18" charset="0"/>
              </a:defRPr>
            </a:lvl1pPr>
            <a:lvl2pPr marL="742950" indent="-285750">
              <a:spcBef>
                <a:spcPct val="30000"/>
              </a:spcBef>
              <a:buChar char="•"/>
              <a:defRPr sz="1200">
                <a:solidFill>
                  <a:schemeClr val="tx1"/>
                </a:solidFill>
                <a:latin typeface="Times New Roman" panose="02020603050405020304" pitchFamily="18" charset="0"/>
              </a:defRPr>
            </a:lvl2pPr>
            <a:lvl3pPr marL="1143000" indent="-228600">
              <a:spcBef>
                <a:spcPct val="30000"/>
              </a:spcBef>
              <a:buChar char="•"/>
              <a:defRPr sz="1200">
                <a:solidFill>
                  <a:schemeClr val="tx1"/>
                </a:solidFill>
                <a:latin typeface="Times New Roman" panose="02020603050405020304" pitchFamily="18" charset="0"/>
              </a:defRPr>
            </a:lvl3pPr>
            <a:lvl4pPr marL="1600200" indent="-228600">
              <a:spcBef>
                <a:spcPct val="30000"/>
              </a:spcBef>
              <a:buChar char="•"/>
              <a:defRPr sz="1200">
                <a:solidFill>
                  <a:schemeClr val="tx1"/>
                </a:solidFill>
                <a:latin typeface="Times New Roman" panose="02020603050405020304" pitchFamily="18" charset="0"/>
              </a:defRPr>
            </a:lvl4pPr>
            <a:lvl5pPr marL="2057400" indent="-228600">
              <a:spcBef>
                <a:spcPct val="30000"/>
              </a:spcBef>
              <a:buChar char="•"/>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buChar char="•"/>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buChar char="•"/>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buChar char="•"/>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buChar char="•"/>
              <a:defRPr sz="1200">
                <a:solidFill>
                  <a:schemeClr val="tx1"/>
                </a:solidFill>
                <a:latin typeface="Times New Roman" panose="02020603050405020304" pitchFamily="18" charset="0"/>
              </a:defRPr>
            </a:lvl9pPr>
          </a:lstStyle>
          <a:p>
            <a:pPr>
              <a:spcBef>
                <a:spcPct val="0"/>
              </a:spcBef>
              <a:buFontTx/>
              <a:buNone/>
            </a:pPr>
            <a:fld id="{420683A6-D68E-4485-B56D-D79B57DFC3D6}" type="slidenum">
              <a:rPr lang="en-US" altLang="en-US">
                <a:latin typeface="Arial" panose="020B0604020202020204" pitchFamily="34" charset="0"/>
              </a:rPr>
              <a:pPr>
                <a:spcBef>
                  <a:spcPct val="0"/>
                </a:spcBef>
                <a:buFontTx/>
                <a:buNone/>
              </a:pPr>
              <a:t>31</a:t>
            </a:fld>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FA7EE604-91F0-41B9-BC08-60DFC8209E62}"/>
              </a:ext>
            </a:extLst>
          </p:cNvPr>
          <p:cNvSpPr>
            <a:spLocks noGrp="1" noRot="1" noChangeAspect="1" noTextEdit="1"/>
          </p:cNvSpPr>
          <p:nvPr>
            <p:ph type="sldImg"/>
          </p:nvPr>
        </p:nvSpPr>
        <p:spPr>
          <a:ln/>
        </p:spPr>
      </p:sp>
      <p:sp>
        <p:nvSpPr>
          <p:cNvPr id="59395" name="Notes Placeholder 2">
            <a:extLst>
              <a:ext uri="{FF2B5EF4-FFF2-40B4-BE49-F238E27FC236}">
                <a16:creationId xmlns:a16="http://schemas.microsoft.com/office/drawing/2014/main" id="{ACE49716-D5D7-4C13-A2B5-7B24722D2D3D}"/>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t>Every year we see catastrophic damage due to weather, flooding, landslides or erosion</a:t>
            </a:r>
          </a:p>
          <a:p>
            <a:pPr>
              <a:defRPr/>
            </a:pPr>
            <a:r>
              <a:rPr lang="en-US" altLang="en-US" dirty="0"/>
              <a:t>BIA is lead agency for ERFO, all Alaska tribes must coordinate their ERFO requests through the Alaska Region office</a:t>
            </a:r>
          </a:p>
          <a:p>
            <a:pPr marL="171450" indent="-171450">
              <a:defRPr/>
            </a:pPr>
            <a:r>
              <a:rPr lang="en-US" altLang="en-US" dirty="0"/>
              <a:t>ERFO can help repair damage</a:t>
            </a:r>
          </a:p>
          <a:p>
            <a:pPr marL="171450" indent="-171450">
              <a:defRPr/>
            </a:pPr>
            <a:r>
              <a:rPr lang="en-US" altLang="en-US" dirty="0"/>
              <a:t>$700,000 total for one disaster event to qualify</a:t>
            </a:r>
          </a:p>
          <a:p>
            <a:pPr>
              <a:defRPr/>
            </a:pPr>
            <a:r>
              <a:rPr lang="en-US" altLang="en-US" dirty="0"/>
              <a:t>Must be in the National Tribal Transportation Facility Inventory for a tribe to qualify as an ERFO recipient </a:t>
            </a:r>
          </a:p>
          <a:p>
            <a:pPr>
              <a:defRPr/>
            </a:pPr>
            <a:r>
              <a:rPr lang="en-US" altLang="en-US" dirty="0"/>
              <a:t>Our coordinator for ERFO is Dawna Pearson.  She’ll be giving a more in-depth presentation tomorrow.</a:t>
            </a:r>
          </a:p>
        </p:txBody>
      </p:sp>
      <p:sp>
        <p:nvSpPr>
          <p:cNvPr id="59396" name="Slide Number Placeholder 3">
            <a:extLst>
              <a:ext uri="{FF2B5EF4-FFF2-40B4-BE49-F238E27FC236}">
                <a16:creationId xmlns:a16="http://schemas.microsoft.com/office/drawing/2014/main" id="{88BBDA9E-88B0-4E22-BE09-0A5809674D4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buChar char="•"/>
              <a:defRPr sz="1200">
                <a:solidFill>
                  <a:schemeClr val="tx1"/>
                </a:solidFill>
                <a:latin typeface="Times New Roman" panose="02020603050405020304" pitchFamily="18" charset="0"/>
              </a:defRPr>
            </a:lvl1pPr>
            <a:lvl2pPr marL="749300" indent="-288925" defTabSz="922338">
              <a:spcBef>
                <a:spcPct val="30000"/>
              </a:spcBef>
              <a:buChar char="•"/>
              <a:defRPr sz="1200">
                <a:solidFill>
                  <a:schemeClr val="tx1"/>
                </a:solidFill>
                <a:latin typeface="Times New Roman" panose="02020603050405020304" pitchFamily="18" charset="0"/>
              </a:defRPr>
            </a:lvl2pPr>
            <a:lvl3pPr marL="1154113" indent="-230188" defTabSz="922338">
              <a:spcBef>
                <a:spcPct val="30000"/>
              </a:spcBef>
              <a:buChar char="•"/>
              <a:defRPr sz="1200">
                <a:solidFill>
                  <a:schemeClr val="tx1"/>
                </a:solidFill>
                <a:latin typeface="Times New Roman" panose="02020603050405020304" pitchFamily="18" charset="0"/>
              </a:defRPr>
            </a:lvl3pPr>
            <a:lvl4pPr marL="1614488" indent="-230188" defTabSz="922338">
              <a:spcBef>
                <a:spcPct val="30000"/>
              </a:spcBef>
              <a:buChar char="•"/>
              <a:defRPr sz="1200">
                <a:solidFill>
                  <a:schemeClr val="tx1"/>
                </a:solidFill>
                <a:latin typeface="Times New Roman" panose="02020603050405020304" pitchFamily="18" charset="0"/>
              </a:defRPr>
            </a:lvl4pPr>
            <a:lvl5pPr marL="2074863" indent="-228600" defTabSz="922338">
              <a:spcBef>
                <a:spcPct val="30000"/>
              </a:spcBef>
              <a:buChar char="•"/>
              <a:defRPr sz="1200">
                <a:solidFill>
                  <a:schemeClr val="tx1"/>
                </a:solidFill>
                <a:latin typeface="Times New Roman" panose="02020603050405020304" pitchFamily="18" charset="0"/>
              </a:defRPr>
            </a:lvl5pPr>
            <a:lvl6pPr marL="2532063" indent="-228600" defTabSz="922338" eaLnBrk="0" fontAlgn="base" hangingPunct="0">
              <a:spcBef>
                <a:spcPct val="30000"/>
              </a:spcBef>
              <a:spcAft>
                <a:spcPct val="0"/>
              </a:spcAft>
              <a:buChar char="•"/>
              <a:defRPr sz="1200">
                <a:solidFill>
                  <a:schemeClr val="tx1"/>
                </a:solidFill>
                <a:latin typeface="Times New Roman" panose="02020603050405020304" pitchFamily="18" charset="0"/>
              </a:defRPr>
            </a:lvl6pPr>
            <a:lvl7pPr marL="2989263" indent="-228600" defTabSz="922338" eaLnBrk="0" fontAlgn="base" hangingPunct="0">
              <a:spcBef>
                <a:spcPct val="30000"/>
              </a:spcBef>
              <a:spcAft>
                <a:spcPct val="0"/>
              </a:spcAft>
              <a:buChar char="•"/>
              <a:defRPr sz="1200">
                <a:solidFill>
                  <a:schemeClr val="tx1"/>
                </a:solidFill>
                <a:latin typeface="Times New Roman" panose="02020603050405020304" pitchFamily="18" charset="0"/>
              </a:defRPr>
            </a:lvl7pPr>
            <a:lvl8pPr marL="3446463" indent="-228600" defTabSz="922338" eaLnBrk="0" fontAlgn="base" hangingPunct="0">
              <a:spcBef>
                <a:spcPct val="30000"/>
              </a:spcBef>
              <a:spcAft>
                <a:spcPct val="0"/>
              </a:spcAft>
              <a:buChar char="•"/>
              <a:defRPr sz="1200">
                <a:solidFill>
                  <a:schemeClr val="tx1"/>
                </a:solidFill>
                <a:latin typeface="Times New Roman" panose="02020603050405020304" pitchFamily="18" charset="0"/>
              </a:defRPr>
            </a:lvl8pPr>
            <a:lvl9pPr marL="3903663" indent="-228600" defTabSz="922338" eaLnBrk="0" fontAlgn="base" hangingPunct="0">
              <a:spcBef>
                <a:spcPct val="30000"/>
              </a:spcBef>
              <a:spcAft>
                <a:spcPct val="0"/>
              </a:spcAft>
              <a:buChar char="•"/>
              <a:defRPr sz="1200">
                <a:solidFill>
                  <a:schemeClr val="tx1"/>
                </a:solidFill>
                <a:latin typeface="Times New Roman" panose="02020603050405020304" pitchFamily="18" charset="0"/>
              </a:defRPr>
            </a:lvl9pPr>
          </a:lstStyle>
          <a:p>
            <a:pPr>
              <a:spcBef>
                <a:spcPct val="0"/>
              </a:spcBef>
              <a:buFontTx/>
              <a:buNone/>
            </a:pPr>
            <a:fld id="{3E503E2E-16FF-4660-971A-6E4702D9B110}" type="slidenum">
              <a:rPr lang="en-US" altLang="en-US">
                <a:latin typeface="Arial" panose="020B0604020202020204" pitchFamily="34" charset="0"/>
              </a:rPr>
              <a:pPr>
                <a:spcBef>
                  <a:spcPct val="0"/>
                </a:spcBef>
                <a:buFontTx/>
                <a:buNone/>
              </a:pPr>
              <a:t>32</a:t>
            </a:fld>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A18AA021-1D3F-42AE-B90E-C67774642E90}"/>
              </a:ext>
            </a:extLst>
          </p:cNvPr>
          <p:cNvSpPr>
            <a:spLocks noGrp="1" noRot="1" noChangeAspect="1" noTextEdit="1"/>
          </p:cNvSpPr>
          <p:nvPr>
            <p:ph type="sldImg"/>
          </p:nvPr>
        </p:nvSpPr>
        <p:spPr>
          <a:ln/>
        </p:spPr>
      </p:sp>
      <p:sp>
        <p:nvSpPr>
          <p:cNvPr id="63491" name="Notes Placeholder 2">
            <a:extLst>
              <a:ext uri="{FF2B5EF4-FFF2-40B4-BE49-F238E27FC236}">
                <a16:creationId xmlns:a16="http://schemas.microsoft.com/office/drawing/2014/main" id="{0E444809-F7B0-42BD-B242-EDE023A925E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r>
              <a:rPr lang="en-US" altLang="en-US" sz="1400" dirty="0"/>
              <a:t>Excess federal property is frequently available—take advantage of this lucrative source for vehicles and equipment.</a:t>
            </a:r>
          </a:p>
          <a:p>
            <a:pPr marL="0" indent="0">
              <a:buNone/>
            </a:pPr>
            <a:endParaRPr lang="en-US" altLang="en-US" sz="1400" dirty="0"/>
          </a:p>
          <a:p>
            <a:pPr marL="0" indent="0">
              <a:defRPr/>
            </a:pPr>
            <a:r>
              <a:rPr lang="en-US" altLang="en-US" sz="1100" dirty="0" err="1">
                <a:solidFill>
                  <a:srgbClr val="006600"/>
                </a:solidFill>
              </a:rPr>
              <a:t>GSAXcess</a:t>
            </a:r>
            <a:r>
              <a:rPr lang="en-US" altLang="en-US" sz="1100" dirty="0">
                <a:solidFill>
                  <a:srgbClr val="006600"/>
                </a:solidFill>
              </a:rPr>
              <a:t> Website</a:t>
            </a:r>
          </a:p>
          <a:p>
            <a:pPr lvl="1">
              <a:defRPr/>
            </a:pPr>
            <a:r>
              <a:rPr lang="en-US" altLang="en-US" sz="900" dirty="0">
                <a:solidFill>
                  <a:srgbClr val="0033CC"/>
                </a:solidFill>
              </a:rPr>
              <a:t>Shopping List of Excess Federal Property </a:t>
            </a:r>
          </a:p>
          <a:p>
            <a:pPr lvl="1">
              <a:defRPr/>
            </a:pPr>
            <a:r>
              <a:rPr lang="en-US" altLang="en-US" sz="900" dirty="0">
                <a:solidFill>
                  <a:srgbClr val="0033CC"/>
                </a:solidFill>
              </a:rPr>
              <a:t>Items may have acquisition and shipping costs</a:t>
            </a:r>
          </a:p>
          <a:p>
            <a:pPr marL="0" indent="0">
              <a:buNone/>
            </a:pPr>
            <a:endParaRPr lang="en-US" altLang="en-US" sz="1400" dirty="0"/>
          </a:p>
          <a:p>
            <a:pPr marL="171450" indent="-171450"/>
            <a:r>
              <a:rPr lang="en-US" altLang="en-US" sz="1400" dirty="0"/>
              <a:t>Work with BIA and GSA to acquire surplus property</a:t>
            </a:r>
          </a:p>
          <a:p>
            <a:pPr marL="0" indent="0">
              <a:defRPr/>
            </a:pPr>
            <a:r>
              <a:rPr lang="en-US" altLang="en-US" sz="1100" dirty="0">
                <a:solidFill>
                  <a:srgbClr val="006600"/>
                </a:solidFill>
              </a:rPr>
              <a:t>GSA Activity Address Code (AAC)</a:t>
            </a:r>
          </a:p>
          <a:p>
            <a:pPr lvl="1">
              <a:defRPr/>
            </a:pPr>
            <a:r>
              <a:rPr lang="en-US" altLang="en-US" sz="900" dirty="0">
                <a:solidFill>
                  <a:srgbClr val="0033CC"/>
                </a:solidFill>
              </a:rPr>
              <a:t>Must be sponsored by BIA </a:t>
            </a:r>
          </a:p>
          <a:p>
            <a:pPr lvl="1">
              <a:defRPr/>
            </a:pPr>
            <a:r>
              <a:rPr lang="en-US" altLang="en-US" sz="900" dirty="0">
                <a:solidFill>
                  <a:srgbClr val="0033CC"/>
                </a:solidFill>
              </a:rPr>
              <a:t>Submit an Activity Address Code request to BIA Property Management</a:t>
            </a:r>
          </a:p>
          <a:p>
            <a:pPr lvl="1">
              <a:defRPr/>
            </a:pPr>
            <a:r>
              <a:rPr lang="en-US" altLang="en-US" sz="900" dirty="0">
                <a:solidFill>
                  <a:srgbClr val="0033CC"/>
                </a:solidFill>
              </a:rPr>
              <a:t>Activity Address Code authorizes participation</a:t>
            </a:r>
          </a:p>
          <a:p>
            <a:pPr marL="0" indent="0">
              <a:buNone/>
            </a:pPr>
            <a:endParaRPr lang="en-US" altLang="en-US" sz="1400" dirty="0"/>
          </a:p>
          <a:p>
            <a:pPr marL="171450" indent="-171450"/>
            <a:r>
              <a:rPr lang="en-US" altLang="en-US" sz="1400" dirty="0"/>
              <a:t>A tribe must be sponsored by BIA to obtain an Activity Address Code</a:t>
            </a:r>
          </a:p>
          <a:p>
            <a:pPr marL="0" indent="0">
              <a:defRPr/>
            </a:pPr>
            <a:r>
              <a:rPr lang="en-US" altLang="en-US" sz="1100" dirty="0">
                <a:solidFill>
                  <a:srgbClr val="006600"/>
                </a:solidFill>
              </a:rPr>
              <a:t> Eligibility based on Contract, Compact, or Program</a:t>
            </a:r>
          </a:p>
          <a:p>
            <a:pPr marL="0" indent="0">
              <a:buFont typeface="Wingdings" panose="05000000000000000000" pitchFamily="2" charset="2"/>
              <a:buNone/>
              <a:defRPr/>
            </a:pPr>
            <a:r>
              <a:rPr lang="en-US" altLang="en-US" sz="1100" dirty="0">
                <a:solidFill>
                  <a:srgbClr val="006600"/>
                </a:solidFill>
              </a:rPr>
              <a:t>   Agreement</a:t>
            </a:r>
          </a:p>
          <a:p>
            <a:pPr lvl="1">
              <a:defRPr/>
            </a:pPr>
            <a:r>
              <a:rPr lang="en-US" altLang="en-US" sz="900" dirty="0">
                <a:solidFill>
                  <a:srgbClr val="0033CC"/>
                </a:solidFill>
              </a:rPr>
              <a:t>Equipment must support a contracted program</a:t>
            </a:r>
          </a:p>
          <a:p>
            <a:pPr lvl="1">
              <a:defRPr/>
            </a:pPr>
            <a:r>
              <a:rPr lang="en-US" altLang="en-US" sz="900" dirty="0">
                <a:solidFill>
                  <a:srgbClr val="0033CC"/>
                </a:solidFill>
              </a:rPr>
              <a:t>Awarding Official reviews and authorizes participation with a Findings and Determination (F&amp;D)</a:t>
            </a:r>
          </a:p>
          <a:p>
            <a:pPr lvl="1">
              <a:defRPr/>
            </a:pPr>
            <a:r>
              <a:rPr lang="en-US" altLang="en-US" sz="900" dirty="0">
                <a:solidFill>
                  <a:srgbClr val="0033CC"/>
                </a:solidFill>
              </a:rPr>
              <a:t>F&amp;D ensures items are used to perform contract work </a:t>
            </a:r>
          </a:p>
          <a:p>
            <a:pPr lvl="1">
              <a:defRPr/>
            </a:pPr>
            <a:r>
              <a:rPr lang="en-US" altLang="en-US" sz="900" dirty="0">
                <a:solidFill>
                  <a:srgbClr val="0033CC"/>
                </a:solidFill>
              </a:rPr>
              <a:t>Example:  An active road maintenance contract typically justifies heavy equipment and general purpose vehicles</a:t>
            </a:r>
          </a:p>
          <a:p>
            <a:pPr marL="0" indent="0">
              <a:buNone/>
            </a:pPr>
            <a:endParaRPr lang="en-US" altLang="en-US" sz="1400" dirty="0"/>
          </a:p>
          <a:p>
            <a:pPr marL="171450" indent="-171450"/>
            <a:r>
              <a:rPr lang="en-US" altLang="en-US" sz="1400" dirty="0"/>
              <a:t>BIA involved because this is government property purchased with tax dollars.  So even though excess, the government wants assurance that the equipment will be used on gov’t programs.</a:t>
            </a:r>
          </a:p>
          <a:p>
            <a:pPr marL="171450" indent="-171450"/>
            <a:r>
              <a:rPr lang="en-US" altLang="en-US" sz="1400" dirty="0"/>
              <a:t>For that reason eligibility is based on a contract or agreement.  The equipment must be used in support of a contracted program.  So the awarding official in conjunction with Tribal Transportation issues a determination that items are used to perform contract work.  As an example an active road maintenance contract will typically justify the acquisition of excess construction equipment and general purpose vehicles.</a:t>
            </a:r>
          </a:p>
          <a:p>
            <a:pPr marL="0" indent="0">
              <a:buNone/>
            </a:pPr>
            <a:endParaRPr lang="en-US" altLang="en-US" sz="1400" dirty="0"/>
          </a:p>
          <a:p>
            <a:pPr marL="171450" indent="-171450"/>
            <a:r>
              <a:rPr lang="en-US" altLang="en-US" sz="1400" dirty="0"/>
              <a:t>Tribes can also participate in the GSA Auto Choice program which allows for purchase of new vehicles at the government rate.</a:t>
            </a:r>
          </a:p>
          <a:p>
            <a:pPr marL="0" indent="0">
              <a:defRPr/>
            </a:pPr>
            <a:r>
              <a:rPr lang="en-US" altLang="en-US" sz="1100" dirty="0">
                <a:solidFill>
                  <a:srgbClr val="006600"/>
                </a:solidFill>
              </a:rPr>
              <a:t> Vehicle Registration – Certificate to Obtain Title</a:t>
            </a:r>
          </a:p>
          <a:p>
            <a:pPr lvl="1">
              <a:defRPr/>
            </a:pPr>
            <a:r>
              <a:rPr lang="en-US" altLang="en-US" sz="900" dirty="0">
                <a:solidFill>
                  <a:srgbClr val="0033CC"/>
                </a:solidFill>
              </a:rPr>
              <a:t>Standard Form 97 prepared by BIA Property Management Office</a:t>
            </a:r>
          </a:p>
          <a:p>
            <a:pPr lvl="1">
              <a:buNone/>
              <a:defRPr/>
            </a:pPr>
            <a:endParaRPr lang="en-US" altLang="en-US" sz="900" dirty="0">
              <a:solidFill>
                <a:srgbClr val="0033CC"/>
              </a:solidFill>
            </a:endParaRPr>
          </a:p>
          <a:p>
            <a:pPr marL="0" indent="0">
              <a:defRPr/>
            </a:pPr>
            <a:r>
              <a:rPr lang="en-US" altLang="en-US" sz="900" dirty="0">
                <a:solidFill>
                  <a:srgbClr val="006600"/>
                </a:solidFill>
              </a:rPr>
              <a:t> Visit GSA’s Federal Excess Property website for</a:t>
            </a:r>
          </a:p>
          <a:p>
            <a:pPr marL="0" indent="0">
              <a:buFont typeface="Wingdings" panose="05000000000000000000" pitchFamily="2" charset="2"/>
              <a:buNone/>
              <a:defRPr/>
            </a:pPr>
            <a:r>
              <a:rPr lang="en-US" altLang="en-US" sz="900" dirty="0">
                <a:solidFill>
                  <a:srgbClr val="006600"/>
                </a:solidFill>
              </a:rPr>
              <a:t>    information and training:  </a:t>
            </a:r>
            <a:r>
              <a:rPr lang="en-US" altLang="en-US" sz="800" dirty="0">
                <a:solidFill>
                  <a:srgbClr val="0033CC"/>
                </a:solidFill>
                <a:hlinkClick r:id="rId3"/>
              </a:rPr>
              <a:t>https://gsaxcess.gov/</a:t>
            </a:r>
            <a:endParaRPr lang="en-US" altLang="en-US" sz="800" dirty="0">
              <a:solidFill>
                <a:srgbClr val="0033CC"/>
              </a:solidFill>
            </a:endParaRPr>
          </a:p>
          <a:p>
            <a:pPr marL="0" indent="0">
              <a:buFont typeface="Wingdings" panose="05000000000000000000" pitchFamily="2" charset="2"/>
              <a:buNone/>
              <a:defRPr/>
            </a:pPr>
            <a:endParaRPr lang="en-US" altLang="en-US" sz="800" dirty="0">
              <a:solidFill>
                <a:srgbClr val="0033CC"/>
              </a:solidFill>
            </a:endParaRPr>
          </a:p>
          <a:p>
            <a:pPr marL="0" indent="0">
              <a:defRPr/>
            </a:pPr>
            <a:r>
              <a:rPr lang="en-US" altLang="en-US" sz="900" dirty="0">
                <a:solidFill>
                  <a:srgbClr val="006600"/>
                </a:solidFill>
              </a:rPr>
              <a:t>GSA Auto Choice – tribes can purchase new vehicles and equipment at the government rate</a:t>
            </a:r>
            <a:endParaRPr lang="en-US" altLang="en-US" sz="800" dirty="0">
              <a:solidFill>
                <a:srgbClr val="0033CC"/>
              </a:solidFill>
            </a:endParaRPr>
          </a:p>
          <a:p>
            <a:pPr lvl="1">
              <a:buNone/>
              <a:defRPr/>
            </a:pPr>
            <a:endParaRPr lang="en-US" altLang="en-US" sz="900" dirty="0">
              <a:solidFill>
                <a:srgbClr val="0033CC"/>
              </a:solidFill>
            </a:endParaRPr>
          </a:p>
          <a:p>
            <a:pPr marL="0" indent="0">
              <a:buNone/>
            </a:pPr>
            <a:endParaRPr lang="en-US" altLang="en-US" sz="1400" dirty="0"/>
          </a:p>
          <a:p>
            <a:pPr marL="171450" indent="-171450"/>
            <a:r>
              <a:rPr lang="en-US" altLang="en-US" sz="1400" dirty="0"/>
              <a:t>Our point of contact for excess Federal Property and Auto Choice is Glenn </a:t>
            </a:r>
            <a:r>
              <a:rPr lang="en-US" altLang="en-US" sz="1400" dirty="0" err="1"/>
              <a:t>Ivanoff</a:t>
            </a:r>
            <a:r>
              <a:rPr lang="en-US" altLang="en-US" sz="1400" dirty="0"/>
              <a:t> and the slide shows his contact information. </a:t>
            </a:r>
            <a:endParaRPr lang="en-US" altLang="en-US" sz="900" dirty="0">
              <a:solidFill>
                <a:srgbClr val="0033CC"/>
              </a:solidFill>
            </a:endParaRPr>
          </a:p>
          <a:p>
            <a:pPr lvl="1">
              <a:buFont typeface="Wingdings" panose="05000000000000000000" pitchFamily="2" charset="2"/>
              <a:buNone/>
              <a:defRPr/>
            </a:pPr>
            <a:endParaRPr lang="en-US" altLang="en-US" sz="900" dirty="0">
              <a:solidFill>
                <a:srgbClr val="0033CC"/>
              </a:solidFill>
            </a:endParaRPr>
          </a:p>
          <a:p>
            <a:pPr marL="0" indent="0">
              <a:defRPr/>
            </a:pPr>
            <a:r>
              <a:rPr lang="en-US" altLang="en-US" sz="1100" dirty="0">
                <a:solidFill>
                  <a:srgbClr val="006600"/>
                </a:solidFill>
              </a:rPr>
              <a:t> Property Management</a:t>
            </a:r>
            <a:r>
              <a:rPr lang="en-US" altLang="en-US" sz="1000" dirty="0">
                <a:solidFill>
                  <a:srgbClr val="006600"/>
                </a:solidFill>
              </a:rPr>
              <a:t>       </a:t>
            </a:r>
          </a:p>
          <a:p>
            <a:pPr lvl="1">
              <a:defRPr/>
            </a:pPr>
            <a:r>
              <a:rPr lang="en-US" altLang="en-US" sz="900" dirty="0">
                <a:solidFill>
                  <a:srgbClr val="0033CC"/>
                </a:solidFill>
              </a:rPr>
              <a:t>Glenn </a:t>
            </a:r>
            <a:r>
              <a:rPr lang="en-US" altLang="en-US" sz="900" dirty="0" err="1">
                <a:solidFill>
                  <a:srgbClr val="0033CC"/>
                </a:solidFill>
              </a:rPr>
              <a:t>Ivanoff</a:t>
            </a:r>
            <a:endParaRPr lang="en-US" altLang="en-US" sz="900" dirty="0">
              <a:solidFill>
                <a:srgbClr val="0033CC"/>
              </a:solidFill>
            </a:endParaRPr>
          </a:p>
          <a:p>
            <a:pPr marL="744538" lvl="2" indent="0">
              <a:buNone/>
              <a:defRPr/>
            </a:pPr>
            <a:r>
              <a:rPr lang="en-US" altLang="en-US" sz="900" dirty="0">
                <a:solidFill>
                  <a:srgbClr val="0033CC"/>
                </a:solidFill>
              </a:rPr>
              <a:t>(907) 271-4508</a:t>
            </a:r>
          </a:p>
          <a:p>
            <a:pPr marL="744538" lvl="2" indent="0">
              <a:buNone/>
              <a:defRPr/>
            </a:pPr>
            <a:r>
              <a:rPr lang="en-US" altLang="en-US" sz="900" dirty="0">
                <a:solidFill>
                  <a:srgbClr val="0033CC"/>
                </a:solidFill>
              </a:rPr>
              <a:t>glenn.ivanoff@bia.gov</a:t>
            </a:r>
          </a:p>
          <a:p>
            <a:pPr marL="171450" indent="-171450"/>
            <a:endParaRPr lang="en-US" altLang="en-US" b="1" dirty="0"/>
          </a:p>
        </p:txBody>
      </p:sp>
      <p:sp>
        <p:nvSpPr>
          <p:cNvPr id="63492" name="Slide Number Placeholder 3">
            <a:extLst>
              <a:ext uri="{FF2B5EF4-FFF2-40B4-BE49-F238E27FC236}">
                <a16:creationId xmlns:a16="http://schemas.microsoft.com/office/drawing/2014/main" id="{30E3D695-2F31-435C-BB10-0E7FEB98677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1200">
                <a:solidFill>
                  <a:schemeClr val="tx1"/>
                </a:solidFill>
                <a:latin typeface="Times New Roman" panose="02020603050405020304" pitchFamily="18" charset="0"/>
              </a:defRPr>
            </a:lvl1pPr>
            <a:lvl2pPr marL="742950" indent="-285750">
              <a:spcBef>
                <a:spcPct val="30000"/>
              </a:spcBef>
              <a:buChar char="•"/>
              <a:defRPr sz="1200">
                <a:solidFill>
                  <a:schemeClr val="tx1"/>
                </a:solidFill>
                <a:latin typeface="Times New Roman" panose="02020603050405020304" pitchFamily="18" charset="0"/>
              </a:defRPr>
            </a:lvl2pPr>
            <a:lvl3pPr marL="1143000" indent="-228600">
              <a:spcBef>
                <a:spcPct val="30000"/>
              </a:spcBef>
              <a:buChar char="•"/>
              <a:defRPr sz="1200">
                <a:solidFill>
                  <a:schemeClr val="tx1"/>
                </a:solidFill>
                <a:latin typeface="Times New Roman" panose="02020603050405020304" pitchFamily="18" charset="0"/>
              </a:defRPr>
            </a:lvl3pPr>
            <a:lvl4pPr marL="1600200" indent="-228600">
              <a:spcBef>
                <a:spcPct val="30000"/>
              </a:spcBef>
              <a:buChar char="•"/>
              <a:defRPr sz="1200">
                <a:solidFill>
                  <a:schemeClr val="tx1"/>
                </a:solidFill>
                <a:latin typeface="Times New Roman" panose="02020603050405020304" pitchFamily="18" charset="0"/>
              </a:defRPr>
            </a:lvl4pPr>
            <a:lvl5pPr marL="2057400" indent="-228600">
              <a:spcBef>
                <a:spcPct val="30000"/>
              </a:spcBef>
              <a:buChar char="•"/>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buChar char="•"/>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buChar char="•"/>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buChar char="•"/>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buChar char="•"/>
              <a:defRPr sz="1200">
                <a:solidFill>
                  <a:schemeClr val="tx1"/>
                </a:solidFill>
                <a:latin typeface="Times New Roman" panose="02020603050405020304" pitchFamily="18" charset="0"/>
              </a:defRPr>
            </a:lvl9pPr>
          </a:lstStyle>
          <a:p>
            <a:pPr>
              <a:spcBef>
                <a:spcPct val="0"/>
              </a:spcBef>
              <a:buFontTx/>
              <a:buNone/>
            </a:pPr>
            <a:fld id="{B191E596-6888-4498-B93A-F2660B75556C}" type="slidenum">
              <a:rPr lang="en-US" altLang="en-US">
                <a:latin typeface="Arial" panose="020B0604020202020204" pitchFamily="34" charset="0"/>
              </a:rPr>
              <a:pPr>
                <a:spcBef>
                  <a:spcPct val="0"/>
                </a:spcBef>
                <a:buFontTx/>
                <a:buNone/>
              </a:pPr>
              <a:t>33</a:t>
            </a:fld>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2B9A9FC5-6A2A-42B0-B2E1-3CBA0CA12467}"/>
              </a:ext>
            </a:extLst>
          </p:cNvPr>
          <p:cNvSpPr>
            <a:spLocks noGrp="1" noRot="1" noChangeAspect="1" noTextEdit="1"/>
          </p:cNvSpPr>
          <p:nvPr>
            <p:ph type="sldImg"/>
          </p:nvPr>
        </p:nvSpPr>
        <p:spPr>
          <a:ln/>
        </p:spPr>
      </p:sp>
      <p:sp>
        <p:nvSpPr>
          <p:cNvPr id="65539" name="Notes Placeholder 2">
            <a:extLst>
              <a:ext uri="{FF2B5EF4-FFF2-40B4-BE49-F238E27FC236}">
                <a16:creationId xmlns:a16="http://schemas.microsoft.com/office/drawing/2014/main" id="{1EFC9A30-4F8B-4B72-B510-9BC9C99D5BF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dirty="0"/>
              <a:t>Communication is critical</a:t>
            </a:r>
          </a:p>
          <a:p>
            <a:r>
              <a:rPr lang="en-US" altLang="en-US" sz="1400" dirty="0"/>
              <a:t>Email is our #1 tool for getting the word out</a:t>
            </a:r>
          </a:p>
          <a:p>
            <a:r>
              <a:rPr lang="en-US" altLang="en-US" sz="1400" dirty="0"/>
              <a:t>We use an all-electronic approach to delivering correspondence </a:t>
            </a:r>
          </a:p>
          <a:p>
            <a:r>
              <a:rPr lang="en-US" altLang="en-US" sz="1400" dirty="0"/>
              <a:t>So it’s critical that we have a good email address for you. </a:t>
            </a:r>
          </a:p>
          <a:p>
            <a:r>
              <a:rPr lang="en-US" altLang="en-US" sz="1400" dirty="0"/>
              <a:t>We are committed to getting the word out to you via email on various issues like training opportunities, funds availability and deadlines that come around every year for inventory.  </a:t>
            </a:r>
          </a:p>
          <a:p>
            <a:r>
              <a:rPr lang="en-US" altLang="en-US" sz="1400" dirty="0"/>
              <a:t>Pay close attention to the instructions in these letters.  If you follow the instructions and meet deadlines your program will function a lot more effectively and you might obtain additional funding awards from various grant opportunities that frequently come our way.</a:t>
            </a:r>
          </a:p>
          <a:p>
            <a:endParaRPr lang="en-US" altLang="en-US" dirty="0"/>
          </a:p>
          <a:p>
            <a:endParaRPr lang="en-US" altLang="en-US" dirty="0"/>
          </a:p>
        </p:txBody>
      </p:sp>
      <p:sp>
        <p:nvSpPr>
          <p:cNvPr id="65540" name="Slide Number Placeholder 3">
            <a:extLst>
              <a:ext uri="{FF2B5EF4-FFF2-40B4-BE49-F238E27FC236}">
                <a16:creationId xmlns:a16="http://schemas.microsoft.com/office/drawing/2014/main" id="{8F549CB0-064C-4E83-ABB3-E81D02FA9B8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1200">
                <a:solidFill>
                  <a:schemeClr val="tx1"/>
                </a:solidFill>
                <a:latin typeface="Times New Roman" panose="02020603050405020304" pitchFamily="18" charset="0"/>
              </a:defRPr>
            </a:lvl1pPr>
            <a:lvl2pPr marL="742950" indent="-285750">
              <a:spcBef>
                <a:spcPct val="30000"/>
              </a:spcBef>
              <a:buChar char="•"/>
              <a:defRPr sz="1200">
                <a:solidFill>
                  <a:schemeClr val="tx1"/>
                </a:solidFill>
                <a:latin typeface="Times New Roman" panose="02020603050405020304" pitchFamily="18" charset="0"/>
              </a:defRPr>
            </a:lvl2pPr>
            <a:lvl3pPr marL="1143000" indent="-228600">
              <a:spcBef>
                <a:spcPct val="30000"/>
              </a:spcBef>
              <a:buChar char="•"/>
              <a:defRPr sz="1200">
                <a:solidFill>
                  <a:schemeClr val="tx1"/>
                </a:solidFill>
                <a:latin typeface="Times New Roman" panose="02020603050405020304" pitchFamily="18" charset="0"/>
              </a:defRPr>
            </a:lvl3pPr>
            <a:lvl4pPr marL="1600200" indent="-228600">
              <a:spcBef>
                <a:spcPct val="30000"/>
              </a:spcBef>
              <a:buChar char="•"/>
              <a:defRPr sz="1200">
                <a:solidFill>
                  <a:schemeClr val="tx1"/>
                </a:solidFill>
                <a:latin typeface="Times New Roman" panose="02020603050405020304" pitchFamily="18" charset="0"/>
              </a:defRPr>
            </a:lvl4pPr>
            <a:lvl5pPr marL="2057400" indent="-228600">
              <a:spcBef>
                <a:spcPct val="30000"/>
              </a:spcBef>
              <a:buChar char="•"/>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buChar char="•"/>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buChar char="•"/>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buChar char="•"/>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buChar char="•"/>
              <a:defRPr sz="1200">
                <a:solidFill>
                  <a:schemeClr val="tx1"/>
                </a:solidFill>
                <a:latin typeface="Times New Roman" panose="02020603050405020304" pitchFamily="18" charset="0"/>
              </a:defRPr>
            </a:lvl9pPr>
          </a:lstStyle>
          <a:p>
            <a:pPr>
              <a:spcBef>
                <a:spcPct val="0"/>
              </a:spcBef>
              <a:buFontTx/>
              <a:buNone/>
            </a:pPr>
            <a:fld id="{153D49E5-D712-4DDE-88C7-AAFFCBF49E5C}" type="slidenum">
              <a:rPr lang="en-US" altLang="en-US">
                <a:latin typeface="Arial" panose="020B0604020202020204" pitchFamily="34" charset="0"/>
              </a:rPr>
              <a:pPr>
                <a:spcBef>
                  <a:spcPct val="0"/>
                </a:spcBef>
                <a:buFontTx/>
                <a:buNone/>
              </a:pPr>
              <a:t>34</a:t>
            </a:fld>
            <a:endParaRPr lang="en-US"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40FC1940-8FCD-4673-AEE0-FEB3FB2F440F}"/>
              </a:ext>
            </a:extLst>
          </p:cNvPr>
          <p:cNvSpPr txBox="1">
            <a:spLocks noGrp="1" noChangeArrowheads="1"/>
          </p:cNvSpPr>
          <p:nvPr/>
        </p:nvSpPr>
        <p:spPr bwMode="auto">
          <a:xfrm>
            <a:off x="3971925" y="8832850"/>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7" tIns="45764" rIns="91527" bIns="45764" anchor="b"/>
          <a:lstStyle>
            <a:lvl1pPr>
              <a:spcBef>
                <a:spcPct val="30000"/>
              </a:spcBef>
              <a:buChar char="•"/>
              <a:defRPr sz="1200">
                <a:solidFill>
                  <a:schemeClr val="tx1"/>
                </a:solidFill>
                <a:latin typeface="Times New Roman" panose="02020603050405020304" pitchFamily="18" charset="0"/>
              </a:defRPr>
            </a:lvl1pPr>
            <a:lvl2pPr marL="742950" indent="-285750">
              <a:spcBef>
                <a:spcPct val="30000"/>
              </a:spcBef>
              <a:buChar char="•"/>
              <a:defRPr sz="1200">
                <a:solidFill>
                  <a:schemeClr val="tx1"/>
                </a:solidFill>
                <a:latin typeface="Times New Roman" panose="02020603050405020304" pitchFamily="18" charset="0"/>
              </a:defRPr>
            </a:lvl2pPr>
            <a:lvl3pPr marL="1143000" indent="-228600">
              <a:spcBef>
                <a:spcPct val="30000"/>
              </a:spcBef>
              <a:buChar char="•"/>
              <a:defRPr sz="1200">
                <a:solidFill>
                  <a:schemeClr val="tx1"/>
                </a:solidFill>
                <a:latin typeface="Times New Roman" panose="02020603050405020304" pitchFamily="18" charset="0"/>
              </a:defRPr>
            </a:lvl3pPr>
            <a:lvl4pPr marL="1600200" indent="-228600">
              <a:spcBef>
                <a:spcPct val="30000"/>
              </a:spcBef>
              <a:buChar char="•"/>
              <a:defRPr sz="1200">
                <a:solidFill>
                  <a:schemeClr val="tx1"/>
                </a:solidFill>
                <a:latin typeface="Times New Roman" panose="02020603050405020304" pitchFamily="18" charset="0"/>
              </a:defRPr>
            </a:lvl4pPr>
            <a:lvl5pPr marL="2057400" indent="-228600">
              <a:spcBef>
                <a:spcPct val="30000"/>
              </a:spcBef>
              <a:buChar char="•"/>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buChar char="•"/>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buChar char="•"/>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buChar char="•"/>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buChar char="•"/>
              <a:defRPr sz="1200">
                <a:solidFill>
                  <a:schemeClr val="tx1"/>
                </a:solidFill>
                <a:latin typeface="Times New Roman" panose="02020603050405020304" pitchFamily="18" charset="0"/>
              </a:defRPr>
            </a:lvl9pPr>
          </a:lstStyle>
          <a:p>
            <a:pPr algn="r">
              <a:spcBef>
                <a:spcPct val="0"/>
              </a:spcBef>
              <a:buFontTx/>
              <a:buNone/>
            </a:pPr>
            <a:fld id="{35DCCA0C-8DD5-4D78-9F42-31C63A3EEB01}" type="slidenum">
              <a:rPr lang="en-US" altLang="en-US" b="0">
                <a:latin typeface="Arial" panose="020B0604020202020204" pitchFamily="34" charset="0"/>
              </a:rPr>
              <a:pPr algn="r">
                <a:spcBef>
                  <a:spcPct val="0"/>
                </a:spcBef>
                <a:buFontTx/>
                <a:buNone/>
              </a:pPr>
              <a:t>35</a:t>
            </a:fld>
            <a:endParaRPr lang="en-US" altLang="en-US" b="0">
              <a:latin typeface="Arial" panose="020B0604020202020204" pitchFamily="34" charset="0"/>
            </a:endParaRPr>
          </a:p>
        </p:txBody>
      </p:sp>
      <p:sp>
        <p:nvSpPr>
          <p:cNvPr id="67587" name="Rectangle 2">
            <a:extLst>
              <a:ext uri="{FF2B5EF4-FFF2-40B4-BE49-F238E27FC236}">
                <a16:creationId xmlns:a16="http://schemas.microsoft.com/office/drawing/2014/main" id="{361778AE-F60C-48CE-87C0-0ADF951A3FC0}"/>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80BB7D85-3BEA-46A4-914F-2BCCC64E051E}"/>
              </a:ext>
            </a:extLst>
          </p:cNvPr>
          <p:cNvSpPr>
            <a:spLocks noGrp="1" noChangeArrowheads="1"/>
          </p:cNvSpPr>
          <p:nvPr>
            <p:ph type="body" idx="1"/>
          </p:nvPr>
        </p:nvSpPr>
        <p:spPr>
          <a:ln/>
        </p:spPr>
        <p:txBody>
          <a:bodyPr/>
          <a:lstStyle/>
          <a:p>
            <a:pPr marL="280435" indent="-280435">
              <a:defRPr/>
            </a:pPr>
            <a:endParaRPr lang="en-US" dirty="0"/>
          </a:p>
          <a:p>
            <a:pPr>
              <a:defRPr/>
            </a:pPr>
            <a:endParaRPr lang="en-US" dirty="0"/>
          </a:p>
          <a:p>
            <a:pPr>
              <a:defRPr/>
            </a:pPr>
            <a:endParaRPr lang="en-US" dirty="0"/>
          </a:p>
          <a:p>
            <a:pPr>
              <a:defRPr/>
            </a:pPr>
            <a:endParaRPr lang="en-US" dirty="0"/>
          </a:p>
          <a:p>
            <a:pPr>
              <a:buFontTx/>
              <a:buNone/>
              <a:defRPr/>
            </a:pPr>
            <a:endParaRPr lang="en-US" dirty="0"/>
          </a:p>
          <a:p>
            <a:pPr>
              <a:buFontTx/>
              <a:buNone/>
              <a:defRPr/>
            </a:pPr>
            <a:endParaRPr lang="en-US" dirty="0"/>
          </a:p>
        </p:txBody>
      </p:sp>
      <p:sp>
        <p:nvSpPr>
          <p:cNvPr id="97285" name="Rectangle 1">
            <a:extLst>
              <a:ext uri="{FF2B5EF4-FFF2-40B4-BE49-F238E27FC236}">
                <a16:creationId xmlns:a16="http://schemas.microsoft.com/office/drawing/2014/main" id="{D3F15454-4CB4-4C0B-883D-BBCAD877CFF7}"/>
              </a:ext>
            </a:extLst>
          </p:cNvPr>
          <p:cNvSpPr>
            <a:spLocks noChangeArrowheads="1"/>
          </p:cNvSpPr>
          <p:nvPr/>
        </p:nvSpPr>
        <p:spPr bwMode="auto">
          <a:xfrm>
            <a:off x="1095375" y="4551363"/>
            <a:ext cx="4695825" cy="231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30000"/>
              </a:spcBef>
              <a:buChar char="•"/>
              <a:defRPr sz="1200">
                <a:solidFill>
                  <a:schemeClr val="tx1"/>
                </a:solidFill>
                <a:latin typeface="Times New Roman" pitchFamily="18" charset="0"/>
              </a:defRPr>
            </a:lvl1pPr>
            <a:lvl2pPr marL="742950" indent="-285750" eaLnBrk="0" hangingPunct="0">
              <a:spcBef>
                <a:spcPct val="30000"/>
              </a:spcBef>
              <a:buChar char="•"/>
              <a:defRPr sz="1200">
                <a:solidFill>
                  <a:schemeClr val="tx1"/>
                </a:solidFill>
                <a:latin typeface="Times New Roman" pitchFamily="18" charset="0"/>
              </a:defRPr>
            </a:lvl2pPr>
            <a:lvl3pPr marL="1143000" indent="-228600" eaLnBrk="0" hangingPunct="0">
              <a:spcBef>
                <a:spcPct val="30000"/>
              </a:spcBef>
              <a:buChar char="•"/>
              <a:defRPr sz="1200">
                <a:solidFill>
                  <a:schemeClr val="tx1"/>
                </a:solidFill>
                <a:latin typeface="Times New Roman" pitchFamily="18" charset="0"/>
              </a:defRPr>
            </a:lvl3pPr>
            <a:lvl4pPr marL="1600200" indent="-228600" eaLnBrk="0" hangingPunct="0">
              <a:spcBef>
                <a:spcPct val="30000"/>
              </a:spcBef>
              <a:buChar char="•"/>
              <a:defRPr sz="1200">
                <a:solidFill>
                  <a:schemeClr val="tx1"/>
                </a:solidFill>
                <a:latin typeface="Times New Roman" pitchFamily="18" charset="0"/>
              </a:defRPr>
            </a:lvl4pPr>
            <a:lvl5pPr marL="2057400" indent="-228600" eaLnBrk="0" hangingPunct="0">
              <a:spcBef>
                <a:spcPct val="30000"/>
              </a:spcBef>
              <a:buChar char="•"/>
              <a:defRPr sz="1200">
                <a:solidFill>
                  <a:schemeClr val="tx1"/>
                </a:solidFill>
                <a:latin typeface="Times New Roman" pitchFamily="18" charset="0"/>
              </a:defRPr>
            </a:lvl5pPr>
            <a:lvl6pPr marL="2514600" indent="-228600" eaLnBrk="0" fontAlgn="base" hangingPunct="0">
              <a:spcBef>
                <a:spcPct val="30000"/>
              </a:spcBef>
              <a:spcAft>
                <a:spcPct val="0"/>
              </a:spcAft>
              <a:buChar char="•"/>
              <a:defRPr sz="1200">
                <a:solidFill>
                  <a:schemeClr val="tx1"/>
                </a:solidFill>
                <a:latin typeface="Times New Roman" pitchFamily="18" charset="0"/>
              </a:defRPr>
            </a:lvl6pPr>
            <a:lvl7pPr marL="2971800" indent="-228600" eaLnBrk="0" fontAlgn="base" hangingPunct="0">
              <a:spcBef>
                <a:spcPct val="30000"/>
              </a:spcBef>
              <a:spcAft>
                <a:spcPct val="0"/>
              </a:spcAft>
              <a:buChar char="•"/>
              <a:defRPr sz="1200">
                <a:solidFill>
                  <a:schemeClr val="tx1"/>
                </a:solidFill>
                <a:latin typeface="Times New Roman" pitchFamily="18" charset="0"/>
              </a:defRPr>
            </a:lvl7pPr>
            <a:lvl8pPr marL="3429000" indent="-228600" eaLnBrk="0" fontAlgn="base" hangingPunct="0">
              <a:spcBef>
                <a:spcPct val="30000"/>
              </a:spcBef>
              <a:spcAft>
                <a:spcPct val="0"/>
              </a:spcAft>
              <a:buChar char="•"/>
              <a:defRPr sz="1200">
                <a:solidFill>
                  <a:schemeClr val="tx1"/>
                </a:solidFill>
                <a:latin typeface="Times New Roman" pitchFamily="18" charset="0"/>
              </a:defRPr>
            </a:lvl8pPr>
            <a:lvl9pPr marL="3886200" indent="-228600" eaLnBrk="0" fontAlgn="base" hangingPunct="0">
              <a:spcBef>
                <a:spcPct val="30000"/>
              </a:spcBef>
              <a:spcAft>
                <a:spcPct val="0"/>
              </a:spcAft>
              <a:buChar char="•"/>
              <a:defRPr sz="1200">
                <a:solidFill>
                  <a:schemeClr val="tx1"/>
                </a:solidFill>
                <a:latin typeface="Times New Roman" pitchFamily="18" charset="0"/>
              </a:defRPr>
            </a:lvl9pPr>
          </a:lstStyle>
          <a:p>
            <a:pPr>
              <a:defRPr/>
            </a:pPr>
            <a:r>
              <a:rPr lang="en-US" altLang="en-US" sz="1400" b="0" dirty="0">
                <a:cs typeface="+mn-cs"/>
              </a:rPr>
              <a:t>It’s been a pleasure updating you on the Alaska Region Tribal Transportation Program.  I hope you found it useful.</a:t>
            </a:r>
          </a:p>
          <a:p>
            <a:pPr>
              <a:defRPr/>
            </a:pPr>
            <a:r>
              <a:rPr lang="en-US" altLang="en-US" sz="1400" b="0" dirty="0">
                <a:cs typeface="+mn-cs"/>
              </a:rPr>
              <a:t>My staff stands ready to assist you any way that we can.</a:t>
            </a:r>
          </a:p>
          <a:p>
            <a:pPr>
              <a:defRPr/>
            </a:pPr>
            <a:r>
              <a:rPr lang="en-US" altLang="en-US" sz="1400" b="0" dirty="0">
                <a:cs typeface="+mn-cs"/>
              </a:rPr>
              <a:t>The Transportation Branch values our partnership with tribes and looks forward to our continued mutual success as we plan for the future generations.  </a:t>
            </a:r>
          </a:p>
          <a:p>
            <a:pPr>
              <a:defRPr/>
            </a:pPr>
            <a:r>
              <a:rPr lang="en-US" altLang="en-US" sz="1400" b="0" dirty="0">
                <a:cs typeface="+mn-cs"/>
              </a:rPr>
              <a:t>Thank you for your time.</a:t>
            </a:r>
          </a:p>
          <a:p>
            <a:pPr>
              <a:defRPr/>
            </a:pPr>
            <a:r>
              <a:rPr lang="en-US" altLang="en-US" sz="1400" b="0" dirty="0">
                <a:cs typeface="+mn-cs"/>
              </a:rPr>
              <a:t>Questions?</a:t>
            </a:r>
          </a:p>
          <a:p>
            <a:pPr>
              <a:defRPr/>
            </a:pPr>
            <a:endParaRPr lang="en-US" altLang="en-US" b="0" dirty="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r>
              <a:rPr lang="en-US" sz="1800" dirty="0"/>
              <a:t>Here’s the agenda for the Transportation track.  As you can see we have 12 presentations over the next two days.  </a:t>
            </a:r>
          </a:p>
          <a:p>
            <a:pPr marL="171450" indent="-171450"/>
            <a:r>
              <a:rPr lang="en-US" sz="1800" dirty="0"/>
              <a:t>I hope you partake of some or all of these.</a:t>
            </a:r>
          </a:p>
        </p:txBody>
      </p:sp>
      <p:sp>
        <p:nvSpPr>
          <p:cNvPr id="4" name="Slide Number Placeholder 3"/>
          <p:cNvSpPr>
            <a:spLocks noGrp="1"/>
          </p:cNvSpPr>
          <p:nvPr>
            <p:ph type="sldNum" sz="quarter" idx="5"/>
          </p:nvPr>
        </p:nvSpPr>
        <p:spPr/>
        <p:txBody>
          <a:bodyPr/>
          <a:lstStyle/>
          <a:p>
            <a:fld id="{37ACB0CA-017F-4774-8AAA-FA2EC68A54C1}" type="slidenum">
              <a:rPr lang="en-US" altLang="en-US" smtClean="0"/>
              <a:pPr/>
              <a:t>5</a:t>
            </a:fld>
            <a:endParaRPr lang="en-US" altLang="en-US"/>
          </a:p>
        </p:txBody>
      </p:sp>
    </p:spTree>
    <p:extLst>
      <p:ext uri="{BB962C8B-B14F-4D97-AF65-F5344CB8AC3E}">
        <p14:creationId xmlns:p14="http://schemas.microsoft.com/office/powerpoint/2010/main" val="3956374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r>
              <a:rPr lang="en-US" sz="1800" dirty="0"/>
              <a:t>Here’s the agenda for the Transportation track.  As you can see we have 12 presentations over the next two days.  </a:t>
            </a:r>
          </a:p>
          <a:p>
            <a:pPr marL="171450" indent="-171450"/>
            <a:r>
              <a:rPr lang="en-US" sz="1800" dirty="0"/>
              <a:t>I hope you partake of some or all of these.</a:t>
            </a:r>
          </a:p>
        </p:txBody>
      </p:sp>
      <p:sp>
        <p:nvSpPr>
          <p:cNvPr id="4" name="Slide Number Placeholder 3"/>
          <p:cNvSpPr>
            <a:spLocks noGrp="1"/>
          </p:cNvSpPr>
          <p:nvPr>
            <p:ph type="sldNum" sz="quarter" idx="5"/>
          </p:nvPr>
        </p:nvSpPr>
        <p:spPr/>
        <p:txBody>
          <a:bodyPr/>
          <a:lstStyle/>
          <a:p>
            <a:fld id="{37ACB0CA-017F-4774-8AAA-FA2EC68A54C1}" type="slidenum">
              <a:rPr lang="en-US" altLang="en-US" smtClean="0"/>
              <a:pPr/>
              <a:t>6</a:t>
            </a:fld>
            <a:endParaRPr lang="en-US" altLang="en-US"/>
          </a:p>
        </p:txBody>
      </p:sp>
    </p:spTree>
    <p:extLst>
      <p:ext uri="{BB962C8B-B14F-4D97-AF65-F5344CB8AC3E}">
        <p14:creationId xmlns:p14="http://schemas.microsoft.com/office/powerpoint/2010/main" val="2812716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r>
              <a:rPr lang="en-US" sz="1800" dirty="0"/>
              <a:t>Here’s the agenda for the Transportation track.  As you can see we have 12 presentations over the next two days.  </a:t>
            </a:r>
          </a:p>
          <a:p>
            <a:pPr marL="171450" indent="-171450"/>
            <a:r>
              <a:rPr lang="en-US" sz="1800" dirty="0"/>
              <a:t>I hope you partake of some or all of these.</a:t>
            </a:r>
          </a:p>
        </p:txBody>
      </p:sp>
      <p:sp>
        <p:nvSpPr>
          <p:cNvPr id="4" name="Slide Number Placeholder 3"/>
          <p:cNvSpPr>
            <a:spLocks noGrp="1"/>
          </p:cNvSpPr>
          <p:nvPr>
            <p:ph type="sldNum" sz="quarter" idx="5"/>
          </p:nvPr>
        </p:nvSpPr>
        <p:spPr/>
        <p:txBody>
          <a:bodyPr/>
          <a:lstStyle/>
          <a:p>
            <a:fld id="{37ACB0CA-017F-4774-8AAA-FA2EC68A54C1}" type="slidenum">
              <a:rPr lang="en-US" altLang="en-US" smtClean="0"/>
              <a:pPr/>
              <a:t>7</a:t>
            </a:fld>
            <a:endParaRPr lang="en-US" altLang="en-US"/>
          </a:p>
        </p:txBody>
      </p:sp>
    </p:spTree>
    <p:extLst>
      <p:ext uri="{BB962C8B-B14F-4D97-AF65-F5344CB8AC3E}">
        <p14:creationId xmlns:p14="http://schemas.microsoft.com/office/powerpoint/2010/main" val="1767685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r>
              <a:rPr lang="en-US" sz="1800" dirty="0"/>
              <a:t>Here’s the agenda for the Transportation track.  As you can see we have 12 presentations over the next two days.  </a:t>
            </a:r>
          </a:p>
          <a:p>
            <a:pPr marL="171450" indent="-171450"/>
            <a:r>
              <a:rPr lang="en-US" sz="1800" dirty="0"/>
              <a:t>I hope you partake of some or all of these.</a:t>
            </a:r>
          </a:p>
        </p:txBody>
      </p:sp>
      <p:sp>
        <p:nvSpPr>
          <p:cNvPr id="4" name="Slide Number Placeholder 3"/>
          <p:cNvSpPr>
            <a:spLocks noGrp="1"/>
          </p:cNvSpPr>
          <p:nvPr>
            <p:ph type="sldNum" sz="quarter" idx="5"/>
          </p:nvPr>
        </p:nvSpPr>
        <p:spPr/>
        <p:txBody>
          <a:bodyPr/>
          <a:lstStyle/>
          <a:p>
            <a:fld id="{37ACB0CA-017F-4774-8AAA-FA2EC68A54C1}" type="slidenum">
              <a:rPr lang="en-US" altLang="en-US" smtClean="0"/>
              <a:pPr/>
              <a:t>8</a:t>
            </a:fld>
            <a:endParaRPr lang="en-US" altLang="en-US"/>
          </a:p>
        </p:txBody>
      </p:sp>
    </p:spTree>
    <p:extLst>
      <p:ext uri="{BB962C8B-B14F-4D97-AF65-F5344CB8AC3E}">
        <p14:creationId xmlns:p14="http://schemas.microsoft.com/office/powerpoint/2010/main" val="2110704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r>
              <a:rPr lang="en-US" sz="1800" dirty="0"/>
              <a:t>Here’s the agenda for the Transportation track.  As you can see we have 12 presentations over the next two days.  </a:t>
            </a:r>
          </a:p>
          <a:p>
            <a:pPr marL="171450" indent="-171450"/>
            <a:r>
              <a:rPr lang="en-US" sz="1800" dirty="0"/>
              <a:t>I hope you partake of some or all of these.</a:t>
            </a:r>
          </a:p>
        </p:txBody>
      </p:sp>
      <p:sp>
        <p:nvSpPr>
          <p:cNvPr id="4" name="Slide Number Placeholder 3"/>
          <p:cNvSpPr>
            <a:spLocks noGrp="1"/>
          </p:cNvSpPr>
          <p:nvPr>
            <p:ph type="sldNum" sz="quarter" idx="5"/>
          </p:nvPr>
        </p:nvSpPr>
        <p:spPr/>
        <p:txBody>
          <a:bodyPr/>
          <a:lstStyle/>
          <a:p>
            <a:fld id="{37ACB0CA-017F-4774-8AAA-FA2EC68A54C1}" type="slidenum">
              <a:rPr lang="en-US" altLang="en-US" smtClean="0"/>
              <a:pPr/>
              <a:t>9</a:t>
            </a:fld>
            <a:endParaRPr lang="en-US" altLang="en-US"/>
          </a:p>
        </p:txBody>
      </p:sp>
    </p:spTree>
    <p:extLst>
      <p:ext uri="{BB962C8B-B14F-4D97-AF65-F5344CB8AC3E}">
        <p14:creationId xmlns:p14="http://schemas.microsoft.com/office/powerpoint/2010/main" val="1591895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2472D177-B1ED-4246-8071-47DFC26DCBB3}"/>
              </a:ext>
            </a:extLst>
          </p:cNvPr>
          <p:cNvSpPr>
            <a:spLocks noGrp="1" noRot="1" noChangeAspect="1" noTextEdit="1"/>
          </p:cNvSpPr>
          <p:nvPr>
            <p:ph type="sldImg"/>
          </p:nvPr>
        </p:nvSpPr>
        <p:spPr>
          <a:xfrm>
            <a:off x="1179513" y="696913"/>
            <a:ext cx="4651375" cy="3489325"/>
          </a:xfrm>
          <a:ln/>
        </p:spPr>
      </p:sp>
      <p:sp>
        <p:nvSpPr>
          <p:cNvPr id="12291" name="Notes Placeholder 2">
            <a:extLst>
              <a:ext uri="{FF2B5EF4-FFF2-40B4-BE49-F238E27FC236}">
                <a16:creationId xmlns:a16="http://schemas.microsoft.com/office/drawing/2014/main" id="{4D98F123-F2E3-4FC9-86DE-101D18167472}"/>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sz="1400" dirty="0"/>
              <a:t>Our office is physically located in the Frontier Building at 36</a:t>
            </a:r>
            <a:r>
              <a:rPr lang="en-US" altLang="en-US" sz="1400" baseline="30000" dirty="0"/>
              <a:t>th</a:t>
            </a:r>
            <a:r>
              <a:rPr lang="en-US" altLang="en-US" sz="1400" dirty="0"/>
              <a:t> and C in Midtown Anchorage.</a:t>
            </a:r>
          </a:p>
          <a:p>
            <a:pPr>
              <a:defRPr/>
            </a:pPr>
            <a:r>
              <a:rPr lang="en-US" altLang="en-US" sz="1400" dirty="0"/>
              <a:t>We’re on the 12</a:t>
            </a:r>
            <a:r>
              <a:rPr lang="en-US" altLang="en-US" sz="1400" baseline="30000" dirty="0"/>
              <a:t>th</a:t>
            </a:r>
            <a:r>
              <a:rPr lang="en-US" altLang="en-US" sz="1400" dirty="0"/>
              <a:t> floor in suite 1278.  Resumption of normal operations in the aftermath of COVID is complete and we have the entire Transportation Staff working predominantly in the office. </a:t>
            </a:r>
          </a:p>
          <a:p>
            <a:pPr>
              <a:defRPr/>
            </a:pPr>
            <a:r>
              <a:rPr lang="en-US" altLang="en-US" sz="1400" dirty="0"/>
              <a:t>We’ve reopened for office visits and I’d like to extend an open invitation to come by and see us.  All we ask is a little advance notice.  We’ll adjust our schedule to fit you in. </a:t>
            </a:r>
          </a:p>
          <a:p>
            <a:pPr marL="285750" indent="-285750">
              <a:defRPr/>
            </a:pPr>
            <a:r>
              <a:rPr lang="en-US" altLang="en-US" sz="1400" dirty="0"/>
              <a:t>And we have also resumed travel.  My staff is required to travel.  We averaged a couple dozen trips to the field each year before the pandemic.  We are looking forward to once again getting out to admire your work and provide assistance any way we can.  </a:t>
            </a:r>
          </a:p>
          <a:p>
            <a:pPr>
              <a:defRPr/>
            </a:pPr>
            <a:endParaRPr lang="en-US" altLang="en-US" dirty="0"/>
          </a:p>
          <a:p>
            <a:pPr>
              <a:defRPr/>
            </a:pPr>
            <a:endParaRPr lang="en-US" altLang="en-US" dirty="0"/>
          </a:p>
          <a:p>
            <a:pPr>
              <a:defRPr/>
            </a:pPr>
            <a:endParaRPr lang="en-US" altLang="en-US" dirty="0"/>
          </a:p>
          <a:p>
            <a:pPr>
              <a:defRPr/>
            </a:pPr>
            <a:endParaRPr lang="en-US" altLang="en-US" dirty="0"/>
          </a:p>
          <a:p>
            <a:pPr>
              <a:buFontTx/>
              <a:buNone/>
              <a:defRPr/>
            </a:pPr>
            <a:endParaRPr lang="en-US" altLang="en-US" dirty="0"/>
          </a:p>
          <a:p>
            <a:pPr>
              <a:lnSpc>
                <a:spcPct val="90000"/>
              </a:lnSpc>
              <a:defRPr/>
            </a:pPr>
            <a:endParaRPr lang="en-US" altLang="en-US" dirty="0"/>
          </a:p>
          <a:p>
            <a:pPr>
              <a:lnSpc>
                <a:spcPct val="90000"/>
              </a:lnSpc>
              <a:defRPr/>
            </a:pPr>
            <a:endParaRPr lang="en-US" altLang="en-US" dirty="0"/>
          </a:p>
          <a:p>
            <a:pPr>
              <a:buFontTx/>
              <a:buNone/>
              <a:defRPr/>
            </a:pPr>
            <a:endParaRPr lang="en-US" altLang="en-US" dirty="0"/>
          </a:p>
        </p:txBody>
      </p:sp>
      <p:sp>
        <p:nvSpPr>
          <p:cNvPr id="16388" name="Slide Number Placeholder 3">
            <a:extLst>
              <a:ext uri="{FF2B5EF4-FFF2-40B4-BE49-F238E27FC236}">
                <a16:creationId xmlns:a16="http://schemas.microsoft.com/office/drawing/2014/main" id="{DCF3565F-F266-45B0-99E7-685531264CA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har char="•"/>
              <a:defRPr sz="1200">
                <a:solidFill>
                  <a:schemeClr val="tx1"/>
                </a:solidFill>
                <a:latin typeface="Times New Roman" panose="02020603050405020304" pitchFamily="18" charset="0"/>
              </a:defRPr>
            </a:lvl1pPr>
            <a:lvl2pPr marL="742950" indent="-285750">
              <a:spcBef>
                <a:spcPct val="30000"/>
              </a:spcBef>
              <a:buChar char="•"/>
              <a:defRPr sz="1200">
                <a:solidFill>
                  <a:schemeClr val="tx1"/>
                </a:solidFill>
                <a:latin typeface="Times New Roman" panose="02020603050405020304" pitchFamily="18" charset="0"/>
              </a:defRPr>
            </a:lvl2pPr>
            <a:lvl3pPr marL="1143000" indent="-228600">
              <a:spcBef>
                <a:spcPct val="30000"/>
              </a:spcBef>
              <a:buChar char="•"/>
              <a:defRPr sz="1200">
                <a:solidFill>
                  <a:schemeClr val="tx1"/>
                </a:solidFill>
                <a:latin typeface="Times New Roman" panose="02020603050405020304" pitchFamily="18" charset="0"/>
              </a:defRPr>
            </a:lvl3pPr>
            <a:lvl4pPr marL="1600200" indent="-228600">
              <a:spcBef>
                <a:spcPct val="30000"/>
              </a:spcBef>
              <a:buChar char="•"/>
              <a:defRPr sz="1200">
                <a:solidFill>
                  <a:schemeClr val="tx1"/>
                </a:solidFill>
                <a:latin typeface="Times New Roman" panose="02020603050405020304" pitchFamily="18" charset="0"/>
              </a:defRPr>
            </a:lvl4pPr>
            <a:lvl5pPr marL="2057400" indent="-228600">
              <a:spcBef>
                <a:spcPct val="30000"/>
              </a:spcBef>
              <a:buChar char="•"/>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buChar char="•"/>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buChar char="•"/>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buChar char="•"/>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buChar char="•"/>
              <a:defRPr sz="1200">
                <a:solidFill>
                  <a:schemeClr val="tx1"/>
                </a:solidFill>
                <a:latin typeface="Times New Roman" panose="02020603050405020304" pitchFamily="18" charset="0"/>
              </a:defRPr>
            </a:lvl9pPr>
          </a:lstStyle>
          <a:p>
            <a:pPr>
              <a:spcBef>
                <a:spcPct val="0"/>
              </a:spcBef>
              <a:buFontTx/>
              <a:buNone/>
            </a:pPr>
            <a:fld id="{B433BAE9-5896-4292-9D5C-3AAD737572DA}" type="slidenum">
              <a:rPr lang="en-US" altLang="en-US">
                <a:latin typeface="Arial" panose="020B0604020202020204" pitchFamily="34" charset="0"/>
              </a:rPr>
              <a:pPr>
                <a:spcBef>
                  <a:spcPct val="0"/>
                </a:spcBef>
                <a:buFontTx/>
                <a:buNone/>
              </a:pPr>
              <a:t>10</a:t>
            </a:fld>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a:buFont typeface="Wingdings" pitchFamily="2" charset="2"/>
              <a:buChar char="Ø"/>
              <a:defRPr/>
            </a:lvl2pPr>
            <a:lvl3pPr algn="l">
              <a:buFont typeface="Wingdings" pitchFamily="2" charset="2"/>
              <a:buChar char="ü"/>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a:extLst>
              <a:ext uri="{FF2B5EF4-FFF2-40B4-BE49-F238E27FC236}">
                <a16:creationId xmlns:a16="http://schemas.microsoft.com/office/drawing/2014/main" id="{7201D944-577D-4F7A-9237-05B47CF06D55}"/>
              </a:ext>
            </a:extLst>
          </p:cNvPr>
          <p:cNvSpPr>
            <a:spLocks noGrp="1" noChangeArrowheads="1"/>
          </p:cNvSpPr>
          <p:nvPr>
            <p:ph type="sldNum" sz="quarter" idx="10"/>
          </p:nvPr>
        </p:nvSpPr>
        <p:spPr/>
        <p:txBody>
          <a:bodyPr/>
          <a:lstStyle>
            <a:lvl1pPr>
              <a:defRPr/>
            </a:lvl1pPr>
          </a:lstStyle>
          <a:p>
            <a:fld id="{BC6997DB-2F96-491A-9E85-BBFFCB695F64}" type="slidenum">
              <a:rPr lang="en-US" altLang="en-US"/>
              <a:pPr/>
              <a:t>‹#›</a:t>
            </a:fld>
            <a:endParaRPr lang="en-US" altLang="en-US">
              <a:solidFill>
                <a:schemeClr val="bg2"/>
              </a:solidFill>
            </a:endParaRPr>
          </a:p>
        </p:txBody>
      </p:sp>
    </p:spTree>
    <p:extLst>
      <p:ext uri="{BB962C8B-B14F-4D97-AF65-F5344CB8AC3E}">
        <p14:creationId xmlns:p14="http://schemas.microsoft.com/office/powerpoint/2010/main" val="3571553175"/>
      </p:ext>
    </p:extLst>
  </p:cSld>
  <p:clrMapOvr>
    <a:overrideClrMapping bg1="lt1" tx1="dk1" bg2="lt2" tx2="dk2" accent1="accent1" accent2="accent2" accent3="accent3" accent4="accent4" accent5="accent5" accent6="accent6" hlink="hlink" folHlink="folHlink"/>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2C722BA4-3C30-4B76-8CF6-B774A8456000}"/>
              </a:ext>
            </a:extLst>
          </p:cNvPr>
          <p:cNvSpPr>
            <a:spLocks noGrp="1" noChangeArrowheads="1"/>
          </p:cNvSpPr>
          <p:nvPr>
            <p:ph type="sldNum" sz="quarter" idx="10"/>
          </p:nvPr>
        </p:nvSpPr>
        <p:spPr>
          <a:ln/>
        </p:spPr>
        <p:txBody>
          <a:bodyPr/>
          <a:lstStyle>
            <a:lvl1pPr>
              <a:defRPr/>
            </a:lvl1pPr>
          </a:lstStyle>
          <a:p>
            <a:fld id="{535E0B04-E1D1-4C85-83E7-F207490F582D}" type="slidenum">
              <a:rPr lang="en-US" altLang="en-US"/>
              <a:pPr/>
              <a:t>‹#›</a:t>
            </a:fld>
            <a:endParaRPr lang="en-US" altLang="en-US">
              <a:solidFill>
                <a:schemeClr val="bg2"/>
              </a:solidFill>
            </a:endParaRPr>
          </a:p>
        </p:txBody>
      </p:sp>
    </p:spTree>
    <p:extLst>
      <p:ext uri="{BB962C8B-B14F-4D97-AF65-F5344CB8AC3E}">
        <p14:creationId xmlns:p14="http://schemas.microsoft.com/office/powerpoint/2010/main" val="81711507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5126" y="261939"/>
            <a:ext cx="2171700" cy="6034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0026" y="261939"/>
            <a:ext cx="6362700" cy="6034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5A8C7EE6-2B49-4DFC-A568-53816D284DE9}"/>
              </a:ext>
            </a:extLst>
          </p:cNvPr>
          <p:cNvSpPr>
            <a:spLocks noGrp="1" noChangeArrowheads="1"/>
          </p:cNvSpPr>
          <p:nvPr>
            <p:ph type="sldNum" sz="quarter" idx="10"/>
          </p:nvPr>
        </p:nvSpPr>
        <p:spPr>
          <a:ln/>
        </p:spPr>
        <p:txBody>
          <a:bodyPr/>
          <a:lstStyle>
            <a:lvl1pPr>
              <a:defRPr/>
            </a:lvl1pPr>
          </a:lstStyle>
          <a:p>
            <a:fld id="{2565DEF3-3142-4662-AD5D-509E4F636F8E}" type="slidenum">
              <a:rPr lang="en-US" altLang="en-US"/>
              <a:pPr/>
              <a:t>‹#›</a:t>
            </a:fld>
            <a:endParaRPr lang="en-US" altLang="en-US">
              <a:solidFill>
                <a:schemeClr val="bg2"/>
              </a:solidFill>
            </a:endParaRPr>
          </a:p>
        </p:txBody>
      </p:sp>
    </p:spTree>
    <p:extLst>
      <p:ext uri="{BB962C8B-B14F-4D97-AF65-F5344CB8AC3E}">
        <p14:creationId xmlns:p14="http://schemas.microsoft.com/office/powerpoint/2010/main" val="370304031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and Clip Ar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00025" y="1404939"/>
            <a:ext cx="4267200" cy="48910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19625" y="1404939"/>
            <a:ext cx="4267200" cy="4891087"/>
          </a:xfrm>
        </p:spPr>
        <p:txBody>
          <a:bodyPr/>
          <a:lstStyle/>
          <a:p>
            <a:pPr lvl="0"/>
            <a:endParaRPr lang="en-US" noProof="0"/>
          </a:p>
        </p:txBody>
      </p:sp>
      <p:sp>
        <p:nvSpPr>
          <p:cNvPr id="7" name="Title 6"/>
          <p:cNvSpPr>
            <a:spLocks noGrp="1"/>
          </p:cNvSpPr>
          <p:nvPr>
            <p:ph type="title"/>
          </p:nvPr>
        </p:nvSpPr>
        <p:spPr/>
        <p:txBody>
          <a:bodyPr/>
          <a:lstStyle/>
          <a:p>
            <a:r>
              <a:rPr lang="en-US"/>
              <a:t>Click to edit Master title style</a:t>
            </a:r>
          </a:p>
        </p:txBody>
      </p:sp>
      <p:sp>
        <p:nvSpPr>
          <p:cNvPr id="5" name="Rectangle 6">
            <a:extLst>
              <a:ext uri="{FF2B5EF4-FFF2-40B4-BE49-F238E27FC236}">
                <a16:creationId xmlns:a16="http://schemas.microsoft.com/office/drawing/2014/main" id="{11C56286-F42A-404B-9B2A-DB0AE330719E}"/>
              </a:ext>
            </a:extLst>
          </p:cNvPr>
          <p:cNvSpPr>
            <a:spLocks noGrp="1" noChangeArrowheads="1"/>
          </p:cNvSpPr>
          <p:nvPr>
            <p:ph type="sldNum" sz="quarter" idx="10"/>
          </p:nvPr>
        </p:nvSpPr>
        <p:spPr>
          <a:ln/>
        </p:spPr>
        <p:txBody>
          <a:bodyPr/>
          <a:lstStyle>
            <a:lvl1pPr>
              <a:defRPr/>
            </a:lvl1pPr>
          </a:lstStyle>
          <a:p>
            <a:fld id="{48C1B805-0787-47EA-9351-A3ACCA082F3A}" type="slidenum">
              <a:rPr lang="en-US" altLang="en-US"/>
              <a:pPr/>
              <a:t>‹#›</a:t>
            </a:fld>
            <a:endParaRPr lang="en-US" altLang="en-US">
              <a:solidFill>
                <a:schemeClr val="bg2"/>
              </a:solidFill>
            </a:endParaRPr>
          </a:p>
        </p:txBody>
      </p:sp>
    </p:spTree>
    <p:extLst>
      <p:ext uri="{BB962C8B-B14F-4D97-AF65-F5344CB8AC3E}">
        <p14:creationId xmlns:p14="http://schemas.microsoft.com/office/powerpoint/2010/main" val="30403873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06514" y="261938"/>
            <a:ext cx="6337300" cy="658812"/>
          </a:xfrm>
        </p:spPr>
        <p:txBody>
          <a:bodyPr/>
          <a:lstStyle/>
          <a:p>
            <a:r>
              <a:rPr lang="en-US"/>
              <a:t>Click to edit Master title style</a:t>
            </a:r>
          </a:p>
        </p:txBody>
      </p:sp>
      <p:sp>
        <p:nvSpPr>
          <p:cNvPr id="3" name="Chart Placeholder 2"/>
          <p:cNvSpPr>
            <a:spLocks noGrp="1"/>
          </p:cNvSpPr>
          <p:nvPr>
            <p:ph type="chart" idx="1"/>
          </p:nvPr>
        </p:nvSpPr>
        <p:spPr>
          <a:xfrm>
            <a:off x="200025" y="1404939"/>
            <a:ext cx="8686800" cy="4891087"/>
          </a:xfrm>
        </p:spPr>
        <p:txBody>
          <a:bodyPr/>
          <a:lstStyle/>
          <a:p>
            <a:pPr lvl="0"/>
            <a:endParaRPr lang="en-US" noProof="0"/>
          </a:p>
        </p:txBody>
      </p:sp>
      <p:sp>
        <p:nvSpPr>
          <p:cNvPr id="4" name="Rectangle 6">
            <a:extLst>
              <a:ext uri="{FF2B5EF4-FFF2-40B4-BE49-F238E27FC236}">
                <a16:creationId xmlns:a16="http://schemas.microsoft.com/office/drawing/2014/main" id="{27EBD051-834A-4AA4-952B-0DE09F3A9A1D}"/>
              </a:ext>
            </a:extLst>
          </p:cNvPr>
          <p:cNvSpPr>
            <a:spLocks noGrp="1" noChangeArrowheads="1"/>
          </p:cNvSpPr>
          <p:nvPr>
            <p:ph type="sldNum" sz="quarter" idx="10"/>
          </p:nvPr>
        </p:nvSpPr>
        <p:spPr>
          <a:ln/>
        </p:spPr>
        <p:txBody>
          <a:bodyPr/>
          <a:lstStyle>
            <a:lvl1pPr>
              <a:defRPr/>
            </a:lvl1pPr>
          </a:lstStyle>
          <a:p>
            <a:fld id="{96A8248C-52E2-4CDB-828E-ED8C68720E35}" type="slidenum">
              <a:rPr lang="en-US" altLang="en-US"/>
              <a:pPr/>
              <a:t>‹#›</a:t>
            </a:fld>
            <a:endParaRPr lang="en-US" altLang="en-US">
              <a:solidFill>
                <a:schemeClr val="bg2"/>
              </a:solidFill>
            </a:endParaRPr>
          </a:p>
        </p:txBody>
      </p:sp>
    </p:spTree>
    <p:extLst>
      <p:ext uri="{BB962C8B-B14F-4D97-AF65-F5344CB8AC3E}">
        <p14:creationId xmlns:p14="http://schemas.microsoft.com/office/powerpoint/2010/main" val="407649961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306514" y="261938"/>
            <a:ext cx="6337300" cy="658812"/>
          </a:xfrm>
        </p:spPr>
        <p:txBody>
          <a:bodyPr/>
          <a:lstStyle/>
          <a:p>
            <a:r>
              <a:rPr lang="en-US" dirty="0"/>
              <a:t>Click to edit Master title style</a:t>
            </a:r>
          </a:p>
        </p:txBody>
      </p:sp>
      <p:sp>
        <p:nvSpPr>
          <p:cNvPr id="3" name="Content Placeholder 2"/>
          <p:cNvSpPr>
            <a:spLocks noGrp="1"/>
          </p:cNvSpPr>
          <p:nvPr>
            <p:ph sz="quarter" idx="1"/>
          </p:nvPr>
        </p:nvSpPr>
        <p:spPr>
          <a:xfrm>
            <a:off x="200025" y="1404939"/>
            <a:ext cx="4267200" cy="2368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19625" y="1404939"/>
            <a:ext cx="4267200" cy="2368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200025" y="3925889"/>
            <a:ext cx="4267200" cy="2370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19625" y="3925889"/>
            <a:ext cx="4267200" cy="2370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14B0E8B-6D98-4226-B80D-299994CE4431}"/>
              </a:ext>
            </a:extLst>
          </p:cNvPr>
          <p:cNvSpPr>
            <a:spLocks noGrp="1" noChangeArrowheads="1"/>
          </p:cNvSpPr>
          <p:nvPr>
            <p:ph type="sldNum" sz="quarter" idx="10"/>
          </p:nvPr>
        </p:nvSpPr>
        <p:spPr>
          <a:ln/>
        </p:spPr>
        <p:txBody>
          <a:bodyPr/>
          <a:lstStyle>
            <a:lvl1pPr>
              <a:defRPr/>
            </a:lvl1pPr>
          </a:lstStyle>
          <a:p>
            <a:fld id="{6AF9AD99-48A0-40A6-BDC7-3BAC194528E3}" type="slidenum">
              <a:rPr lang="en-US" altLang="en-US"/>
              <a:pPr/>
              <a:t>‹#›</a:t>
            </a:fld>
            <a:endParaRPr lang="en-US" altLang="en-US">
              <a:solidFill>
                <a:schemeClr val="bg2"/>
              </a:solidFill>
            </a:endParaRPr>
          </a:p>
        </p:txBody>
      </p:sp>
    </p:spTree>
    <p:extLst>
      <p:ext uri="{BB962C8B-B14F-4D97-AF65-F5344CB8AC3E}">
        <p14:creationId xmlns:p14="http://schemas.microsoft.com/office/powerpoint/2010/main" val="326101875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306514" y="261938"/>
            <a:ext cx="6337300" cy="658812"/>
          </a:xfrm>
        </p:spPr>
        <p:txBody>
          <a:bodyPr/>
          <a:lstStyle/>
          <a:p>
            <a:r>
              <a:rPr lang="en-US"/>
              <a:t>Click to edit Master title style</a:t>
            </a:r>
          </a:p>
        </p:txBody>
      </p:sp>
      <p:sp>
        <p:nvSpPr>
          <p:cNvPr id="3" name="SmartArt Placeholder 2"/>
          <p:cNvSpPr>
            <a:spLocks noGrp="1"/>
          </p:cNvSpPr>
          <p:nvPr>
            <p:ph type="dgm" idx="1"/>
          </p:nvPr>
        </p:nvSpPr>
        <p:spPr>
          <a:xfrm>
            <a:off x="200025" y="1404939"/>
            <a:ext cx="8686800" cy="4891087"/>
          </a:xfrm>
        </p:spPr>
        <p:txBody>
          <a:bodyPr/>
          <a:lstStyle/>
          <a:p>
            <a:pPr lvl="0"/>
            <a:endParaRPr lang="en-US" noProof="0"/>
          </a:p>
        </p:txBody>
      </p:sp>
      <p:sp>
        <p:nvSpPr>
          <p:cNvPr id="4" name="Rectangle 6">
            <a:extLst>
              <a:ext uri="{FF2B5EF4-FFF2-40B4-BE49-F238E27FC236}">
                <a16:creationId xmlns:a16="http://schemas.microsoft.com/office/drawing/2014/main" id="{B7425679-6F19-4ACF-9071-A1FE0A0DF26F}"/>
              </a:ext>
            </a:extLst>
          </p:cNvPr>
          <p:cNvSpPr>
            <a:spLocks noGrp="1" noChangeArrowheads="1"/>
          </p:cNvSpPr>
          <p:nvPr>
            <p:ph type="sldNum" sz="quarter" idx="10"/>
          </p:nvPr>
        </p:nvSpPr>
        <p:spPr>
          <a:ln/>
        </p:spPr>
        <p:txBody>
          <a:bodyPr/>
          <a:lstStyle>
            <a:lvl1pPr>
              <a:defRPr/>
            </a:lvl1pPr>
          </a:lstStyle>
          <a:p>
            <a:fld id="{E4AAC38C-E11D-411D-932F-9F1004EBD655}" type="slidenum">
              <a:rPr lang="en-US" altLang="en-US"/>
              <a:pPr/>
              <a:t>‹#›</a:t>
            </a:fld>
            <a:endParaRPr lang="en-US" altLang="en-US">
              <a:solidFill>
                <a:schemeClr val="bg2"/>
              </a:solidFill>
            </a:endParaRPr>
          </a:p>
        </p:txBody>
      </p:sp>
    </p:spTree>
    <p:extLst>
      <p:ext uri="{BB962C8B-B14F-4D97-AF65-F5344CB8AC3E}">
        <p14:creationId xmlns:p14="http://schemas.microsoft.com/office/powerpoint/2010/main" val="260801156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306514" y="261938"/>
            <a:ext cx="6337300" cy="658812"/>
          </a:xfrm>
        </p:spPr>
        <p:txBody>
          <a:bodyPr/>
          <a:lstStyle/>
          <a:p>
            <a:r>
              <a:rPr lang="en-US" dirty="0"/>
              <a:t>Click to edit Master title style</a:t>
            </a:r>
          </a:p>
        </p:txBody>
      </p:sp>
      <p:sp>
        <p:nvSpPr>
          <p:cNvPr id="3" name="Content Placeholder 2"/>
          <p:cNvSpPr>
            <a:spLocks noGrp="1"/>
          </p:cNvSpPr>
          <p:nvPr>
            <p:ph sz="quarter" idx="1"/>
          </p:nvPr>
        </p:nvSpPr>
        <p:spPr>
          <a:xfrm>
            <a:off x="200025" y="1404939"/>
            <a:ext cx="4267200" cy="2368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19625" y="1404939"/>
            <a:ext cx="4267200" cy="2368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200025" y="3925889"/>
            <a:ext cx="8686800" cy="2370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a:extLst>
              <a:ext uri="{FF2B5EF4-FFF2-40B4-BE49-F238E27FC236}">
                <a16:creationId xmlns:a16="http://schemas.microsoft.com/office/drawing/2014/main" id="{EAD3BDFD-AED6-4617-B716-1CD886CBEA14}"/>
              </a:ext>
            </a:extLst>
          </p:cNvPr>
          <p:cNvSpPr>
            <a:spLocks noGrp="1" noChangeArrowheads="1"/>
          </p:cNvSpPr>
          <p:nvPr>
            <p:ph type="sldNum" sz="quarter" idx="10"/>
          </p:nvPr>
        </p:nvSpPr>
        <p:spPr>
          <a:ln/>
        </p:spPr>
        <p:txBody>
          <a:bodyPr/>
          <a:lstStyle>
            <a:lvl1pPr>
              <a:defRPr/>
            </a:lvl1pPr>
          </a:lstStyle>
          <a:p>
            <a:fld id="{CD6BDCC6-3272-42E0-A315-129A4C10C0FA}" type="slidenum">
              <a:rPr lang="en-US" altLang="en-US"/>
              <a:pPr/>
              <a:t>‹#›</a:t>
            </a:fld>
            <a:endParaRPr lang="en-US" altLang="en-US">
              <a:solidFill>
                <a:schemeClr val="bg2"/>
              </a:solidFill>
            </a:endParaRPr>
          </a:p>
        </p:txBody>
      </p:sp>
    </p:spTree>
    <p:extLst>
      <p:ext uri="{BB962C8B-B14F-4D97-AF65-F5344CB8AC3E}">
        <p14:creationId xmlns:p14="http://schemas.microsoft.com/office/powerpoint/2010/main" val="10042225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06514" y="261938"/>
            <a:ext cx="6337300" cy="658812"/>
          </a:xfrm>
        </p:spPr>
        <p:txBody>
          <a:bodyPr/>
          <a:lstStyle/>
          <a:p>
            <a:r>
              <a:rPr lang="en-US"/>
              <a:t>Click to edit Master title style</a:t>
            </a:r>
          </a:p>
        </p:txBody>
      </p:sp>
      <p:sp>
        <p:nvSpPr>
          <p:cNvPr id="3" name="Text Placeholder 2"/>
          <p:cNvSpPr>
            <a:spLocks noGrp="1"/>
          </p:cNvSpPr>
          <p:nvPr>
            <p:ph type="body" sz="half" idx="1"/>
          </p:nvPr>
        </p:nvSpPr>
        <p:spPr>
          <a:xfrm>
            <a:off x="200025" y="1404939"/>
            <a:ext cx="4267200" cy="4891087"/>
          </a:xfrm>
        </p:spPr>
        <p:txBody>
          <a:bodyPr/>
          <a:lstStyle>
            <a:lvl2pPr>
              <a:buFont typeface="Wingdings" pitchFamily="2" charset="2"/>
              <a:buChar char="Ø"/>
              <a:defRPr/>
            </a:lvl2pPr>
            <a:lvl3pPr>
              <a:buFont typeface="Wingdings" pitchFamily="2" charset="2"/>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19625" y="1404939"/>
            <a:ext cx="4267200" cy="2368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19625" y="3925889"/>
            <a:ext cx="4267200" cy="2370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a:extLst>
              <a:ext uri="{FF2B5EF4-FFF2-40B4-BE49-F238E27FC236}">
                <a16:creationId xmlns:a16="http://schemas.microsoft.com/office/drawing/2014/main" id="{5FD3B863-4B29-4DF9-BA19-DC8DEB39238A}"/>
              </a:ext>
            </a:extLst>
          </p:cNvPr>
          <p:cNvSpPr>
            <a:spLocks noGrp="1" noChangeArrowheads="1"/>
          </p:cNvSpPr>
          <p:nvPr>
            <p:ph type="sldNum" sz="quarter" idx="10"/>
          </p:nvPr>
        </p:nvSpPr>
        <p:spPr>
          <a:ln/>
        </p:spPr>
        <p:txBody>
          <a:bodyPr/>
          <a:lstStyle>
            <a:lvl1pPr>
              <a:defRPr/>
            </a:lvl1pPr>
          </a:lstStyle>
          <a:p>
            <a:fld id="{F4946AA2-9DF5-42B5-98ED-7F4223A34A31}" type="slidenum">
              <a:rPr lang="en-US" altLang="en-US"/>
              <a:pPr/>
              <a:t>‹#›</a:t>
            </a:fld>
            <a:endParaRPr lang="en-US" altLang="en-US">
              <a:solidFill>
                <a:schemeClr val="bg2"/>
              </a:solidFill>
            </a:endParaRPr>
          </a:p>
        </p:txBody>
      </p:sp>
    </p:spTree>
    <p:extLst>
      <p:ext uri="{BB962C8B-B14F-4D97-AF65-F5344CB8AC3E}">
        <p14:creationId xmlns:p14="http://schemas.microsoft.com/office/powerpoint/2010/main" val="210892322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06514" y="261938"/>
            <a:ext cx="6337300" cy="658812"/>
          </a:xfrm>
        </p:spPr>
        <p:txBody>
          <a:bodyPr/>
          <a:lstStyle/>
          <a:p>
            <a:r>
              <a:rPr lang="en-US"/>
              <a:t>Click to edit Master title style</a:t>
            </a:r>
          </a:p>
        </p:txBody>
      </p:sp>
      <p:sp>
        <p:nvSpPr>
          <p:cNvPr id="3" name="Content Placeholder 2"/>
          <p:cNvSpPr>
            <a:spLocks noGrp="1"/>
          </p:cNvSpPr>
          <p:nvPr>
            <p:ph sz="half" idx="1"/>
          </p:nvPr>
        </p:nvSpPr>
        <p:spPr>
          <a:xfrm>
            <a:off x="200025" y="1404939"/>
            <a:ext cx="4267200" cy="4891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19625" y="1404939"/>
            <a:ext cx="4267200" cy="2368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19625" y="3925889"/>
            <a:ext cx="4267200" cy="2370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a:extLst>
              <a:ext uri="{FF2B5EF4-FFF2-40B4-BE49-F238E27FC236}">
                <a16:creationId xmlns:a16="http://schemas.microsoft.com/office/drawing/2014/main" id="{9FD13B0F-158C-44D5-9486-4809EFB1023E}"/>
              </a:ext>
            </a:extLst>
          </p:cNvPr>
          <p:cNvSpPr>
            <a:spLocks noGrp="1" noChangeArrowheads="1"/>
          </p:cNvSpPr>
          <p:nvPr>
            <p:ph type="sldNum" sz="quarter" idx="10"/>
          </p:nvPr>
        </p:nvSpPr>
        <p:spPr>
          <a:ln/>
        </p:spPr>
        <p:txBody>
          <a:bodyPr/>
          <a:lstStyle>
            <a:lvl1pPr>
              <a:defRPr/>
            </a:lvl1pPr>
          </a:lstStyle>
          <a:p>
            <a:fld id="{53B75729-4B48-4581-8174-F0F54F0FA968}" type="slidenum">
              <a:rPr lang="en-US" altLang="en-US"/>
              <a:pPr/>
              <a:t>‹#›</a:t>
            </a:fld>
            <a:endParaRPr lang="en-US" altLang="en-US">
              <a:solidFill>
                <a:schemeClr val="bg2"/>
              </a:solidFill>
            </a:endParaRPr>
          </a:p>
        </p:txBody>
      </p:sp>
    </p:spTree>
    <p:extLst>
      <p:ext uri="{BB962C8B-B14F-4D97-AF65-F5344CB8AC3E}">
        <p14:creationId xmlns:p14="http://schemas.microsoft.com/office/powerpoint/2010/main" val="181907439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00025" y="261939"/>
            <a:ext cx="8686800" cy="6034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a:extLst>
              <a:ext uri="{FF2B5EF4-FFF2-40B4-BE49-F238E27FC236}">
                <a16:creationId xmlns:a16="http://schemas.microsoft.com/office/drawing/2014/main" id="{55616937-8EAD-43E5-A4A0-B78C526BDA4B}"/>
              </a:ext>
            </a:extLst>
          </p:cNvPr>
          <p:cNvSpPr>
            <a:spLocks noGrp="1" noChangeArrowheads="1"/>
          </p:cNvSpPr>
          <p:nvPr>
            <p:ph type="sldNum" sz="quarter" idx="10"/>
          </p:nvPr>
        </p:nvSpPr>
        <p:spPr>
          <a:ln/>
        </p:spPr>
        <p:txBody>
          <a:bodyPr/>
          <a:lstStyle>
            <a:lvl1pPr>
              <a:defRPr/>
            </a:lvl1pPr>
          </a:lstStyle>
          <a:p>
            <a:fld id="{BB045018-3CF7-4B43-922C-154DB2B23F6C}" type="slidenum">
              <a:rPr lang="en-US" altLang="en-US"/>
              <a:pPr/>
              <a:t>‹#›</a:t>
            </a:fld>
            <a:endParaRPr lang="en-US" altLang="en-US">
              <a:solidFill>
                <a:schemeClr val="bg2"/>
              </a:solidFill>
            </a:endParaRPr>
          </a:p>
        </p:txBody>
      </p:sp>
    </p:spTree>
    <p:extLst>
      <p:ext uri="{BB962C8B-B14F-4D97-AF65-F5344CB8AC3E}">
        <p14:creationId xmlns:p14="http://schemas.microsoft.com/office/powerpoint/2010/main" val="293841595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a:extLst>
              <a:ext uri="{FF2B5EF4-FFF2-40B4-BE49-F238E27FC236}">
                <a16:creationId xmlns:a16="http://schemas.microsoft.com/office/drawing/2014/main" id="{B750D075-820F-4CE7-A832-8F95C228A384}"/>
              </a:ext>
            </a:extLst>
          </p:cNvPr>
          <p:cNvSpPr>
            <a:spLocks noGrp="1" noChangeArrowheads="1"/>
          </p:cNvSpPr>
          <p:nvPr>
            <p:ph type="sldNum" sz="quarter" idx="10"/>
          </p:nvPr>
        </p:nvSpPr>
        <p:spPr>
          <a:ln/>
        </p:spPr>
        <p:txBody>
          <a:bodyPr/>
          <a:lstStyle>
            <a:lvl1pPr>
              <a:defRPr/>
            </a:lvl1pPr>
          </a:lstStyle>
          <a:p>
            <a:fld id="{5D9FD1CD-802D-4458-A8D9-E4ABBA4D6185}" type="slidenum">
              <a:rPr lang="en-US" altLang="en-US"/>
              <a:pPr/>
              <a:t>‹#›</a:t>
            </a:fld>
            <a:endParaRPr lang="en-US" altLang="en-US">
              <a:solidFill>
                <a:schemeClr val="bg2"/>
              </a:solidFill>
            </a:endParaRPr>
          </a:p>
        </p:txBody>
      </p:sp>
    </p:spTree>
    <p:extLst>
      <p:ext uri="{BB962C8B-B14F-4D97-AF65-F5344CB8AC3E}">
        <p14:creationId xmlns:p14="http://schemas.microsoft.com/office/powerpoint/2010/main" val="425175150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306514" y="261938"/>
            <a:ext cx="6337300" cy="658812"/>
          </a:xfrm>
        </p:spPr>
        <p:txBody>
          <a:bodyPr/>
          <a:lstStyle/>
          <a:p>
            <a:r>
              <a:rPr lang="en-US"/>
              <a:t>Click to edit Master title style</a:t>
            </a:r>
          </a:p>
        </p:txBody>
      </p:sp>
      <p:sp>
        <p:nvSpPr>
          <p:cNvPr id="3" name="Text Placeholder 2"/>
          <p:cNvSpPr>
            <a:spLocks noGrp="1"/>
          </p:cNvSpPr>
          <p:nvPr>
            <p:ph type="body" sz="half" idx="1"/>
          </p:nvPr>
        </p:nvSpPr>
        <p:spPr>
          <a:xfrm>
            <a:off x="200025" y="1404939"/>
            <a:ext cx="4267200" cy="4891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19625" y="1404939"/>
            <a:ext cx="4267200" cy="4891087"/>
          </a:xfrm>
        </p:spPr>
        <p:txBody>
          <a:bodyPr/>
          <a:lstStyle/>
          <a:p>
            <a:pPr lvl="0"/>
            <a:endParaRPr lang="en-US" noProof="0"/>
          </a:p>
        </p:txBody>
      </p:sp>
      <p:sp>
        <p:nvSpPr>
          <p:cNvPr id="5" name="Rectangle 6">
            <a:extLst>
              <a:ext uri="{FF2B5EF4-FFF2-40B4-BE49-F238E27FC236}">
                <a16:creationId xmlns:a16="http://schemas.microsoft.com/office/drawing/2014/main" id="{A0D4F0CB-FAC7-48C9-B79B-C53651F3D536}"/>
              </a:ext>
            </a:extLst>
          </p:cNvPr>
          <p:cNvSpPr>
            <a:spLocks noGrp="1" noChangeArrowheads="1"/>
          </p:cNvSpPr>
          <p:nvPr>
            <p:ph type="sldNum" sz="quarter" idx="10"/>
          </p:nvPr>
        </p:nvSpPr>
        <p:spPr>
          <a:ln/>
        </p:spPr>
        <p:txBody>
          <a:bodyPr/>
          <a:lstStyle>
            <a:lvl1pPr>
              <a:defRPr/>
            </a:lvl1pPr>
          </a:lstStyle>
          <a:p>
            <a:fld id="{7F58B7CB-ABDD-4F46-A656-A0564A0AE850}" type="slidenum">
              <a:rPr lang="en-US" altLang="en-US"/>
              <a:pPr/>
              <a:t>‹#›</a:t>
            </a:fld>
            <a:endParaRPr lang="en-US" altLang="en-US">
              <a:solidFill>
                <a:schemeClr val="bg2"/>
              </a:solidFill>
            </a:endParaRPr>
          </a:p>
        </p:txBody>
      </p:sp>
    </p:spTree>
    <p:extLst>
      <p:ext uri="{BB962C8B-B14F-4D97-AF65-F5344CB8AC3E}">
        <p14:creationId xmlns:p14="http://schemas.microsoft.com/office/powerpoint/2010/main" val="254910960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06513" y="261938"/>
            <a:ext cx="6337300" cy="658812"/>
          </a:xfrm>
        </p:spPr>
        <p:txBody>
          <a:bodyPr/>
          <a:lstStyle/>
          <a:p>
            <a:r>
              <a:rPr lang="en-US"/>
              <a:t>Click to edit Master title style</a:t>
            </a:r>
          </a:p>
        </p:txBody>
      </p:sp>
      <p:sp>
        <p:nvSpPr>
          <p:cNvPr id="3" name="Content Placeholder 2"/>
          <p:cNvSpPr>
            <a:spLocks noGrp="1"/>
          </p:cNvSpPr>
          <p:nvPr>
            <p:ph idx="1"/>
          </p:nvPr>
        </p:nvSpPr>
        <p:spPr>
          <a:xfrm>
            <a:off x="219075" y="1376363"/>
            <a:ext cx="8686800" cy="4891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A2254644-9947-452E-925F-A8491B1620CB}"/>
              </a:ext>
            </a:extLst>
          </p:cNvPr>
          <p:cNvSpPr>
            <a:spLocks noGrp="1" noChangeArrowheads="1"/>
          </p:cNvSpPr>
          <p:nvPr>
            <p:ph type="sldNum" sz="quarter" idx="10"/>
          </p:nvPr>
        </p:nvSpPr>
        <p:spPr>
          <a:ln/>
        </p:spPr>
        <p:txBody>
          <a:bodyPr/>
          <a:lstStyle>
            <a:lvl1pPr>
              <a:defRPr/>
            </a:lvl1pPr>
          </a:lstStyle>
          <a:p>
            <a:fld id="{0E4C0A4B-F2D2-4E78-8F0B-92EE1EA8A191}" type="slidenum">
              <a:rPr lang="en-US" altLang="en-US"/>
              <a:pPr/>
              <a:t>‹#›</a:t>
            </a:fld>
            <a:endParaRPr lang="en-US" altLang="en-US">
              <a:solidFill>
                <a:schemeClr val="bg2"/>
              </a:solidFill>
            </a:endParaRPr>
          </a:p>
        </p:txBody>
      </p:sp>
    </p:spTree>
    <p:extLst>
      <p:ext uri="{BB962C8B-B14F-4D97-AF65-F5344CB8AC3E}">
        <p14:creationId xmlns:p14="http://schemas.microsoft.com/office/powerpoint/2010/main" val="239166406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1412F-5C35-4C93-9E4C-20349EC3E07E}"/>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9B88B1-4BB3-4DCE-AEA5-DA685824194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0CBEB6-FAD3-40BE-B7C8-F6D1E3AC0D65}"/>
              </a:ext>
            </a:extLst>
          </p:cNvPr>
          <p:cNvSpPr>
            <a:spLocks noGrp="1"/>
          </p:cNvSpPr>
          <p:nvPr>
            <p:ph type="dt" sz="half" idx="10"/>
          </p:nvPr>
        </p:nvSpPr>
        <p:spPr/>
        <p:txBody>
          <a:bodyPr/>
          <a:lstStyle/>
          <a:p>
            <a:fld id="{7AB0FE27-E9DD-4FDF-B307-2F1388AF378A}" type="datetimeFigureOut">
              <a:rPr lang="en-US" smtClean="0"/>
              <a:t>11/28/2023</a:t>
            </a:fld>
            <a:endParaRPr lang="en-US"/>
          </a:p>
        </p:txBody>
      </p:sp>
      <p:sp>
        <p:nvSpPr>
          <p:cNvPr id="5" name="Footer Placeholder 4">
            <a:extLst>
              <a:ext uri="{FF2B5EF4-FFF2-40B4-BE49-F238E27FC236}">
                <a16:creationId xmlns:a16="http://schemas.microsoft.com/office/drawing/2014/main" id="{9B25071D-C4E8-4DE5-84CD-E80A8826DC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D6A4AB-BF35-4CC8-A72D-8C19F9753D2E}"/>
              </a:ext>
            </a:extLst>
          </p:cNvPr>
          <p:cNvSpPr>
            <a:spLocks noGrp="1"/>
          </p:cNvSpPr>
          <p:nvPr>
            <p:ph type="sldNum" sz="quarter" idx="12"/>
          </p:nvPr>
        </p:nvSpPr>
        <p:spPr/>
        <p:txBody>
          <a:bodyPr/>
          <a:lstStyle/>
          <a:p>
            <a:fld id="{10106C79-8B34-4B04-8E3A-85E5CD18A5EE}" type="slidenum">
              <a:rPr lang="en-US" smtClean="0"/>
              <a:t>‹#›</a:t>
            </a:fld>
            <a:endParaRPr lang="en-US"/>
          </a:p>
        </p:txBody>
      </p:sp>
    </p:spTree>
    <p:extLst>
      <p:ext uri="{BB962C8B-B14F-4D97-AF65-F5344CB8AC3E}">
        <p14:creationId xmlns:p14="http://schemas.microsoft.com/office/powerpoint/2010/main" val="15066495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67C5-CBB4-4E07-94AD-255198A938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73E30F-F611-447D-A2BA-36386E3AA7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806D90-733B-41BD-9FCA-34B0D23F0E4B}"/>
              </a:ext>
            </a:extLst>
          </p:cNvPr>
          <p:cNvSpPr>
            <a:spLocks noGrp="1"/>
          </p:cNvSpPr>
          <p:nvPr>
            <p:ph type="dt" sz="half" idx="10"/>
          </p:nvPr>
        </p:nvSpPr>
        <p:spPr/>
        <p:txBody>
          <a:bodyPr/>
          <a:lstStyle/>
          <a:p>
            <a:fld id="{7AB0FE27-E9DD-4FDF-B307-2F1388AF378A}" type="datetimeFigureOut">
              <a:rPr lang="en-US" smtClean="0"/>
              <a:t>11/28/2023</a:t>
            </a:fld>
            <a:endParaRPr lang="en-US"/>
          </a:p>
        </p:txBody>
      </p:sp>
      <p:sp>
        <p:nvSpPr>
          <p:cNvPr id="5" name="Footer Placeholder 4">
            <a:extLst>
              <a:ext uri="{FF2B5EF4-FFF2-40B4-BE49-F238E27FC236}">
                <a16:creationId xmlns:a16="http://schemas.microsoft.com/office/drawing/2014/main" id="{2B4AFD08-50FB-470A-9AEB-E89FDB9926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C73423-D7AF-41DC-8B2F-7295D2C0D61C}"/>
              </a:ext>
            </a:extLst>
          </p:cNvPr>
          <p:cNvSpPr>
            <a:spLocks noGrp="1"/>
          </p:cNvSpPr>
          <p:nvPr>
            <p:ph type="sldNum" sz="quarter" idx="12"/>
          </p:nvPr>
        </p:nvSpPr>
        <p:spPr/>
        <p:txBody>
          <a:bodyPr/>
          <a:lstStyle/>
          <a:p>
            <a:fld id="{10106C79-8B34-4B04-8E3A-85E5CD18A5EE}" type="slidenum">
              <a:rPr lang="en-US" smtClean="0"/>
              <a:t>‹#›</a:t>
            </a:fld>
            <a:endParaRPr lang="en-US"/>
          </a:p>
        </p:txBody>
      </p:sp>
    </p:spTree>
    <p:extLst>
      <p:ext uri="{BB962C8B-B14F-4D97-AF65-F5344CB8AC3E}">
        <p14:creationId xmlns:p14="http://schemas.microsoft.com/office/powerpoint/2010/main" val="36849279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7EADC-7155-4993-8B46-29D08F6A457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D66958-EAAB-435C-8FAF-EF48E47A5859}"/>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20A012-8597-4229-A86D-2556DADDBF0A}"/>
              </a:ext>
            </a:extLst>
          </p:cNvPr>
          <p:cNvSpPr>
            <a:spLocks noGrp="1"/>
          </p:cNvSpPr>
          <p:nvPr>
            <p:ph type="dt" sz="half" idx="10"/>
          </p:nvPr>
        </p:nvSpPr>
        <p:spPr/>
        <p:txBody>
          <a:bodyPr/>
          <a:lstStyle/>
          <a:p>
            <a:fld id="{7AB0FE27-E9DD-4FDF-B307-2F1388AF378A}" type="datetimeFigureOut">
              <a:rPr lang="en-US" smtClean="0"/>
              <a:t>11/28/2023</a:t>
            </a:fld>
            <a:endParaRPr lang="en-US"/>
          </a:p>
        </p:txBody>
      </p:sp>
      <p:sp>
        <p:nvSpPr>
          <p:cNvPr id="5" name="Footer Placeholder 4">
            <a:extLst>
              <a:ext uri="{FF2B5EF4-FFF2-40B4-BE49-F238E27FC236}">
                <a16:creationId xmlns:a16="http://schemas.microsoft.com/office/drawing/2014/main" id="{F62CCEF6-D5B7-4834-AAD2-AE6B0EF26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45DFB-D137-4DC0-AA6D-0D410039F9B5}"/>
              </a:ext>
            </a:extLst>
          </p:cNvPr>
          <p:cNvSpPr>
            <a:spLocks noGrp="1"/>
          </p:cNvSpPr>
          <p:nvPr>
            <p:ph type="sldNum" sz="quarter" idx="12"/>
          </p:nvPr>
        </p:nvSpPr>
        <p:spPr/>
        <p:txBody>
          <a:bodyPr/>
          <a:lstStyle/>
          <a:p>
            <a:fld id="{10106C79-8B34-4B04-8E3A-85E5CD18A5EE}" type="slidenum">
              <a:rPr lang="en-US" smtClean="0"/>
              <a:t>‹#›</a:t>
            </a:fld>
            <a:endParaRPr lang="en-US"/>
          </a:p>
        </p:txBody>
      </p:sp>
    </p:spTree>
    <p:extLst>
      <p:ext uri="{BB962C8B-B14F-4D97-AF65-F5344CB8AC3E}">
        <p14:creationId xmlns:p14="http://schemas.microsoft.com/office/powerpoint/2010/main" val="209931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61518-624A-4299-9945-E798296426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703EF8-23B7-4E24-97D0-F182A18F2223}"/>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2D0C3E-BFD0-403D-942A-CE3C59BE4EF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2EAA30-F1FC-4DD8-912F-C95DB9F74E94}"/>
              </a:ext>
            </a:extLst>
          </p:cNvPr>
          <p:cNvSpPr>
            <a:spLocks noGrp="1"/>
          </p:cNvSpPr>
          <p:nvPr>
            <p:ph type="dt" sz="half" idx="10"/>
          </p:nvPr>
        </p:nvSpPr>
        <p:spPr/>
        <p:txBody>
          <a:bodyPr/>
          <a:lstStyle/>
          <a:p>
            <a:fld id="{7AB0FE27-E9DD-4FDF-B307-2F1388AF378A}" type="datetimeFigureOut">
              <a:rPr lang="en-US" smtClean="0"/>
              <a:t>11/28/2023</a:t>
            </a:fld>
            <a:endParaRPr lang="en-US"/>
          </a:p>
        </p:txBody>
      </p:sp>
      <p:sp>
        <p:nvSpPr>
          <p:cNvPr id="6" name="Footer Placeholder 5">
            <a:extLst>
              <a:ext uri="{FF2B5EF4-FFF2-40B4-BE49-F238E27FC236}">
                <a16:creationId xmlns:a16="http://schemas.microsoft.com/office/drawing/2014/main" id="{3413C1FA-C97E-44D6-A423-CABB679453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18D93E-4E96-463D-8569-108F0A3881AE}"/>
              </a:ext>
            </a:extLst>
          </p:cNvPr>
          <p:cNvSpPr>
            <a:spLocks noGrp="1"/>
          </p:cNvSpPr>
          <p:nvPr>
            <p:ph type="sldNum" sz="quarter" idx="12"/>
          </p:nvPr>
        </p:nvSpPr>
        <p:spPr/>
        <p:txBody>
          <a:bodyPr/>
          <a:lstStyle/>
          <a:p>
            <a:fld id="{10106C79-8B34-4B04-8E3A-85E5CD18A5EE}" type="slidenum">
              <a:rPr lang="en-US" smtClean="0"/>
              <a:t>‹#›</a:t>
            </a:fld>
            <a:endParaRPr lang="en-US"/>
          </a:p>
        </p:txBody>
      </p:sp>
    </p:spTree>
    <p:extLst>
      <p:ext uri="{BB962C8B-B14F-4D97-AF65-F5344CB8AC3E}">
        <p14:creationId xmlns:p14="http://schemas.microsoft.com/office/powerpoint/2010/main" val="38873759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01E8A-C7F3-4B79-9EAD-47F6DA8AC7F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FBEC89-1579-4671-81A3-9B0C51F3983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845E7C-7DA3-4F19-A10C-011D7CE2DD2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5C1E7C-64A6-499D-ADE1-54A5A57D3A9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A6A97F-1453-413C-8958-1AC78B735BB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54EA4E-6A6C-4341-8E33-E8B1C0659AF9}"/>
              </a:ext>
            </a:extLst>
          </p:cNvPr>
          <p:cNvSpPr>
            <a:spLocks noGrp="1"/>
          </p:cNvSpPr>
          <p:nvPr>
            <p:ph type="dt" sz="half" idx="10"/>
          </p:nvPr>
        </p:nvSpPr>
        <p:spPr/>
        <p:txBody>
          <a:bodyPr/>
          <a:lstStyle/>
          <a:p>
            <a:fld id="{7AB0FE27-E9DD-4FDF-B307-2F1388AF378A}" type="datetimeFigureOut">
              <a:rPr lang="en-US" smtClean="0"/>
              <a:t>11/28/2023</a:t>
            </a:fld>
            <a:endParaRPr lang="en-US"/>
          </a:p>
        </p:txBody>
      </p:sp>
      <p:sp>
        <p:nvSpPr>
          <p:cNvPr id="8" name="Footer Placeholder 7">
            <a:extLst>
              <a:ext uri="{FF2B5EF4-FFF2-40B4-BE49-F238E27FC236}">
                <a16:creationId xmlns:a16="http://schemas.microsoft.com/office/drawing/2014/main" id="{D0635079-FCEA-4ED0-9B4D-F03F8C1CC6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5E43BE-0498-41E4-AD3C-61DC1A765FBA}"/>
              </a:ext>
            </a:extLst>
          </p:cNvPr>
          <p:cNvSpPr>
            <a:spLocks noGrp="1"/>
          </p:cNvSpPr>
          <p:nvPr>
            <p:ph type="sldNum" sz="quarter" idx="12"/>
          </p:nvPr>
        </p:nvSpPr>
        <p:spPr/>
        <p:txBody>
          <a:bodyPr/>
          <a:lstStyle/>
          <a:p>
            <a:fld id="{10106C79-8B34-4B04-8E3A-85E5CD18A5EE}" type="slidenum">
              <a:rPr lang="en-US" smtClean="0"/>
              <a:t>‹#›</a:t>
            </a:fld>
            <a:endParaRPr lang="en-US"/>
          </a:p>
        </p:txBody>
      </p:sp>
    </p:spTree>
    <p:extLst>
      <p:ext uri="{BB962C8B-B14F-4D97-AF65-F5344CB8AC3E}">
        <p14:creationId xmlns:p14="http://schemas.microsoft.com/office/powerpoint/2010/main" val="11938588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E48EB-90E1-4FE6-9FE5-3B80B01727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768FBB-CA8A-4078-B938-684FE7C8F2E4}"/>
              </a:ext>
            </a:extLst>
          </p:cNvPr>
          <p:cNvSpPr>
            <a:spLocks noGrp="1"/>
          </p:cNvSpPr>
          <p:nvPr>
            <p:ph type="dt" sz="half" idx="10"/>
          </p:nvPr>
        </p:nvSpPr>
        <p:spPr/>
        <p:txBody>
          <a:bodyPr/>
          <a:lstStyle/>
          <a:p>
            <a:fld id="{7AB0FE27-E9DD-4FDF-B307-2F1388AF378A}" type="datetimeFigureOut">
              <a:rPr lang="en-US" smtClean="0"/>
              <a:t>11/28/2023</a:t>
            </a:fld>
            <a:endParaRPr lang="en-US"/>
          </a:p>
        </p:txBody>
      </p:sp>
      <p:sp>
        <p:nvSpPr>
          <p:cNvPr id="4" name="Footer Placeholder 3">
            <a:extLst>
              <a:ext uri="{FF2B5EF4-FFF2-40B4-BE49-F238E27FC236}">
                <a16:creationId xmlns:a16="http://schemas.microsoft.com/office/drawing/2014/main" id="{B10E558B-2005-4D4A-B1C2-20DBC49C8A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8A6BEF-8D29-4A45-8441-A13AA808C394}"/>
              </a:ext>
            </a:extLst>
          </p:cNvPr>
          <p:cNvSpPr>
            <a:spLocks noGrp="1"/>
          </p:cNvSpPr>
          <p:nvPr>
            <p:ph type="sldNum" sz="quarter" idx="12"/>
          </p:nvPr>
        </p:nvSpPr>
        <p:spPr/>
        <p:txBody>
          <a:bodyPr/>
          <a:lstStyle/>
          <a:p>
            <a:fld id="{10106C79-8B34-4B04-8E3A-85E5CD18A5EE}" type="slidenum">
              <a:rPr lang="en-US" smtClean="0"/>
              <a:t>‹#›</a:t>
            </a:fld>
            <a:endParaRPr lang="en-US"/>
          </a:p>
        </p:txBody>
      </p:sp>
    </p:spTree>
    <p:extLst>
      <p:ext uri="{BB962C8B-B14F-4D97-AF65-F5344CB8AC3E}">
        <p14:creationId xmlns:p14="http://schemas.microsoft.com/office/powerpoint/2010/main" val="702063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5623DC-07D5-472A-AB14-F88FDA3FFC04}"/>
              </a:ext>
            </a:extLst>
          </p:cNvPr>
          <p:cNvSpPr>
            <a:spLocks noGrp="1"/>
          </p:cNvSpPr>
          <p:nvPr>
            <p:ph type="dt" sz="half" idx="10"/>
          </p:nvPr>
        </p:nvSpPr>
        <p:spPr/>
        <p:txBody>
          <a:bodyPr/>
          <a:lstStyle/>
          <a:p>
            <a:fld id="{7AB0FE27-E9DD-4FDF-B307-2F1388AF378A}" type="datetimeFigureOut">
              <a:rPr lang="en-US" smtClean="0"/>
              <a:t>11/28/2023</a:t>
            </a:fld>
            <a:endParaRPr lang="en-US"/>
          </a:p>
        </p:txBody>
      </p:sp>
      <p:sp>
        <p:nvSpPr>
          <p:cNvPr id="3" name="Footer Placeholder 2">
            <a:extLst>
              <a:ext uri="{FF2B5EF4-FFF2-40B4-BE49-F238E27FC236}">
                <a16:creationId xmlns:a16="http://schemas.microsoft.com/office/drawing/2014/main" id="{87A881D9-ED8D-4329-8B9C-559B2F911B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7240F9-0D05-4AB7-B44E-F154EDB08B6E}"/>
              </a:ext>
            </a:extLst>
          </p:cNvPr>
          <p:cNvSpPr>
            <a:spLocks noGrp="1"/>
          </p:cNvSpPr>
          <p:nvPr>
            <p:ph type="sldNum" sz="quarter" idx="12"/>
          </p:nvPr>
        </p:nvSpPr>
        <p:spPr/>
        <p:txBody>
          <a:bodyPr/>
          <a:lstStyle/>
          <a:p>
            <a:fld id="{10106C79-8B34-4B04-8E3A-85E5CD18A5EE}" type="slidenum">
              <a:rPr lang="en-US" smtClean="0"/>
              <a:t>‹#›</a:t>
            </a:fld>
            <a:endParaRPr lang="en-US"/>
          </a:p>
        </p:txBody>
      </p:sp>
    </p:spTree>
    <p:extLst>
      <p:ext uri="{BB962C8B-B14F-4D97-AF65-F5344CB8AC3E}">
        <p14:creationId xmlns:p14="http://schemas.microsoft.com/office/powerpoint/2010/main" val="2561721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BA196-50D1-44FD-8876-5EAC2EDE92B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D7B130-34BB-41A4-A4B6-D83DAEDB850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57B1EA-9E4B-45F5-A278-B35E623C931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E2C93B-D110-48C4-BB59-A8CE9496E8E5}"/>
              </a:ext>
            </a:extLst>
          </p:cNvPr>
          <p:cNvSpPr>
            <a:spLocks noGrp="1"/>
          </p:cNvSpPr>
          <p:nvPr>
            <p:ph type="dt" sz="half" idx="10"/>
          </p:nvPr>
        </p:nvSpPr>
        <p:spPr/>
        <p:txBody>
          <a:bodyPr/>
          <a:lstStyle/>
          <a:p>
            <a:fld id="{7AB0FE27-E9DD-4FDF-B307-2F1388AF378A}" type="datetimeFigureOut">
              <a:rPr lang="en-US" smtClean="0"/>
              <a:t>11/28/2023</a:t>
            </a:fld>
            <a:endParaRPr lang="en-US"/>
          </a:p>
        </p:txBody>
      </p:sp>
      <p:sp>
        <p:nvSpPr>
          <p:cNvPr id="6" name="Footer Placeholder 5">
            <a:extLst>
              <a:ext uri="{FF2B5EF4-FFF2-40B4-BE49-F238E27FC236}">
                <a16:creationId xmlns:a16="http://schemas.microsoft.com/office/drawing/2014/main" id="{C5742087-6749-43E8-9B54-7E4FAE19DD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C47DAC-75ED-45D7-BDCB-21A2C95AFE72}"/>
              </a:ext>
            </a:extLst>
          </p:cNvPr>
          <p:cNvSpPr>
            <a:spLocks noGrp="1"/>
          </p:cNvSpPr>
          <p:nvPr>
            <p:ph type="sldNum" sz="quarter" idx="12"/>
          </p:nvPr>
        </p:nvSpPr>
        <p:spPr/>
        <p:txBody>
          <a:bodyPr/>
          <a:lstStyle/>
          <a:p>
            <a:fld id="{10106C79-8B34-4B04-8E3A-85E5CD18A5EE}" type="slidenum">
              <a:rPr lang="en-US" smtClean="0"/>
              <a:t>‹#›</a:t>
            </a:fld>
            <a:endParaRPr lang="en-US"/>
          </a:p>
        </p:txBody>
      </p:sp>
    </p:spTree>
    <p:extLst>
      <p:ext uri="{BB962C8B-B14F-4D97-AF65-F5344CB8AC3E}">
        <p14:creationId xmlns:p14="http://schemas.microsoft.com/office/powerpoint/2010/main" val="3032645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00025" y="1404939"/>
            <a:ext cx="4267200" cy="4891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9625" y="1404939"/>
            <a:ext cx="4267200" cy="4891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E8D8D96E-54AE-479D-A97E-AB8166B11A75}"/>
              </a:ext>
            </a:extLst>
          </p:cNvPr>
          <p:cNvSpPr>
            <a:spLocks noGrp="1" noChangeArrowheads="1"/>
          </p:cNvSpPr>
          <p:nvPr>
            <p:ph type="sldNum" sz="quarter" idx="10"/>
          </p:nvPr>
        </p:nvSpPr>
        <p:spPr>
          <a:ln/>
        </p:spPr>
        <p:txBody>
          <a:bodyPr/>
          <a:lstStyle>
            <a:lvl1pPr>
              <a:defRPr/>
            </a:lvl1pPr>
          </a:lstStyle>
          <a:p>
            <a:fld id="{3F405E87-BB3D-45E2-AFA2-645E60750FDA}" type="slidenum">
              <a:rPr lang="en-US" altLang="en-US"/>
              <a:pPr/>
              <a:t>‹#›</a:t>
            </a:fld>
            <a:endParaRPr lang="en-US" altLang="en-US">
              <a:solidFill>
                <a:schemeClr val="bg2"/>
              </a:solidFill>
            </a:endParaRPr>
          </a:p>
        </p:txBody>
      </p:sp>
    </p:spTree>
    <p:extLst>
      <p:ext uri="{BB962C8B-B14F-4D97-AF65-F5344CB8AC3E}">
        <p14:creationId xmlns:p14="http://schemas.microsoft.com/office/powerpoint/2010/main" val="210937072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59A-9B5C-4C36-A91C-C47FF0BEF44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D6AAE5-37E8-4F05-9BB0-8B1AADE6349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ED0DC9-C946-43CB-AA9D-9D6BCFF93E6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C09B6C-E3F5-4252-88F8-68329AF0C92D}"/>
              </a:ext>
            </a:extLst>
          </p:cNvPr>
          <p:cNvSpPr>
            <a:spLocks noGrp="1"/>
          </p:cNvSpPr>
          <p:nvPr>
            <p:ph type="dt" sz="half" idx="10"/>
          </p:nvPr>
        </p:nvSpPr>
        <p:spPr/>
        <p:txBody>
          <a:bodyPr/>
          <a:lstStyle/>
          <a:p>
            <a:fld id="{7AB0FE27-E9DD-4FDF-B307-2F1388AF378A}" type="datetimeFigureOut">
              <a:rPr lang="en-US" smtClean="0"/>
              <a:t>11/28/2023</a:t>
            </a:fld>
            <a:endParaRPr lang="en-US"/>
          </a:p>
        </p:txBody>
      </p:sp>
      <p:sp>
        <p:nvSpPr>
          <p:cNvPr id="6" name="Footer Placeholder 5">
            <a:extLst>
              <a:ext uri="{FF2B5EF4-FFF2-40B4-BE49-F238E27FC236}">
                <a16:creationId xmlns:a16="http://schemas.microsoft.com/office/drawing/2014/main" id="{1F943FDE-BEAE-4E92-8C07-0DB5E815B8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549CA1-1F9B-47C3-B6F7-DB93DA4C07FC}"/>
              </a:ext>
            </a:extLst>
          </p:cNvPr>
          <p:cNvSpPr>
            <a:spLocks noGrp="1"/>
          </p:cNvSpPr>
          <p:nvPr>
            <p:ph type="sldNum" sz="quarter" idx="12"/>
          </p:nvPr>
        </p:nvSpPr>
        <p:spPr/>
        <p:txBody>
          <a:bodyPr/>
          <a:lstStyle/>
          <a:p>
            <a:fld id="{10106C79-8B34-4B04-8E3A-85E5CD18A5EE}" type="slidenum">
              <a:rPr lang="en-US" smtClean="0"/>
              <a:t>‹#›</a:t>
            </a:fld>
            <a:endParaRPr lang="en-US"/>
          </a:p>
        </p:txBody>
      </p:sp>
    </p:spTree>
    <p:extLst>
      <p:ext uri="{BB962C8B-B14F-4D97-AF65-F5344CB8AC3E}">
        <p14:creationId xmlns:p14="http://schemas.microsoft.com/office/powerpoint/2010/main" val="6563296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7AC31-800F-402B-AC19-D254764812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3BF3B2-3AC1-45ED-ADD4-35603385A1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1C8BC3-2C1C-4B60-93EB-C3A01347B5D7}"/>
              </a:ext>
            </a:extLst>
          </p:cNvPr>
          <p:cNvSpPr>
            <a:spLocks noGrp="1"/>
          </p:cNvSpPr>
          <p:nvPr>
            <p:ph type="dt" sz="half" idx="10"/>
          </p:nvPr>
        </p:nvSpPr>
        <p:spPr/>
        <p:txBody>
          <a:bodyPr/>
          <a:lstStyle/>
          <a:p>
            <a:fld id="{7AB0FE27-E9DD-4FDF-B307-2F1388AF378A}" type="datetimeFigureOut">
              <a:rPr lang="en-US" smtClean="0"/>
              <a:t>11/28/2023</a:t>
            </a:fld>
            <a:endParaRPr lang="en-US"/>
          </a:p>
        </p:txBody>
      </p:sp>
      <p:sp>
        <p:nvSpPr>
          <p:cNvPr id="5" name="Footer Placeholder 4">
            <a:extLst>
              <a:ext uri="{FF2B5EF4-FFF2-40B4-BE49-F238E27FC236}">
                <a16:creationId xmlns:a16="http://schemas.microsoft.com/office/drawing/2014/main" id="{6C404379-DBF5-40AF-9A4D-28D8DDA8D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B6A5F4-36DC-4269-8462-B05ACDC32EC7}"/>
              </a:ext>
            </a:extLst>
          </p:cNvPr>
          <p:cNvSpPr>
            <a:spLocks noGrp="1"/>
          </p:cNvSpPr>
          <p:nvPr>
            <p:ph type="sldNum" sz="quarter" idx="12"/>
          </p:nvPr>
        </p:nvSpPr>
        <p:spPr/>
        <p:txBody>
          <a:bodyPr/>
          <a:lstStyle/>
          <a:p>
            <a:fld id="{10106C79-8B34-4B04-8E3A-85E5CD18A5EE}" type="slidenum">
              <a:rPr lang="en-US" smtClean="0"/>
              <a:t>‹#›</a:t>
            </a:fld>
            <a:endParaRPr lang="en-US"/>
          </a:p>
        </p:txBody>
      </p:sp>
    </p:spTree>
    <p:extLst>
      <p:ext uri="{BB962C8B-B14F-4D97-AF65-F5344CB8AC3E}">
        <p14:creationId xmlns:p14="http://schemas.microsoft.com/office/powerpoint/2010/main" val="41568514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7329B0-7B14-4BB8-97C5-DBB937D83AC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686851-87C5-4A30-B25D-396B089067FB}"/>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0F10A4-D366-4662-BCEE-8742EA5DB6A0}"/>
              </a:ext>
            </a:extLst>
          </p:cNvPr>
          <p:cNvSpPr>
            <a:spLocks noGrp="1"/>
          </p:cNvSpPr>
          <p:nvPr>
            <p:ph type="dt" sz="half" idx="10"/>
          </p:nvPr>
        </p:nvSpPr>
        <p:spPr/>
        <p:txBody>
          <a:bodyPr/>
          <a:lstStyle/>
          <a:p>
            <a:fld id="{7AB0FE27-E9DD-4FDF-B307-2F1388AF378A}" type="datetimeFigureOut">
              <a:rPr lang="en-US" smtClean="0"/>
              <a:t>11/28/2023</a:t>
            </a:fld>
            <a:endParaRPr lang="en-US"/>
          </a:p>
        </p:txBody>
      </p:sp>
      <p:sp>
        <p:nvSpPr>
          <p:cNvPr id="5" name="Footer Placeholder 4">
            <a:extLst>
              <a:ext uri="{FF2B5EF4-FFF2-40B4-BE49-F238E27FC236}">
                <a16:creationId xmlns:a16="http://schemas.microsoft.com/office/drawing/2014/main" id="{BB2A295C-F7C6-4D56-9EBC-6E7FEACEEC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8555E9-B811-4ED7-87BF-47BFB8FA91B8}"/>
              </a:ext>
            </a:extLst>
          </p:cNvPr>
          <p:cNvSpPr>
            <a:spLocks noGrp="1"/>
          </p:cNvSpPr>
          <p:nvPr>
            <p:ph type="sldNum" sz="quarter" idx="12"/>
          </p:nvPr>
        </p:nvSpPr>
        <p:spPr/>
        <p:txBody>
          <a:bodyPr/>
          <a:lstStyle/>
          <a:p>
            <a:fld id="{10106C79-8B34-4B04-8E3A-85E5CD18A5EE}" type="slidenum">
              <a:rPr lang="en-US" smtClean="0"/>
              <a:t>‹#›</a:t>
            </a:fld>
            <a:endParaRPr lang="en-US"/>
          </a:p>
        </p:txBody>
      </p:sp>
    </p:spTree>
    <p:extLst>
      <p:ext uri="{BB962C8B-B14F-4D97-AF65-F5344CB8AC3E}">
        <p14:creationId xmlns:p14="http://schemas.microsoft.com/office/powerpoint/2010/main" val="20020400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5CEAECF-980F-4252-89B7-894D7D488840}"/>
              </a:ext>
            </a:extLst>
          </p:cNvPr>
          <p:cNvSpPr>
            <a:spLocks noGrp="1"/>
          </p:cNvSpPr>
          <p:nvPr>
            <p:ph type="dt" sz="half" idx="10"/>
          </p:nvPr>
        </p:nvSpPr>
        <p:spPr/>
        <p:txBody>
          <a:bodyPr/>
          <a:lstStyle>
            <a:lvl1pPr>
              <a:defRPr/>
            </a:lvl1pPr>
          </a:lstStyle>
          <a:p>
            <a:pPr>
              <a:defRPr/>
            </a:pPr>
            <a:fld id="{A577BF2E-82A5-4CAB-8DE4-D4EAB927A6E5}" type="datetimeFigureOut">
              <a:rPr lang="en-US"/>
              <a:pPr>
                <a:defRPr/>
              </a:pPr>
              <a:t>11/28/2023</a:t>
            </a:fld>
            <a:endParaRPr lang="en-US"/>
          </a:p>
        </p:txBody>
      </p:sp>
      <p:sp>
        <p:nvSpPr>
          <p:cNvPr id="5" name="Footer Placeholder 4">
            <a:extLst>
              <a:ext uri="{FF2B5EF4-FFF2-40B4-BE49-F238E27FC236}">
                <a16:creationId xmlns:a16="http://schemas.microsoft.com/office/drawing/2014/main" id="{E378730F-CDEA-47D9-90BE-C8BFCE64DE2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2146C8A-50E5-4F80-A48A-63A9424A51C6}"/>
              </a:ext>
            </a:extLst>
          </p:cNvPr>
          <p:cNvSpPr>
            <a:spLocks noGrp="1"/>
          </p:cNvSpPr>
          <p:nvPr>
            <p:ph type="sldNum" sz="quarter" idx="12"/>
          </p:nvPr>
        </p:nvSpPr>
        <p:spPr/>
        <p:txBody>
          <a:bodyPr/>
          <a:lstStyle>
            <a:lvl1pPr>
              <a:defRPr/>
            </a:lvl1pPr>
          </a:lstStyle>
          <a:p>
            <a:fld id="{63912AED-223F-48C8-A1EE-5AACCCC8E207}" type="slidenum">
              <a:rPr lang="en-US" altLang="en-US"/>
              <a:pPr/>
              <a:t>‹#›</a:t>
            </a:fld>
            <a:endParaRPr lang="en-US" altLang="en-US"/>
          </a:p>
        </p:txBody>
      </p:sp>
    </p:spTree>
    <p:extLst>
      <p:ext uri="{BB962C8B-B14F-4D97-AF65-F5344CB8AC3E}">
        <p14:creationId xmlns:p14="http://schemas.microsoft.com/office/powerpoint/2010/main" val="16243407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89DCF7-0140-47C2-972C-7B90160F60F7}"/>
              </a:ext>
            </a:extLst>
          </p:cNvPr>
          <p:cNvSpPr>
            <a:spLocks noGrp="1"/>
          </p:cNvSpPr>
          <p:nvPr>
            <p:ph type="dt" sz="half" idx="10"/>
          </p:nvPr>
        </p:nvSpPr>
        <p:spPr/>
        <p:txBody>
          <a:bodyPr/>
          <a:lstStyle>
            <a:lvl1pPr>
              <a:defRPr/>
            </a:lvl1pPr>
          </a:lstStyle>
          <a:p>
            <a:pPr>
              <a:defRPr/>
            </a:pPr>
            <a:fld id="{FB38B632-330C-43BC-A3D3-D4681B4CDD9A}" type="datetimeFigureOut">
              <a:rPr lang="en-US"/>
              <a:pPr>
                <a:defRPr/>
              </a:pPr>
              <a:t>11/28/2023</a:t>
            </a:fld>
            <a:endParaRPr lang="en-US"/>
          </a:p>
        </p:txBody>
      </p:sp>
      <p:sp>
        <p:nvSpPr>
          <p:cNvPr id="5" name="Footer Placeholder 4">
            <a:extLst>
              <a:ext uri="{FF2B5EF4-FFF2-40B4-BE49-F238E27FC236}">
                <a16:creationId xmlns:a16="http://schemas.microsoft.com/office/drawing/2014/main" id="{9140216E-D0B1-4A7C-AEB5-84D4160FBD9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9ABCF92-9D91-49C3-AEC5-E4FD1461149B}"/>
              </a:ext>
            </a:extLst>
          </p:cNvPr>
          <p:cNvSpPr>
            <a:spLocks noGrp="1"/>
          </p:cNvSpPr>
          <p:nvPr>
            <p:ph type="sldNum" sz="quarter" idx="12"/>
          </p:nvPr>
        </p:nvSpPr>
        <p:spPr/>
        <p:txBody>
          <a:bodyPr/>
          <a:lstStyle>
            <a:lvl1pPr>
              <a:defRPr/>
            </a:lvl1pPr>
          </a:lstStyle>
          <a:p>
            <a:fld id="{0972A684-AAF0-43EA-8C45-1DD3841F590F}" type="slidenum">
              <a:rPr lang="en-US" altLang="en-US"/>
              <a:pPr/>
              <a:t>‹#›</a:t>
            </a:fld>
            <a:endParaRPr lang="en-US" altLang="en-US"/>
          </a:p>
        </p:txBody>
      </p:sp>
    </p:spTree>
    <p:extLst>
      <p:ext uri="{BB962C8B-B14F-4D97-AF65-F5344CB8AC3E}">
        <p14:creationId xmlns:p14="http://schemas.microsoft.com/office/powerpoint/2010/main" val="2950766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99795F-EC9A-44F6-858D-87BB2718B620}"/>
              </a:ext>
            </a:extLst>
          </p:cNvPr>
          <p:cNvSpPr>
            <a:spLocks noGrp="1"/>
          </p:cNvSpPr>
          <p:nvPr>
            <p:ph type="dt" sz="half" idx="10"/>
          </p:nvPr>
        </p:nvSpPr>
        <p:spPr/>
        <p:txBody>
          <a:bodyPr/>
          <a:lstStyle>
            <a:lvl1pPr>
              <a:defRPr/>
            </a:lvl1pPr>
          </a:lstStyle>
          <a:p>
            <a:pPr>
              <a:defRPr/>
            </a:pPr>
            <a:fld id="{23FBFFB5-5F3E-4CFB-8E73-342B8994BF66}" type="datetimeFigureOut">
              <a:rPr lang="en-US"/>
              <a:pPr>
                <a:defRPr/>
              </a:pPr>
              <a:t>11/28/2023</a:t>
            </a:fld>
            <a:endParaRPr lang="en-US"/>
          </a:p>
        </p:txBody>
      </p:sp>
      <p:sp>
        <p:nvSpPr>
          <p:cNvPr id="5" name="Footer Placeholder 4">
            <a:extLst>
              <a:ext uri="{FF2B5EF4-FFF2-40B4-BE49-F238E27FC236}">
                <a16:creationId xmlns:a16="http://schemas.microsoft.com/office/drawing/2014/main" id="{3A4E75DB-D413-4983-A2CC-312C19C9889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1E4EBAC-B5E1-41A8-B84E-863919E43A9A}"/>
              </a:ext>
            </a:extLst>
          </p:cNvPr>
          <p:cNvSpPr>
            <a:spLocks noGrp="1"/>
          </p:cNvSpPr>
          <p:nvPr>
            <p:ph type="sldNum" sz="quarter" idx="12"/>
          </p:nvPr>
        </p:nvSpPr>
        <p:spPr/>
        <p:txBody>
          <a:bodyPr/>
          <a:lstStyle>
            <a:lvl1pPr>
              <a:defRPr/>
            </a:lvl1pPr>
          </a:lstStyle>
          <a:p>
            <a:fld id="{5C8726BC-889D-4211-994E-BB881E509368}" type="slidenum">
              <a:rPr lang="en-US" altLang="en-US"/>
              <a:pPr/>
              <a:t>‹#›</a:t>
            </a:fld>
            <a:endParaRPr lang="en-US" altLang="en-US"/>
          </a:p>
        </p:txBody>
      </p:sp>
    </p:spTree>
    <p:extLst>
      <p:ext uri="{BB962C8B-B14F-4D97-AF65-F5344CB8AC3E}">
        <p14:creationId xmlns:p14="http://schemas.microsoft.com/office/powerpoint/2010/main" val="18269803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E5121D4-6B82-42F3-AFA2-ECD67110795A}"/>
              </a:ext>
            </a:extLst>
          </p:cNvPr>
          <p:cNvSpPr>
            <a:spLocks noGrp="1"/>
          </p:cNvSpPr>
          <p:nvPr>
            <p:ph type="dt" sz="half" idx="10"/>
          </p:nvPr>
        </p:nvSpPr>
        <p:spPr/>
        <p:txBody>
          <a:bodyPr/>
          <a:lstStyle>
            <a:lvl1pPr>
              <a:defRPr/>
            </a:lvl1pPr>
          </a:lstStyle>
          <a:p>
            <a:pPr>
              <a:defRPr/>
            </a:pPr>
            <a:fld id="{56D2C0B8-1533-4724-BBC5-CC4A29AD1CC0}" type="datetimeFigureOut">
              <a:rPr lang="en-US"/>
              <a:pPr>
                <a:defRPr/>
              </a:pPr>
              <a:t>11/28/2023</a:t>
            </a:fld>
            <a:endParaRPr lang="en-US"/>
          </a:p>
        </p:txBody>
      </p:sp>
      <p:sp>
        <p:nvSpPr>
          <p:cNvPr id="6" name="Footer Placeholder 4">
            <a:extLst>
              <a:ext uri="{FF2B5EF4-FFF2-40B4-BE49-F238E27FC236}">
                <a16:creationId xmlns:a16="http://schemas.microsoft.com/office/drawing/2014/main" id="{F1C5CA8F-3407-409B-9DE2-405D1EF4E0D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E364D3A-33BB-4E88-A1A1-862116A3E7CB}"/>
              </a:ext>
            </a:extLst>
          </p:cNvPr>
          <p:cNvSpPr>
            <a:spLocks noGrp="1"/>
          </p:cNvSpPr>
          <p:nvPr>
            <p:ph type="sldNum" sz="quarter" idx="12"/>
          </p:nvPr>
        </p:nvSpPr>
        <p:spPr/>
        <p:txBody>
          <a:bodyPr/>
          <a:lstStyle>
            <a:lvl1pPr>
              <a:defRPr/>
            </a:lvl1pPr>
          </a:lstStyle>
          <a:p>
            <a:fld id="{E335FA1A-BFBC-4274-8E59-1FEACC8221CC}" type="slidenum">
              <a:rPr lang="en-US" altLang="en-US"/>
              <a:pPr/>
              <a:t>‹#›</a:t>
            </a:fld>
            <a:endParaRPr lang="en-US" altLang="en-US"/>
          </a:p>
        </p:txBody>
      </p:sp>
    </p:spTree>
    <p:extLst>
      <p:ext uri="{BB962C8B-B14F-4D97-AF65-F5344CB8AC3E}">
        <p14:creationId xmlns:p14="http://schemas.microsoft.com/office/powerpoint/2010/main" val="35372899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583FAAC-97DB-4A5E-833D-8C968D5B8E7D}"/>
              </a:ext>
            </a:extLst>
          </p:cNvPr>
          <p:cNvSpPr>
            <a:spLocks noGrp="1"/>
          </p:cNvSpPr>
          <p:nvPr>
            <p:ph type="dt" sz="half" idx="10"/>
          </p:nvPr>
        </p:nvSpPr>
        <p:spPr/>
        <p:txBody>
          <a:bodyPr/>
          <a:lstStyle>
            <a:lvl1pPr>
              <a:defRPr/>
            </a:lvl1pPr>
          </a:lstStyle>
          <a:p>
            <a:pPr>
              <a:defRPr/>
            </a:pPr>
            <a:fld id="{E79DD53A-B0A3-45B1-BACA-24E2692FE88C}" type="datetimeFigureOut">
              <a:rPr lang="en-US"/>
              <a:pPr>
                <a:defRPr/>
              </a:pPr>
              <a:t>11/28/2023</a:t>
            </a:fld>
            <a:endParaRPr lang="en-US"/>
          </a:p>
        </p:txBody>
      </p:sp>
      <p:sp>
        <p:nvSpPr>
          <p:cNvPr id="8" name="Footer Placeholder 4">
            <a:extLst>
              <a:ext uri="{FF2B5EF4-FFF2-40B4-BE49-F238E27FC236}">
                <a16:creationId xmlns:a16="http://schemas.microsoft.com/office/drawing/2014/main" id="{543674F5-5B2B-4F95-B858-C52EFD5BCB4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A9D4773-E338-404F-B107-822A917FF1BD}"/>
              </a:ext>
            </a:extLst>
          </p:cNvPr>
          <p:cNvSpPr>
            <a:spLocks noGrp="1"/>
          </p:cNvSpPr>
          <p:nvPr>
            <p:ph type="sldNum" sz="quarter" idx="12"/>
          </p:nvPr>
        </p:nvSpPr>
        <p:spPr/>
        <p:txBody>
          <a:bodyPr/>
          <a:lstStyle>
            <a:lvl1pPr>
              <a:defRPr/>
            </a:lvl1pPr>
          </a:lstStyle>
          <a:p>
            <a:fld id="{F2D9702A-4113-43D9-8669-02CB3C62975D}" type="slidenum">
              <a:rPr lang="en-US" altLang="en-US"/>
              <a:pPr/>
              <a:t>‹#›</a:t>
            </a:fld>
            <a:endParaRPr lang="en-US" altLang="en-US"/>
          </a:p>
        </p:txBody>
      </p:sp>
    </p:spTree>
    <p:extLst>
      <p:ext uri="{BB962C8B-B14F-4D97-AF65-F5344CB8AC3E}">
        <p14:creationId xmlns:p14="http://schemas.microsoft.com/office/powerpoint/2010/main" val="31080319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448830B-B5B6-4717-A595-203CA2DB9ADB}"/>
              </a:ext>
            </a:extLst>
          </p:cNvPr>
          <p:cNvSpPr>
            <a:spLocks noGrp="1"/>
          </p:cNvSpPr>
          <p:nvPr>
            <p:ph type="dt" sz="half" idx="10"/>
          </p:nvPr>
        </p:nvSpPr>
        <p:spPr/>
        <p:txBody>
          <a:bodyPr/>
          <a:lstStyle>
            <a:lvl1pPr>
              <a:defRPr/>
            </a:lvl1pPr>
          </a:lstStyle>
          <a:p>
            <a:pPr>
              <a:defRPr/>
            </a:pPr>
            <a:fld id="{E991FCC4-D985-4DD2-BC6E-3BEEA1917A09}" type="datetimeFigureOut">
              <a:rPr lang="en-US"/>
              <a:pPr>
                <a:defRPr/>
              </a:pPr>
              <a:t>11/28/2023</a:t>
            </a:fld>
            <a:endParaRPr lang="en-US"/>
          </a:p>
        </p:txBody>
      </p:sp>
      <p:sp>
        <p:nvSpPr>
          <p:cNvPr id="4" name="Footer Placeholder 4">
            <a:extLst>
              <a:ext uri="{FF2B5EF4-FFF2-40B4-BE49-F238E27FC236}">
                <a16:creationId xmlns:a16="http://schemas.microsoft.com/office/drawing/2014/main" id="{A08E8CD0-E7C2-48C4-B26E-16E9041B56D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B2259CA-52C2-4D91-AFA4-B5A8CDF78CD6}"/>
              </a:ext>
            </a:extLst>
          </p:cNvPr>
          <p:cNvSpPr>
            <a:spLocks noGrp="1"/>
          </p:cNvSpPr>
          <p:nvPr>
            <p:ph type="sldNum" sz="quarter" idx="12"/>
          </p:nvPr>
        </p:nvSpPr>
        <p:spPr/>
        <p:txBody>
          <a:bodyPr/>
          <a:lstStyle>
            <a:lvl1pPr>
              <a:defRPr/>
            </a:lvl1pPr>
          </a:lstStyle>
          <a:p>
            <a:fld id="{F3F96A11-F3CF-4BD5-98AB-9A6BFBB24C33}" type="slidenum">
              <a:rPr lang="en-US" altLang="en-US"/>
              <a:pPr/>
              <a:t>‹#›</a:t>
            </a:fld>
            <a:endParaRPr lang="en-US" altLang="en-US"/>
          </a:p>
        </p:txBody>
      </p:sp>
    </p:spTree>
    <p:extLst>
      <p:ext uri="{BB962C8B-B14F-4D97-AF65-F5344CB8AC3E}">
        <p14:creationId xmlns:p14="http://schemas.microsoft.com/office/powerpoint/2010/main" val="30545636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56F4E43-494F-4E5E-A7AF-4CE18BB11827}"/>
              </a:ext>
            </a:extLst>
          </p:cNvPr>
          <p:cNvSpPr>
            <a:spLocks noGrp="1"/>
          </p:cNvSpPr>
          <p:nvPr>
            <p:ph type="dt" sz="half" idx="10"/>
          </p:nvPr>
        </p:nvSpPr>
        <p:spPr/>
        <p:txBody>
          <a:bodyPr/>
          <a:lstStyle>
            <a:lvl1pPr>
              <a:defRPr/>
            </a:lvl1pPr>
          </a:lstStyle>
          <a:p>
            <a:pPr>
              <a:defRPr/>
            </a:pPr>
            <a:fld id="{63B36CF8-58FB-49FD-B500-92EE1309258E}" type="datetimeFigureOut">
              <a:rPr lang="en-US"/>
              <a:pPr>
                <a:defRPr/>
              </a:pPr>
              <a:t>11/28/2023</a:t>
            </a:fld>
            <a:endParaRPr lang="en-US"/>
          </a:p>
        </p:txBody>
      </p:sp>
      <p:sp>
        <p:nvSpPr>
          <p:cNvPr id="3" name="Footer Placeholder 4">
            <a:extLst>
              <a:ext uri="{FF2B5EF4-FFF2-40B4-BE49-F238E27FC236}">
                <a16:creationId xmlns:a16="http://schemas.microsoft.com/office/drawing/2014/main" id="{9944411E-983B-4ED1-997C-50B45AAABEE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F7F57E4-4D15-47E7-8BC9-B91FE2F1699B}"/>
              </a:ext>
            </a:extLst>
          </p:cNvPr>
          <p:cNvSpPr>
            <a:spLocks noGrp="1"/>
          </p:cNvSpPr>
          <p:nvPr>
            <p:ph type="sldNum" sz="quarter" idx="12"/>
          </p:nvPr>
        </p:nvSpPr>
        <p:spPr/>
        <p:txBody>
          <a:bodyPr/>
          <a:lstStyle>
            <a:lvl1pPr>
              <a:defRPr/>
            </a:lvl1pPr>
          </a:lstStyle>
          <a:p>
            <a:fld id="{CF576ABC-B837-451F-95B8-FBDD1FD46F5C}" type="slidenum">
              <a:rPr lang="en-US" altLang="en-US"/>
              <a:pPr/>
              <a:t>‹#›</a:t>
            </a:fld>
            <a:endParaRPr lang="en-US" altLang="en-US"/>
          </a:p>
        </p:txBody>
      </p:sp>
    </p:spTree>
    <p:extLst>
      <p:ext uri="{BB962C8B-B14F-4D97-AF65-F5344CB8AC3E}">
        <p14:creationId xmlns:p14="http://schemas.microsoft.com/office/powerpoint/2010/main" val="2876730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485AC9F7-6A68-49AD-8BD5-8B8872B5CBD6}"/>
              </a:ext>
            </a:extLst>
          </p:cNvPr>
          <p:cNvSpPr>
            <a:spLocks noGrp="1" noChangeArrowheads="1"/>
          </p:cNvSpPr>
          <p:nvPr>
            <p:ph type="sldNum" sz="quarter" idx="10"/>
          </p:nvPr>
        </p:nvSpPr>
        <p:spPr>
          <a:ln/>
        </p:spPr>
        <p:txBody>
          <a:bodyPr/>
          <a:lstStyle>
            <a:lvl1pPr>
              <a:defRPr/>
            </a:lvl1pPr>
          </a:lstStyle>
          <a:p>
            <a:fld id="{FB6B5396-2EDA-4836-BC18-49E6DCD302C1}" type="slidenum">
              <a:rPr lang="en-US" altLang="en-US"/>
              <a:pPr/>
              <a:t>‹#›</a:t>
            </a:fld>
            <a:endParaRPr lang="en-US" altLang="en-US">
              <a:solidFill>
                <a:schemeClr val="bg2"/>
              </a:solidFill>
            </a:endParaRPr>
          </a:p>
        </p:txBody>
      </p:sp>
    </p:spTree>
    <p:extLst>
      <p:ext uri="{BB962C8B-B14F-4D97-AF65-F5344CB8AC3E}">
        <p14:creationId xmlns:p14="http://schemas.microsoft.com/office/powerpoint/2010/main" val="129808822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28720A4-D006-43FB-8C1A-390FBFC81F81}"/>
              </a:ext>
            </a:extLst>
          </p:cNvPr>
          <p:cNvSpPr>
            <a:spLocks noGrp="1"/>
          </p:cNvSpPr>
          <p:nvPr>
            <p:ph type="dt" sz="half" idx="10"/>
          </p:nvPr>
        </p:nvSpPr>
        <p:spPr/>
        <p:txBody>
          <a:bodyPr/>
          <a:lstStyle>
            <a:lvl1pPr>
              <a:defRPr/>
            </a:lvl1pPr>
          </a:lstStyle>
          <a:p>
            <a:pPr>
              <a:defRPr/>
            </a:pPr>
            <a:fld id="{06F6F62B-C1E7-429F-9BAC-BBA539DAC996}" type="datetimeFigureOut">
              <a:rPr lang="en-US"/>
              <a:pPr>
                <a:defRPr/>
              </a:pPr>
              <a:t>11/28/2023</a:t>
            </a:fld>
            <a:endParaRPr lang="en-US"/>
          </a:p>
        </p:txBody>
      </p:sp>
      <p:sp>
        <p:nvSpPr>
          <p:cNvPr id="6" name="Footer Placeholder 4">
            <a:extLst>
              <a:ext uri="{FF2B5EF4-FFF2-40B4-BE49-F238E27FC236}">
                <a16:creationId xmlns:a16="http://schemas.microsoft.com/office/drawing/2014/main" id="{58E634B6-DD9E-4788-8794-681F65A54DA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A5AE064-254B-4B3B-90FC-76EEF2A35674}"/>
              </a:ext>
            </a:extLst>
          </p:cNvPr>
          <p:cNvSpPr>
            <a:spLocks noGrp="1"/>
          </p:cNvSpPr>
          <p:nvPr>
            <p:ph type="sldNum" sz="quarter" idx="12"/>
          </p:nvPr>
        </p:nvSpPr>
        <p:spPr/>
        <p:txBody>
          <a:bodyPr/>
          <a:lstStyle>
            <a:lvl1pPr>
              <a:defRPr/>
            </a:lvl1pPr>
          </a:lstStyle>
          <a:p>
            <a:fld id="{A94EB20B-87F4-4A33-8FE5-E14179FEF2B3}" type="slidenum">
              <a:rPr lang="en-US" altLang="en-US"/>
              <a:pPr/>
              <a:t>‹#›</a:t>
            </a:fld>
            <a:endParaRPr lang="en-US" altLang="en-US"/>
          </a:p>
        </p:txBody>
      </p:sp>
    </p:spTree>
    <p:extLst>
      <p:ext uri="{BB962C8B-B14F-4D97-AF65-F5344CB8AC3E}">
        <p14:creationId xmlns:p14="http://schemas.microsoft.com/office/powerpoint/2010/main" val="2391841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28D5086-D98B-49C7-A6D7-1C173B675798}"/>
              </a:ext>
            </a:extLst>
          </p:cNvPr>
          <p:cNvSpPr>
            <a:spLocks noGrp="1"/>
          </p:cNvSpPr>
          <p:nvPr>
            <p:ph type="dt" sz="half" idx="10"/>
          </p:nvPr>
        </p:nvSpPr>
        <p:spPr/>
        <p:txBody>
          <a:bodyPr/>
          <a:lstStyle>
            <a:lvl1pPr>
              <a:defRPr/>
            </a:lvl1pPr>
          </a:lstStyle>
          <a:p>
            <a:pPr>
              <a:defRPr/>
            </a:pPr>
            <a:fld id="{9F4EBEFF-D82A-4D10-9852-CFC39BD8C728}" type="datetimeFigureOut">
              <a:rPr lang="en-US"/>
              <a:pPr>
                <a:defRPr/>
              </a:pPr>
              <a:t>11/28/2023</a:t>
            </a:fld>
            <a:endParaRPr lang="en-US"/>
          </a:p>
        </p:txBody>
      </p:sp>
      <p:sp>
        <p:nvSpPr>
          <p:cNvPr id="6" name="Footer Placeholder 4">
            <a:extLst>
              <a:ext uri="{FF2B5EF4-FFF2-40B4-BE49-F238E27FC236}">
                <a16:creationId xmlns:a16="http://schemas.microsoft.com/office/drawing/2014/main" id="{CE6990E5-94E8-496C-8846-D56F97277B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843E012-E751-4552-89B9-405E880A1141}"/>
              </a:ext>
            </a:extLst>
          </p:cNvPr>
          <p:cNvSpPr>
            <a:spLocks noGrp="1"/>
          </p:cNvSpPr>
          <p:nvPr>
            <p:ph type="sldNum" sz="quarter" idx="12"/>
          </p:nvPr>
        </p:nvSpPr>
        <p:spPr/>
        <p:txBody>
          <a:bodyPr/>
          <a:lstStyle>
            <a:lvl1pPr>
              <a:defRPr/>
            </a:lvl1pPr>
          </a:lstStyle>
          <a:p>
            <a:fld id="{15AE18FE-CCFA-4801-8BD3-B577E30DF0D8}" type="slidenum">
              <a:rPr lang="en-US" altLang="en-US"/>
              <a:pPr/>
              <a:t>‹#›</a:t>
            </a:fld>
            <a:endParaRPr lang="en-US" altLang="en-US"/>
          </a:p>
        </p:txBody>
      </p:sp>
    </p:spTree>
    <p:extLst>
      <p:ext uri="{BB962C8B-B14F-4D97-AF65-F5344CB8AC3E}">
        <p14:creationId xmlns:p14="http://schemas.microsoft.com/office/powerpoint/2010/main" val="983947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896AF4-7C9F-4D1B-A2BC-0634347CDB54}"/>
              </a:ext>
            </a:extLst>
          </p:cNvPr>
          <p:cNvSpPr>
            <a:spLocks noGrp="1"/>
          </p:cNvSpPr>
          <p:nvPr>
            <p:ph type="dt" sz="half" idx="10"/>
          </p:nvPr>
        </p:nvSpPr>
        <p:spPr/>
        <p:txBody>
          <a:bodyPr/>
          <a:lstStyle>
            <a:lvl1pPr>
              <a:defRPr/>
            </a:lvl1pPr>
          </a:lstStyle>
          <a:p>
            <a:pPr>
              <a:defRPr/>
            </a:pPr>
            <a:fld id="{D79ADCCA-1693-4611-9028-AA2DA3105D56}" type="datetimeFigureOut">
              <a:rPr lang="en-US"/>
              <a:pPr>
                <a:defRPr/>
              </a:pPr>
              <a:t>11/28/2023</a:t>
            </a:fld>
            <a:endParaRPr lang="en-US"/>
          </a:p>
        </p:txBody>
      </p:sp>
      <p:sp>
        <p:nvSpPr>
          <p:cNvPr id="5" name="Footer Placeholder 4">
            <a:extLst>
              <a:ext uri="{FF2B5EF4-FFF2-40B4-BE49-F238E27FC236}">
                <a16:creationId xmlns:a16="http://schemas.microsoft.com/office/drawing/2014/main" id="{918F3FD1-F5F6-4512-9020-A918BF3C159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E2D676A-1B20-4065-8D67-A6D59E8D4305}"/>
              </a:ext>
            </a:extLst>
          </p:cNvPr>
          <p:cNvSpPr>
            <a:spLocks noGrp="1"/>
          </p:cNvSpPr>
          <p:nvPr>
            <p:ph type="sldNum" sz="quarter" idx="12"/>
          </p:nvPr>
        </p:nvSpPr>
        <p:spPr/>
        <p:txBody>
          <a:bodyPr/>
          <a:lstStyle>
            <a:lvl1pPr>
              <a:defRPr/>
            </a:lvl1pPr>
          </a:lstStyle>
          <a:p>
            <a:fld id="{A2808150-E62A-4A5F-9CAB-6D2285D25121}" type="slidenum">
              <a:rPr lang="en-US" altLang="en-US"/>
              <a:pPr/>
              <a:t>‹#›</a:t>
            </a:fld>
            <a:endParaRPr lang="en-US" altLang="en-US"/>
          </a:p>
        </p:txBody>
      </p:sp>
    </p:spTree>
    <p:extLst>
      <p:ext uri="{BB962C8B-B14F-4D97-AF65-F5344CB8AC3E}">
        <p14:creationId xmlns:p14="http://schemas.microsoft.com/office/powerpoint/2010/main" val="40457476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7D2115-B949-4C3E-81EC-CA65F06144A1}"/>
              </a:ext>
            </a:extLst>
          </p:cNvPr>
          <p:cNvSpPr>
            <a:spLocks noGrp="1"/>
          </p:cNvSpPr>
          <p:nvPr>
            <p:ph type="dt" sz="half" idx="10"/>
          </p:nvPr>
        </p:nvSpPr>
        <p:spPr/>
        <p:txBody>
          <a:bodyPr/>
          <a:lstStyle>
            <a:lvl1pPr>
              <a:defRPr/>
            </a:lvl1pPr>
          </a:lstStyle>
          <a:p>
            <a:pPr>
              <a:defRPr/>
            </a:pPr>
            <a:fld id="{7BE4A54E-FB98-41EB-BE66-540C7DCDDA75}" type="datetimeFigureOut">
              <a:rPr lang="en-US"/>
              <a:pPr>
                <a:defRPr/>
              </a:pPr>
              <a:t>11/28/2023</a:t>
            </a:fld>
            <a:endParaRPr lang="en-US"/>
          </a:p>
        </p:txBody>
      </p:sp>
      <p:sp>
        <p:nvSpPr>
          <p:cNvPr id="5" name="Footer Placeholder 4">
            <a:extLst>
              <a:ext uri="{FF2B5EF4-FFF2-40B4-BE49-F238E27FC236}">
                <a16:creationId xmlns:a16="http://schemas.microsoft.com/office/drawing/2014/main" id="{D2A1D65B-5221-4F67-A47E-5574085EA3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C87CC95-1A00-4308-BBD4-7C45BE446D8A}"/>
              </a:ext>
            </a:extLst>
          </p:cNvPr>
          <p:cNvSpPr>
            <a:spLocks noGrp="1"/>
          </p:cNvSpPr>
          <p:nvPr>
            <p:ph type="sldNum" sz="quarter" idx="12"/>
          </p:nvPr>
        </p:nvSpPr>
        <p:spPr/>
        <p:txBody>
          <a:bodyPr/>
          <a:lstStyle>
            <a:lvl1pPr>
              <a:defRPr/>
            </a:lvl1pPr>
          </a:lstStyle>
          <a:p>
            <a:fld id="{B3F5DABA-DA59-4F56-8D68-8D5948A71D43}" type="slidenum">
              <a:rPr lang="en-US" altLang="en-US"/>
              <a:pPr/>
              <a:t>‹#›</a:t>
            </a:fld>
            <a:endParaRPr lang="en-US" altLang="en-US"/>
          </a:p>
        </p:txBody>
      </p:sp>
    </p:spTree>
    <p:extLst>
      <p:ext uri="{BB962C8B-B14F-4D97-AF65-F5344CB8AC3E}">
        <p14:creationId xmlns:p14="http://schemas.microsoft.com/office/powerpoint/2010/main" val="3281710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B75D55E-86FB-404C-8D9D-3EF1ED3D4D42}"/>
              </a:ext>
            </a:extLst>
          </p:cNvPr>
          <p:cNvSpPr>
            <a:spLocks noGrp="1" noChangeArrowheads="1"/>
          </p:cNvSpPr>
          <p:nvPr>
            <p:ph type="sldNum" sz="quarter" idx="10"/>
          </p:nvPr>
        </p:nvSpPr>
        <p:spPr>
          <a:ln/>
        </p:spPr>
        <p:txBody>
          <a:bodyPr/>
          <a:lstStyle>
            <a:lvl1pPr>
              <a:defRPr/>
            </a:lvl1pPr>
          </a:lstStyle>
          <a:p>
            <a:fld id="{1CE57C08-0696-40E5-9B46-C04F3EC9310F}" type="slidenum">
              <a:rPr lang="en-US" altLang="en-US"/>
              <a:pPr/>
              <a:t>‹#›</a:t>
            </a:fld>
            <a:endParaRPr lang="en-US" altLang="en-US">
              <a:solidFill>
                <a:schemeClr val="bg2"/>
              </a:solidFill>
            </a:endParaRPr>
          </a:p>
        </p:txBody>
      </p:sp>
    </p:spTree>
    <p:extLst>
      <p:ext uri="{BB962C8B-B14F-4D97-AF65-F5344CB8AC3E}">
        <p14:creationId xmlns:p14="http://schemas.microsoft.com/office/powerpoint/2010/main" val="333079883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6">
            <a:extLst>
              <a:ext uri="{FF2B5EF4-FFF2-40B4-BE49-F238E27FC236}">
                <a16:creationId xmlns:a16="http://schemas.microsoft.com/office/drawing/2014/main" id="{8CADA545-EFDE-4231-BEBD-5705ADB6A0B1}"/>
              </a:ext>
            </a:extLst>
          </p:cNvPr>
          <p:cNvSpPr>
            <a:spLocks noGrp="1" noChangeArrowheads="1"/>
          </p:cNvSpPr>
          <p:nvPr>
            <p:ph type="sldNum" sz="quarter" idx="10"/>
          </p:nvPr>
        </p:nvSpPr>
        <p:spPr>
          <a:ln/>
        </p:spPr>
        <p:txBody>
          <a:bodyPr/>
          <a:lstStyle>
            <a:lvl1pPr>
              <a:defRPr/>
            </a:lvl1pPr>
          </a:lstStyle>
          <a:p>
            <a:fld id="{80148180-1EC8-4796-919B-E45DA58DB9ED}" type="slidenum">
              <a:rPr lang="en-US" altLang="en-US"/>
              <a:pPr/>
              <a:t>‹#›</a:t>
            </a:fld>
            <a:endParaRPr lang="en-US" altLang="en-US">
              <a:solidFill>
                <a:schemeClr val="bg2"/>
              </a:solidFill>
            </a:endParaRPr>
          </a:p>
        </p:txBody>
      </p:sp>
    </p:spTree>
    <p:extLst>
      <p:ext uri="{BB962C8B-B14F-4D97-AF65-F5344CB8AC3E}">
        <p14:creationId xmlns:p14="http://schemas.microsoft.com/office/powerpoint/2010/main" val="255441490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E2F8E85E-95A8-4AF3-90D5-AAA8A08FE55A}"/>
              </a:ext>
            </a:extLst>
          </p:cNvPr>
          <p:cNvSpPr>
            <a:spLocks noGrp="1" noChangeArrowheads="1"/>
          </p:cNvSpPr>
          <p:nvPr>
            <p:ph type="sldNum" sz="quarter" idx="10"/>
          </p:nvPr>
        </p:nvSpPr>
        <p:spPr>
          <a:ln/>
        </p:spPr>
        <p:txBody>
          <a:bodyPr/>
          <a:lstStyle>
            <a:lvl1pPr>
              <a:defRPr/>
            </a:lvl1pPr>
          </a:lstStyle>
          <a:p>
            <a:fld id="{E0455AC4-26A4-4698-818D-4A440161B663}" type="slidenum">
              <a:rPr lang="en-US" altLang="en-US"/>
              <a:pPr/>
              <a:t>‹#›</a:t>
            </a:fld>
            <a:endParaRPr lang="en-US" altLang="en-US">
              <a:solidFill>
                <a:schemeClr val="bg2"/>
              </a:solidFill>
            </a:endParaRPr>
          </a:p>
        </p:txBody>
      </p:sp>
    </p:spTree>
    <p:extLst>
      <p:ext uri="{BB962C8B-B14F-4D97-AF65-F5344CB8AC3E}">
        <p14:creationId xmlns:p14="http://schemas.microsoft.com/office/powerpoint/2010/main" val="369907647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a:extLst>
              <a:ext uri="{FF2B5EF4-FFF2-40B4-BE49-F238E27FC236}">
                <a16:creationId xmlns:a16="http://schemas.microsoft.com/office/drawing/2014/main" id="{06F4C8EF-F176-402B-9CA3-6A4EF616897F}"/>
              </a:ext>
            </a:extLst>
          </p:cNvPr>
          <p:cNvSpPr>
            <a:spLocks noGrp="1" noChangeArrowheads="1"/>
          </p:cNvSpPr>
          <p:nvPr>
            <p:ph type="sldNum" sz="quarter" idx="10"/>
          </p:nvPr>
        </p:nvSpPr>
        <p:spPr>
          <a:ln/>
        </p:spPr>
        <p:txBody>
          <a:bodyPr/>
          <a:lstStyle>
            <a:lvl1pPr>
              <a:defRPr/>
            </a:lvl1pPr>
          </a:lstStyle>
          <a:p>
            <a:fld id="{2EE300ED-4498-4A4C-B185-AE1E03EEF1E1}" type="slidenum">
              <a:rPr lang="en-US" altLang="en-US"/>
              <a:pPr/>
              <a:t>‹#›</a:t>
            </a:fld>
            <a:endParaRPr lang="en-US" altLang="en-US">
              <a:solidFill>
                <a:schemeClr val="bg2"/>
              </a:solidFill>
            </a:endParaRPr>
          </a:p>
        </p:txBody>
      </p:sp>
    </p:spTree>
    <p:extLst>
      <p:ext uri="{BB962C8B-B14F-4D97-AF65-F5344CB8AC3E}">
        <p14:creationId xmlns:p14="http://schemas.microsoft.com/office/powerpoint/2010/main" val="362236474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A686D32E-A52E-4E56-B109-19A5D4C57527}"/>
              </a:ext>
            </a:extLst>
          </p:cNvPr>
          <p:cNvSpPr>
            <a:spLocks noGrp="1" noChangeArrowheads="1"/>
          </p:cNvSpPr>
          <p:nvPr>
            <p:ph type="sldNum" sz="quarter" idx="10"/>
          </p:nvPr>
        </p:nvSpPr>
        <p:spPr>
          <a:ln/>
        </p:spPr>
        <p:txBody>
          <a:bodyPr/>
          <a:lstStyle>
            <a:lvl1pPr>
              <a:defRPr/>
            </a:lvl1pPr>
          </a:lstStyle>
          <a:p>
            <a:fld id="{0147F3C2-E4A6-4BEB-ACD1-16DF5B18753E}" type="slidenum">
              <a:rPr lang="en-US" altLang="en-US"/>
              <a:pPr/>
              <a:t>‹#›</a:t>
            </a:fld>
            <a:endParaRPr lang="en-US" altLang="en-US">
              <a:solidFill>
                <a:schemeClr val="bg2"/>
              </a:solidFill>
            </a:endParaRPr>
          </a:p>
        </p:txBody>
      </p:sp>
    </p:spTree>
    <p:extLst>
      <p:ext uri="{BB962C8B-B14F-4D97-AF65-F5344CB8AC3E}">
        <p14:creationId xmlns:p14="http://schemas.microsoft.com/office/powerpoint/2010/main" val="87835424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41D535C1-AC9F-4175-BC26-06269C405C2E}"/>
              </a:ext>
            </a:extLst>
          </p:cNvPr>
          <p:cNvSpPr>
            <a:spLocks noGrp="1" noChangeArrowheads="1"/>
          </p:cNvSpPr>
          <p:nvPr>
            <p:ph type="body" idx="1"/>
          </p:nvPr>
        </p:nvSpPr>
        <p:spPr bwMode="auto">
          <a:xfrm>
            <a:off x="219075" y="1368425"/>
            <a:ext cx="8686800" cy="489108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1"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2"/>
            <a:endParaRPr lang="en-US" altLang="en-US" dirty="0"/>
          </a:p>
          <a:p>
            <a:pPr lvl="2"/>
            <a:endParaRPr lang="en-US" altLang="en-US" dirty="0"/>
          </a:p>
        </p:txBody>
      </p:sp>
      <p:sp>
        <p:nvSpPr>
          <p:cNvPr id="1030" name="Rectangle 6">
            <a:extLst>
              <a:ext uri="{FF2B5EF4-FFF2-40B4-BE49-F238E27FC236}">
                <a16:creationId xmlns:a16="http://schemas.microsoft.com/office/drawing/2014/main" id="{253DA635-82A5-4D52-AFB6-9E3DB65DB16A}"/>
              </a:ext>
            </a:extLst>
          </p:cNvPr>
          <p:cNvSpPr>
            <a:spLocks noGrp="1" noChangeArrowheads="1"/>
          </p:cNvSpPr>
          <p:nvPr>
            <p:ph type="sldNum" sz="quarter" idx="4"/>
          </p:nvPr>
        </p:nvSpPr>
        <p:spPr bwMode="auto">
          <a:xfrm>
            <a:off x="7988300" y="6629400"/>
            <a:ext cx="1143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solidFill>
                  <a:srgbClr val="969696"/>
                </a:solidFill>
              </a:defRPr>
            </a:lvl1pPr>
          </a:lstStyle>
          <a:p>
            <a:fld id="{DD332E4F-E97A-441C-AA37-8F2741E5342B}" type="slidenum">
              <a:rPr lang="en-US" altLang="en-US"/>
              <a:pPr/>
              <a:t>‹#›</a:t>
            </a:fld>
            <a:endParaRPr lang="en-US" altLang="en-US">
              <a:solidFill>
                <a:schemeClr val="bg2"/>
              </a:solidFill>
            </a:endParaRPr>
          </a:p>
        </p:txBody>
      </p:sp>
      <p:sp>
        <p:nvSpPr>
          <p:cNvPr id="1028" name="Rectangle 2">
            <a:extLst>
              <a:ext uri="{FF2B5EF4-FFF2-40B4-BE49-F238E27FC236}">
                <a16:creationId xmlns:a16="http://schemas.microsoft.com/office/drawing/2014/main" id="{A2489DFE-3EC0-4FCA-9569-097F5F5F198D}"/>
              </a:ext>
            </a:extLst>
          </p:cNvPr>
          <p:cNvSpPr>
            <a:spLocks noGrp="1" noChangeArrowheads="1"/>
          </p:cNvSpPr>
          <p:nvPr>
            <p:ph type="title"/>
          </p:nvPr>
        </p:nvSpPr>
        <p:spPr bwMode="auto">
          <a:xfrm>
            <a:off x="1306513" y="261938"/>
            <a:ext cx="633730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TITLE OF SLIDE</a:t>
            </a:r>
          </a:p>
        </p:txBody>
      </p:sp>
      <p:sp>
        <p:nvSpPr>
          <p:cNvPr id="1029" name="Line 15">
            <a:extLst>
              <a:ext uri="{FF2B5EF4-FFF2-40B4-BE49-F238E27FC236}">
                <a16:creationId xmlns:a16="http://schemas.microsoft.com/office/drawing/2014/main" id="{46531B2D-23A4-4683-925C-F0C3843CD38C}"/>
              </a:ext>
            </a:extLst>
          </p:cNvPr>
          <p:cNvSpPr>
            <a:spLocks noChangeShapeType="1"/>
          </p:cNvSpPr>
          <p:nvPr/>
        </p:nvSpPr>
        <p:spPr bwMode="auto">
          <a:xfrm>
            <a:off x="381000" y="6451600"/>
            <a:ext cx="8382000" cy="0"/>
          </a:xfrm>
          <a:prstGeom prst="line">
            <a:avLst/>
          </a:prstGeom>
          <a:noFill/>
          <a:ln w="5715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Line 17">
            <a:extLst>
              <a:ext uri="{FF2B5EF4-FFF2-40B4-BE49-F238E27FC236}">
                <a16:creationId xmlns:a16="http://schemas.microsoft.com/office/drawing/2014/main" id="{0EAFEFA6-EBA2-4518-899E-F44C7F007ECE}"/>
              </a:ext>
            </a:extLst>
          </p:cNvPr>
          <p:cNvSpPr>
            <a:spLocks noChangeShapeType="1"/>
          </p:cNvSpPr>
          <p:nvPr/>
        </p:nvSpPr>
        <p:spPr bwMode="auto">
          <a:xfrm>
            <a:off x="381000" y="1231900"/>
            <a:ext cx="8382000" cy="0"/>
          </a:xfrm>
          <a:prstGeom prst="line">
            <a:avLst/>
          </a:prstGeom>
          <a:noFill/>
          <a:ln w="5715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031" name="Picture 52" descr="Bureau of Indian Affairs Logo">
            <a:extLst>
              <a:ext uri="{FF2B5EF4-FFF2-40B4-BE49-F238E27FC236}">
                <a16:creationId xmlns:a16="http://schemas.microsoft.com/office/drawing/2014/main" id="{6BF663DB-1A3C-4774-B3DE-F0472933762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28600" y="142875"/>
            <a:ext cx="97948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0">
            <a:extLst>
              <a:ext uri="{FF2B5EF4-FFF2-40B4-BE49-F238E27FC236}">
                <a16:creationId xmlns:a16="http://schemas.microsoft.com/office/drawing/2014/main" id="{E200A095-B4AF-469F-9FB7-03B14CAA80EB}"/>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848600" y="190500"/>
            <a:ext cx="922338"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a:extLst>
              <a:ext uri="{FF2B5EF4-FFF2-40B4-BE49-F238E27FC236}">
                <a16:creationId xmlns:a16="http://schemas.microsoft.com/office/drawing/2014/main" id="{6FE64D82-5A8B-4BD9-812A-74A4457EF37E}"/>
              </a:ext>
            </a:extLst>
          </p:cNvPr>
          <p:cNvSpPr txBox="1">
            <a:spLocks noChangeArrowheads="1"/>
          </p:cNvSpPr>
          <p:nvPr/>
        </p:nvSpPr>
        <p:spPr bwMode="auto">
          <a:xfrm>
            <a:off x="1120141" y="6499225"/>
            <a:ext cx="6868160" cy="307777"/>
          </a:xfrm>
          <a:prstGeom prst="rect">
            <a:avLst/>
          </a:prstGeom>
          <a:noFill/>
          <a:ln>
            <a:noFill/>
          </a:ln>
        </p:spPr>
        <p:txBody>
          <a:bodyPr wrap="square">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a:spcBef>
                <a:spcPct val="50000"/>
              </a:spcBef>
              <a:defRPr/>
            </a:pPr>
            <a:r>
              <a:rPr lang="en-US" i="1" dirty="0">
                <a:solidFill>
                  <a:srgbClr val="006600"/>
                </a:solidFill>
                <a:latin typeface="Century Schoolbook" pitchFamily="18" charset="0"/>
              </a:rPr>
              <a:t>Meeting the Needs of Tomorrow Today</a:t>
            </a:r>
          </a:p>
        </p:txBody>
      </p:sp>
    </p:spTree>
  </p:cSld>
  <p:clrMap bg1="lt1" tx1="dk1" bg2="lt2" tx2="dk2" accent1="accent1" accent2="accent2" accent3="accent3" accent4="accent4" accent5="accent5" accent6="accent6" hlink="hlink" folHlink="folHlink"/>
  <p:sldLayoutIdLst>
    <p:sldLayoutId id="2147488926" r:id="rId1"/>
    <p:sldLayoutId id="2147488894" r:id="rId2"/>
    <p:sldLayoutId id="2147488895" r:id="rId3"/>
    <p:sldLayoutId id="2147488896" r:id="rId4"/>
    <p:sldLayoutId id="2147488897" r:id="rId5"/>
    <p:sldLayoutId id="2147488898" r:id="rId6"/>
    <p:sldLayoutId id="2147488899" r:id="rId7"/>
    <p:sldLayoutId id="2147488900" r:id="rId8"/>
    <p:sldLayoutId id="2147488901" r:id="rId9"/>
    <p:sldLayoutId id="2147488902" r:id="rId10"/>
    <p:sldLayoutId id="2147488903" r:id="rId11"/>
    <p:sldLayoutId id="2147488904" r:id="rId12"/>
    <p:sldLayoutId id="2147488905" r:id="rId13"/>
    <p:sldLayoutId id="2147488906" r:id="rId14"/>
    <p:sldLayoutId id="2147488907" r:id="rId15"/>
    <p:sldLayoutId id="2147488908" r:id="rId16"/>
    <p:sldLayoutId id="2147488909" r:id="rId17"/>
    <p:sldLayoutId id="2147488910" r:id="rId18"/>
    <p:sldLayoutId id="2147488911" r:id="rId19"/>
    <p:sldLayoutId id="2147488912" r:id="rId20"/>
    <p:sldLayoutId id="2147488913" r:id="rId21"/>
  </p:sldLayoutIdLst>
  <p:transition/>
  <p:hf hdr="0" ftr="0" dt="0"/>
  <p:txStyles>
    <p:titleStyle>
      <a:lvl1pPr algn="ctr" rtl="0" eaLnBrk="0" fontAlgn="base" hangingPunct="0">
        <a:spcBef>
          <a:spcPct val="0"/>
        </a:spcBef>
        <a:spcAft>
          <a:spcPct val="0"/>
        </a:spcAft>
        <a:defRPr sz="3200" b="1">
          <a:solidFill>
            <a:srgbClr val="0033CC"/>
          </a:solidFill>
          <a:latin typeface="+mj-lt"/>
          <a:ea typeface="+mj-ea"/>
          <a:cs typeface="+mj-cs"/>
        </a:defRPr>
      </a:lvl1pPr>
      <a:lvl2pPr algn="ctr" rtl="0" eaLnBrk="0" fontAlgn="base" hangingPunct="0">
        <a:spcBef>
          <a:spcPct val="0"/>
        </a:spcBef>
        <a:spcAft>
          <a:spcPct val="0"/>
        </a:spcAft>
        <a:defRPr sz="3200" b="1">
          <a:solidFill>
            <a:srgbClr val="0033CC"/>
          </a:solidFill>
          <a:latin typeface="Arial" charset="0"/>
        </a:defRPr>
      </a:lvl2pPr>
      <a:lvl3pPr algn="ctr" rtl="0" eaLnBrk="0" fontAlgn="base" hangingPunct="0">
        <a:spcBef>
          <a:spcPct val="0"/>
        </a:spcBef>
        <a:spcAft>
          <a:spcPct val="0"/>
        </a:spcAft>
        <a:defRPr sz="3200" b="1">
          <a:solidFill>
            <a:srgbClr val="0033CC"/>
          </a:solidFill>
          <a:latin typeface="Arial" charset="0"/>
        </a:defRPr>
      </a:lvl3pPr>
      <a:lvl4pPr algn="ctr" rtl="0" eaLnBrk="0" fontAlgn="base" hangingPunct="0">
        <a:spcBef>
          <a:spcPct val="0"/>
        </a:spcBef>
        <a:spcAft>
          <a:spcPct val="0"/>
        </a:spcAft>
        <a:defRPr sz="3200" b="1">
          <a:solidFill>
            <a:srgbClr val="0033CC"/>
          </a:solidFill>
          <a:latin typeface="Arial" charset="0"/>
        </a:defRPr>
      </a:lvl4pPr>
      <a:lvl5pPr algn="ctr" rtl="0" eaLnBrk="0" fontAlgn="base" hangingPunct="0">
        <a:spcBef>
          <a:spcPct val="0"/>
        </a:spcBef>
        <a:spcAft>
          <a:spcPct val="0"/>
        </a:spcAft>
        <a:defRPr sz="3200" b="1">
          <a:solidFill>
            <a:srgbClr val="0033CC"/>
          </a:solidFill>
          <a:latin typeface="Arial" charset="0"/>
        </a:defRPr>
      </a:lvl5pPr>
      <a:lvl6pPr marL="457200" algn="ctr" rtl="0" eaLnBrk="0" fontAlgn="base" hangingPunct="0">
        <a:spcBef>
          <a:spcPct val="0"/>
        </a:spcBef>
        <a:spcAft>
          <a:spcPct val="0"/>
        </a:spcAft>
        <a:defRPr sz="3200" b="1">
          <a:solidFill>
            <a:srgbClr val="006600"/>
          </a:solidFill>
          <a:latin typeface="Arial" charset="0"/>
        </a:defRPr>
      </a:lvl6pPr>
      <a:lvl7pPr marL="914400" algn="ctr" rtl="0" eaLnBrk="0" fontAlgn="base" hangingPunct="0">
        <a:spcBef>
          <a:spcPct val="0"/>
        </a:spcBef>
        <a:spcAft>
          <a:spcPct val="0"/>
        </a:spcAft>
        <a:defRPr sz="3200" b="1">
          <a:solidFill>
            <a:srgbClr val="006600"/>
          </a:solidFill>
          <a:latin typeface="Arial" charset="0"/>
        </a:defRPr>
      </a:lvl7pPr>
      <a:lvl8pPr marL="1371600" algn="ctr" rtl="0" eaLnBrk="0" fontAlgn="base" hangingPunct="0">
        <a:spcBef>
          <a:spcPct val="0"/>
        </a:spcBef>
        <a:spcAft>
          <a:spcPct val="0"/>
        </a:spcAft>
        <a:defRPr sz="3200" b="1">
          <a:solidFill>
            <a:srgbClr val="006600"/>
          </a:solidFill>
          <a:latin typeface="Arial" charset="0"/>
        </a:defRPr>
      </a:lvl8pPr>
      <a:lvl9pPr marL="1828800" algn="ctr" rtl="0" eaLnBrk="0" fontAlgn="base" hangingPunct="0">
        <a:spcBef>
          <a:spcPct val="0"/>
        </a:spcBef>
        <a:spcAft>
          <a:spcPct val="0"/>
        </a:spcAft>
        <a:defRPr sz="3200" b="1">
          <a:solidFill>
            <a:srgbClr val="006600"/>
          </a:solidFill>
          <a:latin typeface="Arial" charset="0"/>
        </a:defRPr>
      </a:lvl9pPr>
    </p:titleStyle>
    <p:bodyStyle>
      <a:lvl1pPr marL="285750" indent="-285750" algn="l" rtl="0" eaLnBrk="0" fontAlgn="base" hangingPunct="0">
        <a:lnSpc>
          <a:spcPct val="85000"/>
        </a:lnSpc>
        <a:spcBef>
          <a:spcPct val="20000"/>
        </a:spcBef>
        <a:spcAft>
          <a:spcPct val="0"/>
        </a:spcAft>
        <a:buClr>
          <a:schemeClr val="tx1"/>
        </a:buClr>
        <a:buSzPct val="80000"/>
        <a:buFont typeface="Wingdings" panose="05000000000000000000" pitchFamily="2" charset="2"/>
        <a:buChar char="n"/>
        <a:defRPr sz="2800" b="1">
          <a:solidFill>
            <a:srgbClr val="006600"/>
          </a:solidFill>
          <a:latin typeface="+mn-lt"/>
          <a:ea typeface="+mn-ea"/>
          <a:cs typeface="+mn-cs"/>
        </a:defRPr>
      </a:lvl1pPr>
      <a:lvl2pPr marL="688975" indent="-282575" algn="l" rtl="0" eaLnBrk="0" fontAlgn="base" hangingPunct="0">
        <a:lnSpc>
          <a:spcPct val="85000"/>
        </a:lnSpc>
        <a:spcBef>
          <a:spcPct val="20000"/>
        </a:spcBef>
        <a:spcAft>
          <a:spcPct val="0"/>
        </a:spcAft>
        <a:buClr>
          <a:schemeClr val="tx1"/>
        </a:buClr>
        <a:buSzPct val="80000"/>
        <a:buFont typeface="Wingdings" panose="05000000000000000000" pitchFamily="2" charset="2"/>
        <a:buChar char="Ø"/>
        <a:defRPr sz="2400" b="1">
          <a:solidFill>
            <a:srgbClr val="0033CC"/>
          </a:solidFill>
          <a:latin typeface="+mn-lt"/>
        </a:defRPr>
      </a:lvl2pPr>
      <a:lvl3pPr marL="1027113" indent="-223838" algn="l" rtl="0" eaLnBrk="0" fontAlgn="base" hangingPunct="0">
        <a:lnSpc>
          <a:spcPct val="85000"/>
        </a:lnSpc>
        <a:spcBef>
          <a:spcPct val="20000"/>
        </a:spcBef>
        <a:spcAft>
          <a:spcPct val="0"/>
        </a:spcAft>
        <a:buClr>
          <a:schemeClr val="tx1"/>
        </a:buClr>
        <a:buSzPct val="80000"/>
        <a:buFont typeface="Wingdings" panose="05000000000000000000" pitchFamily="2" charset="2"/>
        <a:buChar char="§"/>
        <a:defRPr sz="2000" b="1">
          <a:solidFill>
            <a:schemeClr val="tx1"/>
          </a:solidFill>
          <a:latin typeface="+mn-lt"/>
        </a:defRPr>
      </a:lvl3pPr>
      <a:lvl4pPr marL="1600200" indent="-228600" algn="l" rtl="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68B03A-34B2-4322-93E8-80DC93DD421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FD434B-F6F5-4494-833E-8A45BFD14D0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06E6B2-7421-42AD-BFF5-657CC489F1E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B0FE27-E9DD-4FDF-B307-2F1388AF378A}" type="datetimeFigureOut">
              <a:rPr lang="en-US" smtClean="0"/>
              <a:t>11/28/2023</a:t>
            </a:fld>
            <a:endParaRPr lang="en-US"/>
          </a:p>
        </p:txBody>
      </p:sp>
      <p:sp>
        <p:nvSpPr>
          <p:cNvPr id="5" name="Footer Placeholder 4">
            <a:extLst>
              <a:ext uri="{FF2B5EF4-FFF2-40B4-BE49-F238E27FC236}">
                <a16:creationId xmlns:a16="http://schemas.microsoft.com/office/drawing/2014/main" id="{7F593977-DDFB-4F4B-BC10-198E7DF15822}"/>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A566ED-735B-4B72-B4DA-E32553A943FF}"/>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106C79-8B34-4B04-8E3A-85E5CD18A5EE}" type="slidenum">
              <a:rPr lang="en-US" smtClean="0"/>
              <a:t>‹#›</a:t>
            </a:fld>
            <a:endParaRPr lang="en-US"/>
          </a:p>
        </p:txBody>
      </p:sp>
    </p:spTree>
    <p:extLst>
      <p:ext uri="{BB962C8B-B14F-4D97-AF65-F5344CB8AC3E}">
        <p14:creationId xmlns:p14="http://schemas.microsoft.com/office/powerpoint/2010/main" val="1813526346"/>
      </p:ext>
    </p:extLst>
  </p:cSld>
  <p:clrMap bg1="lt1" tx1="dk1" bg2="lt2" tx2="dk2" accent1="accent1" accent2="accent2" accent3="accent3" accent4="accent4" accent5="accent5" accent6="accent6" hlink="hlink" folHlink="folHlink"/>
  <p:sldLayoutIdLst>
    <p:sldLayoutId id="2147488928" r:id="rId1"/>
    <p:sldLayoutId id="2147488929" r:id="rId2"/>
    <p:sldLayoutId id="2147488930" r:id="rId3"/>
    <p:sldLayoutId id="2147488931" r:id="rId4"/>
    <p:sldLayoutId id="2147488932" r:id="rId5"/>
    <p:sldLayoutId id="2147488933" r:id="rId6"/>
    <p:sldLayoutId id="2147488934" r:id="rId7"/>
    <p:sldLayoutId id="2147488935" r:id="rId8"/>
    <p:sldLayoutId id="2147488936" r:id="rId9"/>
    <p:sldLayoutId id="2147488937" r:id="rId10"/>
    <p:sldLayoutId id="21474889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660462EE-49AA-430D-A3D9-87A796E908F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BDAF3221-3A5F-48D1-B806-AC0F6DAA6AC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8153CD4-4720-4116-94DC-F85A0FDBC06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b="0">
                <a:solidFill>
                  <a:schemeClr val="tx1">
                    <a:tint val="75000"/>
                  </a:schemeClr>
                </a:solidFill>
                <a:latin typeface="Arial" charset="0"/>
                <a:cs typeface="Arial" charset="0"/>
              </a:defRPr>
            </a:lvl1pPr>
          </a:lstStyle>
          <a:p>
            <a:pPr>
              <a:defRPr/>
            </a:pPr>
            <a:fld id="{078E0B64-AA2D-48D7-9BA5-4AAF78118AE1}" type="datetimeFigureOut">
              <a:rPr lang="en-US"/>
              <a:pPr>
                <a:defRPr/>
              </a:pPr>
              <a:t>11/28/2023</a:t>
            </a:fld>
            <a:endParaRPr lang="en-US"/>
          </a:p>
        </p:txBody>
      </p:sp>
      <p:sp>
        <p:nvSpPr>
          <p:cNvPr id="5" name="Footer Placeholder 4">
            <a:extLst>
              <a:ext uri="{FF2B5EF4-FFF2-40B4-BE49-F238E27FC236}">
                <a16:creationId xmlns:a16="http://schemas.microsoft.com/office/drawing/2014/main" id="{E2A9504E-8716-460E-B7AB-CC598D0EA80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b="0">
                <a:solidFill>
                  <a:schemeClr val="tx1">
                    <a:tint val="75000"/>
                  </a:schemeClr>
                </a:solidFill>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609A9079-2A37-4DD9-8989-C657F4D17B3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defRPr>
            </a:lvl1pPr>
          </a:lstStyle>
          <a:p>
            <a:fld id="{952F09FB-378B-449C-B01C-FABDECA7071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8914" r:id="rId1"/>
    <p:sldLayoutId id="2147488915" r:id="rId2"/>
    <p:sldLayoutId id="2147488916" r:id="rId3"/>
    <p:sldLayoutId id="2147488917" r:id="rId4"/>
    <p:sldLayoutId id="2147488918" r:id="rId5"/>
    <p:sldLayoutId id="2147488919" r:id="rId6"/>
    <p:sldLayoutId id="2147488920" r:id="rId7"/>
    <p:sldLayoutId id="2147488921" r:id="rId8"/>
    <p:sldLayoutId id="2147488922" r:id="rId9"/>
    <p:sldLayoutId id="2147488923" r:id="rId10"/>
    <p:sldLayoutId id="214748892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chart" Target="../charts/chart8.xml"/><Relationship Id="rId7"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hyperlink" Target="https://gcc02.safelinks.protection.outlook.com/?url=https%3A%2F%2Fwww.fac.gov%2F&amp;data=05%7C01%7CAndrew.White%40bia.gov%7C3d151b738a9148bdb69f08dbcb50100f%7C0693b5ba4b184d7b9341f32f400a5494%7C0%7C0%7C638327316952699622%7CUnknown%7CTWFpbGZsb3d8eyJWIjoiMC4wLjAwMDAiLCJQIjoiV2luMzIiLCJBTiI6Ik1haWwiLCJXVCI6Mn0%3D%7C3000%7C%7C%7C&amp;sdata=BewsBSJ0GbH8O1hqwa1a8prWZvUaLsqn5r5D8n5pbT0%3D&amp;reserved=0" TargetMode="External"/><Relationship Id="rId7"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hyperlink" Target="mailto:oiea@bia.gov" TargetMode="Externa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3.emf"/><Relationship Id="rId5" Type="http://schemas.openxmlformats.org/officeDocument/2006/relationships/oleObject" Target="../embeddings/oleObject3.bin"/><Relationship Id="rId4" Type="http://schemas.openxmlformats.org/officeDocument/2006/relationships/image" Target="../media/image52.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55.jpeg"/><Relationship Id="rId4" Type="http://schemas.openxmlformats.org/officeDocument/2006/relationships/image" Target="../media/image54.em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17.xml"/><Relationship Id="rId5" Type="http://schemas.openxmlformats.org/officeDocument/2006/relationships/chart" Target="../charts/chart10.xml"/><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6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62.jpg"/></Relationships>
</file>

<file path=ppt/slides/_rels/slide33.xml.rels><?xml version="1.0" encoding="UTF-8" standalone="yes"?>
<Relationships xmlns="http://schemas.openxmlformats.org/package/2006/relationships"><Relationship Id="rId3" Type="http://schemas.openxmlformats.org/officeDocument/2006/relationships/hyperlink" Target="https://gsaxcess.gov/" TargetMode="External"/><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B62AF6B0-2BDD-427B-A9C3-DFDAD9FD165E}"/>
              </a:ext>
            </a:extLst>
          </p:cNvPr>
          <p:cNvSpPr>
            <a:spLocks noGrp="1"/>
          </p:cNvSpPr>
          <p:nvPr>
            <p:ph type="title"/>
          </p:nvPr>
        </p:nvSpPr>
        <p:spPr>
          <a:xfrm>
            <a:off x="1430338" y="404813"/>
            <a:ext cx="6337300" cy="557212"/>
          </a:xfrm>
        </p:spPr>
        <p:txBody>
          <a:bodyPr/>
          <a:lstStyle/>
          <a:p>
            <a:r>
              <a:rPr lang="en-US" altLang="en-US" sz="2400" i="1">
                <a:solidFill>
                  <a:schemeClr val="tx1"/>
                </a:solidFill>
              </a:rPr>
              <a:t>Bureau of Indian Affairs, Alaska Region </a:t>
            </a:r>
            <a:br>
              <a:rPr lang="en-US" altLang="en-US" sz="2400" i="1"/>
            </a:br>
            <a:endParaRPr lang="en-US" altLang="en-US" sz="2400"/>
          </a:p>
        </p:txBody>
      </p:sp>
      <p:sp>
        <p:nvSpPr>
          <p:cNvPr id="11267" name="Slide Number Placeholder 2">
            <a:extLst>
              <a:ext uri="{FF2B5EF4-FFF2-40B4-BE49-F238E27FC236}">
                <a16:creationId xmlns:a16="http://schemas.microsoft.com/office/drawing/2014/main" id="{44A4A535-C9A6-42E9-BE77-D21381ED190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nSpc>
                <a:spcPct val="100000"/>
              </a:lnSpc>
              <a:spcBef>
                <a:spcPct val="0"/>
              </a:spcBef>
              <a:buClrTx/>
              <a:buSzTx/>
              <a:buFontTx/>
              <a:buNone/>
            </a:pPr>
            <a:fld id="{9C378777-4E7D-4B2F-BDDF-6F0B3DB06AB5}" type="slidenum">
              <a:rPr lang="en-US" altLang="en-US" sz="1000" b="0">
                <a:solidFill>
                  <a:srgbClr val="969696"/>
                </a:solidFill>
              </a:rPr>
              <a:pPr>
                <a:lnSpc>
                  <a:spcPct val="100000"/>
                </a:lnSpc>
                <a:spcBef>
                  <a:spcPct val="0"/>
                </a:spcBef>
                <a:buClrTx/>
                <a:buSzTx/>
                <a:buFontTx/>
                <a:buNone/>
              </a:pPr>
              <a:t>1</a:t>
            </a:fld>
            <a:endParaRPr lang="en-US" altLang="en-US" sz="1000" b="0">
              <a:solidFill>
                <a:schemeClr val="bg2"/>
              </a:solidFill>
            </a:endParaRPr>
          </a:p>
        </p:txBody>
      </p:sp>
      <p:sp>
        <p:nvSpPr>
          <p:cNvPr id="4" name="Rectangle 2">
            <a:extLst>
              <a:ext uri="{FF2B5EF4-FFF2-40B4-BE49-F238E27FC236}">
                <a16:creationId xmlns:a16="http://schemas.microsoft.com/office/drawing/2014/main" id="{98E02EB2-CC45-4D80-BDC8-B38D2CF90B41}"/>
              </a:ext>
            </a:extLst>
          </p:cNvPr>
          <p:cNvSpPr txBox="1">
            <a:spLocks noChangeArrowheads="1"/>
          </p:cNvSpPr>
          <p:nvPr/>
        </p:nvSpPr>
        <p:spPr bwMode="auto">
          <a:xfrm>
            <a:off x="523875" y="1206500"/>
            <a:ext cx="7820025" cy="1027286"/>
          </a:xfrm>
          <a:prstGeom prst="rect">
            <a:avLst/>
          </a:prstGeom>
          <a:noFill/>
          <a:ln w="9525">
            <a:noFill/>
            <a:miter lim="800000"/>
            <a:headEnd/>
            <a:tailEnd/>
          </a:ln>
        </p:spPr>
        <p:txBody>
          <a:bodyPr anchor="ctr"/>
          <a:lstStyle/>
          <a:p>
            <a:pPr algn="ctr">
              <a:defRPr/>
            </a:pPr>
            <a:r>
              <a:rPr lang="en-US" sz="3200" kern="0" dirty="0">
                <a:solidFill>
                  <a:srgbClr val="006600"/>
                </a:solidFill>
                <a:latin typeface="+mj-lt"/>
                <a:ea typeface="+mj-ea"/>
                <a:cs typeface="+mj-cs"/>
              </a:rPr>
              <a:t>Alaska Tribal Transportation Program Update </a:t>
            </a:r>
          </a:p>
        </p:txBody>
      </p:sp>
      <p:sp>
        <p:nvSpPr>
          <p:cNvPr id="11269" name="Rectangle 5">
            <a:extLst>
              <a:ext uri="{FF2B5EF4-FFF2-40B4-BE49-F238E27FC236}">
                <a16:creationId xmlns:a16="http://schemas.microsoft.com/office/drawing/2014/main" id="{72B13A69-FD97-474E-B1AF-93716CA227D1}"/>
              </a:ext>
            </a:extLst>
          </p:cNvPr>
          <p:cNvSpPr>
            <a:spLocks noChangeArrowheads="1"/>
          </p:cNvSpPr>
          <p:nvPr/>
        </p:nvSpPr>
        <p:spPr bwMode="auto">
          <a:xfrm>
            <a:off x="2198687" y="2233786"/>
            <a:ext cx="44704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ctr">
              <a:lnSpc>
                <a:spcPct val="100000"/>
              </a:lnSpc>
              <a:buFont typeface="Wingdings" panose="05000000000000000000" pitchFamily="2" charset="2"/>
              <a:buNone/>
            </a:pPr>
            <a:r>
              <a:rPr lang="en-US" altLang="en-US" sz="1200" dirty="0"/>
              <a:t>Andrew E. White, MCE Acting Regional Road Engineer</a:t>
            </a:r>
          </a:p>
          <a:p>
            <a:pPr algn="ctr">
              <a:lnSpc>
                <a:spcPct val="100000"/>
              </a:lnSpc>
              <a:buFont typeface="Wingdings" panose="05000000000000000000" pitchFamily="2" charset="2"/>
              <a:buNone/>
            </a:pPr>
            <a:r>
              <a:rPr lang="en-US" altLang="en-US" sz="1200" dirty="0"/>
              <a:t>3601 C. Street, Suite 1278, Anchorage, AK  99503</a:t>
            </a:r>
          </a:p>
          <a:p>
            <a:pPr algn="ctr">
              <a:lnSpc>
                <a:spcPct val="100000"/>
              </a:lnSpc>
              <a:buFont typeface="Wingdings" panose="05000000000000000000" pitchFamily="2" charset="2"/>
              <a:buNone/>
            </a:pPr>
            <a:r>
              <a:rPr lang="en-US" altLang="en-US" sz="1200" dirty="0"/>
              <a:t>(907) 271-4565 / Andrew.White@bia.gov</a:t>
            </a:r>
          </a:p>
          <a:p>
            <a:pPr>
              <a:lnSpc>
                <a:spcPct val="100000"/>
              </a:lnSpc>
              <a:buFont typeface="Wingdings" panose="05000000000000000000" pitchFamily="2" charset="2"/>
              <a:buNone/>
            </a:pPr>
            <a:endParaRPr lang="en-US" altLang="en-US" sz="1200" dirty="0"/>
          </a:p>
          <a:p>
            <a:pPr>
              <a:lnSpc>
                <a:spcPct val="100000"/>
              </a:lnSpc>
              <a:buFont typeface="Wingdings" panose="05000000000000000000" pitchFamily="2" charset="2"/>
              <a:buNone/>
            </a:pPr>
            <a:endParaRPr lang="en-US" altLang="en-US" sz="1200" dirty="0"/>
          </a:p>
        </p:txBody>
      </p:sp>
      <p:pic>
        <p:nvPicPr>
          <p:cNvPr id="8" name="Picture 7">
            <a:extLst>
              <a:ext uri="{FF2B5EF4-FFF2-40B4-BE49-F238E27FC236}">
                <a16:creationId xmlns:a16="http://schemas.microsoft.com/office/drawing/2014/main" id="{D977F435-633E-4BA6-8622-50F2C2AA2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775" y="3038649"/>
            <a:ext cx="7820025" cy="3324051"/>
          </a:xfrm>
          <a:prstGeom prst="rect">
            <a:avLst/>
          </a:prstGeom>
          <a:ln>
            <a:noFill/>
          </a:ln>
          <a:effectLst>
            <a:softEdge rad="112500"/>
          </a:effec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1">
            <a:extLst>
              <a:ext uri="{FF2B5EF4-FFF2-40B4-BE49-F238E27FC236}">
                <a16:creationId xmlns:a16="http://schemas.microsoft.com/office/drawing/2014/main" id="{35B4F52F-86A3-4857-AAD3-8A1C46447E5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nSpc>
                <a:spcPct val="100000"/>
              </a:lnSpc>
              <a:spcBef>
                <a:spcPct val="0"/>
              </a:spcBef>
              <a:buClrTx/>
              <a:buSzTx/>
              <a:buFontTx/>
              <a:buNone/>
            </a:pPr>
            <a:fld id="{B3687B73-1440-4B58-807D-6CA889006471}" type="slidenum">
              <a:rPr lang="en-US" altLang="en-US" sz="1000" b="0">
                <a:solidFill>
                  <a:srgbClr val="969696"/>
                </a:solidFill>
              </a:rPr>
              <a:pPr>
                <a:lnSpc>
                  <a:spcPct val="100000"/>
                </a:lnSpc>
                <a:spcBef>
                  <a:spcPct val="0"/>
                </a:spcBef>
                <a:buClrTx/>
                <a:buSzTx/>
                <a:buFontTx/>
                <a:buNone/>
              </a:pPr>
              <a:t>10</a:t>
            </a:fld>
            <a:endParaRPr lang="en-US" altLang="en-US" sz="1000" b="0">
              <a:solidFill>
                <a:schemeClr val="bg2"/>
              </a:solidFill>
            </a:endParaRPr>
          </a:p>
        </p:txBody>
      </p:sp>
      <p:pic>
        <p:nvPicPr>
          <p:cNvPr id="8197" name="Picture 5" descr="C:\Documents and Settings\bobette.kramer\Desktop\Stu's PPT\Frontier Building.JPG">
            <a:extLst>
              <a:ext uri="{FF2B5EF4-FFF2-40B4-BE49-F238E27FC236}">
                <a16:creationId xmlns:a16="http://schemas.microsoft.com/office/drawing/2014/main" id="{395ADEAD-84D2-4427-8957-BD817FA67B98}"/>
              </a:ext>
            </a:extLst>
          </p:cNvPr>
          <p:cNvPicPr>
            <a:picLocks noChangeAspect="1" noChangeArrowheads="1"/>
          </p:cNvPicPr>
          <p:nvPr/>
        </p:nvPicPr>
        <p:blipFill>
          <a:blip r:embed="rId3"/>
          <a:srcRect/>
          <a:stretch>
            <a:fillRect/>
          </a:stretch>
        </p:blipFill>
        <p:spPr bwMode="auto">
          <a:xfrm>
            <a:off x="4414520" y="1587500"/>
            <a:ext cx="2124075" cy="1939925"/>
          </a:xfrm>
          <a:prstGeom prst="rect">
            <a:avLst/>
          </a:prstGeom>
          <a:noFill/>
          <a:ln w="9525">
            <a:noFill/>
            <a:miter lim="800000"/>
            <a:headEnd/>
            <a:tailEnd/>
          </a:ln>
          <a:effectLst>
            <a:outerShdw blurRad="190500" algn="tl" rotWithShape="0">
              <a:srgbClr val="000000">
                <a:alpha val="70000"/>
              </a:srgbClr>
            </a:outerShdw>
          </a:effectLst>
        </p:spPr>
      </p:pic>
      <p:sp>
        <p:nvSpPr>
          <p:cNvPr id="3" name="Subtitle 2">
            <a:extLst>
              <a:ext uri="{FF2B5EF4-FFF2-40B4-BE49-F238E27FC236}">
                <a16:creationId xmlns:a16="http://schemas.microsoft.com/office/drawing/2014/main" id="{C61826EF-082A-4706-84DF-42C5F2A550DB}"/>
              </a:ext>
            </a:extLst>
          </p:cNvPr>
          <p:cNvSpPr txBox="1">
            <a:spLocks/>
          </p:cNvSpPr>
          <p:nvPr/>
        </p:nvSpPr>
        <p:spPr>
          <a:xfrm>
            <a:off x="522288" y="5353050"/>
            <a:ext cx="4132262" cy="912813"/>
          </a:xfrm>
          <a:prstGeom prst="rect">
            <a:avLst/>
          </a:prstGeom>
          <a:noFill/>
          <a:ln w="9525">
            <a:solidFill>
              <a:schemeClr val="tx2"/>
            </a:solidFill>
            <a:miter lim="800000"/>
            <a:headEnd/>
            <a:tailEnd/>
          </a:ln>
          <a:effectLst>
            <a:outerShdw blurRad="190500" algn="tl" rotWithShape="0">
              <a:srgbClr val="000000">
                <a:alpha val="70000"/>
              </a:srgbClr>
            </a:outerShdw>
          </a:effectLst>
        </p:spPr>
        <p:txBody>
          <a:bodyPr>
            <a:normAutofit fontScale="62500" lnSpcReduction="20000"/>
          </a:bodyPr>
          <a:lstStyle/>
          <a:p>
            <a:pPr algn="ctr" eaLnBrk="1" fontAlgn="auto" hangingPunct="1">
              <a:spcBef>
                <a:spcPct val="20000"/>
              </a:spcBef>
              <a:spcAft>
                <a:spcPts val="0"/>
              </a:spcAft>
              <a:buFont typeface="Arial" pitchFamily="34" charset="0"/>
              <a:buNone/>
              <a:defRPr/>
            </a:pPr>
            <a:r>
              <a:rPr lang="en-US" sz="1900" i="1" dirty="0">
                <a:solidFill>
                  <a:schemeClr val="tx2">
                    <a:lumMod val="75000"/>
                  </a:schemeClr>
                </a:solidFill>
                <a:latin typeface="Times New Roman" pitchFamily="18" charset="0"/>
                <a:cs typeface="Times New Roman" pitchFamily="18" charset="0"/>
              </a:rPr>
              <a:t>Address:  </a:t>
            </a:r>
          </a:p>
          <a:p>
            <a:pPr algn="ctr" eaLnBrk="1" fontAlgn="auto" hangingPunct="1">
              <a:spcBef>
                <a:spcPct val="20000"/>
              </a:spcBef>
              <a:spcAft>
                <a:spcPts val="0"/>
              </a:spcAft>
              <a:buFont typeface="Arial" pitchFamily="34" charset="0"/>
              <a:buNone/>
              <a:defRPr/>
            </a:pPr>
            <a:r>
              <a:rPr lang="en-US" sz="1600" dirty="0">
                <a:solidFill>
                  <a:schemeClr val="tx2">
                    <a:lumMod val="75000"/>
                  </a:schemeClr>
                </a:solidFill>
                <a:latin typeface="Times New Roman" pitchFamily="18" charset="0"/>
                <a:cs typeface="Times New Roman" pitchFamily="18" charset="0"/>
              </a:rPr>
              <a:t>Branch of Transportation</a:t>
            </a:r>
          </a:p>
          <a:p>
            <a:pPr algn="ctr" eaLnBrk="1" fontAlgn="auto" hangingPunct="1">
              <a:spcBef>
                <a:spcPct val="20000"/>
              </a:spcBef>
              <a:spcAft>
                <a:spcPts val="0"/>
              </a:spcAft>
              <a:buFont typeface="Arial" pitchFamily="34" charset="0"/>
              <a:buNone/>
              <a:defRPr/>
            </a:pPr>
            <a:r>
              <a:rPr lang="en-US" sz="1600" dirty="0">
                <a:solidFill>
                  <a:schemeClr val="tx2">
                    <a:lumMod val="75000"/>
                  </a:schemeClr>
                </a:solidFill>
                <a:latin typeface="Times New Roman" pitchFamily="18" charset="0"/>
                <a:cs typeface="Times New Roman" pitchFamily="18" charset="0"/>
              </a:rPr>
              <a:t>3601 C Street, Suite 1278</a:t>
            </a:r>
          </a:p>
          <a:p>
            <a:pPr algn="ctr" eaLnBrk="1" fontAlgn="auto" hangingPunct="1">
              <a:spcBef>
                <a:spcPct val="20000"/>
              </a:spcBef>
              <a:spcAft>
                <a:spcPts val="0"/>
              </a:spcAft>
              <a:buFont typeface="Arial" pitchFamily="34" charset="0"/>
              <a:buNone/>
              <a:defRPr/>
            </a:pPr>
            <a:r>
              <a:rPr lang="en-US" sz="1600" dirty="0">
                <a:solidFill>
                  <a:schemeClr val="tx2">
                    <a:lumMod val="75000"/>
                  </a:schemeClr>
                </a:solidFill>
                <a:latin typeface="Times New Roman" pitchFamily="18" charset="0"/>
                <a:cs typeface="Times New Roman" pitchFamily="18" charset="0"/>
              </a:rPr>
              <a:t>Anchorage, AK  99503</a:t>
            </a:r>
          </a:p>
          <a:p>
            <a:pPr algn="ctr" eaLnBrk="1" fontAlgn="auto" hangingPunct="1">
              <a:spcBef>
                <a:spcPct val="20000"/>
              </a:spcBef>
              <a:spcAft>
                <a:spcPts val="0"/>
              </a:spcAft>
              <a:buFont typeface="Arial" pitchFamily="34" charset="0"/>
              <a:buNone/>
              <a:defRPr/>
            </a:pPr>
            <a:r>
              <a:rPr lang="en-US" sz="1600" dirty="0">
                <a:solidFill>
                  <a:schemeClr val="tx2">
                    <a:lumMod val="75000"/>
                  </a:schemeClr>
                </a:solidFill>
                <a:latin typeface="Times New Roman" pitchFamily="18" charset="0"/>
                <a:cs typeface="Times New Roman" pitchFamily="18" charset="0"/>
              </a:rPr>
              <a:t>Alaska.Transportation@bia.gov</a:t>
            </a:r>
          </a:p>
          <a:p>
            <a:pPr algn="ctr" eaLnBrk="1" fontAlgn="auto" hangingPunct="1">
              <a:spcBef>
                <a:spcPct val="20000"/>
              </a:spcBef>
              <a:spcAft>
                <a:spcPts val="0"/>
              </a:spcAft>
              <a:buFont typeface="Arial" pitchFamily="34" charset="0"/>
              <a:buNone/>
              <a:defRPr/>
            </a:pPr>
            <a:endParaRPr lang="en-US" sz="2400" dirty="0">
              <a:solidFill>
                <a:schemeClr val="tx2">
                  <a:lumMod val="75000"/>
                </a:schemeClr>
              </a:solidFill>
              <a:latin typeface="Times New Roman" pitchFamily="18" charset="0"/>
              <a:cs typeface="Times New Roman" pitchFamily="18" charset="0"/>
            </a:endParaRPr>
          </a:p>
        </p:txBody>
      </p:sp>
      <p:sp>
        <p:nvSpPr>
          <p:cNvPr id="10" name="Rectangle 13">
            <a:extLst>
              <a:ext uri="{FF2B5EF4-FFF2-40B4-BE49-F238E27FC236}">
                <a16:creationId xmlns:a16="http://schemas.microsoft.com/office/drawing/2014/main" id="{BE06DF6A-43DA-4526-A681-7B3B1B1E37DA}"/>
              </a:ext>
            </a:extLst>
          </p:cNvPr>
          <p:cNvSpPr txBox="1">
            <a:spLocks noChangeArrowheads="1"/>
          </p:cNvSpPr>
          <p:nvPr/>
        </p:nvSpPr>
        <p:spPr>
          <a:xfrm>
            <a:off x="1239838" y="147638"/>
            <a:ext cx="6337300" cy="658812"/>
          </a:xfrm>
          <a:prstGeom prst="rect">
            <a:avLst/>
          </a:prstGeom>
        </p:spPr>
        <p:txBody>
          <a:bodyPr/>
          <a:lstStyle/>
          <a:p>
            <a:pPr algn="ctr">
              <a:defRPr/>
            </a:pPr>
            <a:r>
              <a:rPr lang="en-US" sz="2800" kern="0" dirty="0">
                <a:solidFill>
                  <a:srgbClr val="0033CC"/>
                </a:solidFill>
                <a:latin typeface="+mj-lt"/>
                <a:ea typeface="+mj-ea"/>
                <a:cs typeface="+mj-cs"/>
              </a:rPr>
              <a:t>Where We Are</a:t>
            </a:r>
          </a:p>
          <a:p>
            <a:pPr algn="ctr">
              <a:defRPr/>
            </a:pPr>
            <a:r>
              <a:rPr lang="en-US" sz="1800" kern="0" dirty="0">
                <a:solidFill>
                  <a:srgbClr val="0033CC"/>
                </a:solidFill>
                <a:latin typeface="+mj-lt"/>
                <a:ea typeface="+mj-ea"/>
                <a:cs typeface="+mj-cs"/>
              </a:rPr>
              <a:t>Frontier Building Midtown Anchorage</a:t>
            </a:r>
          </a:p>
          <a:p>
            <a:pPr algn="ctr">
              <a:defRPr/>
            </a:pPr>
            <a:r>
              <a:rPr lang="en-US" sz="1800" kern="0" dirty="0">
                <a:solidFill>
                  <a:srgbClr val="0033CC"/>
                </a:solidFill>
                <a:latin typeface="+mj-lt"/>
                <a:ea typeface="+mj-ea"/>
                <a:cs typeface="+mj-cs"/>
              </a:rPr>
              <a:t>36</a:t>
            </a:r>
            <a:r>
              <a:rPr lang="en-US" sz="1800" kern="0" baseline="30000" dirty="0">
                <a:solidFill>
                  <a:srgbClr val="0033CC"/>
                </a:solidFill>
                <a:latin typeface="+mj-lt"/>
                <a:ea typeface="+mj-ea"/>
                <a:cs typeface="+mj-cs"/>
              </a:rPr>
              <a:t>th</a:t>
            </a:r>
            <a:r>
              <a:rPr lang="en-US" sz="1800" kern="0" dirty="0">
                <a:solidFill>
                  <a:srgbClr val="0033CC"/>
                </a:solidFill>
                <a:latin typeface="+mj-lt"/>
                <a:ea typeface="+mj-ea"/>
                <a:cs typeface="+mj-cs"/>
              </a:rPr>
              <a:t> and C. Street</a:t>
            </a:r>
          </a:p>
          <a:p>
            <a:pPr algn="ctr">
              <a:defRPr/>
            </a:pPr>
            <a:endParaRPr lang="en-US" sz="3200" kern="0" dirty="0">
              <a:solidFill>
                <a:srgbClr val="006600"/>
              </a:solidFill>
              <a:latin typeface="+mj-lt"/>
              <a:ea typeface="+mj-ea"/>
              <a:cs typeface="+mj-cs"/>
            </a:endParaRPr>
          </a:p>
        </p:txBody>
      </p:sp>
      <p:pic>
        <p:nvPicPr>
          <p:cNvPr id="15366" name="Picture 9">
            <a:extLst>
              <a:ext uri="{FF2B5EF4-FFF2-40B4-BE49-F238E27FC236}">
                <a16:creationId xmlns:a16="http://schemas.microsoft.com/office/drawing/2014/main" id="{0CF8BA6C-F722-4E27-BCDD-D6C544A97F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0" y="1417638"/>
            <a:ext cx="38830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Right Arrow 7">
            <a:extLst>
              <a:ext uri="{FF2B5EF4-FFF2-40B4-BE49-F238E27FC236}">
                <a16:creationId xmlns:a16="http://schemas.microsoft.com/office/drawing/2014/main" id="{80F8FC20-AEB2-4A3F-A70D-15C00E8A3A9C}"/>
              </a:ext>
            </a:extLst>
          </p:cNvPr>
          <p:cNvSpPr>
            <a:spLocks noChangeArrowheads="1"/>
          </p:cNvSpPr>
          <p:nvPr/>
        </p:nvSpPr>
        <p:spPr bwMode="auto">
          <a:xfrm>
            <a:off x="4225686" y="1979767"/>
            <a:ext cx="488950" cy="115887"/>
          </a:xfrm>
          <a:prstGeom prst="rightArrow">
            <a:avLst>
              <a:gd name="adj1" fmla="val 50000"/>
              <a:gd name="adj2" fmla="val 49712"/>
            </a:avLst>
          </a:prstGeom>
          <a:solidFill>
            <a:srgbClr val="0C2D83"/>
          </a:solidFill>
          <a:ln w="12700" algn="ctr">
            <a:solidFill>
              <a:schemeClr val="tx1"/>
            </a:solidFill>
            <a:round/>
            <a:headEnd/>
            <a:tailEnd/>
          </a:ln>
        </p:spPr>
        <p:txBody>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ctr">
              <a:lnSpc>
                <a:spcPct val="100000"/>
              </a:lnSpc>
              <a:spcBef>
                <a:spcPct val="0"/>
              </a:spcBef>
              <a:buClrTx/>
              <a:buSzTx/>
              <a:buFontTx/>
              <a:buNone/>
            </a:pPr>
            <a:endParaRPr lang="en-US" altLang="en-US" sz="1400" b="0">
              <a:solidFill>
                <a:schemeClr val="tx1"/>
              </a:solidFill>
            </a:endParaRPr>
          </a:p>
        </p:txBody>
      </p:sp>
      <p:pic>
        <p:nvPicPr>
          <p:cNvPr id="11" name="Picture 7">
            <a:extLst>
              <a:ext uri="{FF2B5EF4-FFF2-40B4-BE49-F238E27FC236}">
                <a16:creationId xmlns:a16="http://schemas.microsoft.com/office/drawing/2014/main" id="{CD9E612D-7470-4F38-99A3-1B749DDF77A3}"/>
              </a:ext>
            </a:extLst>
          </p:cNvPr>
          <p:cNvPicPr>
            <a:picLocks noChangeAspect="1"/>
          </p:cNvPicPr>
          <p:nvPr/>
        </p:nvPicPr>
        <p:blipFill>
          <a:blip r:embed="rId5"/>
          <a:srcRect/>
          <a:stretch>
            <a:fillRect/>
          </a:stretch>
        </p:blipFill>
        <p:spPr bwMode="auto">
          <a:xfrm>
            <a:off x="6649720" y="1587500"/>
            <a:ext cx="2314575" cy="1939925"/>
          </a:xfrm>
          <a:prstGeom prst="rect">
            <a:avLst/>
          </a:prstGeom>
          <a:noFill/>
          <a:ln w="9525">
            <a:noFill/>
            <a:miter lim="800000"/>
            <a:headEnd/>
            <a:tailEnd/>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a:extLst>
              <a:ext uri="{FF2B5EF4-FFF2-40B4-BE49-F238E27FC236}">
                <a16:creationId xmlns:a16="http://schemas.microsoft.com/office/drawing/2014/main" id="{5BBA7662-5A7C-4FC6-A02F-0214C5AB8F9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48227" y="3825559"/>
            <a:ext cx="3883025" cy="2391406"/>
          </a:xfrm>
          <a:prstGeom prst="rect">
            <a:avLst/>
          </a:prstGeom>
          <a:noFill/>
          <a:ln w="9525">
            <a:noFill/>
            <a:miter lim="800000"/>
            <a:headEnd/>
            <a:tailEnd/>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7CAF3FAB-9FB7-4F56-9DD4-784542DB7864}"/>
              </a:ext>
            </a:extLst>
          </p:cNvPr>
          <p:cNvSpPr>
            <a:spLocks noGrp="1"/>
          </p:cNvSpPr>
          <p:nvPr>
            <p:ph type="title"/>
          </p:nvPr>
        </p:nvSpPr>
        <p:spPr>
          <a:xfrm>
            <a:off x="1306513" y="261938"/>
            <a:ext cx="6337300" cy="658812"/>
          </a:xfrm>
        </p:spPr>
        <p:txBody>
          <a:bodyPr/>
          <a:lstStyle/>
          <a:p>
            <a:r>
              <a:rPr lang="en-US" altLang="en-US" sz="2800"/>
              <a:t>Organization Chart</a:t>
            </a:r>
          </a:p>
        </p:txBody>
      </p:sp>
      <p:sp>
        <p:nvSpPr>
          <p:cNvPr id="17411" name="Slide Number Placeholder 3">
            <a:extLst>
              <a:ext uri="{FF2B5EF4-FFF2-40B4-BE49-F238E27FC236}">
                <a16:creationId xmlns:a16="http://schemas.microsoft.com/office/drawing/2014/main" id="{FAD9C5AB-8737-411E-8AC9-33DABE034594}"/>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nSpc>
                <a:spcPct val="100000"/>
              </a:lnSpc>
              <a:spcBef>
                <a:spcPct val="0"/>
              </a:spcBef>
              <a:buClrTx/>
              <a:buSzTx/>
              <a:buFontTx/>
              <a:buNone/>
            </a:pPr>
            <a:fld id="{53050B30-D609-47EB-AA23-6CCCA5DBC786}" type="slidenum">
              <a:rPr lang="en-US" altLang="en-US" sz="1000" b="0">
                <a:solidFill>
                  <a:srgbClr val="969696"/>
                </a:solidFill>
              </a:rPr>
              <a:pPr>
                <a:lnSpc>
                  <a:spcPct val="100000"/>
                </a:lnSpc>
                <a:spcBef>
                  <a:spcPct val="0"/>
                </a:spcBef>
                <a:buClrTx/>
                <a:buSzTx/>
                <a:buFontTx/>
                <a:buNone/>
              </a:pPr>
              <a:t>11</a:t>
            </a:fld>
            <a:endParaRPr lang="en-US" altLang="en-US" sz="1000" b="0">
              <a:solidFill>
                <a:schemeClr val="bg2"/>
              </a:solidFill>
            </a:endParaRPr>
          </a:p>
        </p:txBody>
      </p:sp>
      <p:sp>
        <p:nvSpPr>
          <p:cNvPr id="17412" name="TextBox 1">
            <a:extLst>
              <a:ext uri="{FF2B5EF4-FFF2-40B4-BE49-F238E27FC236}">
                <a16:creationId xmlns:a16="http://schemas.microsoft.com/office/drawing/2014/main" id="{E8128673-E83D-4087-A197-98060582B9D4}"/>
              </a:ext>
            </a:extLst>
          </p:cNvPr>
          <p:cNvSpPr txBox="1">
            <a:spLocks noChangeArrowheads="1"/>
          </p:cNvSpPr>
          <p:nvPr/>
        </p:nvSpPr>
        <p:spPr bwMode="auto">
          <a:xfrm>
            <a:off x="579438" y="1382713"/>
            <a:ext cx="1019175" cy="1025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00000"/>
              </a:lnSpc>
              <a:spcBef>
                <a:spcPct val="0"/>
              </a:spcBef>
              <a:buClrTx/>
              <a:buSzTx/>
              <a:buFontTx/>
              <a:buNone/>
            </a:pPr>
            <a:endParaRPr lang="en-US" altLang="en-US" sz="1400" b="0">
              <a:solidFill>
                <a:schemeClr val="tx1"/>
              </a:solidFill>
            </a:endParaRPr>
          </a:p>
        </p:txBody>
      </p:sp>
      <p:pic>
        <p:nvPicPr>
          <p:cNvPr id="8" name="Picture 7">
            <a:extLst>
              <a:ext uri="{FF2B5EF4-FFF2-40B4-BE49-F238E27FC236}">
                <a16:creationId xmlns:a16="http://schemas.microsoft.com/office/drawing/2014/main" id="{88EF9B61-8CCC-46FC-B459-079040882DD5}"/>
              </a:ext>
            </a:extLst>
          </p:cNvPr>
          <p:cNvPicPr>
            <a:picLocks noChangeAspect="1"/>
          </p:cNvPicPr>
          <p:nvPr/>
        </p:nvPicPr>
        <p:blipFill>
          <a:blip r:embed="rId3"/>
          <a:stretch>
            <a:fillRect/>
          </a:stretch>
        </p:blipFill>
        <p:spPr>
          <a:xfrm>
            <a:off x="375424" y="1280266"/>
            <a:ext cx="8393151" cy="3419707"/>
          </a:xfrm>
          <a:prstGeom prst="rect">
            <a:avLst/>
          </a:prstGeom>
        </p:spPr>
      </p:pic>
      <p:pic>
        <p:nvPicPr>
          <p:cNvPr id="4" name="Picture 3" descr="A picture containing person, wearing&#10;&#10;Description automatically generated">
            <a:extLst>
              <a:ext uri="{FF2B5EF4-FFF2-40B4-BE49-F238E27FC236}">
                <a16:creationId xmlns:a16="http://schemas.microsoft.com/office/drawing/2014/main" id="{D59023EF-5E80-F72F-EBCB-2232F6A2B873}"/>
              </a:ext>
            </a:extLst>
          </p:cNvPr>
          <p:cNvPicPr>
            <a:picLocks noChangeAspect="1"/>
          </p:cNvPicPr>
          <p:nvPr/>
        </p:nvPicPr>
        <p:blipFill>
          <a:blip r:embed="rId4">
            <a:lum contrast="28000"/>
            <a:extLst>
              <a:ext uri="{28A0092B-C50C-407E-A947-70E740481C1C}">
                <a14:useLocalDpi xmlns:a14="http://schemas.microsoft.com/office/drawing/2010/main" val="0"/>
              </a:ext>
            </a:extLst>
          </a:blip>
          <a:stretch>
            <a:fillRect/>
          </a:stretch>
        </p:blipFill>
        <p:spPr>
          <a:xfrm>
            <a:off x="4083294" y="4746578"/>
            <a:ext cx="1128722" cy="1693083"/>
          </a:xfrm>
          <a:prstGeom prst="rect">
            <a:avLst/>
          </a:prstGeom>
          <a:ln>
            <a:noFill/>
          </a:ln>
          <a:effectLst>
            <a:softEdge rad="112500"/>
          </a:effectLst>
        </p:spPr>
      </p:pic>
      <p:pic>
        <p:nvPicPr>
          <p:cNvPr id="9" name="Picture 8" descr="A group of people posing for a photo&#10;&#10;Description automatically generated">
            <a:extLst>
              <a:ext uri="{FF2B5EF4-FFF2-40B4-BE49-F238E27FC236}">
                <a16:creationId xmlns:a16="http://schemas.microsoft.com/office/drawing/2014/main" id="{16C9B1B0-6388-C91B-5FBE-09517D417F0A}"/>
              </a:ext>
            </a:extLst>
          </p:cNvPr>
          <p:cNvPicPr>
            <a:picLocks noChangeAspect="1"/>
          </p:cNvPicPr>
          <p:nvPr/>
        </p:nvPicPr>
        <p:blipFill>
          <a:blip r:embed="rId5">
            <a:lum contrast="28000"/>
            <a:extLst>
              <a:ext uri="{28A0092B-C50C-407E-A947-70E740481C1C}">
                <a14:useLocalDpi xmlns:a14="http://schemas.microsoft.com/office/drawing/2010/main" val="0"/>
              </a:ext>
            </a:extLst>
          </a:blip>
          <a:stretch>
            <a:fillRect/>
          </a:stretch>
        </p:blipFill>
        <p:spPr>
          <a:xfrm>
            <a:off x="3270038" y="1185339"/>
            <a:ext cx="2603921" cy="3464677"/>
          </a:xfrm>
          <a:prstGeom prst="rect">
            <a:avLst/>
          </a:prstGeom>
          <a:ln>
            <a:noFill/>
          </a:ln>
          <a:effectLst>
            <a:softEdge rad="112500"/>
          </a:effectLst>
        </p:spPr>
      </p:pic>
      <p:pic>
        <p:nvPicPr>
          <p:cNvPr id="11" name="Picture 10" descr="A group of people posing for a photo&#10;&#10;Description automatically generated">
            <a:extLst>
              <a:ext uri="{FF2B5EF4-FFF2-40B4-BE49-F238E27FC236}">
                <a16:creationId xmlns:a16="http://schemas.microsoft.com/office/drawing/2014/main" id="{80E779DC-A6F2-C986-B673-25CEBFC1DEA3}"/>
              </a:ext>
            </a:extLst>
          </p:cNvPr>
          <p:cNvPicPr>
            <a:picLocks noChangeAspect="1"/>
          </p:cNvPicPr>
          <p:nvPr/>
        </p:nvPicPr>
        <p:blipFill>
          <a:blip r:embed="rId6">
            <a:lum contrast="28000"/>
            <a:extLst>
              <a:ext uri="{28A0092B-C50C-407E-A947-70E740481C1C}">
                <a14:useLocalDpi xmlns:a14="http://schemas.microsoft.com/office/drawing/2010/main" val="0"/>
              </a:ext>
            </a:extLst>
          </a:blip>
          <a:stretch>
            <a:fillRect/>
          </a:stretch>
        </p:blipFill>
        <p:spPr>
          <a:xfrm>
            <a:off x="5296876" y="3820764"/>
            <a:ext cx="3687798" cy="2494089"/>
          </a:xfrm>
          <a:prstGeom prst="rect">
            <a:avLst/>
          </a:prstGeom>
          <a:ln>
            <a:noFill/>
          </a:ln>
          <a:effectLst>
            <a:softEdge rad="112500"/>
          </a:effectLst>
        </p:spPr>
      </p:pic>
      <p:pic>
        <p:nvPicPr>
          <p:cNvPr id="3" name="Picture 2" descr="A group of people posing for a photo&#10;&#10;Description automatically generated">
            <a:extLst>
              <a:ext uri="{FF2B5EF4-FFF2-40B4-BE49-F238E27FC236}">
                <a16:creationId xmlns:a16="http://schemas.microsoft.com/office/drawing/2014/main" id="{4C202377-39E3-41FC-273B-15784FC8A76B}"/>
              </a:ext>
            </a:extLst>
          </p:cNvPr>
          <p:cNvPicPr>
            <a:picLocks noChangeAspect="1"/>
          </p:cNvPicPr>
          <p:nvPr/>
        </p:nvPicPr>
        <p:blipFill>
          <a:blip r:embed="rId7">
            <a:lum contrast="28000"/>
            <a:extLst>
              <a:ext uri="{28A0092B-C50C-407E-A947-70E740481C1C}">
                <a14:useLocalDpi xmlns:a14="http://schemas.microsoft.com/office/drawing/2010/main" val="0"/>
              </a:ext>
            </a:extLst>
          </a:blip>
          <a:stretch>
            <a:fillRect/>
          </a:stretch>
        </p:blipFill>
        <p:spPr>
          <a:xfrm>
            <a:off x="281522" y="3820764"/>
            <a:ext cx="3325453" cy="2494090"/>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10405DF5-23FF-465A-8B8B-71EB31429164}"/>
              </a:ext>
            </a:extLst>
          </p:cNvPr>
          <p:cNvSpPr>
            <a:spLocks noGrp="1"/>
          </p:cNvSpPr>
          <p:nvPr>
            <p:ph type="title"/>
          </p:nvPr>
        </p:nvSpPr>
        <p:spPr>
          <a:xfrm>
            <a:off x="1370013" y="373063"/>
            <a:ext cx="6337300" cy="658812"/>
          </a:xfrm>
        </p:spPr>
        <p:txBody>
          <a:bodyPr/>
          <a:lstStyle/>
          <a:p>
            <a:r>
              <a:rPr lang="en-US" altLang="en-US"/>
              <a:t>Six Pillars of TTP</a:t>
            </a:r>
          </a:p>
        </p:txBody>
      </p:sp>
      <p:sp>
        <p:nvSpPr>
          <p:cNvPr id="31747" name="Slide Number Placeholder 2">
            <a:extLst>
              <a:ext uri="{FF2B5EF4-FFF2-40B4-BE49-F238E27FC236}">
                <a16:creationId xmlns:a16="http://schemas.microsoft.com/office/drawing/2014/main" id="{924415E2-6E41-4A68-8C74-9029E677E933}"/>
              </a:ext>
            </a:extLst>
          </p:cNvPr>
          <p:cNvSpPr>
            <a:spLocks noGrp="1"/>
          </p:cNvSpPr>
          <p:nvPr>
            <p:ph type="sldNum" sz="quarter" idx="10"/>
          </p:nvPr>
        </p:nvSpPr>
        <p:spPr>
          <a:xfrm>
            <a:off x="7988300" y="6553200"/>
            <a:ext cx="1143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nSpc>
                <a:spcPct val="100000"/>
              </a:lnSpc>
              <a:spcBef>
                <a:spcPct val="0"/>
              </a:spcBef>
              <a:buClrTx/>
              <a:buSzTx/>
              <a:buFontTx/>
              <a:buNone/>
            </a:pPr>
            <a:fld id="{EA696166-6A3D-4FB9-9390-99A01482CAA7}" type="slidenum">
              <a:rPr lang="en-US" altLang="en-US" sz="1000" b="0">
                <a:solidFill>
                  <a:srgbClr val="969696"/>
                </a:solidFill>
              </a:rPr>
              <a:pPr>
                <a:lnSpc>
                  <a:spcPct val="100000"/>
                </a:lnSpc>
                <a:spcBef>
                  <a:spcPct val="0"/>
                </a:spcBef>
                <a:buClrTx/>
                <a:buSzTx/>
                <a:buFontTx/>
                <a:buNone/>
              </a:pPr>
              <a:t>12</a:t>
            </a:fld>
            <a:endParaRPr lang="en-US" altLang="en-US" sz="1000" b="0">
              <a:solidFill>
                <a:schemeClr val="bg2"/>
              </a:solidFill>
            </a:endParaRPr>
          </a:p>
        </p:txBody>
      </p:sp>
      <p:grpSp>
        <p:nvGrpSpPr>
          <p:cNvPr id="31748" name="Group 1081">
            <a:extLst>
              <a:ext uri="{FF2B5EF4-FFF2-40B4-BE49-F238E27FC236}">
                <a16:creationId xmlns:a16="http://schemas.microsoft.com/office/drawing/2014/main" id="{2AA12A7F-EBB5-4797-8E48-F609B41E7FD6}"/>
              </a:ext>
            </a:extLst>
          </p:cNvPr>
          <p:cNvGrpSpPr>
            <a:grpSpLocks/>
          </p:cNvGrpSpPr>
          <p:nvPr/>
        </p:nvGrpSpPr>
        <p:grpSpPr bwMode="auto">
          <a:xfrm>
            <a:off x="1344613" y="1374775"/>
            <a:ext cx="6559550" cy="4908550"/>
            <a:chOff x="0" y="1173"/>
            <a:chExt cx="2908" cy="2748"/>
          </a:xfrm>
        </p:grpSpPr>
        <p:sp>
          <p:nvSpPr>
            <p:cNvPr id="31769" name="Rectangle 1084">
              <a:extLst>
                <a:ext uri="{FF2B5EF4-FFF2-40B4-BE49-F238E27FC236}">
                  <a16:creationId xmlns:a16="http://schemas.microsoft.com/office/drawing/2014/main" id="{1AD4CB90-8779-4371-B951-DDC86D17BC68}"/>
                </a:ext>
              </a:extLst>
            </p:cNvPr>
            <p:cNvSpPr>
              <a:spLocks noChangeAspect="1" noChangeArrowheads="1"/>
            </p:cNvSpPr>
            <p:nvPr/>
          </p:nvSpPr>
          <p:spPr bwMode="auto">
            <a:xfrm>
              <a:off x="116" y="1971"/>
              <a:ext cx="2701" cy="162"/>
            </a:xfrm>
            <a:prstGeom prst="rect">
              <a:avLst/>
            </a:prstGeom>
            <a:solidFill>
              <a:srgbClr val="393939"/>
            </a:solidFill>
            <a:ln w="127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56498" tIns="27649" rIns="56498" bIns="27649">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00000"/>
                </a:lnSpc>
                <a:spcBef>
                  <a:spcPct val="0"/>
                </a:spcBef>
                <a:buClrTx/>
                <a:buSzTx/>
                <a:buFontTx/>
                <a:buNone/>
              </a:pPr>
              <a:endParaRPr lang="en-US" altLang="en-US" sz="1400" b="0">
                <a:solidFill>
                  <a:schemeClr val="tx1"/>
                </a:solidFill>
              </a:endParaRPr>
            </a:p>
          </p:txBody>
        </p:sp>
        <p:sp>
          <p:nvSpPr>
            <p:cNvPr id="31770" name="Rectangle 1085">
              <a:extLst>
                <a:ext uri="{FF2B5EF4-FFF2-40B4-BE49-F238E27FC236}">
                  <a16:creationId xmlns:a16="http://schemas.microsoft.com/office/drawing/2014/main" id="{6B3FD6E2-3537-4699-A73E-8EC488C410BA}"/>
                </a:ext>
              </a:extLst>
            </p:cNvPr>
            <p:cNvSpPr>
              <a:spLocks noChangeAspect="1" noChangeArrowheads="1"/>
            </p:cNvSpPr>
            <p:nvPr/>
          </p:nvSpPr>
          <p:spPr bwMode="auto">
            <a:xfrm>
              <a:off x="160" y="3511"/>
              <a:ext cx="405" cy="27"/>
            </a:xfrm>
            <a:prstGeom prst="rect">
              <a:avLst/>
            </a:prstGeom>
            <a:solidFill>
              <a:srgbClr val="006600"/>
            </a:solidFill>
            <a:ln>
              <a:noFill/>
            </a:ln>
            <a:effectLst/>
            <a:extLs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575" tIns="34537" rIns="70575" bIns="34537">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00000"/>
                </a:lnSpc>
                <a:spcBef>
                  <a:spcPct val="0"/>
                </a:spcBef>
                <a:buClrTx/>
                <a:buSzTx/>
                <a:buFontTx/>
                <a:buNone/>
              </a:pPr>
              <a:endParaRPr lang="en-US" altLang="en-US" sz="1400" b="0">
                <a:solidFill>
                  <a:schemeClr val="tx1"/>
                </a:solidFill>
              </a:endParaRPr>
            </a:p>
          </p:txBody>
        </p:sp>
        <p:sp>
          <p:nvSpPr>
            <p:cNvPr id="31771" name="Rectangle 1086">
              <a:extLst>
                <a:ext uri="{FF2B5EF4-FFF2-40B4-BE49-F238E27FC236}">
                  <a16:creationId xmlns:a16="http://schemas.microsoft.com/office/drawing/2014/main" id="{6BD1DAAB-B4FB-4A25-A97B-F495E21EE70B}"/>
                </a:ext>
              </a:extLst>
            </p:cNvPr>
            <p:cNvSpPr>
              <a:spLocks noChangeAspect="1" noChangeArrowheads="1"/>
            </p:cNvSpPr>
            <p:nvPr/>
          </p:nvSpPr>
          <p:spPr bwMode="auto">
            <a:xfrm>
              <a:off x="159" y="2226"/>
              <a:ext cx="405" cy="26"/>
            </a:xfrm>
            <a:prstGeom prst="rect">
              <a:avLst/>
            </a:prstGeom>
            <a:solidFill>
              <a:srgbClr val="006600"/>
            </a:solidFill>
            <a:ln>
              <a:noFill/>
            </a:ln>
            <a:effectLst/>
            <a:extLs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575" tIns="34537" rIns="70575" bIns="34537">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00000"/>
                </a:lnSpc>
                <a:spcBef>
                  <a:spcPct val="0"/>
                </a:spcBef>
                <a:buClrTx/>
                <a:buSzTx/>
                <a:buFontTx/>
                <a:buNone/>
              </a:pPr>
              <a:endParaRPr lang="en-US" altLang="en-US" sz="1400" b="0">
                <a:solidFill>
                  <a:schemeClr val="tx1"/>
                </a:solidFill>
              </a:endParaRPr>
            </a:p>
          </p:txBody>
        </p:sp>
        <p:sp>
          <p:nvSpPr>
            <p:cNvPr id="31772" name="Rectangle 1087">
              <a:extLst>
                <a:ext uri="{FF2B5EF4-FFF2-40B4-BE49-F238E27FC236}">
                  <a16:creationId xmlns:a16="http://schemas.microsoft.com/office/drawing/2014/main" id="{A17F0E62-BA7B-4B2B-B899-942AB0EBC985}"/>
                </a:ext>
              </a:extLst>
            </p:cNvPr>
            <p:cNvSpPr>
              <a:spLocks noChangeAspect="1" noChangeArrowheads="1"/>
            </p:cNvSpPr>
            <p:nvPr/>
          </p:nvSpPr>
          <p:spPr bwMode="auto">
            <a:xfrm>
              <a:off x="230" y="2285"/>
              <a:ext cx="267" cy="1199"/>
            </a:xfrm>
            <a:prstGeom prst="rect">
              <a:avLst/>
            </a:prstGeom>
            <a:solidFill>
              <a:srgbClr val="006600"/>
            </a:solidFill>
            <a:ln>
              <a:noFill/>
            </a:ln>
            <a:effectLst/>
            <a:extLs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575" tIns="34537" rIns="70575" bIns="34537">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00000"/>
                </a:lnSpc>
                <a:spcBef>
                  <a:spcPct val="0"/>
                </a:spcBef>
                <a:buClrTx/>
                <a:buSzTx/>
                <a:buFontTx/>
                <a:buNone/>
              </a:pPr>
              <a:endParaRPr lang="en-US" altLang="en-US" sz="1400" b="0">
                <a:solidFill>
                  <a:schemeClr val="tx1"/>
                </a:solidFill>
              </a:endParaRPr>
            </a:p>
          </p:txBody>
        </p:sp>
        <p:sp>
          <p:nvSpPr>
            <p:cNvPr id="31773" name="Rectangle 1088">
              <a:extLst>
                <a:ext uri="{FF2B5EF4-FFF2-40B4-BE49-F238E27FC236}">
                  <a16:creationId xmlns:a16="http://schemas.microsoft.com/office/drawing/2014/main" id="{3BEC889F-07CA-489A-A23A-80305DAD91CB}"/>
                </a:ext>
              </a:extLst>
            </p:cNvPr>
            <p:cNvSpPr>
              <a:spLocks noChangeAspect="1" noChangeArrowheads="1"/>
            </p:cNvSpPr>
            <p:nvPr/>
          </p:nvSpPr>
          <p:spPr bwMode="auto">
            <a:xfrm>
              <a:off x="311" y="2294"/>
              <a:ext cx="186" cy="949"/>
            </a:xfrm>
            <a:prstGeom prst="rect">
              <a:avLst/>
            </a:prstGeom>
            <a:solidFill>
              <a:srgbClr val="006600"/>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575" tIns="34537" rIns="70575" bIns="34537">
              <a:spAutoFit/>
            </a:bodyPr>
            <a:lstStyle>
              <a:lvl1pPr defTabSz="619125">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347663" indent="-282575" defTabSz="619125">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696913" indent="-223838" defTabSz="619125">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042988" indent="-228600" defTabSz="619125">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1393825" indent="-228600" defTabSz="619125">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1851025" indent="-228600" defTabSz="619125"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308225" indent="-228600" defTabSz="619125"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2765425" indent="-228600" defTabSz="619125"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222625" indent="-228600" defTabSz="619125"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20000"/>
                </a:lnSpc>
                <a:spcBef>
                  <a:spcPct val="0"/>
                </a:spcBef>
                <a:buClrTx/>
                <a:buSzTx/>
                <a:buFontTx/>
                <a:buNone/>
              </a:pPr>
              <a:r>
                <a:rPr lang="en-US" altLang="en-US" sz="1100" dirty="0">
                  <a:solidFill>
                    <a:schemeClr val="bg1"/>
                  </a:solidFill>
                </a:rPr>
                <a:t>P</a:t>
              </a:r>
            </a:p>
            <a:p>
              <a:pPr eaLnBrk="1" hangingPunct="1">
                <a:lnSpc>
                  <a:spcPct val="120000"/>
                </a:lnSpc>
                <a:spcBef>
                  <a:spcPct val="0"/>
                </a:spcBef>
                <a:buClrTx/>
                <a:buSzTx/>
                <a:buFontTx/>
                <a:buNone/>
              </a:pPr>
              <a:r>
                <a:rPr lang="en-US" altLang="en-US" sz="1100" dirty="0">
                  <a:solidFill>
                    <a:schemeClr val="bg1"/>
                  </a:solidFill>
                </a:rPr>
                <a:t>L</a:t>
              </a:r>
            </a:p>
            <a:p>
              <a:pPr eaLnBrk="1" hangingPunct="1">
                <a:lnSpc>
                  <a:spcPct val="120000"/>
                </a:lnSpc>
                <a:spcBef>
                  <a:spcPct val="0"/>
                </a:spcBef>
                <a:buClrTx/>
                <a:buSzTx/>
                <a:buFontTx/>
                <a:buNone/>
              </a:pPr>
              <a:r>
                <a:rPr lang="en-US" altLang="en-US" sz="1100" dirty="0">
                  <a:solidFill>
                    <a:schemeClr val="bg1"/>
                  </a:solidFill>
                </a:rPr>
                <a:t>A</a:t>
              </a:r>
            </a:p>
            <a:p>
              <a:pPr eaLnBrk="1" hangingPunct="1">
                <a:lnSpc>
                  <a:spcPct val="120000"/>
                </a:lnSpc>
                <a:spcBef>
                  <a:spcPct val="0"/>
                </a:spcBef>
                <a:buClrTx/>
                <a:buSzTx/>
                <a:buFontTx/>
                <a:buNone/>
              </a:pPr>
              <a:r>
                <a:rPr lang="en-US" altLang="en-US" sz="1100" dirty="0">
                  <a:solidFill>
                    <a:schemeClr val="bg1"/>
                  </a:solidFill>
                </a:rPr>
                <a:t>N</a:t>
              </a:r>
            </a:p>
            <a:p>
              <a:pPr eaLnBrk="1" hangingPunct="1">
                <a:lnSpc>
                  <a:spcPct val="120000"/>
                </a:lnSpc>
                <a:spcBef>
                  <a:spcPct val="0"/>
                </a:spcBef>
                <a:buClrTx/>
                <a:buSzTx/>
                <a:buFontTx/>
                <a:buNone/>
              </a:pPr>
              <a:r>
                <a:rPr lang="en-US" altLang="en-US" sz="1100" dirty="0">
                  <a:solidFill>
                    <a:schemeClr val="bg1"/>
                  </a:solidFill>
                </a:rPr>
                <a:t>N</a:t>
              </a:r>
            </a:p>
            <a:p>
              <a:pPr eaLnBrk="1" hangingPunct="1">
                <a:lnSpc>
                  <a:spcPct val="120000"/>
                </a:lnSpc>
                <a:spcBef>
                  <a:spcPct val="0"/>
                </a:spcBef>
                <a:buClrTx/>
                <a:buSzTx/>
                <a:buFontTx/>
                <a:buNone/>
              </a:pPr>
              <a:r>
                <a:rPr lang="en-US" altLang="en-US" sz="1100" dirty="0">
                  <a:solidFill>
                    <a:schemeClr val="bg1"/>
                  </a:solidFill>
                </a:rPr>
                <a:t>I</a:t>
              </a:r>
            </a:p>
            <a:p>
              <a:pPr eaLnBrk="1" hangingPunct="1">
                <a:lnSpc>
                  <a:spcPct val="120000"/>
                </a:lnSpc>
                <a:spcBef>
                  <a:spcPct val="0"/>
                </a:spcBef>
                <a:buClrTx/>
                <a:buSzTx/>
                <a:buFontTx/>
                <a:buNone/>
              </a:pPr>
              <a:r>
                <a:rPr lang="en-US" altLang="en-US" sz="1100" dirty="0">
                  <a:solidFill>
                    <a:schemeClr val="bg1"/>
                  </a:solidFill>
                </a:rPr>
                <a:t>N</a:t>
              </a:r>
            </a:p>
            <a:p>
              <a:pPr eaLnBrk="1" hangingPunct="1">
                <a:lnSpc>
                  <a:spcPct val="120000"/>
                </a:lnSpc>
                <a:spcBef>
                  <a:spcPct val="0"/>
                </a:spcBef>
                <a:buClrTx/>
                <a:buSzTx/>
                <a:buFontTx/>
                <a:buNone/>
              </a:pPr>
              <a:r>
                <a:rPr lang="en-US" altLang="en-US" sz="1100" dirty="0">
                  <a:solidFill>
                    <a:schemeClr val="bg1"/>
                  </a:solidFill>
                </a:rPr>
                <a:t>G</a:t>
              </a:r>
            </a:p>
          </p:txBody>
        </p:sp>
        <p:sp>
          <p:nvSpPr>
            <p:cNvPr id="31774" name="Rectangle 1093">
              <a:extLst>
                <a:ext uri="{FF2B5EF4-FFF2-40B4-BE49-F238E27FC236}">
                  <a16:creationId xmlns:a16="http://schemas.microsoft.com/office/drawing/2014/main" id="{FC9B96EA-8590-4A4A-8D77-3CCC614A8A9E}"/>
                </a:ext>
              </a:extLst>
            </p:cNvPr>
            <p:cNvSpPr>
              <a:spLocks noChangeAspect="1" noChangeArrowheads="1"/>
            </p:cNvSpPr>
            <p:nvPr/>
          </p:nvSpPr>
          <p:spPr bwMode="auto">
            <a:xfrm>
              <a:off x="0" y="3897"/>
              <a:ext cx="2908" cy="24"/>
            </a:xfrm>
            <a:prstGeom prst="rect">
              <a:avLst/>
            </a:prstGeom>
            <a:solidFill>
              <a:srgbClr val="000080"/>
            </a:solidFill>
            <a:ln w="127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56498" tIns="27649" rIns="56498" bIns="27649">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00000"/>
                </a:lnSpc>
                <a:spcBef>
                  <a:spcPct val="0"/>
                </a:spcBef>
                <a:buClrTx/>
                <a:buSzTx/>
                <a:buFontTx/>
                <a:buNone/>
              </a:pPr>
              <a:endParaRPr lang="en-US" altLang="en-US" sz="1400" b="0">
                <a:solidFill>
                  <a:schemeClr val="tx1"/>
                </a:solidFill>
              </a:endParaRPr>
            </a:p>
          </p:txBody>
        </p:sp>
        <p:sp>
          <p:nvSpPr>
            <p:cNvPr id="31775" name="Rectangle 1094">
              <a:extLst>
                <a:ext uri="{FF2B5EF4-FFF2-40B4-BE49-F238E27FC236}">
                  <a16:creationId xmlns:a16="http://schemas.microsoft.com/office/drawing/2014/main" id="{CBA135B3-231D-466F-9F5E-F25C7629C68A}"/>
                </a:ext>
              </a:extLst>
            </p:cNvPr>
            <p:cNvSpPr>
              <a:spLocks noChangeAspect="1" noChangeArrowheads="1"/>
            </p:cNvSpPr>
            <p:nvPr/>
          </p:nvSpPr>
          <p:spPr bwMode="auto">
            <a:xfrm>
              <a:off x="103" y="3573"/>
              <a:ext cx="2704" cy="53"/>
            </a:xfrm>
            <a:prstGeom prst="rect">
              <a:avLst/>
            </a:prstGeom>
            <a:solidFill>
              <a:srgbClr val="000080"/>
            </a:solidFill>
            <a:ln w="127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56498" tIns="27649" rIns="56498" bIns="27649">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00000"/>
                </a:lnSpc>
                <a:spcBef>
                  <a:spcPct val="0"/>
                </a:spcBef>
                <a:buClrTx/>
                <a:buSzTx/>
                <a:buFontTx/>
                <a:buNone/>
              </a:pPr>
              <a:endParaRPr lang="en-US" altLang="en-US" sz="1400" b="0">
                <a:solidFill>
                  <a:schemeClr val="tx1"/>
                </a:solidFill>
              </a:endParaRPr>
            </a:p>
          </p:txBody>
        </p:sp>
        <p:sp>
          <p:nvSpPr>
            <p:cNvPr id="31776" name="Rectangle 1102">
              <a:extLst>
                <a:ext uri="{FF2B5EF4-FFF2-40B4-BE49-F238E27FC236}">
                  <a16:creationId xmlns:a16="http://schemas.microsoft.com/office/drawing/2014/main" id="{B62E02D0-A65D-4C14-B74B-7B883F260FC3}"/>
                </a:ext>
              </a:extLst>
            </p:cNvPr>
            <p:cNvSpPr>
              <a:spLocks noChangeAspect="1" noChangeArrowheads="1"/>
            </p:cNvSpPr>
            <p:nvPr/>
          </p:nvSpPr>
          <p:spPr bwMode="auto">
            <a:xfrm>
              <a:off x="62" y="3673"/>
              <a:ext cx="2784" cy="184"/>
            </a:xfrm>
            <a:prstGeom prst="rect">
              <a:avLst/>
            </a:prstGeom>
            <a:solidFill>
              <a:srgbClr val="333333"/>
            </a:solidFill>
            <a:ln w="127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56498" tIns="27649" rIns="56498" bIns="27649">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00000"/>
                </a:lnSpc>
                <a:spcBef>
                  <a:spcPct val="0"/>
                </a:spcBef>
                <a:buClrTx/>
                <a:buSzTx/>
                <a:buFontTx/>
                <a:buNone/>
              </a:pPr>
              <a:endParaRPr lang="en-US" altLang="en-US" sz="1400" b="0">
                <a:solidFill>
                  <a:schemeClr val="tx1"/>
                </a:solidFill>
              </a:endParaRPr>
            </a:p>
          </p:txBody>
        </p:sp>
        <p:sp>
          <p:nvSpPr>
            <p:cNvPr id="31777" name="Rectangle 1103">
              <a:extLst>
                <a:ext uri="{FF2B5EF4-FFF2-40B4-BE49-F238E27FC236}">
                  <a16:creationId xmlns:a16="http://schemas.microsoft.com/office/drawing/2014/main" id="{46B2DC8B-53C1-4559-8A4B-7D35F0A8EB43}"/>
                </a:ext>
              </a:extLst>
            </p:cNvPr>
            <p:cNvSpPr>
              <a:spLocks noChangeAspect="1" noChangeArrowheads="1"/>
            </p:cNvSpPr>
            <p:nvPr/>
          </p:nvSpPr>
          <p:spPr bwMode="auto">
            <a:xfrm>
              <a:off x="140" y="3672"/>
              <a:ext cx="2628"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6498" tIns="27649" rIns="56498" bIns="27649">
              <a:spAutoFit/>
            </a:bodyPr>
            <a:lstStyle>
              <a:lvl1pPr defTabSz="590550">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331788" indent="-282575" defTabSz="5905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663575" indent="-223838" defTabSz="59055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993775" indent="-228600" defTabSz="59055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1325563" indent="-228600" defTabSz="59055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1782763" indent="-228600" defTabSz="59055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239963" indent="-228600" defTabSz="59055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2697163" indent="-228600" defTabSz="59055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154363" indent="-228600" defTabSz="59055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en-US" altLang="en-US" sz="1400">
                  <a:solidFill>
                    <a:schemeClr val="bg1"/>
                  </a:solidFill>
                </a:rPr>
                <a:t>Stewardship, Trust,  Accountability</a:t>
              </a:r>
            </a:p>
          </p:txBody>
        </p:sp>
        <p:sp>
          <p:nvSpPr>
            <p:cNvPr id="31778" name="Rectangle 1104">
              <a:extLst>
                <a:ext uri="{FF2B5EF4-FFF2-40B4-BE49-F238E27FC236}">
                  <a16:creationId xmlns:a16="http://schemas.microsoft.com/office/drawing/2014/main" id="{CD484108-C212-469E-8FC2-B9968835395A}"/>
                </a:ext>
              </a:extLst>
            </p:cNvPr>
            <p:cNvSpPr>
              <a:spLocks noChangeAspect="1" noChangeArrowheads="1"/>
            </p:cNvSpPr>
            <p:nvPr/>
          </p:nvSpPr>
          <p:spPr bwMode="auto">
            <a:xfrm>
              <a:off x="248" y="1962"/>
              <a:ext cx="2438" cy="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6498" tIns="27649" rIns="56498" bIns="27649">
              <a:spAutoFit/>
            </a:bodyPr>
            <a:lstStyle>
              <a:lvl1pPr defTabSz="865188">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431800" indent="-282575" defTabSz="865188">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865188" indent="-223838" defTabSz="865188">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296988" indent="-228600" defTabSz="865188">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1730375" indent="-228600" defTabSz="865188">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187575" indent="-228600" defTabSz="865188"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644775" indent="-228600" defTabSz="865188"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101975" indent="-228600" defTabSz="865188"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559175" indent="-228600" defTabSz="865188"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en-US" altLang="en-US" sz="1400">
                  <a:solidFill>
                    <a:schemeClr val="bg1"/>
                  </a:solidFill>
                </a:rPr>
                <a:t>National Tribal Transportation Facility Inventory (NTTFI)</a:t>
              </a:r>
            </a:p>
            <a:p>
              <a:pPr algn="ctr" eaLnBrk="1" hangingPunct="1">
                <a:lnSpc>
                  <a:spcPct val="100000"/>
                </a:lnSpc>
                <a:spcBef>
                  <a:spcPct val="0"/>
                </a:spcBef>
                <a:buClrTx/>
                <a:buSzTx/>
                <a:buFontTx/>
                <a:buNone/>
              </a:pPr>
              <a:endParaRPr lang="en-US" altLang="en-US" sz="1400">
                <a:solidFill>
                  <a:schemeClr val="bg1"/>
                </a:solidFill>
              </a:endParaRPr>
            </a:p>
          </p:txBody>
        </p:sp>
        <p:sp>
          <p:nvSpPr>
            <p:cNvPr id="31779" name="Rectangle 1105">
              <a:extLst>
                <a:ext uri="{FF2B5EF4-FFF2-40B4-BE49-F238E27FC236}">
                  <a16:creationId xmlns:a16="http://schemas.microsoft.com/office/drawing/2014/main" id="{A821064A-E4C8-479A-B56E-6E123E31DB0D}"/>
                </a:ext>
              </a:extLst>
            </p:cNvPr>
            <p:cNvSpPr>
              <a:spLocks noChangeAspect="1" noChangeArrowheads="1"/>
            </p:cNvSpPr>
            <p:nvPr/>
          </p:nvSpPr>
          <p:spPr bwMode="auto">
            <a:xfrm>
              <a:off x="141" y="2165"/>
              <a:ext cx="2651" cy="25"/>
            </a:xfrm>
            <a:prstGeom prst="rect">
              <a:avLst/>
            </a:prstGeom>
            <a:solidFill>
              <a:srgbClr val="000080"/>
            </a:solidFill>
            <a:ln w="127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56498" tIns="27649" rIns="56498" bIns="27649">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00000"/>
                </a:lnSpc>
                <a:spcBef>
                  <a:spcPct val="0"/>
                </a:spcBef>
                <a:buClrTx/>
                <a:buSzTx/>
                <a:buFontTx/>
                <a:buNone/>
              </a:pPr>
              <a:endParaRPr lang="en-US" altLang="en-US" sz="1400" b="0">
                <a:solidFill>
                  <a:schemeClr val="tx1"/>
                </a:solidFill>
              </a:endParaRPr>
            </a:p>
          </p:txBody>
        </p:sp>
        <p:sp>
          <p:nvSpPr>
            <p:cNvPr id="31780" name="Freeform 1106">
              <a:extLst>
                <a:ext uri="{FF2B5EF4-FFF2-40B4-BE49-F238E27FC236}">
                  <a16:creationId xmlns:a16="http://schemas.microsoft.com/office/drawing/2014/main" id="{E185BBE5-6ED0-411F-9EFB-445AD04347D4}"/>
                </a:ext>
              </a:extLst>
            </p:cNvPr>
            <p:cNvSpPr>
              <a:spLocks noChangeAspect="1"/>
            </p:cNvSpPr>
            <p:nvPr/>
          </p:nvSpPr>
          <p:spPr bwMode="auto">
            <a:xfrm>
              <a:off x="99" y="1173"/>
              <a:ext cx="2719" cy="754"/>
            </a:xfrm>
            <a:custGeom>
              <a:avLst/>
              <a:gdLst>
                <a:gd name="T0" fmla="*/ 0 w 3761"/>
                <a:gd name="T1" fmla="*/ 75 h 800"/>
                <a:gd name="T2" fmla="*/ 1 w 3761"/>
                <a:gd name="T3" fmla="*/ 75 h 800"/>
                <a:gd name="T4" fmla="*/ 1 w 3761"/>
                <a:gd name="T5" fmla="*/ 0 h 800"/>
                <a:gd name="T6" fmla="*/ 0 w 3761"/>
                <a:gd name="T7" fmla="*/ 75 h 8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61" h="800">
                  <a:moveTo>
                    <a:pt x="0" y="799"/>
                  </a:moveTo>
                  <a:lnTo>
                    <a:pt x="3760" y="799"/>
                  </a:lnTo>
                  <a:lnTo>
                    <a:pt x="1909" y="0"/>
                  </a:lnTo>
                  <a:lnTo>
                    <a:pt x="0" y="799"/>
                  </a:lnTo>
                </a:path>
              </a:pathLst>
            </a:custGeom>
            <a:solidFill>
              <a:srgbClr val="393939"/>
            </a:solidFill>
            <a:ln w="12700" cap="rnd" cmpd="sng">
              <a:solidFill>
                <a:srgbClr val="C0C0C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56498" tIns="27649" rIns="56498" bIns="27649">
              <a:spAutoFit/>
            </a:bodyPr>
            <a:lstStyle/>
            <a:p>
              <a:endParaRPr lang="en-US"/>
            </a:p>
          </p:txBody>
        </p:sp>
        <p:sp>
          <p:nvSpPr>
            <p:cNvPr id="31781" name="Freeform 1107">
              <a:extLst>
                <a:ext uri="{FF2B5EF4-FFF2-40B4-BE49-F238E27FC236}">
                  <a16:creationId xmlns:a16="http://schemas.microsoft.com/office/drawing/2014/main" id="{BE66620C-143A-4FF0-B1AD-D5A9B279BAF0}"/>
                </a:ext>
              </a:extLst>
            </p:cNvPr>
            <p:cNvSpPr>
              <a:spLocks noChangeAspect="1"/>
            </p:cNvSpPr>
            <p:nvPr/>
          </p:nvSpPr>
          <p:spPr bwMode="auto">
            <a:xfrm>
              <a:off x="371" y="1249"/>
              <a:ext cx="2175" cy="604"/>
            </a:xfrm>
            <a:custGeom>
              <a:avLst/>
              <a:gdLst>
                <a:gd name="T0" fmla="*/ 0 w 3009"/>
                <a:gd name="T1" fmla="*/ 59 h 641"/>
                <a:gd name="T2" fmla="*/ 1 w 3009"/>
                <a:gd name="T3" fmla="*/ 59 h 641"/>
                <a:gd name="T4" fmla="*/ 1 w 3009"/>
                <a:gd name="T5" fmla="*/ 0 h 641"/>
                <a:gd name="T6" fmla="*/ 0 w 3009"/>
                <a:gd name="T7" fmla="*/ 59 h 6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09" h="641">
                  <a:moveTo>
                    <a:pt x="0" y="640"/>
                  </a:moveTo>
                  <a:lnTo>
                    <a:pt x="3008" y="640"/>
                  </a:lnTo>
                  <a:lnTo>
                    <a:pt x="1527" y="0"/>
                  </a:lnTo>
                  <a:lnTo>
                    <a:pt x="0" y="640"/>
                  </a:lnTo>
                </a:path>
              </a:pathLst>
            </a:custGeom>
            <a:solidFill>
              <a:srgbClr val="000080"/>
            </a:solidFill>
            <a:ln w="12700" cap="rnd" cmpd="sng">
              <a:solidFill>
                <a:srgbClr val="C0C0C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56498" tIns="27649" rIns="56498" bIns="27649">
              <a:spAutoFit/>
            </a:bodyPr>
            <a:lstStyle/>
            <a:p>
              <a:endParaRPr lang="en-US"/>
            </a:p>
          </p:txBody>
        </p:sp>
        <p:sp>
          <p:nvSpPr>
            <p:cNvPr id="31782" name="Rectangle 1108">
              <a:extLst>
                <a:ext uri="{FF2B5EF4-FFF2-40B4-BE49-F238E27FC236}">
                  <a16:creationId xmlns:a16="http://schemas.microsoft.com/office/drawing/2014/main" id="{FC591F1F-50B1-4D59-8CB5-3EC217B063D0}"/>
                </a:ext>
              </a:extLst>
            </p:cNvPr>
            <p:cNvSpPr>
              <a:spLocks noChangeAspect="1" noChangeArrowheads="1"/>
            </p:cNvSpPr>
            <p:nvPr/>
          </p:nvSpPr>
          <p:spPr bwMode="auto">
            <a:xfrm>
              <a:off x="789" y="1620"/>
              <a:ext cx="1418" cy="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6498" tIns="27649" rIns="56498" bIns="27649">
              <a:spAutoFit/>
            </a:bodyPr>
            <a:lstStyle>
              <a:lvl1pPr defTabSz="865188">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431800" indent="-282575" defTabSz="865188">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865188" indent="-223838" defTabSz="865188">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296988" indent="-228600" defTabSz="865188">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1730375" indent="-228600" defTabSz="865188">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187575" indent="-228600" defTabSz="865188"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644775" indent="-228600" defTabSz="865188"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101975" indent="-228600" defTabSz="865188"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559175" indent="-228600" defTabSz="865188"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en-US" altLang="en-US" sz="1600">
                  <a:solidFill>
                    <a:schemeClr val="bg1"/>
                  </a:solidFill>
                </a:rPr>
                <a:t>Tribal Transportation Program</a:t>
              </a:r>
            </a:p>
          </p:txBody>
        </p:sp>
      </p:grpSp>
      <p:sp>
        <p:nvSpPr>
          <p:cNvPr id="31749" name="Rectangle 1085">
            <a:extLst>
              <a:ext uri="{FF2B5EF4-FFF2-40B4-BE49-F238E27FC236}">
                <a16:creationId xmlns:a16="http://schemas.microsoft.com/office/drawing/2014/main" id="{CAB5338F-3890-4C53-B9C9-F7B7D3EB9DE9}"/>
              </a:ext>
            </a:extLst>
          </p:cNvPr>
          <p:cNvSpPr>
            <a:spLocks noChangeAspect="1" noChangeArrowheads="1"/>
          </p:cNvSpPr>
          <p:nvPr/>
        </p:nvSpPr>
        <p:spPr bwMode="auto">
          <a:xfrm>
            <a:off x="2735263" y="5548313"/>
            <a:ext cx="914400" cy="49212"/>
          </a:xfrm>
          <a:prstGeom prst="rect">
            <a:avLst/>
          </a:prstGeom>
          <a:solidFill>
            <a:srgbClr val="006600"/>
          </a:solidFill>
          <a:ln>
            <a:noFill/>
          </a:ln>
          <a:effectLst/>
          <a:extLs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575" tIns="34537" rIns="70575" bIns="34537">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00000"/>
              </a:lnSpc>
              <a:spcBef>
                <a:spcPct val="0"/>
              </a:spcBef>
              <a:buClrTx/>
              <a:buSzTx/>
              <a:buFontTx/>
              <a:buNone/>
            </a:pPr>
            <a:endParaRPr lang="en-US" altLang="en-US" sz="1400" b="0">
              <a:solidFill>
                <a:schemeClr val="tx1"/>
              </a:solidFill>
            </a:endParaRPr>
          </a:p>
        </p:txBody>
      </p:sp>
      <p:sp>
        <p:nvSpPr>
          <p:cNvPr id="31750" name="Rectangle 1086">
            <a:extLst>
              <a:ext uri="{FF2B5EF4-FFF2-40B4-BE49-F238E27FC236}">
                <a16:creationId xmlns:a16="http://schemas.microsoft.com/office/drawing/2014/main" id="{008CF31E-F766-4F11-84BB-D72C91EAC723}"/>
              </a:ext>
            </a:extLst>
          </p:cNvPr>
          <p:cNvSpPr>
            <a:spLocks noChangeAspect="1" noChangeArrowheads="1"/>
          </p:cNvSpPr>
          <p:nvPr/>
        </p:nvSpPr>
        <p:spPr bwMode="auto">
          <a:xfrm>
            <a:off x="2733675" y="3254375"/>
            <a:ext cx="912813" cy="46038"/>
          </a:xfrm>
          <a:prstGeom prst="rect">
            <a:avLst/>
          </a:prstGeom>
          <a:solidFill>
            <a:srgbClr val="006600"/>
          </a:solidFill>
          <a:ln>
            <a:noFill/>
          </a:ln>
          <a:effectLst/>
          <a:extLs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575" tIns="34537" rIns="70575" bIns="34537">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00000"/>
              </a:lnSpc>
              <a:spcBef>
                <a:spcPct val="0"/>
              </a:spcBef>
              <a:buClrTx/>
              <a:buSzTx/>
              <a:buFontTx/>
              <a:buNone/>
            </a:pPr>
            <a:endParaRPr lang="en-US" altLang="en-US" sz="1400" b="0">
              <a:solidFill>
                <a:schemeClr val="tx1"/>
              </a:solidFill>
            </a:endParaRPr>
          </a:p>
        </p:txBody>
      </p:sp>
      <p:sp>
        <p:nvSpPr>
          <p:cNvPr id="31751" name="Rectangle 1087">
            <a:extLst>
              <a:ext uri="{FF2B5EF4-FFF2-40B4-BE49-F238E27FC236}">
                <a16:creationId xmlns:a16="http://schemas.microsoft.com/office/drawing/2014/main" id="{2974A47A-515B-47FC-A69E-212DDB214772}"/>
              </a:ext>
            </a:extLst>
          </p:cNvPr>
          <p:cNvSpPr>
            <a:spLocks noChangeAspect="1" noChangeArrowheads="1"/>
          </p:cNvSpPr>
          <p:nvPr/>
        </p:nvSpPr>
        <p:spPr bwMode="auto">
          <a:xfrm>
            <a:off x="2894013" y="3359150"/>
            <a:ext cx="601662" cy="2141538"/>
          </a:xfrm>
          <a:prstGeom prst="rect">
            <a:avLst/>
          </a:prstGeom>
          <a:solidFill>
            <a:srgbClr val="006600"/>
          </a:solidFill>
          <a:ln>
            <a:noFill/>
          </a:ln>
          <a:effectLst/>
          <a:extLs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575" tIns="34537" rIns="70575" bIns="34537">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00000"/>
              </a:lnSpc>
              <a:spcBef>
                <a:spcPct val="0"/>
              </a:spcBef>
              <a:buClrTx/>
              <a:buSzTx/>
              <a:buFontTx/>
              <a:buNone/>
            </a:pPr>
            <a:endParaRPr lang="en-US" altLang="en-US" sz="1400" b="0">
              <a:solidFill>
                <a:schemeClr val="tx1"/>
              </a:solidFill>
            </a:endParaRPr>
          </a:p>
        </p:txBody>
      </p:sp>
      <p:sp>
        <p:nvSpPr>
          <p:cNvPr id="31752" name="Rectangle 1088">
            <a:extLst>
              <a:ext uri="{FF2B5EF4-FFF2-40B4-BE49-F238E27FC236}">
                <a16:creationId xmlns:a16="http://schemas.microsoft.com/office/drawing/2014/main" id="{A09043EC-6625-47EF-A515-3796EA9822D0}"/>
              </a:ext>
            </a:extLst>
          </p:cNvPr>
          <p:cNvSpPr>
            <a:spLocks noChangeAspect="1" noChangeArrowheads="1"/>
          </p:cNvSpPr>
          <p:nvPr/>
        </p:nvSpPr>
        <p:spPr bwMode="auto">
          <a:xfrm>
            <a:off x="3076575" y="3375025"/>
            <a:ext cx="419100" cy="1492250"/>
          </a:xfrm>
          <a:prstGeom prst="rect">
            <a:avLst/>
          </a:prstGeom>
          <a:solidFill>
            <a:srgbClr val="006600"/>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575" tIns="34537" rIns="70575" bIns="34537">
            <a:spAutoFit/>
          </a:bodyPr>
          <a:lstStyle>
            <a:lvl1pPr defTabSz="619125">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347663" indent="-282575" defTabSz="619125">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696913" indent="-223838" defTabSz="619125">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042988" indent="-228600" defTabSz="619125">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1393825" indent="-228600" defTabSz="619125">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1851025" indent="-228600" defTabSz="619125"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308225" indent="-228600" defTabSz="619125"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2765425" indent="-228600" defTabSz="619125"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222625" indent="-228600" defTabSz="619125"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20000"/>
              </a:lnSpc>
              <a:spcBef>
                <a:spcPct val="0"/>
              </a:spcBef>
              <a:buClrTx/>
              <a:buSzTx/>
              <a:buFontTx/>
              <a:buNone/>
            </a:pPr>
            <a:r>
              <a:rPr lang="en-US" altLang="en-US" sz="1100">
                <a:solidFill>
                  <a:schemeClr val="bg1"/>
                </a:solidFill>
              </a:rPr>
              <a:t>D</a:t>
            </a:r>
          </a:p>
          <a:p>
            <a:pPr eaLnBrk="1" hangingPunct="1">
              <a:lnSpc>
                <a:spcPct val="120000"/>
              </a:lnSpc>
              <a:spcBef>
                <a:spcPct val="0"/>
              </a:spcBef>
              <a:buClrTx/>
              <a:buSzTx/>
              <a:buFontTx/>
              <a:buNone/>
            </a:pPr>
            <a:r>
              <a:rPr lang="en-US" altLang="en-US" sz="1100">
                <a:solidFill>
                  <a:schemeClr val="bg1"/>
                </a:solidFill>
              </a:rPr>
              <a:t>E</a:t>
            </a:r>
          </a:p>
          <a:p>
            <a:pPr eaLnBrk="1" hangingPunct="1">
              <a:lnSpc>
                <a:spcPct val="120000"/>
              </a:lnSpc>
              <a:spcBef>
                <a:spcPct val="0"/>
              </a:spcBef>
              <a:buClrTx/>
              <a:buSzTx/>
              <a:buFontTx/>
              <a:buNone/>
            </a:pPr>
            <a:r>
              <a:rPr lang="en-US" altLang="en-US" sz="1100">
                <a:solidFill>
                  <a:schemeClr val="bg1"/>
                </a:solidFill>
              </a:rPr>
              <a:t>S</a:t>
            </a:r>
          </a:p>
          <a:p>
            <a:pPr eaLnBrk="1" hangingPunct="1">
              <a:lnSpc>
                <a:spcPct val="120000"/>
              </a:lnSpc>
              <a:spcBef>
                <a:spcPct val="0"/>
              </a:spcBef>
              <a:buClrTx/>
              <a:buSzTx/>
              <a:buFontTx/>
              <a:buNone/>
            </a:pPr>
            <a:r>
              <a:rPr lang="en-US" altLang="en-US" sz="1100">
                <a:solidFill>
                  <a:schemeClr val="bg1"/>
                </a:solidFill>
              </a:rPr>
              <a:t> I</a:t>
            </a:r>
          </a:p>
          <a:p>
            <a:pPr eaLnBrk="1" hangingPunct="1">
              <a:lnSpc>
                <a:spcPct val="120000"/>
              </a:lnSpc>
              <a:spcBef>
                <a:spcPct val="0"/>
              </a:spcBef>
              <a:buClrTx/>
              <a:buSzTx/>
              <a:buFontTx/>
              <a:buNone/>
            </a:pPr>
            <a:r>
              <a:rPr lang="en-US" altLang="en-US" sz="1100">
                <a:solidFill>
                  <a:schemeClr val="bg1"/>
                </a:solidFill>
              </a:rPr>
              <a:t>G</a:t>
            </a:r>
          </a:p>
          <a:p>
            <a:pPr eaLnBrk="1" hangingPunct="1">
              <a:lnSpc>
                <a:spcPct val="120000"/>
              </a:lnSpc>
              <a:spcBef>
                <a:spcPct val="0"/>
              </a:spcBef>
              <a:buClrTx/>
              <a:buSzTx/>
              <a:buFontTx/>
              <a:buNone/>
            </a:pPr>
            <a:r>
              <a:rPr lang="en-US" altLang="en-US" sz="1100">
                <a:solidFill>
                  <a:schemeClr val="bg1"/>
                </a:solidFill>
              </a:rPr>
              <a:t>N</a:t>
            </a:r>
          </a:p>
          <a:p>
            <a:pPr eaLnBrk="1" hangingPunct="1">
              <a:lnSpc>
                <a:spcPct val="120000"/>
              </a:lnSpc>
              <a:spcBef>
                <a:spcPct val="0"/>
              </a:spcBef>
              <a:buClrTx/>
              <a:buSzTx/>
              <a:buFontTx/>
              <a:buNone/>
            </a:pPr>
            <a:endParaRPr lang="en-US" altLang="en-US" sz="1100" b="0">
              <a:solidFill>
                <a:schemeClr val="bg1"/>
              </a:solidFill>
            </a:endParaRPr>
          </a:p>
        </p:txBody>
      </p:sp>
      <p:sp>
        <p:nvSpPr>
          <p:cNvPr id="31753" name="Rectangle 1085">
            <a:extLst>
              <a:ext uri="{FF2B5EF4-FFF2-40B4-BE49-F238E27FC236}">
                <a16:creationId xmlns:a16="http://schemas.microsoft.com/office/drawing/2014/main" id="{B00B9B47-0833-43CD-A252-DBD353777554}"/>
              </a:ext>
            </a:extLst>
          </p:cNvPr>
          <p:cNvSpPr>
            <a:spLocks noChangeAspect="1" noChangeArrowheads="1"/>
          </p:cNvSpPr>
          <p:nvPr/>
        </p:nvSpPr>
        <p:spPr bwMode="auto">
          <a:xfrm>
            <a:off x="3765550" y="5548313"/>
            <a:ext cx="914400" cy="49212"/>
          </a:xfrm>
          <a:prstGeom prst="rect">
            <a:avLst/>
          </a:prstGeom>
          <a:solidFill>
            <a:srgbClr val="006600"/>
          </a:solidFill>
          <a:ln>
            <a:noFill/>
          </a:ln>
          <a:effectLst/>
          <a:extLs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575" tIns="34537" rIns="70575" bIns="34537">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00000"/>
              </a:lnSpc>
              <a:spcBef>
                <a:spcPct val="0"/>
              </a:spcBef>
              <a:buClrTx/>
              <a:buSzTx/>
              <a:buFontTx/>
              <a:buNone/>
            </a:pPr>
            <a:endParaRPr lang="en-US" altLang="en-US" sz="1400" b="0">
              <a:solidFill>
                <a:schemeClr val="tx1"/>
              </a:solidFill>
            </a:endParaRPr>
          </a:p>
        </p:txBody>
      </p:sp>
      <p:sp>
        <p:nvSpPr>
          <p:cNvPr id="31754" name="Rectangle 1086">
            <a:extLst>
              <a:ext uri="{FF2B5EF4-FFF2-40B4-BE49-F238E27FC236}">
                <a16:creationId xmlns:a16="http://schemas.microsoft.com/office/drawing/2014/main" id="{D9356081-6FD9-46FB-820F-1EBECC69B533}"/>
              </a:ext>
            </a:extLst>
          </p:cNvPr>
          <p:cNvSpPr>
            <a:spLocks noChangeAspect="1" noChangeArrowheads="1"/>
          </p:cNvSpPr>
          <p:nvPr/>
        </p:nvSpPr>
        <p:spPr bwMode="auto">
          <a:xfrm>
            <a:off x="3763963" y="3254375"/>
            <a:ext cx="912812" cy="46038"/>
          </a:xfrm>
          <a:prstGeom prst="rect">
            <a:avLst/>
          </a:prstGeom>
          <a:solidFill>
            <a:srgbClr val="006600"/>
          </a:solidFill>
          <a:ln>
            <a:noFill/>
          </a:ln>
          <a:effectLst/>
          <a:extLs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575" tIns="34537" rIns="70575" bIns="34537">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00000"/>
              </a:lnSpc>
              <a:spcBef>
                <a:spcPct val="0"/>
              </a:spcBef>
              <a:buClrTx/>
              <a:buSzTx/>
              <a:buFontTx/>
              <a:buNone/>
            </a:pPr>
            <a:endParaRPr lang="en-US" altLang="en-US" sz="1400" b="0">
              <a:solidFill>
                <a:schemeClr val="tx1"/>
              </a:solidFill>
            </a:endParaRPr>
          </a:p>
        </p:txBody>
      </p:sp>
      <p:sp>
        <p:nvSpPr>
          <p:cNvPr id="31755" name="Rectangle 1087">
            <a:extLst>
              <a:ext uri="{FF2B5EF4-FFF2-40B4-BE49-F238E27FC236}">
                <a16:creationId xmlns:a16="http://schemas.microsoft.com/office/drawing/2014/main" id="{CC80DA87-DF4D-445F-84BF-76AC1B91E3F0}"/>
              </a:ext>
            </a:extLst>
          </p:cNvPr>
          <p:cNvSpPr>
            <a:spLocks noChangeAspect="1" noChangeArrowheads="1"/>
          </p:cNvSpPr>
          <p:nvPr/>
        </p:nvSpPr>
        <p:spPr bwMode="auto">
          <a:xfrm>
            <a:off x="3924300" y="3359150"/>
            <a:ext cx="601663" cy="2141538"/>
          </a:xfrm>
          <a:prstGeom prst="rect">
            <a:avLst/>
          </a:prstGeom>
          <a:solidFill>
            <a:srgbClr val="006600"/>
          </a:solidFill>
          <a:ln>
            <a:noFill/>
          </a:ln>
          <a:effectLst/>
          <a:extLs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575" tIns="34537" rIns="70575" bIns="34537">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00000"/>
              </a:lnSpc>
              <a:spcBef>
                <a:spcPct val="0"/>
              </a:spcBef>
              <a:buClrTx/>
              <a:buSzTx/>
              <a:buFontTx/>
              <a:buNone/>
            </a:pPr>
            <a:endParaRPr lang="en-US" altLang="en-US" sz="1400" b="0">
              <a:solidFill>
                <a:schemeClr val="tx1"/>
              </a:solidFill>
            </a:endParaRPr>
          </a:p>
        </p:txBody>
      </p:sp>
      <p:sp>
        <p:nvSpPr>
          <p:cNvPr id="31756" name="Rectangle 1088">
            <a:extLst>
              <a:ext uri="{FF2B5EF4-FFF2-40B4-BE49-F238E27FC236}">
                <a16:creationId xmlns:a16="http://schemas.microsoft.com/office/drawing/2014/main" id="{7E0E98A6-535B-4154-916E-718BED9CEC4C}"/>
              </a:ext>
            </a:extLst>
          </p:cNvPr>
          <p:cNvSpPr>
            <a:spLocks noChangeAspect="1" noChangeArrowheads="1"/>
          </p:cNvSpPr>
          <p:nvPr/>
        </p:nvSpPr>
        <p:spPr bwMode="auto">
          <a:xfrm>
            <a:off x="4106863" y="3375025"/>
            <a:ext cx="419100" cy="2049463"/>
          </a:xfrm>
          <a:prstGeom prst="rect">
            <a:avLst/>
          </a:prstGeom>
          <a:solidFill>
            <a:srgbClr val="006600"/>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575" tIns="34537" rIns="70575" bIns="34537">
            <a:spAutoFit/>
          </a:bodyPr>
          <a:lstStyle>
            <a:lvl1pPr defTabSz="619125">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347663" indent="-282575" defTabSz="619125">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696913" indent="-223838" defTabSz="619125">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042988" indent="-228600" defTabSz="619125">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1393825" indent="-228600" defTabSz="619125">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1851025" indent="-228600" defTabSz="619125"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308225" indent="-228600" defTabSz="619125"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2765425" indent="-228600" defTabSz="619125"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222625" indent="-228600" defTabSz="619125"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20000"/>
              </a:lnSpc>
              <a:spcBef>
                <a:spcPct val="0"/>
              </a:spcBef>
              <a:buClrTx/>
              <a:buSzTx/>
              <a:buFontTx/>
              <a:buNone/>
            </a:pPr>
            <a:r>
              <a:rPr lang="en-US" altLang="en-US" sz="900" dirty="0">
                <a:solidFill>
                  <a:schemeClr val="bg1"/>
                </a:solidFill>
              </a:rPr>
              <a:t>C</a:t>
            </a:r>
          </a:p>
          <a:p>
            <a:pPr eaLnBrk="1" hangingPunct="1">
              <a:lnSpc>
                <a:spcPct val="120000"/>
              </a:lnSpc>
              <a:spcBef>
                <a:spcPct val="0"/>
              </a:spcBef>
              <a:buClrTx/>
              <a:buSzTx/>
              <a:buFontTx/>
              <a:buNone/>
            </a:pPr>
            <a:r>
              <a:rPr lang="en-US" altLang="en-US" sz="900" dirty="0">
                <a:solidFill>
                  <a:schemeClr val="bg1"/>
                </a:solidFill>
              </a:rPr>
              <a:t>O</a:t>
            </a:r>
          </a:p>
          <a:p>
            <a:pPr eaLnBrk="1" hangingPunct="1">
              <a:lnSpc>
                <a:spcPct val="120000"/>
              </a:lnSpc>
              <a:spcBef>
                <a:spcPct val="0"/>
              </a:spcBef>
              <a:buClrTx/>
              <a:buSzTx/>
              <a:buFontTx/>
              <a:buNone/>
            </a:pPr>
            <a:r>
              <a:rPr lang="en-US" altLang="en-US" sz="900" dirty="0">
                <a:solidFill>
                  <a:schemeClr val="bg1"/>
                </a:solidFill>
              </a:rPr>
              <a:t>N</a:t>
            </a:r>
          </a:p>
          <a:p>
            <a:pPr eaLnBrk="1" hangingPunct="1">
              <a:lnSpc>
                <a:spcPct val="120000"/>
              </a:lnSpc>
              <a:spcBef>
                <a:spcPct val="0"/>
              </a:spcBef>
              <a:buClrTx/>
              <a:buSzTx/>
              <a:buFontTx/>
              <a:buNone/>
            </a:pPr>
            <a:r>
              <a:rPr lang="en-US" altLang="en-US" sz="900" dirty="0">
                <a:solidFill>
                  <a:schemeClr val="bg1"/>
                </a:solidFill>
              </a:rPr>
              <a:t>S</a:t>
            </a:r>
          </a:p>
          <a:p>
            <a:pPr eaLnBrk="1" hangingPunct="1">
              <a:lnSpc>
                <a:spcPct val="120000"/>
              </a:lnSpc>
              <a:spcBef>
                <a:spcPct val="0"/>
              </a:spcBef>
              <a:buClrTx/>
              <a:buSzTx/>
              <a:buFontTx/>
              <a:buNone/>
            </a:pPr>
            <a:r>
              <a:rPr lang="en-US" altLang="en-US" sz="900" dirty="0">
                <a:solidFill>
                  <a:schemeClr val="bg1"/>
                </a:solidFill>
              </a:rPr>
              <a:t>T</a:t>
            </a:r>
          </a:p>
          <a:p>
            <a:pPr eaLnBrk="1" hangingPunct="1">
              <a:lnSpc>
                <a:spcPct val="120000"/>
              </a:lnSpc>
              <a:spcBef>
                <a:spcPct val="0"/>
              </a:spcBef>
              <a:buClrTx/>
              <a:buSzTx/>
              <a:buFontTx/>
              <a:buNone/>
            </a:pPr>
            <a:r>
              <a:rPr lang="en-US" altLang="en-US" sz="900" dirty="0">
                <a:solidFill>
                  <a:schemeClr val="bg1"/>
                </a:solidFill>
              </a:rPr>
              <a:t>R</a:t>
            </a:r>
          </a:p>
          <a:p>
            <a:pPr eaLnBrk="1" hangingPunct="1">
              <a:lnSpc>
                <a:spcPct val="120000"/>
              </a:lnSpc>
              <a:spcBef>
                <a:spcPct val="0"/>
              </a:spcBef>
              <a:buClrTx/>
              <a:buSzTx/>
              <a:buFontTx/>
              <a:buNone/>
            </a:pPr>
            <a:r>
              <a:rPr lang="en-US" altLang="en-US" sz="900" dirty="0">
                <a:solidFill>
                  <a:schemeClr val="bg1"/>
                </a:solidFill>
              </a:rPr>
              <a:t>U</a:t>
            </a:r>
          </a:p>
          <a:p>
            <a:pPr eaLnBrk="1" hangingPunct="1">
              <a:lnSpc>
                <a:spcPct val="120000"/>
              </a:lnSpc>
              <a:spcBef>
                <a:spcPct val="0"/>
              </a:spcBef>
              <a:buClrTx/>
              <a:buSzTx/>
              <a:buFontTx/>
              <a:buNone/>
            </a:pPr>
            <a:r>
              <a:rPr lang="en-US" altLang="en-US" sz="900" dirty="0">
                <a:solidFill>
                  <a:schemeClr val="bg1"/>
                </a:solidFill>
              </a:rPr>
              <a:t>C</a:t>
            </a:r>
          </a:p>
          <a:p>
            <a:pPr eaLnBrk="1" hangingPunct="1">
              <a:lnSpc>
                <a:spcPct val="120000"/>
              </a:lnSpc>
              <a:spcBef>
                <a:spcPct val="0"/>
              </a:spcBef>
              <a:buClrTx/>
              <a:buSzTx/>
              <a:buFontTx/>
              <a:buNone/>
            </a:pPr>
            <a:r>
              <a:rPr lang="en-US" altLang="en-US" sz="900" dirty="0">
                <a:solidFill>
                  <a:schemeClr val="bg1"/>
                </a:solidFill>
              </a:rPr>
              <a:t>T</a:t>
            </a:r>
          </a:p>
          <a:p>
            <a:pPr eaLnBrk="1" hangingPunct="1">
              <a:lnSpc>
                <a:spcPct val="120000"/>
              </a:lnSpc>
              <a:spcBef>
                <a:spcPct val="0"/>
              </a:spcBef>
              <a:buClrTx/>
              <a:buSzTx/>
              <a:buFontTx/>
              <a:buNone/>
            </a:pPr>
            <a:r>
              <a:rPr lang="en-US" altLang="en-US" sz="900" dirty="0">
                <a:solidFill>
                  <a:schemeClr val="bg1"/>
                </a:solidFill>
              </a:rPr>
              <a:t> I</a:t>
            </a:r>
          </a:p>
          <a:p>
            <a:pPr eaLnBrk="1" hangingPunct="1">
              <a:lnSpc>
                <a:spcPct val="120000"/>
              </a:lnSpc>
              <a:spcBef>
                <a:spcPct val="0"/>
              </a:spcBef>
              <a:buClrTx/>
              <a:buSzTx/>
              <a:buFontTx/>
              <a:buNone/>
            </a:pPr>
            <a:r>
              <a:rPr lang="en-US" altLang="en-US" sz="900" dirty="0">
                <a:solidFill>
                  <a:schemeClr val="bg1"/>
                </a:solidFill>
              </a:rPr>
              <a:t>O</a:t>
            </a:r>
          </a:p>
          <a:p>
            <a:pPr eaLnBrk="1" hangingPunct="1">
              <a:lnSpc>
                <a:spcPct val="120000"/>
              </a:lnSpc>
              <a:spcBef>
                <a:spcPct val="0"/>
              </a:spcBef>
              <a:buClrTx/>
              <a:buSzTx/>
              <a:buFontTx/>
              <a:buNone/>
            </a:pPr>
            <a:r>
              <a:rPr lang="en-US" altLang="en-US" sz="900" dirty="0">
                <a:solidFill>
                  <a:schemeClr val="bg1"/>
                </a:solidFill>
              </a:rPr>
              <a:t>N</a:t>
            </a:r>
          </a:p>
        </p:txBody>
      </p:sp>
      <p:sp>
        <p:nvSpPr>
          <p:cNvPr id="31757" name="Rectangle 1085">
            <a:extLst>
              <a:ext uri="{FF2B5EF4-FFF2-40B4-BE49-F238E27FC236}">
                <a16:creationId xmlns:a16="http://schemas.microsoft.com/office/drawing/2014/main" id="{CC49BAF2-D433-4589-93A1-F6FC77DBD3A9}"/>
              </a:ext>
            </a:extLst>
          </p:cNvPr>
          <p:cNvSpPr>
            <a:spLocks noChangeAspect="1" noChangeArrowheads="1"/>
          </p:cNvSpPr>
          <p:nvPr/>
        </p:nvSpPr>
        <p:spPr bwMode="auto">
          <a:xfrm>
            <a:off x="4772025" y="5548313"/>
            <a:ext cx="914400" cy="49212"/>
          </a:xfrm>
          <a:prstGeom prst="rect">
            <a:avLst/>
          </a:prstGeom>
          <a:solidFill>
            <a:srgbClr val="006600"/>
          </a:solidFill>
          <a:ln>
            <a:noFill/>
          </a:ln>
          <a:effectLst/>
          <a:extLs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575" tIns="34537" rIns="70575" bIns="34537">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00000"/>
              </a:lnSpc>
              <a:spcBef>
                <a:spcPct val="0"/>
              </a:spcBef>
              <a:buClrTx/>
              <a:buSzTx/>
              <a:buFontTx/>
              <a:buNone/>
            </a:pPr>
            <a:endParaRPr lang="en-US" altLang="en-US" sz="1400" b="0">
              <a:solidFill>
                <a:schemeClr val="tx1"/>
              </a:solidFill>
            </a:endParaRPr>
          </a:p>
        </p:txBody>
      </p:sp>
      <p:sp>
        <p:nvSpPr>
          <p:cNvPr id="31758" name="Rectangle 1086">
            <a:extLst>
              <a:ext uri="{FF2B5EF4-FFF2-40B4-BE49-F238E27FC236}">
                <a16:creationId xmlns:a16="http://schemas.microsoft.com/office/drawing/2014/main" id="{9D984FA0-9633-4B91-B40C-35FD4A052B1B}"/>
              </a:ext>
            </a:extLst>
          </p:cNvPr>
          <p:cNvSpPr>
            <a:spLocks noChangeAspect="1" noChangeArrowheads="1"/>
          </p:cNvSpPr>
          <p:nvPr/>
        </p:nvSpPr>
        <p:spPr bwMode="auto">
          <a:xfrm>
            <a:off x="4770438" y="3254375"/>
            <a:ext cx="912812" cy="46038"/>
          </a:xfrm>
          <a:prstGeom prst="rect">
            <a:avLst/>
          </a:prstGeom>
          <a:solidFill>
            <a:srgbClr val="006600"/>
          </a:solidFill>
          <a:ln>
            <a:noFill/>
          </a:ln>
          <a:effectLst/>
          <a:extLs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575" tIns="34537" rIns="70575" bIns="34537">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00000"/>
              </a:lnSpc>
              <a:spcBef>
                <a:spcPct val="0"/>
              </a:spcBef>
              <a:buClrTx/>
              <a:buSzTx/>
              <a:buFontTx/>
              <a:buNone/>
            </a:pPr>
            <a:endParaRPr lang="en-US" altLang="en-US" sz="1400" b="0">
              <a:solidFill>
                <a:schemeClr val="tx1"/>
              </a:solidFill>
            </a:endParaRPr>
          </a:p>
        </p:txBody>
      </p:sp>
      <p:sp>
        <p:nvSpPr>
          <p:cNvPr id="31759" name="Rectangle 1087">
            <a:extLst>
              <a:ext uri="{FF2B5EF4-FFF2-40B4-BE49-F238E27FC236}">
                <a16:creationId xmlns:a16="http://schemas.microsoft.com/office/drawing/2014/main" id="{E2173CAF-79FD-4A96-95FC-2860AB56BAE8}"/>
              </a:ext>
            </a:extLst>
          </p:cNvPr>
          <p:cNvSpPr>
            <a:spLocks noChangeAspect="1" noChangeArrowheads="1"/>
          </p:cNvSpPr>
          <p:nvPr/>
        </p:nvSpPr>
        <p:spPr bwMode="auto">
          <a:xfrm>
            <a:off x="4930775" y="3359150"/>
            <a:ext cx="601663" cy="2141538"/>
          </a:xfrm>
          <a:prstGeom prst="rect">
            <a:avLst/>
          </a:prstGeom>
          <a:solidFill>
            <a:srgbClr val="006600"/>
          </a:solidFill>
          <a:ln>
            <a:noFill/>
          </a:ln>
          <a:effectLst/>
          <a:extLs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575" tIns="34537" rIns="70575" bIns="34537">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00000"/>
              </a:lnSpc>
              <a:spcBef>
                <a:spcPct val="0"/>
              </a:spcBef>
              <a:buClrTx/>
              <a:buSzTx/>
              <a:buFontTx/>
              <a:buNone/>
            </a:pPr>
            <a:endParaRPr lang="en-US" altLang="en-US" sz="1400" b="0">
              <a:solidFill>
                <a:schemeClr val="tx1"/>
              </a:solidFill>
            </a:endParaRPr>
          </a:p>
        </p:txBody>
      </p:sp>
      <p:sp>
        <p:nvSpPr>
          <p:cNvPr id="31760" name="Rectangle 1088">
            <a:extLst>
              <a:ext uri="{FF2B5EF4-FFF2-40B4-BE49-F238E27FC236}">
                <a16:creationId xmlns:a16="http://schemas.microsoft.com/office/drawing/2014/main" id="{15A5A267-31B7-4629-AD7F-47457CCCF642}"/>
              </a:ext>
            </a:extLst>
          </p:cNvPr>
          <p:cNvSpPr>
            <a:spLocks noChangeAspect="1" noChangeArrowheads="1"/>
          </p:cNvSpPr>
          <p:nvPr/>
        </p:nvSpPr>
        <p:spPr bwMode="auto">
          <a:xfrm>
            <a:off x="5113338" y="3375025"/>
            <a:ext cx="419100" cy="2082800"/>
          </a:xfrm>
          <a:prstGeom prst="rect">
            <a:avLst/>
          </a:prstGeom>
          <a:solidFill>
            <a:srgbClr val="006600"/>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575" tIns="34537" rIns="70575" bIns="34537">
            <a:spAutoFit/>
          </a:bodyPr>
          <a:lstStyle>
            <a:lvl1pPr defTabSz="619125">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347663" indent="-282575" defTabSz="619125">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696913" indent="-223838" defTabSz="619125">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042988" indent="-228600" defTabSz="619125">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1393825" indent="-228600" defTabSz="619125">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1851025" indent="-228600" defTabSz="619125"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308225" indent="-228600" defTabSz="619125"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2765425" indent="-228600" defTabSz="619125"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222625" indent="-228600" defTabSz="619125"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20000"/>
              </a:lnSpc>
              <a:spcBef>
                <a:spcPct val="0"/>
              </a:spcBef>
              <a:buClrTx/>
              <a:buSzTx/>
              <a:buFontTx/>
              <a:buNone/>
            </a:pPr>
            <a:r>
              <a:rPr lang="en-US" altLang="en-US" sz="900">
                <a:solidFill>
                  <a:schemeClr val="bg1"/>
                </a:solidFill>
              </a:rPr>
              <a:t>M</a:t>
            </a:r>
          </a:p>
          <a:p>
            <a:pPr eaLnBrk="1" hangingPunct="1">
              <a:lnSpc>
                <a:spcPct val="120000"/>
              </a:lnSpc>
              <a:spcBef>
                <a:spcPct val="0"/>
              </a:spcBef>
              <a:buClrTx/>
              <a:buSzTx/>
              <a:buFontTx/>
              <a:buNone/>
            </a:pPr>
            <a:r>
              <a:rPr lang="en-US" altLang="en-US" sz="900">
                <a:solidFill>
                  <a:schemeClr val="bg1"/>
                </a:solidFill>
              </a:rPr>
              <a:t>A</a:t>
            </a:r>
          </a:p>
          <a:p>
            <a:pPr eaLnBrk="1" hangingPunct="1">
              <a:lnSpc>
                <a:spcPct val="120000"/>
              </a:lnSpc>
              <a:spcBef>
                <a:spcPct val="0"/>
              </a:spcBef>
              <a:buClrTx/>
              <a:buSzTx/>
              <a:buFontTx/>
              <a:buNone/>
            </a:pPr>
            <a:r>
              <a:rPr lang="en-US" altLang="en-US" sz="900">
                <a:solidFill>
                  <a:schemeClr val="bg1"/>
                </a:solidFill>
              </a:rPr>
              <a:t> I</a:t>
            </a:r>
          </a:p>
          <a:p>
            <a:pPr eaLnBrk="1" hangingPunct="1">
              <a:lnSpc>
                <a:spcPct val="120000"/>
              </a:lnSpc>
              <a:spcBef>
                <a:spcPct val="0"/>
              </a:spcBef>
              <a:buClrTx/>
              <a:buSzTx/>
              <a:buFontTx/>
              <a:buNone/>
            </a:pPr>
            <a:r>
              <a:rPr lang="en-US" altLang="en-US" sz="900">
                <a:solidFill>
                  <a:schemeClr val="bg1"/>
                </a:solidFill>
              </a:rPr>
              <a:t>N</a:t>
            </a:r>
          </a:p>
          <a:p>
            <a:pPr eaLnBrk="1" hangingPunct="1">
              <a:lnSpc>
                <a:spcPct val="120000"/>
              </a:lnSpc>
              <a:spcBef>
                <a:spcPct val="0"/>
              </a:spcBef>
              <a:buClrTx/>
              <a:buSzTx/>
              <a:buFontTx/>
              <a:buNone/>
            </a:pPr>
            <a:r>
              <a:rPr lang="en-US" altLang="en-US" sz="900">
                <a:solidFill>
                  <a:schemeClr val="bg1"/>
                </a:solidFill>
              </a:rPr>
              <a:t>T</a:t>
            </a:r>
          </a:p>
          <a:p>
            <a:pPr eaLnBrk="1" hangingPunct="1">
              <a:lnSpc>
                <a:spcPct val="120000"/>
              </a:lnSpc>
              <a:spcBef>
                <a:spcPct val="0"/>
              </a:spcBef>
              <a:buClrTx/>
              <a:buSzTx/>
              <a:buFontTx/>
              <a:buNone/>
            </a:pPr>
            <a:r>
              <a:rPr lang="en-US" altLang="en-US" sz="900">
                <a:solidFill>
                  <a:schemeClr val="bg1"/>
                </a:solidFill>
              </a:rPr>
              <a:t>E</a:t>
            </a:r>
          </a:p>
          <a:p>
            <a:pPr eaLnBrk="1" hangingPunct="1">
              <a:lnSpc>
                <a:spcPct val="120000"/>
              </a:lnSpc>
              <a:spcBef>
                <a:spcPct val="0"/>
              </a:spcBef>
              <a:buClrTx/>
              <a:buSzTx/>
              <a:buFontTx/>
              <a:buNone/>
            </a:pPr>
            <a:r>
              <a:rPr lang="en-US" altLang="en-US" sz="900">
                <a:solidFill>
                  <a:schemeClr val="bg1"/>
                </a:solidFill>
              </a:rPr>
              <a:t>N</a:t>
            </a:r>
          </a:p>
          <a:p>
            <a:pPr eaLnBrk="1" hangingPunct="1">
              <a:lnSpc>
                <a:spcPct val="120000"/>
              </a:lnSpc>
              <a:spcBef>
                <a:spcPct val="0"/>
              </a:spcBef>
              <a:buClrTx/>
              <a:buSzTx/>
              <a:buFontTx/>
              <a:buNone/>
            </a:pPr>
            <a:r>
              <a:rPr lang="en-US" altLang="en-US" sz="900">
                <a:solidFill>
                  <a:schemeClr val="bg1"/>
                </a:solidFill>
              </a:rPr>
              <a:t>A</a:t>
            </a:r>
          </a:p>
          <a:p>
            <a:pPr eaLnBrk="1" hangingPunct="1">
              <a:lnSpc>
                <a:spcPct val="120000"/>
              </a:lnSpc>
              <a:spcBef>
                <a:spcPct val="0"/>
              </a:spcBef>
              <a:buClrTx/>
              <a:buSzTx/>
              <a:buFontTx/>
              <a:buNone/>
            </a:pPr>
            <a:r>
              <a:rPr lang="en-US" altLang="en-US" sz="900">
                <a:solidFill>
                  <a:schemeClr val="bg1"/>
                </a:solidFill>
              </a:rPr>
              <a:t>N</a:t>
            </a:r>
          </a:p>
          <a:p>
            <a:pPr eaLnBrk="1" hangingPunct="1">
              <a:lnSpc>
                <a:spcPct val="120000"/>
              </a:lnSpc>
              <a:spcBef>
                <a:spcPct val="0"/>
              </a:spcBef>
              <a:buClrTx/>
              <a:buSzTx/>
              <a:buFontTx/>
              <a:buNone/>
            </a:pPr>
            <a:r>
              <a:rPr lang="en-US" altLang="en-US" sz="900">
                <a:solidFill>
                  <a:schemeClr val="bg1"/>
                </a:solidFill>
              </a:rPr>
              <a:t>C</a:t>
            </a:r>
          </a:p>
          <a:p>
            <a:pPr eaLnBrk="1" hangingPunct="1">
              <a:lnSpc>
                <a:spcPct val="120000"/>
              </a:lnSpc>
              <a:spcBef>
                <a:spcPct val="0"/>
              </a:spcBef>
              <a:buClrTx/>
              <a:buSzTx/>
              <a:buFontTx/>
              <a:buNone/>
            </a:pPr>
            <a:r>
              <a:rPr lang="en-US" altLang="en-US" sz="900">
                <a:solidFill>
                  <a:schemeClr val="bg1"/>
                </a:solidFill>
              </a:rPr>
              <a:t>E</a:t>
            </a:r>
          </a:p>
          <a:p>
            <a:pPr eaLnBrk="1" hangingPunct="1">
              <a:lnSpc>
                <a:spcPct val="120000"/>
              </a:lnSpc>
              <a:spcBef>
                <a:spcPct val="0"/>
              </a:spcBef>
              <a:buClrTx/>
              <a:buSzTx/>
              <a:buFontTx/>
              <a:buNone/>
            </a:pPr>
            <a:endParaRPr lang="en-US" altLang="en-US" sz="1100" b="0">
              <a:solidFill>
                <a:schemeClr val="bg1"/>
              </a:solidFill>
            </a:endParaRPr>
          </a:p>
        </p:txBody>
      </p:sp>
      <p:sp>
        <p:nvSpPr>
          <p:cNvPr id="31761" name="Rectangle 1085">
            <a:extLst>
              <a:ext uri="{FF2B5EF4-FFF2-40B4-BE49-F238E27FC236}">
                <a16:creationId xmlns:a16="http://schemas.microsoft.com/office/drawing/2014/main" id="{82F07E6E-466C-42A8-A64C-B73459957516}"/>
              </a:ext>
            </a:extLst>
          </p:cNvPr>
          <p:cNvSpPr>
            <a:spLocks noChangeAspect="1" noChangeArrowheads="1"/>
          </p:cNvSpPr>
          <p:nvPr/>
        </p:nvSpPr>
        <p:spPr bwMode="auto">
          <a:xfrm>
            <a:off x="5737225" y="5548313"/>
            <a:ext cx="912813" cy="49212"/>
          </a:xfrm>
          <a:prstGeom prst="rect">
            <a:avLst/>
          </a:prstGeom>
          <a:solidFill>
            <a:srgbClr val="006600"/>
          </a:solidFill>
          <a:ln>
            <a:noFill/>
          </a:ln>
          <a:effectLst/>
          <a:extLs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575" tIns="34537" rIns="70575" bIns="34537">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00000"/>
              </a:lnSpc>
              <a:spcBef>
                <a:spcPct val="0"/>
              </a:spcBef>
              <a:buClrTx/>
              <a:buSzTx/>
              <a:buFontTx/>
              <a:buNone/>
            </a:pPr>
            <a:endParaRPr lang="en-US" altLang="en-US" sz="1400" b="0">
              <a:solidFill>
                <a:schemeClr val="tx1"/>
              </a:solidFill>
            </a:endParaRPr>
          </a:p>
        </p:txBody>
      </p:sp>
      <p:sp>
        <p:nvSpPr>
          <p:cNvPr id="31762" name="Rectangle 1086">
            <a:extLst>
              <a:ext uri="{FF2B5EF4-FFF2-40B4-BE49-F238E27FC236}">
                <a16:creationId xmlns:a16="http://schemas.microsoft.com/office/drawing/2014/main" id="{D42EC539-6CEC-481A-A835-D01B6B3F56A6}"/>
              </a:ext>
            </a:extLst>
          </p:cNvPr>
          <p:cNvSpPr>
            <a:spLocks noChangeAspect="1" noChangeArrowheads="1"/>
          </p:cNvSpPr>
          <p:nvPr/>
        </p:nvSpPr>
        <p:spPr bwMode="auto">
          <a:xfrm>
            <a:off x="5734050" y="3254375"/>
            <a:ext cx="914400" cy="46038"/>
          </a:xfrm>
          <a:prstGeom prst="rect">
            <a:avLst/>
          </a:prstGeom>
          <a:solidFill>
            <a:srgbClr val="006600"/>
          </a:solidFill>
          <a:ln>
            <a:noFill/>
          </a:ln>
          <a:effectLst/>
          <a:extLs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575" tIns="34537" rIns="70575" bIns="34537">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00000"/>
              </a:lnSpc>
              <a:spcBef>
                <a:spcPct val="0"/>
              </a:spcBef>
              <a:buClrTx/>
              <a:buSzTx/>
              <a:buFontTx/>
              <a:buNone/>
            </a:pPr>
            <a:endParaRPr lang="en-US" altLang="en-US" sz="1400" b="0">
              <a:solidFill>
                <a:schemeClr val="tx1"/>
              </a:solidFill>
            </a:endParaRPr>
          </a:p>
        </p:txBody>
      </p:sp>
      <p:sp>
        <p:nvSpPr>
          <p:cNvPr id="31763" name="Rectangle 1087">
            <a:extLst>
              <a:ext uri="{FF2B5EF4-FFF2-40B4-BE49-F238E27FC236}">
                <a16:creationId xmlns:a16="http://schemas.microsoft.com/office/drawing/2014/main" id="{BE962153-53FD-46CD-9CD6-A1A3023791EF}"/>
              </a:ext>
            </a:extLst>
          </p:cNvPr>
          <p:cNvSpPr>
            <a:spLocks noChangeAspect="1" noChangeArrowheads="1"/>
          </p:cNvSpPr>
          <p:nvPr/>
        </p:nvSpPr>
        <p:spPr bwMode="auto">
          <a:xfrm>
            <a:off x="5894388" y="3359150"/>
            <a:ext cx="601662" cy="2141538"/>
          </a:xfrm>
          <a:prstGeom prst="rect">
            <a:avLst/>
          </a:prstGeom>
          <a:solidFill>
            <a:srgbClr val="006600"/>
          </a:solidFill>
          <a:ln>
            <a:noFill/>
          </a:ln>
          <a:effectLst/>
          <a:extLs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575" tIns="34537" rIns="70575" bIns="34537">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00000"/>
              </a:lnSpc>
              <a:spcBef>
                <a:spcPct val="0"/>
              </a:spcBef>
              <a:buClrTx/>
              <a:buSzTx/>
              <a:buFontTx/>
              <a:buNone/>
            </a:pPr>
            <a:endParaRPr lang="en-US" altLang="en-US" sz="1400" b="0">
              <a:solidFill>
                <a:schemeClr val="tx1"/>
              </a:solidFill>
            </a:endParaRPr>
          </a:p>
        </p:txBody>
      </p:sp>
      <p:sp>
        <p:nvSpPr>
          <p:cNvPr id="31764" name="Rectangle 1088">
            <a:extLst>
              <a:ext uri="{FF2B5EF4-FFF2-40B4-BE49-F238E27FC236}">
                <a16:creationId xmlns:a16="http://schemas.microsoft.com/office/drawing/2014/main" id="{FD23892E-C8A9-4FAD-9EF6-EA0E09B8813D}"/>
              </a:ext>
            </a:extLst>
          </p:cNvPr>
          <p:cNvSpPr>
            <a:spLocks noChangeAspect="1" noChangeArrowheads="1"/>
          </p:cNvSpPr>
          <p:nvPr/>
        </p:nvSpPr>
        <p:spPr bwMode="auto">
          <a:xfrm>
            <a:off x="6076950" y="3375025"/>
            <a:ext cx="419100" cy="1695450"/>
          </a:xfrm>
          <a:prstGeom prst="rect">
            <a:avLst/>
          </a:prstGeom>
          <a:solidFill>
            <a:srgbClr val="006600"/>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575" tIns="34537" rIns="70575" bIns="34537">
            <a:spAutoFit/>
          </a:bodyPr>
          <a:lstStyle>
            <a:lvl1pPr defTabSz="619125">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347663" indent="-282575" defTabSz="619125">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696913" indent="-223838" defTabSz="619125">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042988" indent="-228600" defTabSz="619125">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1393825" indent="-228600" defTabSz="619125">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1851025" indent="-228600" defTabSz="619125"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308225" indent="-228600" defTabSz="619125"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2765425" indent="-228600" defTabSz="619125"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222625" indent="-228600" defTabSz="619125"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20000"/>
              </a:lnSpc>
              <a:spcBef>
                <a:spcPct val="0"/>
              </a:spcBef>
              <a:buClrTx/>
              <a:buSzTx/>
              <a:buFontTx/>
              <a:buNone/>
            </a:pPr>
            <a:r>
              <a:rPr lang="en-US" altLang="en-US" sz="1100">
                <a:solidFill>
                  <a:schemeClr val="bg1"/>
                </a:solidFill>
              </a:rPr>
              <a:t>T</a:t>
            </a:r>
          </a:p>
          <a:p>
            <a:pPr eaLnBrk="1" hangingPunct="1">
              <a:lnSpc>
                <a:spcPct val="120000"/>
              </a:lnSpc>
              <a:spcBef>
                <a:spcPct val="0"/>
              </a:spcBef>
              <a:buClrTx/>
              <a:buSzTx/>
              <a:buFontTx/>
              <a:buNone/>
            </a:pPr>
            <a:r>
              <a:rPr lang="en-US" altLang="en-US" sz="1100">
                <a:solidFill>
                  <a:schemeClr val="bg1"/>
                </a:solidFill>
              </a:rPr>
              <a:t>R</a:t>
            </a:r>
          </a:p>
          <a:p>
            <a:pPr eaLnBrk="1" hangingPunct="1">
              <a:lnSpc>
                <a:spcPct val="120000"/>
              </a:lnSpc>
              <a:spcBef>
                <a:spcPct val="0"/>
              </a:spcBef>
              <a:buClrTx/>
              <a:buSzTx/>
              <a:buFontTx/>
              <a:buNone/>
            </a:pPr>
            <a:r>
              <a:rPr lang="en-US" altLang="en-US" sz="1100">
                <a:solidFill>
                  <a:schemeClr val="bg1"/>
                </a:solidFill>
              </a:rPr>
              <a:t>A</a:t>
            </a:r>
          </a:p>
          <a:p>
            <a:pPr eaLnBrk="1" hangingPunct="1">
              <a:lnSpc>
                <a:spcPct val="120000"/>
              </a:lnSpc>
              <a:spcBef>
                <a:spcPct val="0"/>
              </a:spcBef>
              <a:buClrTx/>
              <a:buSzTx/>
              <a:buFontTx/>
              <a:buNone/>
            </a:pPr>
            <a:r>
              <a:rPr lang="en-US" altLang="en-US" sz="1100">
                <a:solidFill>
                  <a:schemeClr val="bg1"/>
                </a:solidFill>
              </a:rPr>
              <a:t>N</a:t>
            </a:r>
          </a:p>
          <a:p>
            <a:pPr eaLnBrk="1" hangingPunct="1">
              <a:lnSpc>
                <a:spcPct val="120000"/>
              </a:lnSpc>
              <a:spcBef>
                <a:spcPct val="0"/>
              </a:spcBef>
              <a:buClrTx/>
              <a:buSzTx/>
              <a:buFontTx/>
              <a:buNone/>
            </a:pPr>
            <a:r>
              <a:rPr lang="en-US" altLang="en-US" sz="1100">
                <a:solidFill>
                  <a:schemeClr val="bg1"/>
                </a:solidFill>
              </a:rPr>
              <a:t>S</a:t>
            </a:r>
          </a:p>
          <a:p>
            <a:pPr eaLnBrk="1" hangingPunct="1">
              <a:lnSpc>
                <a:spcPct val="120000"/>
              </a:lnSpc>
              <a:spcBef>
                <a:spcPct val="0"/>
              </a:spcBef>
              <a:buClrTx/>
              <a:buSzTx/>
              <a:buFontTx/>
              <a:buNone/>
            </a:pPr>
            <a:r>
              <a:rPr lang="en-US" altLang="en-US" sz="1100">
                <a:solidFill>
                  <a:schemeClr val="bg1"/>
                </a:solidFill>
              </a:rPr>
              <a:t> I</a:t>
            </a:r>
          </a:p>
          <a:p>
            <a:pPr eaLnBrk="1" hangingPunct="1">
              <a:lnSpc>
                <a:spcPct val="120000"/>
              </a:lnSpc>
              <a:spcBef>
                <a:spcPct val="0"/>
              </a:spcBef>
              <a:buClrTx/>
              <a:buSzTx/>
              <a:buFontTx/>
              <a:buNone/>
            </a:pPr>
            <a:r>
              <a:rPr lang="en-US" altLang="en-US" sz="1100">
                <a:solidFill>
                  <a:schemeClr val="bg1"/>
                </a:solidFill>
              </a:rPr>
              <a:t>T</a:t>
            </a:r>
          </a:p>
          <a:p>
            <a:pPr eaLnBrk="1" hangingPunct="1">
              <a:lnSpc>
                <a:spcPct val="120000"/>
              </a:lnSpc>
              <a:spcBef>
                <a:spcPct val="0"/>
              </a:spcBef>
              <a:buClrTx/>
              <a:buSzTx/>
              <a:buFontTx/>
              <a:buNone/>
            </a:pPr>
            <a:endParaRPr lang="en-US" altLang="en-US" sz="1100" b="0">
              <a:solidFill>
                <a:schemeClr val="bg1"/>
              </a:solidFill>
            </a:endParaRPr>
          </a:p>
        </p:txBody>
      </p:sp>
      <p:sp>
        <p:nvSpPr>
          <p:cNvPr id="31765" name="Rectangle 1085">
            <a:extLst>
              <a:ext uri="{FF2B5EF4-FFF2-40B4-BE49-F238E27FC236}">
                <a16:creationId xmlns:a16="http://schemas.microsoft.com/office/drawing/2014/main" id="{D6DE87A5-FAA5-4C4A-83BC-C575CE85A418}"/>
              </a:ext>
            </a:extLst>
          </p:cNvPr>
          <p:cNvSpPr>
            <a:spLocks noChangeAspect="1" noChangeArrowheads="1"/>
          </p:cNvSpPr>
          <p:nvPr/>
        </p:nvSpPr>
        <p:spPr bwMode="auto">
          <a:xfrm>
            <a:off x="6721475" y="5548313"/>
            <a:ext cx="912813" cy="49212"/>
          </a:xfrm>
          <a:prstGeom prst="rect">
            <a:avLst/>
          </a:prstGeom>
          <a:solidFill>
            <a:srgbClr val="006600"/>
          </a:solidFill>
          <a:ln>
            <a:noFill/>
          </a:ln>
          <a:effectLst/>
          <a:extLs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575" tIns="34537" rIns="70575" bIns="34537">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00000"/>
              </a:lnSpc>
              <a:spcBef>
                <a:spcPct val="0"/>
              </a:spcBef>
              <a:buClrTx/>
              <a:buSzTx/>
              <a:buFontTx/>
              <a:buNone/>
            </a:pPr>
            <a:endParaRPr lang="en-US" altLang="en-US" sz="1400" b="0">
              <a:solidFill>
                <a:schemeClr val="tx1"/>
              </a:solidFill>
            </a:endParaRPr>
          </a:p>
        </p:txBody>
      </p:sp>
      <p:sp>
        <p:nvSpPr>
          <p:cNvPr id="31766" name="Rectangle 1086">
            <a:extLst>
              <a:ext uri="{FF2B5EF4-FFF2-40B4-BE49-F238E27FC236}">
                <a16:creationId xmlns:a16="http://schemas.microsoft.com/office/drawing/2014/main" id="{32DE69FE-5FB4-444A-BAF8-0376FDC727A1}"/>
              </a:ext>
            </a:extLst>
          </p:cNvPr>
          <p:cNvSpPr>
            <a:spLocks noChangeAspect="1" noChangeArrowheads="1"/>
          </p:cNvSpPr>
          <p:nvPr/>
        </p:nvSpPr>
        <p:spPr bwMode="auto">
          <a:xfrm>
            <a:off x="6718300" y="3254375"/>
            <a:ext cx="914400" cy="46038"/>
          </a:xfrm>
          <a:prstGeom prst="rect">
            <a:avLst/>
          </a:prstGeom>
          <a:solidFill>
            <a:srgbClr val="006600"/>
          </a:solidFill>
          <a:ln>
            <a:noFill/>
          </a:ln>
          <a:effectLst/>
          <a:extLs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575" tIns="34537" rIns="70575" bIns="34537">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00000"/>
              </a:lnSpc>
              <a:spcBef>
                <a:spcPct val="0"/>
              </a:spcBef>
              <a:buClrTx/>
              <a:buSzTx/>
              <a:buFontTx/>
              <a:buNone/>
            </a:pPr>
            <a:endParaRPr lang="en-US" altLang="en-US" sz="1400" b="0">
              <a:solidFill>
                <a:schemeClr val="tx1"/>
              </a:solidFill>
            </a:endParaRPr>
          </a:p>
        </p:txBody>
      </p:sp>
      <p:sp>
        <p:nvSpPr>
          <p:cNvPr id="31767" name="Rectangle 1087">
            <a:extLst>
              <a:ext uri="{FF2B5EF4-FFF2-40B4-BE49-F238E27FC236}">
                <a16:creationId xmlns:a16="http://schemas.microsoft.com/office/drawing/2014/main" id="{73E2385B-05C0-48B3-AAFA-1705F0FAEE2C}"/>
              </a:ext>
            </a:extLst>
          </p:cNvPr>
          <p:cNvSpPr>
            <a:spLocks noChangeAspect="1" noChangeArrowheads="1"/>
          </p:cNvSpPr>
          <p:nvPr/>
        </p:nvSpPr>
        <p:spPr bwMode="auto">
          <a:xfrm>
            <a:off x="6878638" y="3359150"/>
            <a:ext cx="603250" cy="2141538"/>
          </a:xfrm>
          <a:prstGeom prst="rect">
            <a:avLst/>
          </a:prstGeom>
          <a:solidFill>
            <a:srgbClr val="006600"/>
          </a:solidFill>
          <a:ln>
            <a:noFill/>
          </a:ln>
          <a:effectLst/>
          <a:extLs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575" tIns="34537" rIns="70575" bIns="34537">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00000"/>
              </a:lnSpc>
              <a:spcBef>
                <a:spcPct val="0"/>
              </a:spcBef>
              <a:buClrTx/>
              <a:buSzTx/>
              <a:buFontTx/>
              <a:buNone/>
            </a:pPr>
            <a:endParaRPr lang="en-US" altLang="en-US" sz="1400" b="0">
              <a:solidFill>
                <a:schemeClr val="tx1"/>
              </a:solidFill>
            </a:endParaRPr>
          </a:p>
        </p:txBody>
      </p:sp>
      <p:sp>
        <p:nvSpPr>
          <p:cNvPr id="31768" name="Rectangle 1088">
            <a:extLst>
              <a:ext uri="{FF2B5EF4-FFF2-40B4-BE49-F238E27FC236}">
                <a16:creationId xmlns:a16="http://schemas.microsoft.com/office/drawing/2014/main" id="{C0836F15-D47E-4E2C-8B4A-BC0B31DA3EB9}"/>
              </a:ext>
            </a:extLst>
          </p:cNvPr>
          <p:cNvSpPr>
            <a:spLocks noChangeAspect="1" noChangeArrowheads="1"/>
          </p:cNvSpPr>
          <p:nvPr/>
        </p:nvSpPr>
        <p:spPr bwMode="auto">
          <a:xfrm>
            <a:off x="7061200" y="3375025"/>
            <a:ext cx="420688" cy="1695450"/>
          </a:xfrm>
          <a:prstGeom prst="rect">
            <a:avLst/>
          </a:prstGeom>
          <a:solidFill>
            <a:srgbClr val="006600"/>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575" tIns="34537" rIns="70575" bIns="34537">
            <a:spAutoFit/>
          </a:bodyPr>
          <a:lstStyle>
            <a:lvl1pPr defTabSz="619125">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347663" indent="-282575" defTabSz="619125">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696913" indent="-223838" defTabSz="619125">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042988" indent="-228600" defTabSz="619125">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1393825" indent="-228600" defTabSz="619125">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1851025" indent="-228600" defTabSz="619125"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308225" indent="-228600" defTabSz="619125"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2765425" indent="-228600" defTabSz="619125"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222625" indent="-228600" defTabSz="619125"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20000"/>
              </a:lnSpc>
              <a:spcBef>
                <a:spcPct val="0"/>
              </a:spcBef>
              <a:buClrTx/>
              <a:buSzTx/>
              <a:buFontTx/>
              <a:buNone/>
            </a:pPr>
            <a:r>
              <a:rPr lang="en-US" altLang="en-US" sz="1100">
                <a:solidFill>
                  <a:schemeClr val="bg1"/>
                </a:solidFill>
              </a:rPr>
              <a:t>S</a:t>
            </a:r>
          </a:p>
          <a:p>
            <a:pPr eaLnBrk="1" hangingPunct="1">
              <a:lnSpc>
                <a:spcPct val="120000"/>
              </a:lnSpc>
              <a:spcBef>
                <a:spcPct val="0"/>
              </a:spcBef>
              <a:buClrTx/>
              <a:buSzTx/>
              <a:buFontTx/>
              <a:buNone/>
            </a:pPr>
            <a:r>
              <a:rPr lang="en-US" altLang="en-US" sz="1100">
                <a:solidFill>
                  <a:schemeClr val="bg1"/>
                </a:solidFill>
              </a:rPr>
              <a:t>A</a:t>
            </a:r>
          </a:p>
          <a:p>
            <a:pPr eaLnBrk="1" hangingPunct="1">
              <a:lnSpc>
                <a:spcPct val="120000"/>
              </a:lnSpc>
              <a:spcBef>
                <a:spcPct val="0"/>
              </a:spcBef>
              <a:buClrTx/>
              <a:buSzTx/>
              <a:buFontTx/>
              <a:buNone/>
            </a:pPr>
            <a:r>
              <a:rPr lang="en-US" altLang="en-US" sz="1100">
                <a:solidFill>
                  <a:schemeClr val="bg1"/>
                </a:solidFill>
              </a:rPr>
              <a:t>F</a:t>
            </a:r>
          </a:p>
          <a:p>
            <a:pPr eaLnBrk="1" hangingPunct="1">
              <a:lnSpc>
                <a:spcPct val="120000"/>
              </a:lnSpc>
              <a:spcBef>
                <a:spcPct val="0"/>
              </a:spcBef>
              <a:buClrTx/>
              <a:buSzTx/>
              <a:buFontTx/>
              <a:buNone/>
            </a:pPr>
            <a:r>
              <a:rPr lang="en-US" altLang="en-US" sz="1100">
                <a:solidFill>
                  <a:schemeClr val="bg1"/>
                </a:solidFill>
              </a:rPr>
              <a:t>E</a:t>
            </a:r>
          </a:p>
          <a:p>
            <a:pPr eaLnBrk="1" hangingPunct="1">
              <a:lnSpc>
                <a:spcPct val="120000"/>
              </a:lnSpc>
              <a:spcBef>
                <a:spcPct val="0"/>
              </a:spcBef>
              <a:buClrTx/>
              <a:buSzTx/>
              <a:buFontTx/>
              <a:buNone/>
            </a:pPr>
            <a:r>
              <a:rPr lang="en-US" altLang="en-US" sz="1100">
                <a:solidFill>
                  <a:schemeClr val="bg1"/>
                </a:solidFill>
              </a:rPr>
              <a:t>T</a:t>
            </a:r>
          </a:p>
          <a:p>
            <a:pPr eaLnBrk="1" hangingPunct="1">
              <a:lnSpc>
                <a:spcPct val="120000"/>
              </a:lnSpc>
              <a:spcBef>
                <a:spcPct val="0"/>
              </a:spcBef>
              <a:buClrTx/>
              <a:buSzTx/>
              <a:buFontTx/>
              <a:buNone/>
            </a:pPr>
            <a:r>
              <a:rPr lang="en-US" altLang="en-US" sz="1100">
                <a:solidFill>
                  <a:schemeClr val="bg1"/>
                </a:solidFill>
              </a:rPr>
              <a:t>Y</a:t>
            </a:r>
          </a:p>
          <a:p>
            <a:pPr eaLnBrk="1" hangingPunct="1">
              <a:lnSpc>
                <a:spcPct val="120000"/>
              </a:lnSpc>
              <a:spcBef>
                <a:spcPct val="0"/>
              </a:spcBef>
              <a:buClrTx/>
              <a:buSzTx/>
              <a:buFontTx/>
              <a:buNone/>
            </a:pPr>
            <a:endParaRPr lang="en-US" altLang="en-US" sz="1100">
              <a:solidFill>
                <a:schemeClr val="bg1"/>
              </a:solidFill>
            </a:endParaRPr>
          </a:p>
          <a:p>
            <a:pPr eaLnBrk="1" hangingPunct="1">
              <a:lnSpc>
                <a:spcPct val="120000"/>
              </a:lnSpc>
              <a:spcBef>
                <a:spcPct val="0"/>
              </a:spcBef>
              <a:buClrTx/>
              <a:buSzTx/>
              <a:buFontTx/>
              <a:buNone/>
            </a:pPr>
            <a:endParaRPr lang="en-US" altLang="en-US" sz="1100" b="0">
              <a:solidFill>
                <a:schemeClr val="bg1"/>
              </a:solidFill>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1">
            <a:extLst>
              <a:ext uri="{FF2B5EF4-FFF2-40B4-BE49-F238E27FC236}">
                <a16:creationId xmlns:a16="http://schemas.microsoft.com/office/drawing/2014/main" id="{8B9D0231-B777-46F4-B3CD-E8A613A74F63}"/>
              </a:ext>
            </a:extLst>
          </p:cNvPr>
          <p:cNvSpPr>
            <a:spLocks noGrp="1"/>
          </p:cNvSpPr>
          <p:nvPr>
            <p:ph idx="1"/>
          </p:nvPr>
        </p:nvSpPr>
        <p:spPr>
          <a:xfrm>
            <a:off x="169863" y="1392238"/>
            <a:ext cx="4610100" cy="5160962"/>
          </a:xfrm>
          <a:ln>
            <a:noFill/>
          </a:ln>
          <a:extLst>
            <a:ext uri="{91240B29-F687-4F45-9708-019B960494DF}">
              <a14:hiddenLine xmlns:a14="http://schemas.microsoft.com/office/drawing/2010/main" w="9525">
                <a:solidFill>
                  <a:schemeClr val="tx2"/>
                </a:solidFill>
                <a:miter lim="800000"/>
                <a:headEnd/>
                <a:tailEnd/>
              </a14:hiddenLine>
            </a:ext>
          </a:extLst>
        </p:spPr>
        <p:txBody>
          <a:bodyPr/>
          <a:lstStyle/>
          <a:p>
            <a:r>
              <a:rPr lang="en-US" altLang="en-US" sz="1200" dirty="0">
                <a:cs typeface="Times New Roman" panose="02020603050405020304" pitchFamily="18" charset="0"/>
              </a:rPr>
              <a:t>IIJA/STRA-21</a:t>
            </a:r>
          </a:p>
          <a:p>
            <a:pPr lvl="1"/>
            <a:r>
              <a:rPr lang="en-US" altLang="en-US" sz="1100" dirty="0">
                <a:cs typeface="Times New Roman" panose="02020603050405020304" pitchFamily="18" charset="0"/>
              </a:rPr>
              <a:t>Replaced FAST Act</a:t>
            </a:r>
          </a:p>
          <a:p>
            <a:pPr lvl="1"/>
            <a:r>
              <a:rPr lang="en-US" altLang="en-US" sz="1100" dirty="0">
                <a:cs typeface="Times New Roman" panose="02020603050405020304" pitchFamily="18" charset="0"/>
              </a:rPr>
              <a:t>Signed by POTUS on 11/15/2021</a:t>
            </a:r>
          </a:p>
          <a:p>
            <a:pPr lvl="1"/>
            <a:r>
              <a:rPr lang="en-US" altLang="en-US" sz="1100" dirty="0">
                <a:cs typeface="Times New Roman" panose="02020603050405020304" pitchFamily="18" charset="0"/>
              </a:rPr>
              <a:t>$550 billion, 5 year Highway Bill (FY22-FY26)</a:t>
            </a:r>
          </a:p>
          <a:p>
            <a:pPr lvl="1"/>
            <a:r>
              <a:rPr lang="en-US" altLang="en-US" sz="1100" dirty="0">
                <a:cs typeface="Times New Roman" panose="02020603050405020304" pitchFamily="18" charset="0"/>
              </a:rPr>
              <a:t>Serves 567 Federally-Recognized Tribes</a:t>
            </a:r>
          </a:p>
          <a:p>
            <a:pPr lvl="1"/>
            <a:endParaRPr lang="en-US" altLang="en-US" sz="1100" dirty="0">
              <a:cs typeface="Times New Roman" panose="02020603050405020304" pitchFamily="18" charset="0"/>
            </a:endParaRPr>
          </a:p>
          <a:p>
            <a:r>
              <a:rPr lang="en-US" altLang="en-US" sz="1200" dirty="0">
                <a:cs typeface="Times New Roman" panose="02020603050405020304" pitchFamily="18" charset="0"/>
              </a:rPr>
              <a:t>Funding (increases each </a:t>
            </a:r>
            <a:r>
              <a:rPr lang="en-US" altLang="en-US" sz="1200" dirty="0" err="1">
                <a:cs typeface="Times New Roman" panose="02020603050405020304" pitchFamily="18" charset="0"/>
              </a:rPr>
              <a:t>yr</a:t>
            </a:r>
            <a:r>
              <a:rPr lang="en-US" altLang="en-US" sz="1200" dirty="0">
                <a:cs typeface="Times New Roman" panose="02020603050405020304" pitchFamily="18" charset="0"/>
              </a:rPr>
              <a:t>)</a:t>
            </a:r>
          </a:p>
          <a:p>
            <a:pPr lvl="1"/>
            <a:r>
              <a:rPr lang="en-US" altLang="en-US" sz="1100" dirty="0">
                <a:cs typeface="Times New Roman" panose="02020603050405020304" pitchFamily="18" charset="0"/>
              </a:rPr>
              <a:t>FY22 - $578M</a:t>
            </a:r>
          </a:p>
          <a:p>
            <a:pPr lvl="1"/>
            <a:r>
              <a:rPr lang="en-US" altLang="en-US" sz="1100" dirty="0">
                <a:cs typeface="Times New Roman" panose="02020603050405020304" pitchFamily="18" charset="0"/>
              </a:rPr>
              <a:t>FY23 - $589M</a:t>
            </a:r>
          </a:p>
          <a:p>
            <a:pPr lvl="1"/>
            <a:r>
              <a:rPr lang="en-US" altLang="en-US" sz="1100" dirty="0">
                <a:cs typeface="Times New Roman" panose="02020603050405020304" pitchFamily="18" charset="0"/>
              </a:rPr>
              <a:t>FY24 - $602M</a:t>
            </a:r>
          </a:p>
          <a:p>
            <a:pPr lvl="1"/>
            <a:r>
              <a:rPr lang="en-US" altLang="en-US" sz="1100" dirty="0">
                <a:cs typeface="Times New Roman" panose="02020603050405020304" pitchFamily="18" charset="0"/>
              </a:rPr>
              <a:t>FY25 - $613M</a:t>
            </a:r>
          </a:p>
          <a:p>
            <a:pPr lvl="1"/>
            <a:r>
              <a:rPr lang="en-US" altLang="en-US" sz="1100" dirty="0">
                <a:cs typeface="Times New Roman" panose="02020603050405020304" pitchFamily="18" charset="0"/>
              </a:rPr>
              <a:t>FY26 - $628M</a:t>
            </a:r>
          </a:p>
          <a:p>
            <a:pPr marL="406400" lvl="1" indent="0">
              <a:buNone/>
            </a:pPr>
            <a:endParaRPr lang="en-US" altLang="en-US" sz="900" dirty="0">
              <a:cs typeface="Times New Roman" panose="02020603050405020304" pitchFamily="18" charset="0"/>
            </a:endParaRPr>
          </a:p>
          <a:p>
            <a:r>
              <a:rPr lang="en-US" altLang="en-US" sz="1200" dirty="0">
                <a:cs typeface="Times New Roman" panose="02020603050405020304" pitchFamily="18" charset="0"/>
              </a:rPr>
              <a:t>Safety and Planning set-asides at 4%</a:t>
            </a:r>
          </a:p>
          <a:p>
            <a:r>
              <a:rPr lang="en-US" altLang="en-US" sz="1200" dirty="0">
                <a:cs typeface="Times New Roman" panose="02020603050405020304" pitchFamily="18" charset="0"/>
              </a:rPr>
              <a:t>Bridge program</a:t>
            </a:r>
          </a:p>
          <a:p>
            <a:pPr lvl="1"/>
            <a:r>
              <a:rPr lang="en-US" altLang="en-US" sz="1200" dirty="0">
                <a:cs typeface="Times New Roman" panose="02020603050405020304" pitchFamily="18" charset="0"/>
              </a:rPr>
              <a:t> 3% </a:t>
            </a:r>
            <a:r>
              <a:rPr lang="en-US" altLang="en-US" sz="1100" dirty="0">
                <a:cs typeface="Times New Roman" panose="02020603050405020304" pitchFamily="18" charset="0"/>
              </a:rPr>
              <a:t>set-asides removed</a:t>
            </a:r>
          </a:p>
          <a:p>
            <a:pPr lvl="1"/>
            <a:r>
              <a:rPr lang="en-US" altLang="en-US" sz="1100" dirty="0">
                <a:cs typeface="Times New Roman" panose="02020603050405020304" pitchFamily="18" charset="0"/>
              </a:rPr>
              <a:t>$165M per year + $20M per year</a:t>
            </a:r>
          </a:p>
          <a:p>
            <a:r>
              <a:rPr lang="en-US" altLang="en-US" sz="1200" dirty="0">
                <a:cs typeface="Times New Roman" panose="02020603050405020304" pitchFamily="18" charset="0"/>
              </a:rPr>
              <a:t>PM&amp;O 5% </a:t>
            </a:r>
          </a:p>
          <a:p>
            <a:r>
              <a:rPr lang="en-US" altLang="en-US" sz="1200" dirty="0">
                <a:cs typeface="Times New Roman" panose="02020603050405020304" pitchFamily="18" charset="0"/>
              </a:rPr>
              <a:t>High Priority Project Program refunded, $9M</a:t>
            </a:r>
          </a:p>
          <a:p>
            <a:pPr>
              <a:buFont typeface="Wingdings" panose="05000000000000000000" pitchFamily="2" charset="2"/>
              <a:buNone/>
            </a:pPr>
            <a:endParaRPr lang="en-US" altLang="en-US" sz="1200" dirty="0">
              <a:cs typeface="Times New Roman" panose="02020603050405020304" pitchFamily="18" charset="0"/>
            </a:endParaRPr>
          </a:p>
          <a:p>
            <a:r>
              <a:rPr lang="en-US" altLang="en-US" sz="1200" dirty="0">
                <a:cs typeface="Times New Roman" panose="02020603050405020304" pitchFamily="18" charset="0"/>
              </a:rPr>
              <a:t>Data Collection Requirement – </a:t>
            </a:r>
            <a:r>
              <a:rPr lang="en-US" altLang="en-US" sz="1200" dirty="0">
                <a:solidFill>
                  <a:srgbClr val="FF0000"/>
                </a:solidFill>
                <a:cs typeface="Times New Roman" panose="02020603050405020304" pitchFamily="18" charset="0"/>
              </a:rPr>
              <a:t>Due 31 December!</a:t>
            </a:r>
            <a:endParaRPr lang="en-US" altLang="en-US" sz="1100" dirty="0">
              <a:cs typeface="Times New Roman" panose="02020603050405020304" pitchFamily="18" charset="0"/>
            </a:endParaRPr>
          </a:p>
          <a:p>
            <a:pPr lvl="1"/>
            <a:r>
              <a:rPr lang="en-US" altLang="en-US" sz="1100" dirty="0">
                <a:cs typeface="Times New Roman" panose="02020603050405020304" pitchFamily="18" charset="0"/>
              </a:rPr>
              <a:t>New system for PORT reporting</a:t>
            </a:r>
          </a:p>
          <a:p>
            <a:pPr lvl="1"/>
            <a:r>
              <a:rPr lang="en-US" altLang="en-US" sz="1100" dirty="0">
                <a:cs typeface="Times New Roman" panose="02020603050405020304" pitchFamily="18" charset="0"/>
              </a:rPr>
              <a:t>Names of projects and activities</a:t>
            </a:r>
          </a:p>
          <a:p>
            <a:pPr lvl="1"/>
            <a:r>
              <a:rPr lang="en-US" altLang="en-US" sz="1100" dirty="0">
                <a:cs typeface="Times New Roman" panose="02020603050405020304" pitchFamily="18" charset="0"/>
              </a:rPr>
              <a:t>Obligations and expenditures</a:t>
            </a:r>
          </a:p>
          <a:p>
            <a:pPr lvl="1"/>
            <a:r>
              <a:rPr lang="en-US" altLang="en-US" sz="1100" dirty="0">
                <a:cs typeface="Times New Roman" panose="02020603050405020304" pitchFamily="18" charset="0"/>
              </a:rPr>
              <a:t>Jobs created and retained</a:t>
            </a:r>
            <a:endParaRPr lang="en-US" altLang="en-US" sz="1200" dirty="0">
              <a:cs typeface="Times New Roman" panose="02020603050405020304" pitchFamily="18" charset="0"/>
            </a:endParaRPr>
          </a:p>
        </p:txBody>
      </p:sp>
      <p:sp>
        <p:nvSpPr>
          <p:cNvPr id="19459" name="Title 2">
            <a:extLst>
              <a:ext uri="{FF2B5EF4-FFF2-40B4-BE49-F238E27FC236}">
                <a16:creationId xmlns:a16="http://schemas.microsoft.com/office/drawing/2014/main" id="{CF04FAB3-0C66-4220-A76F-99A56D38C8F5}"/>
              </a:ext>
            </a:extLst>
          </p:cNvPr>
          <p:cNvSpPr>
            <a:spLocks noGrp="1"/>
          </p:cNvSpPr>
          <p:nvPr>
            <p:ph type="title" idx="4294967295"/>
          </p:nvPr>
        </p:nvSpPr>
        <p:spPr>
          <a:xfrm>
            <a:off x="457200" y="274638"/>
            <a:ext cx="8229600" cy="792162"/>
          </a:xfrm>
        </p:spPr>
        <p:txBody>
          <a:bodyPr/>
          <a:lstStyle/>
          <a:p>
            <a:r>
              <a:rPr lang="en-US" sz="2400" dirty="0"/>
              <a:t>Infrastructure Investment and Jobs Act</a:t>
            </a:r>
            <a:br>
              <a:rPr lang="en-US" altLang="en-US" dirty="0"/>
            </a:br>
            <a:r>
              <a:rPr lang="en-US" altLang="en-US" sz="2000" dirty="0"/>
              <a:t>(</a:t>
            </a:r>
            <a:r>
              <a:rPr lang="en-US" sz="2000" dirty="0"/>
              <a:t>Surface Transportation Reauthorization</a:t>
            </a:r>
            <a:r>
              <a:rPr lang="en-US" altLang="en-US" sz="2000" dirty="0"/>
              <a:t>)</a:t>
            </a:r>
          </a:p>
        </p:txBody>
      </p:sp>
      <p:pic>
        <p:nvPicPr>
          <p:cNvPr id="12" name="Picture 3" descr="C:\Users\Owner\Desktop\TRANSPORTATION SYMPOSIUM PRESENTATION\DSC03024 (3).jpg">
            <a:extLst>
              <a:ext uri="{FF2B5EF4-FFF2-40B4-BE49-F238E27FC236}">
                <a16:creationId xmlns:a16="http://schemas.microsoft.com/office/drawing/2014/main" id="{6176269E-6A65-4288-8618-A2AE79DC89DA}"/>
              </a:ext>
            </a:extLst>
          </p:cNvPr>
          <p:cNvPicPr>
            <a:picLocks noChangeAspect="1"/>
          </p:cNvPicPr>
          <p:nvPr/>
        </p:nvPicPr>
        <p:blipFill>
          <a:blip r:embed="rId3"/>
          <a:srcRect/>
          <a:stretch>
            <a:fillRect/>
          </a:stretch>
        </p:blipFill>
        <p:spPr bwMode="auto">
          <a:xfrm>
            <a:off x="4633913" y="3930650"/>
            <a:ext cx="3036887" cy="2276475"/>
          </a:xfrm>
          <a:prstGeom prst="rect">
            <a:avLst/>
          </a:prstGeom>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9" descr="A dirt road&#10;&#10;Description automatically generated">
            <a:extLst>
              <a:ext uri="{FF2B5EF4-FFF2-40B4-BE49-F238E27FC236}">
                <a16:creationId xmlns:a16="http://schemas.microsoft.com/office/drawing/2014/main" id="{2EFB6AF0-2E67-4A63-AFD3-F5A146B300B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02375" y="2589213"/>
            <a:ext cx="273685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Box 2">
            <a:extLst>
              <a:ext uri="{FF2B5EF4-FFF2-40B4-BE49-F238E27FC236}">
                <a16:creationId xmlns:a16="http://schemas.microsoft.com/office/drawing/2014/main" id="{AC5DF642-BC13-4CC5-A5AE-B94334CBFA08}"/>
              </a:ext>
            </a:extLst>
          </p:cNvPr>
          <p:cNvSpPr txBox="1">
            <a:spLocks noChangeArrowheads="1"/>
          </p:cNvSpPr>
          <p:nvPr/>
        </p:nvSpPr>
        <p:spPr bwMode="auto">
          <a:xfrm>
            <a:off x="4633913" y="3938588"/>
            <a:ext cx="23606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000" i="1">
                <a:solidFill>
                  <a:schemeClr val="tx1"/>
                </a:solidFill>
              </a:rPr>
              <a:t>Making Ice Road Markers</a:t>
            </a:r>
          </a:p>
        </p:txBody>
      </p:sp>
      <p:pic>
        <p:nvPicPr>
          <p:cNvPr id="11" name="Picture 10">
            <a:extLst>
              <a:ext uri="{FF2B5EF4-FFF2-40B4-BE49-F238E27FC236}">
                <a16:creationId xmlns:a16="http://schemas.microsoft.com/office/drawing/2014/main" id="{67311124-01AD-4063-8230-46D1BE864168}"/>
              </a:ext>
            </a:extLst>
          </p:cNvPr>
          <p:cNvPicPr>
            <a:picLocks noChangeAspect="1"/>
          </p:cNvPicPr>
          <p:nvPr/>
        </p:nvPicPr>
        <p:blipFill>
          <a:blip r:embed="rId5"/>
          <a:stretch>
            <a:fillRect/>
          </a:stretch>
        </p:blipFill>
        <p:spPr>
          <a:xfrm>
            <a:off x="4221163" y="1322388"/>
            <a:ext cx="2773362" cy="2079625"/>
          </a:xfrm>
          <a:prstGeom prst="rect">
            <a:avLst/>
          </a:prstGeom>
          <a:effectLst>
            <a:outerShdw blurRad="190500" algn="tl" rotWithShape="0">
              <a:srgbClr val="000000">
                <a:alpha val="70000"/>
              </a:srgbClr>
            </a:outerShdw>
          </a:effectLst>
        </p:spPr>
      </p:pic>
      <p:sp>
        <p:nvSpPr>
          <p:cNvPr id="19464" name="TextBox 2">
            <a:extLst>
              <a:ext uri="{FF2B5EF4-FFF2-40B4-BE49-F238E27FC236}">
                <a16:creationId xmlns:a16="http://schemas.microsoft.com/office/drawing/2014/main" id="{F8D62A0B-0EEC-4CBE-B03C-5700688EAD22}"/>
              </a:ext>
            </a:extLst>
          </p:cNvPr>
          <p:cNvSpPr txBox="1">
            <a:spLocks noChangeArrowheads="1"/>
          </p:cNvSpPr>
          <p:nvPr/>
        </p:nvSpPr>
        <p:spPr bwMode="auto">
          <a:xfrm>
            <a:off x="4360863" y="1322388"/>
            <a:ext cx="23606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000" i="1">
                <a:solidFill>
                  <a:schemeClr val="tx1"/>
                </a:solidFill>
              </a:rPr>
              <a:t>Nunapitchuk City Dock</a:t>
            </a:r>
          </a:p>
        </p:txBody>
      </p:sp>
      <p:sp>
        <p:nvSpPr>
          <p:cNvPr id="19465" name="TextBox 2">
            <a:extLst>
              <a:ext uri="{FF2B5EF4-FFF2-40B4-BE49-F238E27FC236}">
                <a16:creationId xmlns:a16="http://schemas.microsoft.com/office/drawing/2014/main" id="{F3358D5F-9160-41C5-A08A-90FA192F1464}"/>
              </a:ext>
            </a:extLst>
          </p:cNvPr>
          <p:cNvSpPr txBox="1">
            <a:spLocks noChangeArrowheads="1"/>
          </p:cNvSpPr>
          <p:nvPr/>
        </p:nvSpPr>
        <p:spPr bwMode="auto">
          <a:xfrm>
            <a:off x="6927850" y="2589213"/>
            <a:ext cx="23606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000" i="1">
                <a:solidFill>
                  <a:schemeClr val="tx1"/>
                </a:solidFill>
              </a:rPr>
              <a:t>Chalkyitsik Landfill Access Road</a:t>
            </a:r>
          </a:p>
        </p:txBody>
      </p:sp>
    </p:spTree>
    <p:extLst>
      <p:ext uri="{BB962C8B-B14F-4D97-AF65-F5344CB8AC3E}">
        <p14:creationId xmlns:p14="http://schemas.microsoft.com/office/powerpoint/2010/main" val="412790280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5">
            <a:extLst>
              <a:ext uri="{FF2B5EF4-FFF2-40B4-BE49-F238E27FC236}">
                <a16:creationId xmlns:a16="http://schemas.microsoft.com/office/drawing/2014/main" id="{AC82E862-C997-45D5-87F4-799A0F170092}"/>
              </a:ext>
            </a:extLst>
          </p:cNvPr>
          <p:cNvGraphicFramePr>
            <a:graphicFrameLocks noGrp="1"/>
          </p:cNvGraphicFramePr>
          <p:nvPr>
            <p:ph idx="1"/>
            <p:extLst>
              <p:ext uri="{D42A27DB-BD31-4B8C-83A1-F6EECF244321}">
                <p14:modId xmlns:p14="http://schemas.microsoft.com/office/powerpoint/2010/main" val="3023879649"/>
              </p:ext>
            </p:extLst>
          </p:nvPr>
        </p:nvGraphicFramePr>
        <p:xfrm>
          <a:off x="385317" y="1231761"/>
          <a:ext cx="8498333" cy="4968875"/>
        </p:xfrm>
        <a:graphic>
          <a:graphicData uri="http://schemas.openxmlformats.org/drawingml/2006/chart">
            <c:chart xmlns:c="http://schemas.openxmlformats.org/drawingml/2006/chart" xmlns:r="http://schemas.openxmlformats.org/officeDocument/2006/relationships" r:id="rId3"/>
          </a:graphicData>
        </a:graphic>
      </p:graphicFrame>
      <p:sp>
        <p:nvSpPr>
          <p:cNvPr id="25603" name="Title 1">
            <a:extLst>
              <a:ext uri="{FF2B5EF4-FFF2-40B4-BE49-F238E27FC236}">
                <a16:creationId xmlns:a16="http://schemas.microsoft.com/office/drawing/2014/main" id="{5E212EEE-12E2-4499-8FDF-48264A1D2685}"/>
              </a:ext>
            </a:extLst>
          </p:cNvPr>
          <p:cNvSpPr>
            <a:spLocks noGrp="1"/>
          </p:cNvSpPr>
          <p:nvPr>
            <p:ph type="title" idx="4294967295"/>
          </p:nvPr>
        </p:nvSpPr>
        <p:spPr>
          <a:xfrm>
            <a:off x="1316038" y="285750"/>
            <a:ext cx="6337300" cy="658813"/>
          </a:xfrm>
        </p:spPr>
        <p:txBody>
          <a:bodyPr/>
          <a:lstStyle/>
          <a:p>
            <a:br>
              <a:rPr lang="en-US" altLang="en-US" sz="1400" u="sng" dirty="0">
                <a:solidFill>
                  <a:schemeClr val="tx1"/>
                </a:solidFill>
              </a:rPr>
            </a:br>
            <a:r>
              <a:rPr lang="en-US" altLang="en-US" sz="2800" dirty="0"/>
              <a:t>Annual TTP Funding ($</a:t>
            </a:r>
            <a:r>
              <a:rPr lang="en-US" altLang="en-US" sz="2800" dirty="0" err="1"/>
              <a:t>Ms</a:t>
            </a:r>
            <a:r>
              <a:rPr lang="en-US" altLang="en-US" sz="2800" dirty="0"/>
              <a:t>)</a:t>
            </a:r>
            <a:br>
              <a:rPr lang="en-US" altLang="en-US" sz="2400" dirty="0"/>
            </a:br>
            <a:r>
              <a:rPr lang="en-US" altLang="en-US" sz="1400" dirty="0">
                <a:solidFill>
                  <a:schemeClr val="tx1"/>
                </a:solidFill>
              </a:rPr>
              <a:t>Total Funding = $928M (18 Years)</a:t>
            </a:r>
            <a:br>
              <a:rPr lang="en-US" altLang="en-US" sz="1400" dirty="0"/>
            </a:br>
            <a:endParaRPr lang="en-US" altLang="en-US" sz="1400" dirty="0"/>
          </a:p>
        </p:txBody>
      </p:sp>
      <p:sp>
        <p:nvSpPr>
          <p:cNvPr id="25604" name="Slide Number Placeholder 3">
            <a:extLst>
              <a:ext uri="{FF2B5EF4-FFF2-40B4-BE49-F238E27FC236}">
                <a16:creationId xmlns:a16="http://schemas.microsoft.com/office/drawing/2014/main" id="{CB7F6D57-24A1-48AA-BABD-4022378D88B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nSpc>
                <a:spcPct val="100000"/>
              </a:lnSpc>
              <a:spcBef>
                <a:spcPct val="0"/>
              </a:spcBef>
              <a:buClrTx/>
              <a:buSzTx/>
              <a:buFontTx/>
              <a:buNone/>
            </a:pPr>
            <a:fld id="{0CD0F73A-32C5-47BA-B913-9D44FA3B89EC}" type="slidenum">
              <a:rPr lang="en-US" altLang="en-US" sz="1000" b="0">
                <a:solidFill>
                  <a:srgbClr val="969696"/>
                </a:solidFill>
              </a:rPr>
              <a:pPr>
                <a:lnSpc>
                  <a:spcPct val="100000"/>
                </a:lnSpc>
                <a:spcBef>
                  <a:spcPct val="0"/>
                </a:spcBef>
                <a:buClrTx/>
                <a:buSzTx/>
                <a:buFontTx/>
                <a:buNone/>
              </a:pPr>
              <a:t>14</a:t>
            </a:fld>
            <a:endParaRPr lang="en-US" altLang="en-US" sz="1000" b="0">
              <a:solidFill>
                <a:schemeClr val="bg2"/>
              </a:solidFill>
            </a:endParaRPr>
          </a:p>
        </p:txBody>
      </p:sp>
      <p:sp>
        <p:nvSpPr>
          <p:cNvPr id="25605" name="TextBox 4">
            <a:extLst>
              <a:ext uri="{FF2B5EF4-FFF2-40B4-BE49-F238E27FC236}">
                <a16:creationId xmlns:a16="http://schemas.microsoft.com/office/drawing/2014/main" id="{0BC78D15-3C74-491E-AC58-E648FFA3D12F}"/>
              </a:ext>
            </a:extLst>
          </p:cNvPr>
          <p:cNvSpPr txBox="1">
            <a:spLocks noChangeArrowheads="1"/>
          </p:cNvSpPr>
          <p:nvPr/>
        </p:nvSpPr>
        <p:spPr bwMode="auto">
          <a:xfrm>
            <a:off x="144379" y="3275012"/>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400" dirty="0">
                <a:solidFill>
                  <a:schemeClr val="tx1"/>
                </a:solidFill>
              </a:rPr>
              <a:t>$M</a:t>
            </a:r>
          </a:p>
        </p:txBody>
      </p:sp>
      <p:sp>
        <p:nvSpPr>
          <p:cNvPr id="10" name="Left-Right Arrow Callout 9">
            <a:extLst>
              <a:ext uri="{FF2B5EF4-FFF2-40B4-BE49-F238E27FC236}">
                <a16:creationId xmlns:a16="http://schemas.microsoft.com/office/drawing/2014/main" id="{E7672236-4391-4845-86D9-F334D7BB1C6C}"/>
              </a:ext>
            </a:extLst>
          </p:cNvPr>
          <p:cNvSpPr/>
          <p:nvPr/>
        </p:nvSpPr>
        <p:spPr bwMode="auto">
          <a:xfrm>
            <a:off x="1023938" y="5676189"/>
            <a:ext cx="2233612" cy="207962"/>
          </a:xfrm>
          <a:prstGeom prst="leftRightArrowCallout">
            <a:avLst>
              <a:gd name="adj1" fmla="val 25000"/>
              <a:gd name="adj2" fmla="val 25000"/>
              <a:gd name="adj3" fmla="val 25000"/>
              <a:gd name="adj4" fmla="val 60806"/>
            </a:avLst>
          </a:prstGeom>
          <a:solidFill>
            <a:schemeClr val="accent1">
              <a:lumMod val="20000"/>
              <a:lumOff val="80000"/>
            </a:schemeClr>
          </a:solidFill>
          <a:ln w="12700" cap="flat" cmpd="sng" algn="ctr">
            <a:solidFill>
              <a:schemeClr val="tx1"/>
            </a:solidFill>
            <a:prstDash val="solid"/>
            <a:round/>
            <a:headEnd type="none" w="med" len="med"/>
            <a:tailEnd type="none" w="med" len="med"/>
          </a:ln>
          <a:effectLst/>
        </p:spPr>
        <p:txBody>
          <a:bodyPr/>
          <a:lstStyle/>
          <a:p>
            <a:pPr algn="ctr">
              <a:defRPr/>
            </a:pPr>
            <a:r>
              <a:rPr lang="en-US" sz="700" dirty="0">
                <a:latin typeface="Arial" charset="0"/>
                <a:cs typeface="Arial" charset="0"/>
              </a:rPr>
              <a:t>SAFETEA-LU</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EB11F8DC-3328-47AF-9E57-D084C2280ED0}"/>
              </a:ext>
            </a:extLst>
          </p:cNvPr>
          <p:cNvSpPr>
            <a:spLocks noGrp="1"/>
          </p:cNvSpPr>
          <p:nvPr>
            <p:ph type="title"/>
          </p:nvPr>
        </p:nvSpPr>
        <p:spPr/>
        <p:txBody>
          <a:bodyPr/>
          <a:lstStyle/>
          <a:p>
            <a:r>
              <a:rPr lang="en-US" altLang="en-US"/>
              <a:t>TTP Funds Flow</a:t>
            </a:r>
          </a:p>
        </p:txBody>
      </p:sp>
      <p:sp>
        <p:nvSpPr>
          <p:cNvPr id="21507" name="Slide Number Placeholder 2">
            <a:extLst>
              <a:ext uri="{FF2B5EF4-FFF2-40B4-BE49-F238E27FC236}">
                <a16:creationId xmlns:a16="http://schemas.microsoft.com/office/drawing/2014/main" id="{E8FB1B18-44FE-4C4D-991F-DF129120F532}"/>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nSpc>
                <a:spcPct val="100000"/>
              </a:lnSpc>
              <a:spcBef>
                <a:spcPct val="0"/>
              </a:spcBef>
              <a:buClrTx/>
              <a:buSzTx/>
              <a:buFontTx/>
              <a:buNone/>
            </a:pPr>
            <a:fld id="{54AD5AB8-B110-4288-BD29-0B0486265866}" type="slidenum">
              <a:rPr lang="en-US" altLang="en-US" sz="1000" b="0">
                <a:solidFill>
                  <a:srgbClr val="969696"/>
                </a:solidFill>
              </a:rPr>
              <a:pPr>
                <a:lnSpc>
                  <a:spcPct val="100000"/>
                </a:lnSpc>
                <a:spcBef>
                  <a:spcPct val="0"/>
                </a:spcBef>
                <a:buClrTx/>
                <a:buSzTx/>
                <a:buFontTx/>
                <a:buNone/>
              </a:pPr>
              <a:t>15</a:t>
            </a:fld>
            <a:endParaRPr lang="en-US" altLang="en-US" sz="1000" b="0">
              <a:solidFill>
                <a:schemeClr val="bg2"/>
              </a:solidFill>
            </a:endParaRPr>
          </a:p>
        </p:txBody>
      </p:sp>
      <p:pic>
        <p:nvPicPr>
          <p:cNvPr id="21508" name="Picture 2" descr="U:\Regional Road Engineer (Stu's Files)\Briefings\Symposium 2018\2018-03-01 DOT Symbol.jpg">
            <a:extLst>
              <a:ext uri="{FF2B5EF4-FFF2-40B4-BE49-F238E27FC236}">
                <a16:creationId xmlns:a16="http://schemas.microsoft.com/office/drawing/2014/main" id="{D4500028-2937-47E3-B00E-BEA129408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75" y="1516063"/>
            <a:ext cx="15017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509" name="Straight Arrow Connector 4">
            <a:extLst>
              <a:ext uri="{FF2B5EF4-FFF2-40B4-BE49-F238E27FC236}">
                <a16:creationId xmlns:a16="http://schemas.microsoft.com/office/drawing/2014/main" id="{3C45B0CC-2B81-4F1C-B53A-01D662E66813}"/>
              </a:ext>
            </a:extLst>
          </p:cNvPr>
          <p:cNvCxnSpPr>
            <a:cxnSpLocks noChangeShapeType="1"/>
            <a:stCxn id="21508" idx="2"/>
          </p:cNvCxnSpPr>
          <p:nvPr/>
        </p:nvCxnSpPr>
        <p:spPr bwMode="auto">
          <a:xfrm flipH="1">
            <a:off x="3124201" y="2987675"/>
            <a:ext cx="55562" cy="882651"/>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510" name="Straight Arrow Connector 9">
            <a:extLst>
              <a:ext uri="{FF2B5EF4-FFF2-40B4-BE49-F238E27FC236}">
                <a16:creationId xmlns:a16="http://schemas.microsoft.com/office/drawing/2014/main" id="{56364767-0898-4411-BBC6-1FFEEAD68A6C}"/>
              </a:ext>
            </a:extLst>
          </p:cNvPr>
          <p:cNvCxnSpPr>
            <a:cxnSpLocks noChangeShapeType="1"/>
          </p:cNvCxnSpPr>
          <p:nvPr/>
        </p:nvCxnSpPr>
        <p:spPr bwMode="auto">
          <a:xfrm>
            <a:off x="1882775" y="2322513"/>
            <a:ext cx="509588" cy="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21511" name="Picture 3" descr="U:\Regional Road Engineer (Stu's Files)\Briefings\Symposium 2018\2018-03-01 Dept of Treasury Symbol.png">
            <a:extLst>
              <a:ext uri="{FF2B5EF4-FFF2-40B4-BE49-F238E27FC236}">
                <a16:creationId xmlns:a16="http://schemas.microsoft.com/office/drawing/2014/main" id="{4200D538-711B-4072-9A5B-D45A24C01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63" y="1573213"/>
            <a:ext cx="13874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TextBox 23">
            <a:extLst>
              <a:ext uri="{FF2B5EF4-FFF2-40B4-BE49-F238E27FC236}">
                <a16:creationId xmlns:a16="http://schemas.microsoft.com/office/drawing/2014/main" id="{FE59D644-B8E9-4F5D-815E-EF9B0DBD95DC}"/>
              </a:ext>
            </a:extLst>
          </p:cNvPr>
          <p:cNvSpPr txBox="1">
            <a:spLocks noChangeArrowheads="1"/>
          </p:cNvSpPr>
          <p:nvPr/>
        </p:nvSpPr>
        <p:spPr bwMode="auto">
          <a:xfrm>
            <a:off x="2392363" y="3823363"/>
            <a:ext cx="15255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en-US" altLang="en-US" sz="1600" dirty="0">
                <a:solidFill>
                  <a:schemeClr val="tx1"/>
                </a:solidFill>
              </a:rPr>
              <a:t>FHWA</a:t>
            </a:r>
          </a:p>
        </p:txBody>
      </p:sp>
      <p:sp>
        <p:nvSpPr>
          <p:cNvPr id="21513" name="TextBox 26">
            <a:extLst>
              <a:ext uri="{FF2B5EF4-FFF2-40B4-BE49-F238E27FC236}">
                <a16:creationId xmlns:a16="http://schemas.microsoft.com/office/drawing/2014/main" id="{E4266CC4-3194-46FB-ADF5-F78769548FF1}"/>
              </a:ext>
            </a:extLst>
          </p:cNvPr>
          <p:cNvSpPr txBox="1">
            <a:spLocks noChangeArrowheads="1"/>
          </p:cNvSpPr>
          <p:nvPr/>
        </p:nvSpPr>
        <p:spPr bwMode="auto">
          <a:xfrm>
            <a:off x="2309952" y="5056188"/>
            <a:ext cx="1527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en-US" altLang="en-US" sz="1600">
                <a:solidFill>
                  <a:schemeClr val="tx1"/>
                </a:solidFill>
              </a:rPr>
              <a:t>Tribe</a:t>
            </a:r>
          </a:p>
        </p:txBody>
      </p:sp>
      <p:pic>
        <p:nvPicPr>
          <p:cNvPr id="21514" name="Picture 4" descr="U:\Regional Road Engineer (Stu's Files)\Briefings\Symposium 2018\2018-03-01 BIA Symbol.png">
            <a:extLst>
              <a:ext uri="{FF2B5EF4-FFF2-40B4-BE49-F238E27FC236}">
                <a16:creationId xmlns:a16="http://schemas.microsoft.com/office/drawing/2014/main" id="{EE68F2A1-D67B-4E26-8552-E877C8D8B0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7963" y="1535113"/>
            <a:ext cx="1481137"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5" name="TextBox 28">
            <a:extLst>
              <a:ext uri="{FF2B5EF4-FFF2-40B4-BE49-F238E27FC236}">
                <a16:creationId xmlns:a16="http://schemas.microsoft.com/office/drawing/2014/main" id="{FAEF8A0F-1482-4686-B753-E52D483C3DEE}"/>
              </a:ext>
            </a:extLst>
          </p:cNvPr>
          <p:cNvSpPr txBox="1">
            <a:spLocks noChangeArrowheads="1"/>
          </p:cNvSpPr>
          <p:nvPr/>
        </p:nvSpPr>
        <p:spPr bwMode="auto">
          <a:xfrm>
            <a:off x="3475155" y="3671155"/>
            <a:ext cx="1946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en-US" altLang="en-US" sz="1600">
                <a:solidFill>
                  <a:schemeClr val="tx1"/>
                </a:solidFill>
              </a:rPr>
              <a:t>Office of Self- Governance</a:t>
            </a:r>
          </a:p>
        </p:txBody>
      </p:sp>
      <p:sp>
        <p:nvSpPr>
          <p:cNvPr id="21516" name="TextBox 29">
            <a:extLst>
              <a:ext uri="{FF2B5EF4-FFF2-40B4-BE49-F238E27FC236}">
                <a16:creationId xmlns:a16="http://schemas.microsoft.com/office/drawing/2014/main" id="{15C8D094-F1BD-46E9-9572-61E63F93BBAF}"/>
              </a:ext>
            </a:extLst>
          </p:cNvPr>
          <p:cNvSpPr txBox="1">
            <a:spLocks noChangeArrowheads="1"/>
          </p:cNvSpPr>
          <p:nvPr/>
        </p:nvSpPr>
        <p:spPr bwMode="auto">
          <a:xfrm>
            <a:off x="5257800" y="5062538"/>
            <a:ext cx="1527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en-US" altLang="en-US" sz="1600">
                <a:solidFill>
                  <a:schemeClr val="tx1"/>
                </a:solidFill>
              </a:rPr>
              <a:t>Tribe</a:t>
            </a:r>
          </a:p>
        </p:txBody>
      </p:sp>
      <p:sp>
        <p:nvSpPr>
          <p:cNvPr id="21517" name="TextBox 30">
            <a:extLst>
              <a:ext uri="{FF2B5EF4-FFF2-40B4-BE49-F238E27FC236}">
                <a16:creationId xmlns:a16="http://schemas.microsoft.com/office/drawing/2014/main" id="{BA75AC8D-87D9-40D4-9775-6372C5ED95DD}"/>
              </a:ext>
            </a:extLst>
          </p:cNvPr>
          <p:cNvSpPr txBox="1">
            <a:spLocks noChangeArrowheads="1"/>
          </p:cNvSpPr>
          <p:nvPr/>
        </p:nvSpPr>
        <p:spPr bwMode="auto">
          <a:xfrm>
            <a:off x="3698993" y="5060218"/>
            <a:ext cx="15271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en-US" altLang="en-US" sz="1600" dirty="0">
                <a:solidFill>
                  <a:schemeClr val="tx1"/>
                </a:solidFill>
              </a:rPr>
              <a:t>Tribe</a:t>
            </a:r>
          </a:p>
        </p:txBody>
      </p:sp>
      <p:sp>
        <p:nvSpPr>
          <p:cNvPr id="21518" name="TextBox 31">
            <a:extLst>
              <a:ext uri="{FF2B5EF4-FFF2-40B4-BE49-F238E27FC236}">
                <a16:creationId xmlns:a16="http://schemas.microsoft.com/office/drawing/2014/main" id="{E9A8B541-4952-49AC-A047-18FC85D5A686}"/>
              </a:ext>
            </a:extLst>
          </p:cNvPr>
          <p:cNvSpPr txBox="1">
            <a:spLocks noChangeArrowheads="1"/>
          </p:cNvSpPr>
          <p:nvPr/>
        </p:nvSpPr>
        <p:spPr bwMode="auto">
          <a:xfrm>
            <a:off x="5273675" y="3692525"/>
            <a:ext cx="15271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en-US" altLang="en-US" sz="1600">
                <a:solidFill>
                  <a:schemeClr val="tx1"/>
                </a:solidFill>
              </a:rPr>
              <a:t>BIA AK Region</a:t>
            </a:r>
          </a:p>
        </p:txBody>
      </p:sp>
      <p:cxnSp>
        <p:nvCxnSpPr>
          <p:cNvPr id="21519" name="Straight Arrow Connector 38">
            <a:extLst>
              <a:ext uri="{FF2B5EF4-FFF2-40B4-BE49-F238E27FC236}">
                <a16:creationId xmlns:a16="http://schemas.microsoft.com/office/drawing/2014/main" id="{6522ADAC-7A09-4467-A989-4151208578B5}"/>
              </a:ext>
            </a:extLst>
          </p:cNvPr>
          <p:cNvCxnSpPr>
            <a:cxnSpLocks noChangeShapeType="1"/>
          </p:cNvCxnSpPr>
          <p:nvPr/>
        </p:nvCxnSpPr>
        <p:spPr bwMode="auto">
          <a:xfrm flipH="1">
            <a:off x="4714993" y="2910743"/>
            <a:ext cx="706437" cy="760412"/>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520" name="Straight Arrow Connector 39">
            <a:extLst>
              <a:ext uri="{FF2B5EF4-FFF2-40B4-BE49-F238E27FC236}">
                <a16:creationId xmlns:a16="http://schemas.microsoft.com/office/drawing/2014/main" id="{9FD7C7C1-452B-4167-BE19-75C3AE3780EF}"/>
              </a:ext>
            </a:extLst>
          </p:cNvPr>
          <p:cNvCxnSpPr>
            <a:cxnSpLocks noChangeShapeType="1"/>
          </p:cNvCxnSpPr>
          <p:nvPr/>
        </p:nvCxnSpPr>
        <p:spPr bwMode="auto">
          <a:xfrm>
            <a:off x="3079890" y="4191000"/>
            <a:ext cx="0" cy="8128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521" name="Straight Arrow Connector 43">
            <a:extLst>
              <a:ext uri="{FF2B5EF4-FFF2-40B4-BE49-F238E27FC236}">
                <a16:creationId xmlns:a16="http://schemas.microsoft.com/office/drawing/2014/main" id="{B8B4C5A0-4FD0-4594-9F0F-CCC1EB5D97E6}"/>
              </a:ext>
            </a:extLst>
          </p:cNvPr>
          <p:cNvCxnSpPr>
            <a:cxnSpLocks noChangeShapeType="1"/>
            <a:stCxn id="21515" idx="2"/>
          </p:cNvCxnSpPr>
          <p:nvPr/>
        </p:nvCxnSpPr>
        <p:spPr bwMode="auto">
          <a:xfrm>
            <a:off x="4448293" y="4255355"/>
            <a:ext cx="0" cy="78105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522" name="Straight Arrow Connector 44">
            <a:extLst>
              <a:ext uri="{FF2B5EF4-FFF2-40B4-BE49-F238E27FC236}">
                <a16:creationId xmlns:a16="http://schemas.microsoft.com/office/drawing/2014/main" id="{265C473F-CCC6-4E56-A300-E1333CC3188B}"/>
              </a:ext>
            </a:extLst>
          </p:cNvPr>
          <p:cNvCxnSpPr>
            <a:cxnSpLocks noChangeShapeType="1"/>
          </p:cNvCxnSpPr>
          <p:nvPr/>
        </p:nvCxnSpPr>
        <p:spPr bwMode="auto">
          <a:xfrm flipH="1">
            <a:off x="6030913" y="4278313"/>
            <a:ext cx="6350" cy="725487"/>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523" name="Straight Arrow Connector 46">
            <a:extLst>
              <a:ext uri="{FF2B5EF4-FFF2-40B4-BE49-F238E27FC236}">
                <a16:creationId xmlns:a16="http://schemas.microsoft.com/office/drawing/2014/main" id="{1D9E1719-9B99-4B5A-8EEE-DA338CB5C91D}"/>
              </a:ext>
            </a:extLst>
          </p:cNvPr>
          <p:cNvCxnSpPr>
            <a:cxnSpLocks noChangeShapeType="1"/>
          </p:cNvCxnSpPr>
          <p:nvPr/>
        </p:nvCxnSpPr>
        <p:spPr bwMode="auto">
          <a:xfrm>
            <a:off x="6035675" y="3008313"/>
            <a:ext cx="0" cy="684212"/>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524" name="Straight Arrow Connector 49">
            <a:extLst>
              <a:ext uri="{FF2B5EF4-FFF2-40B4-BE49-F238E27FC236}">
                <a16:creationId xmlns:a16="http://schemas.microsoft.com/office/drawing/2014/main" id="{48A39490-340D-44DD-9761-D5983A8111FB}"/>
              </a:ext>
            </a:extLst>
          </p:cNvPr>
          <p:cNvCxnSpPr>
            <a:cxnSpLocks noChangeShapeType="1"/>
          </p:cNvCxnSpPr>
          <p:nvPr/>
        </p:nvCxnSpPr>
        <p:spPr bwMode="auto">
          <a:xfrm>
            <a:off x="3960813" y="2309813"/>
            <a:ext cx="1257300" cy="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4" name="Rectangle 13">
            <a:extLst>
              <a:ext uri="{FF2B5EF4-FFF2-40B4-BE49-F238E27FC236}">
                <a16:creationId xmlns:a16="http://schemas.microsoft.com/office/drawing/2014/main" id="{AE002833-B685-4BB6-AA24-2342CCDFC2F3}"/>
              </a:ext>
            </a:extLst>
          </p:cNvPr>
          <p:cNvSpPr/>
          <p:nvPr/>
        </p:nvSpPr>
        <p:spPr>
          <a:xfrm>
            <a:off x="2205564" y="4413885"/>
            <a:ext cx="1786066" cy="253916"/>
          </a:xfrm>
          <a:prstGeom prst="rect">
            <a:avLst/>
          </a:prstGeom>
          <a:solidFill>
            <a:schemeClr val="bg1"/>
          </a:solidFill>
        </p:spPr>
        <p:txBody>
          <a:bodyPr wrap="none">
            <a:spAutoFit/>
          </a:bodyPr>
          <a:lstStyle/>
          <a:p>
            <a:pPr algn="ctr" eaLnBrk="1" hangingPunct="1">
              <a:defRPr/>
            </a:pPr>
            <a:r>
              <a:rPr lang="en-US" sz="1050"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cs typeface="Arial" charset="0"/>
              </a:rPr>
              <a:t>Program Agreement</a:t>
            </a:r>
          </a:p>
        </p:txBody>
      </p:sp>
      <p:sp>
        <p:nvSpPr>
          <p:cNvPr id="37" name="Rectangle 36">
            <a:extLst>
              <a:ext uri="{FF2B5EF4-FFF2-40B4-BE49-F238E27FC236}">
                <a16:creationId xmlns:a16="http://schemas.microsoft.com/office/drawing/2014/main" id="{B12C74FA-DAF8-4192-9D0F-EC7344F370E2}"/>
              </a:ext>
            </a:extLst>
          </p:cNvPr>
          <p:cNvSpPr/>
          <p:nvPr/>
        </p:nvSpPr>
        <p:spPr>
          <a:xfrm>
            <a:off x="3954217" y="4429401"/>
            <a:ext cx="902811" cy="253916"/>
          </a:xfrm>
          <a:prstGeom prst="rect">
            <a:avLst/>
          </a:prstGeom>
          <a:solidFill>
            <a:schemeClr val="bg1"/>
          </a:solidFill>
        </p:spPr>
        <p:txBody>
          <a:bodyPr>
            <a:spAutoFit/>
          </a:bodyPr>
          <a:lstStyle/>
          <a:p>
            <a:pPr algn="ctr" eaLnBrk="1" hangingPunct="1"/>
            <a:r>
              <a:rPr lang="en-US" sz="1050"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cs typeface="Arial" charset="0"/>
              </a:rPr>
              <a:t>Compact </a:t>
            </a:r>
          </a:p>
        </p:txBody>
      </p:sp>
      <p:sp>
        <p:nvSpPr>
          <p:cNvPr id="38" name="Rectangle 37">
            <a:extLst>
              <a:ext uri="{FF2B5EF4-FFF2-40B4-BE49-F238E27FC236}">
                <a16:creationId xmlns:a16="http://schemas.microsoft.com/office/drawing/2014/main" id="{E264E21F-C0D4-4442-BDA5-3EC1C505CE11}"/>
              </a:ext>
            </a:extLst>
          </p:cNvPr>
          <p:cNvSpPr/>
          <p:nvPr/>
        </p:nvSpPr>
        <p:spPr>
          <a:xfrm>
            <a:off x="4755218" y="4409814"/>
            <a:ext cx="2499022" cy="253916"/>
          </a:xfrm>
          <a:prstGeom prst="rect">
            <a:avLst/>
          </a:prstGeom>
          <a:solidFill>
            <a:schemeClr val="bg1"/>
          </a:solidFill>
        </p:spPr>
        <p:txBody>
          <a:bodyPr wrap="square">
            <a:spAutoFit/>
          </a:bodyPr>
          <a:lstStyle/>
          <a:p>
            <a:pPr algn="ctr" eaLnBrk="1" hangingPunct="1">
              <a:defRPr/>
            </a:pPr>
            <a:r>
              <a:rPr lang="en-US" sz="1050"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cs typeface="Arial" charset="0"/>
              </a:rPr>
              <a:t>Program Agreement</a:t>
            </a:r>
          </a:p>
        </p:txBody>
      </p:sp>
      <p:sp>
        <p:nvSpPr>
          <p:cNvPr id="21532" name="TextBox 29">
            <a:extLst>
              <a:ext uri="{FF2B5EF4-FFF2-40B4-BE49-F238E27FC236}">
                <a16:creationId xmlns:a16="http://schemas.microsoft.com/office/drawing/2014/main" id="{56F86962-AE4C-4B96-969B-116458BEF418}"/>
              </a:ext>
            </a:extLst>
          </p:cNvPr>
          <p:cNvSpPr txBox="1">
            <a:spLocks noChangeArrowheads="1"/>
          </p:cNvSpPr>
          <p:nvPr/>
        </p:nvSpPr>
        <p:spPr bwMode="auto">
          <a:xfrm>
            <a:off x="6851650" y="5048250"/>
            <a:ext cx="1527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en-US" altLang="en-US" sz="1600">
                <a:solidFill>
                  <a:schemeClr val="tx1"/>
                </a:solidFill>
              </a:rPr>
              <a:t>Tribe</a:t>
            </a:r>
          </a:p>
        </p:txBody>
      </p:sp>
      <p:cxnSp>
        <p:nvCxnSpPr>
          <p:cNvPr id="21533" name="Straight Arrow Connector 44">
            <a:extLst>
              <a:ext uri="{FF2B5EF4-FFF2-40B4-BE49-F238E27FC236}">
                <a16:creationId xmlns:a16="http://schemas.microsoft.com/office/drawing/2014/main" id="{2564C35D-DD87-4800-8F00-C4F0745E91F8}"/>
              </a:ext>
            </a:extLst>
          </p:cNvPr>
          <p:cNvCxnSpPr>
            <a:cxnSpLocks noChangeShapeType="1"/>
          </p:cNvCxnSpPr>
          <p:nvPr/>
        </p:nvCxnSpPr>
        <p:spPr bwMode="auto">
          <a:xfrm>
            <a:off x="7615238" y="4278313"/>
            <a:ext cx="0" cy="687387"/>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5" name="Rectangle 44">
            <a:extLst>
              <a:ext uri="{FF2B5EF4-FFF2-40B4-BE49-F238E27FC236}">
                <a16:creationId xmlns:a16="http://schemas.microsoft.com/office/drawing/2014/main" id="{747A86C5-28D2-40D9-9DE5-197BA4B0C04C}"/>
              </a:ext>
            </a:extLst>
          </p:cNvPr>
          <p:cNvSpPr/>
          <p:nvPr/>
        </p:nvSpPr>
        <p:spPr>
          <a:xfrm>
            <a:off x="6870021" y="4418051"/>
            <a:ext cx="2056702" cy="253916"/>
          </a:xfrm>
          <a:prstGeom prst="rect">
            <a:avLst/>
          </a:prstGeom>
          <a:solidFill>
            <a:schemeClr val="bg1"/>
          </a:solidFill>
        </p:spPr>
        <p:txBody>
          <a:bodyPr>
            <a:spAutoFit/>
          </a:bodyPr>
          <a:lstStyle/>
          <a:p>
            <a:pPr algn="ctr" eaLnBrk="1" hangingPunct="1">
              <a:defRPr/>
            </a:pPr>
            <a:r>
              <a:rPr lang="en-US" sz="1050"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cs typeface="Arial" charset="0"/>
              </a:rPr>
              <a:t>PL 638 Contract</a:t>
            </a:r>
          </a:p>
        </p:txBody>
      </p:sp>
      <p:sp>
        <p:nvSpPr>
          <p:cNvPr id="21535" name="TextBox 31">
            <a:extLst>
              <a:ext uri="{FF2B5EF4-FFF2-40B4-BE49-F238E27FC236}">
                <a16:creationId xmlns:a16="http://schemas.microsoft.com/office/drawing/2014/main" id="{509F68F3-21DB-4B04-A0EB-8983EFE0FDFF}"/>
              </a:ext>
            </a:extLst>
          </p:cNvPr>
          <p:cNvSpPr txBox="1">
            <a:spLocks noChangeArrowheads="1"/>
          </p:cNvSpPr>
          <p:nvPr/>
        </p:nvSpPr>
        <p:spPr bwMode="auto">
          <a:xfrm>
            <a:off x="6851650" y="3692525"/>
            <a:ext cx="15271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en-US" altLang="en-US" sz="1600">
                <a:solidFill>
                  <a:schemeClr val="tx1"/>
                </a:solidFill>
              </a:rPr>
              <a:t>BIA AK Region</a:t>
            </a:r>
          </a:p>
        </p:txBody>
      </p:sp>
      <p:cxnSp>
        <p:nvCxnSpPr>
          <p:cNvPr id="21536" name="Straight Arrow Connector 46">
            <a:extLst>
              <a:ext uri="{FF2B5EF4-FFF2-40B4-BE49-F238E27FC236}">
                <a16:creationId xmlns:a16="http://schemas.microsoft.com/office/drawing/2014/main" id="{4B95E210-CB44-40B6-AFC1-27D006F30B7D}"/>
              </a:ext>
            </a:extLst>
          </p:cNvPr>
          <p:cNvCxnSpPr>
            <a:cxnSpLocks noChangeShapeType="1"/>
          </p:cNvCxnSpPr>
          <p:nvPr/>
        </p:nvCxnSpPr>
        <p:spPr bwMode="auto">
          <a:xfrm>
            <a:off x="6523038" y="2906713"/>
            <a:ext cx="800100" cy="760412"/>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1537" name="TextBox 23">
            <a:extLst>
              <a:ext uri="{FF2B5EF4-FFF2-40B4-BE49-F238E27FC236}">
                <a16:creationId xmlns:a16="http://schemas.microsoft.com/office/drawing/2014/main" id="{4FED6951-BD76-4706-9096-0CA52C40AD30}"/>
              </a:ext>
            </a:extLst>
          </p:cNvPr>
          <p:cNvSpPr txBox="1">
            <a:spLocks noChangeArrowheads="1"/>
          </p:cNvSpPr>
          <p:nvPr/>
        </p:nvSpPr>
        <p:spPr bwMode="auto">
          <a:xfrm>
            <a:off x="6180138" y="1412875"/>
            <a:ext cx="15255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en-US" altLang="en-US" sz="1600">
                <a:solidFill>
                  <a:schemeClr val="tx1"/>
                </a:solidFill>
              </a:rPr>
              <a:t>BIADOT</a:t>
            </a:r>
          </a:p>
        </p:txBody>
      </p:sp>
      <p:sp>
        <p:nvSpPr>
          <p:cNvPr id="21538" name="TextBox 23">
            <a:extLst>
              <a:ext uri="{FF2B5EF4-FFF2-40B4-BE49-F238E27FC236}">
                <a16:creationId xmlns:a16="http://schemas.microsoft.com/office/drawing/2014/main" id="{B54D6CB8-255A-4AD9-A001-4F9F9E523BE7}"/>
              </a:ext>
            </a:extLst>
          </p:cNvPr>
          <p:cNvSpPr txBox="1">
            <a:spLocks noChangeArrowheads="1"/>
          </p:cNvSpPr>
          <p:nvPr/>
        </p:nvSpPr>
        <p:spPr bwMode="auto">
          <a:xfrm>
            <a:off x="3275013" y="1404938"/>
            <a:ext cx="15255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en-US" altLang="en-US" sz="1600">
                <a:solidFill>
                  <a:schemeClr val="tx1"/>
                </a:solidFill>
              </a:rPr>
              <a:t>USDOT</a:t>
            </a:r>
          </a:p>
        </p:txBody>
      </p:sp>
      <p:sp>
        <p:nvSpPr>
          <p:cNvPr id="21539" name="TextBox 23">
            <a:extLst>
              <a:ext uri="{FF2B5EF4-FFF2-40B4-BE49-F238E27FC236}">
                <a16:creationId xmlns:a16="http://schemas.microsoft.com/office/drawing/2014/main" id="{F836823C-9BB8-4F8C-929E-B0F55E825B78}"/>
              </a:ext>
            </a:extLst>
          </p:cNvPr>
          <p:cNvSpPr txBox="1">
            <a:spLocks noChangeArrowheads="1"/>
          </p:cNvSpPr>
          <p:nvPr/>
        </p:nvSpPr>
        <p:spPr bwMode="auto">
          <a:xfrm>
            <a:off x="1123950" y="1362075"/>
            <a:ext cx="15255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en-US" altLang="en-US" sz="1600">
                <a:solidFill>
                  <a:schemeClr val="tx1"/>
                </a:solidFill>
              </a:rPr>
              <a:t>Treasury</a:t>
            </a:r>
          </a:p>
        </p:txBody>
      </p:sp>
      <p:sp>
        <p:nvSpPr>
          <p:cNvPr id="39" name="TextBox 28">
            <a:extLst>
              <a:ext uri="{FF2B5EF4-FFF2-40B4-BE49-F238E27FC236}">
                <a16:creationId xmlns:a16="http://schemas.microsoft.com/office/drawing/2014/main" id="{A41D5D69-B08B-4CE8-A8EE-1AFE3D9693F8}"/>
              </a:ext>
            </a:extLst>
          </p:cNvPr>
          <p:cNvSpPr txBox="1">
            <a:spLocks noChangeArrowheads="1"/>
          </p:cNvSpPr>
          <p:nvPr/>
        </p:nvSpPr>
        <p:spPr bwMode="auto">
          <a:xfrm>
            <a:off x="285440" y="3678778"/>
            <a:ext cx="1946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en-US" altLang="en-US" sz="1600">
                <a:solidFill>
                  <a:schemeClr val="tx1"/>
                </a:solidFill>
              </a:rPr>
              <a:t>Office of Self- Governance</a:t>
            </a:r>
          </a:p>
        </p:txBody>
      </p:sp>
      <p:sp>
        <p:nvSpPr>
          <p:cNvPr id="40" name="TextBox 30">
            <a:extLst>
              <a:ext uri="{FF2B5EF4-FFF2-40B4-BE49-F238E27FC236}">
                <a16:creationId xmlns:a16="http://schemas.microsoft.com/office/drawing/2014/main" id="{264DCCDA-3F6D-49EE-A2DF-532B4E0B50B7}"/>
              </a:ext>
            </a:extLst>
          </p:cNvPr>
          <p:cNvSpPr txBox="1">
            <a:spLocks noChangeArrowheads="1"/>
          </p:cNvSpPr>
          <p:nvPr/>
        </p:nvSpPr>
        <p:spPr bwMode="auto">
          <a:xfrm>
            <a:off x="509278" y="5067841"/>
            <a:ext cx="15271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en-US" altLang="en-US" sz="1600">
                <a:solidFill>
                  <a:schemeClr val="tx1"/>
                </a:solidFill>
              </a:rPr>
              <a:t>Tribe</a:t>
            </a:r>
          </a:p>
        </p:txBody>
      </p:sp>
      <p:cxnSp>
        <p:nvCxnSpPr>
          <p:cNvPr id="41" name="Straight Arrow Connector 38">
            <a:extLst>
              <a:ext uri="{FF2B5EF4-FFF2-40B4-BE49-F238E27FC236}">
                <a16:creationId xmlns:a16="http://schemas.microsoft.com/office/drawing/2014/main" id="{60831293-64D3-4EF0-B998-56C7CC4F6FDE}"/>
              </a:ext>
            </a:extLst>
          </p:cNvPr>
          <p:cNvCxnSpPr>
            <a:cxnSpLocks noChangeShapeType="1"/>
          </p:cNvCxnSpPr>
          <p:nvPr/>
        </p:nvCxnSpPr>
        <p:spPr bwMode="auto">
          <a:xfrm flipH="1">
            <a:off x="1525280" y="2791650"/>
            <a:ext cx="1044883" cy="887128"/>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2" name="Straight Arrow Connector 43">
            <a:extLst>
              <a:ext uri="{FF2B5EF4-FFF2-40B4-BE49-F238E27FC236}">
                <a16:creationId xmlns:a16="http://schemas.microsoft.com/office/drawing/2014/main" id="{2FE1C946-5F44-40D3-82BC-7DE1E7318EED}"/>
              </a:ext>
            </a:extLst>
          </p:cNvPr>
          <p:cNvCxnSpPr>
            <a:cxnSpLocks noChangeShapeType="1"/>
            <a:stCxn id="39" idx="2"/>
          </p:cNvCxnSpPr>
          <p:nvPr/>
        </p:nvCxnSpPr>
        <p:spPr bwMode="auto">
          <a:xfrm>
            <a:off x="1258578" y="4262978"/>
            <a:ext cx="0" cy="78105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4" name="Rectangle 43">
            <a:extLst>
              <a:ext uri="{FF2B5EF4-FFF2-40B4-BE49-F238E27FC236}">
                <a16:creationId xmlns:a16="http://schemas.microsoft.com/office/drawing/2014/main" id="{0A99F6B3-50D1-41FD-8716-0841EC424761}"/>
              </a:ext>
            </a:extLst>
          </p:cNvPr>
          <p:cNvSpPr/>
          <p:nvPr/>
        </p:nvSpPr>
        <p:spPr>
          <a:xfrm>
            <a:off x="810280" y="4433910"/>
            <a:ext cx="902811" cy="253916"/>
          </a:xfrm>
          <a:prstGeom prst="rect">
            <a:avLst/>
          </a:prstGeom>
          <a:solidFill>
            <a:schemeClr val="bg1"/>
          </a:solidFill>
        </p:spPr>
        <p:txBody>
          <a:bodyPr wrap="none">
            <a:spAutoFit/>
          </a:bodyPr>
          <a:lstStyle/>
          <a:p>
            <a:pPr algn="ctr" eaLnBrk="1" hangingPunct="1">
              <a:defRPr/>
            </a:pPr>
            <a:r>
              <a:rPr lang="en-US" sz="1050"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cs typeface="Arial" charset="0"/>
              </a:rPr>
              <a:t>Compact </a:t>
            </a:r>
          </a:p>
        </p:txBody>
      </p:sp>
      <p:grpSp>
        <p:nvGrpSpPr>
          <p:cNvPr id="11" name="Group 10">
            <a:extLst>
              <a:ext uri="{FF2B5EF4-FFF2-40B4-BE49-F238E27FC236}">
                <a16:creationId xmlns:a16="http://schemas.microsoft.com/office/drawing/2014/main" id="{70BCB4CB-488A-1781-1806-88EAE69020F8}"/>
              </a:ext>
            </a:extLst>
          </p:cNvPr>
          <p:cNvGrpSpPr/>
          <p:nvPr/>
        </p:nvGrpSpPr>
        <p:grpSpPr>
          <a:xfrm>
            <a:off x="3784602" y="3540919"/>
            <a:ext cx="5007876" cy="1969704"/>
            <a:chOff x="3784602" y="3540919"/>
            <a:chExt cx="5007876" cy="1969704"/>
          </a:xfrm>
        </p:grpSpPr>
        <p:sp>
          <p:nvSpPr>
            <p:cNvPr id="2" name="Rectangle 1">
              <a:extLst>
                <a:ext uri="{FF2B5EF4-FFF2-40B4-BE49-F238E27FC236}">
                  <a16:creationId xmlns:a16="http://schemas.microsoft.com/office/drawing/2014/main" id="{7BACCE6B-65AE-50B4-7020-D676E63F461F}"/>
                </a:ext>
              </a:extLst>
            </p:cNvPr>
            <p:cNvSpPr/>
            <p:nvPr/>
          </p:nvSpPr>
          <p:spPr bwMode="auto">
            <a:xfrm>
              <a:off x="5157788" y="3540919"/>
              <a:ext cx="3634690" cy="1969704"/>
            </a:xfrm>
            <a:prstGeom prst="rect">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cxnSp>
          <p:nvCxnSpPr>
            <p:cNvPr id="4" name="Straight Connector 3">
              <a:extLst>
                <a:ext uri="{FF2B5EF4-FFF2-40B4-BE49-F238E27FC236}">
                  <a16:creationId xmlns:a16="http://schemas.microsoft.com/office/drawing/2014/main" id="{61239C6B-3B05-5BA1-22F8-7B4ACD9C17AE}"/>
                </a:ext>
              </a:extLst>
            </p:cNvPr>
            <p:cNvCxnSpPr>
              <a:cxnSpLocks/>
            </p:cNvCxnSpPr>
            <p:nvPr/>
          </p:nvCxnSpPr>
          <p:spPr bwMode="auto">
            <a:xfrm flipH="1">
              <a:off x="3790824" y="3552826"/>
              <a:ext cx="1366965" cy="0"/>
            </a:xfrm>
            <a:prstGeom prst="line">
              <a:avLst/>
            </a:prstGeom>
            <a:noFill/>
            <a:ln w="76200" cap="flat" cmpd="sng" algn="ctr">
              <a:solidFill>
                <a:srgbClr val="92D050"/>
              </a:solidFill>
              <a:prstDash val="sysDash"/>
              <a:round/>
              <a:headEnd type="none" w="med" len="med"/>
              <a:tailEnd type="none" w="med" len="med"/>
            </a:ln>
            <a:effectLst/>
          </p:spPr>
        </p:cxnSp>
        <p:cxnSp>
          <p:nvCxnSpPr>
            <p:cNvPr id="6" name="Straight Connector 5">
              <a:extLst>
                <a:ext uri="{FF2B5EF4-FFF2-40B4-BE49-F238E27FC236}">
                  <a16:creationId xmlns:a16="http://schemas.microsoft.com/office/drawing/2014/main" id="{7E0B61D3-E4E0-F7E8-C6B9-7A8A735255D7}"/>
                </a:ext>
              </a:extLst>
            </p:cNvPr>
            <p:cNvCxnSpPr>
              <a:cxnSpLocks/>
            </p:cNvCxnSpPr>
            <p:nvPr/>
          </p:nvCxnSpPr>
          <p:spPr bwMode="auto">
            <a:xfrm flipV="1">
              <a:off x="3790824" y="3552826"/>
              <a:ext cx="0" cy="1952179"/>
            </a:xfrm>
            <a:prstGeom prst="line">
              <a:avLst/>
            </a:prstGeom>
            <a:noFill/>
            <a:ln w="76200" cap="flat" cmpd="sng" algn="ctr">
              <a:solidFill>
                <a:srgbClr val="92D050"/>
              </a:solidFill>
              <a:prstDash val="sysDash"/>
              <a:round/>
              <a:headEnd type="none" w="med" len="med"/>
              <a:tailEnd type="none" w="med" len="med"/>
            </a:ln>
            <a:effectLst/>
          </p:spPr>
        </p:cxnSp>
        <p:cxnSp>
          <p:nvCxnSpPr>
            <p:cNvPr id="9" name="Straight Connector 8">
              <a:extLst>
                <a:ext uri="{FF2B5EF4-FFF2-40B4-BE49-F238E27FC236}">
                  <a16:creationId xmlns:a16="http://schemas.microsoft.com/office/drawing/2014/main" id="{46E9996B-9CC9-4D82-0334-D783061FBDD1}"/>
                </a:ext>
              </a:extLst>
            </p:cNvPr>
            <p:cNvCxnSpPr>
              <a:cxnSpLocks/>
            </p:cNvCxnSpPr>
            <p:nvPr/>
          </p:nvCxnSpPr>
          <p:spPr bwMode="auto">
            <a:xfrm flipH="1">
              <a:off x="3784602" y="5510623"/>
              <a:ext cx="1366965" cy="0"/>
            </a:xfrm>
            <a:prstGeom prst="line">
              <a:avLst/>
            </a:prstGeom>
            <a:noFill/>
            <a:ln w="76200" cap="flat" cmpd="sng" algn="ctr">
              <a:solidFill>
                <a:srgbClr val="92D050"/>
              </a:solidFill>
              <a:prstDash val="sysDash"/>
              <a:round/>
              <a:headEnd type="none" w="med" len="med"/>
              <a:tailEnd type="none" w="med" len="med"/>
            </a:ln>
            <a:effectLst/>
          </p:spPr>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4580124-BCAE-4181-B4D5-39405285F3E0}"/>
              </a:ext>
            </a:extLst>
          </p:cNvPr>
          <p:cNvSpPr>
            <a:spLocks noGrp="1"/>
          </p:cNvSpPr>
          <p:nvPr>
            <p:ph type="title"/>
          </p:nvPr>
        </p:nvSpPr>
        <p:spPr>
          <a:xfrm>
            <a:off x="1250950" y="227013"/>
            <a:ext cx="6337300" cy="658812"/>
          </a:xfrm>
        </p:spPr>
        <p:txBody>
          <a:bodyPr/>
          <a:lstStyle/>
          <a:p>
            <a:r>
              <a:rPr lang="en-US" altLang="en-US" dirty="0"/>
              <a:t>Program Delivery Methods</a:t>
            </a:r>
          </a:p>
        </p:txBody>
      </p:sp>
      <p:sp>
        <p:nvSpPr>
          <p:cNvPr id="23557" name="Slide Number Placeholder 4">
            <a:extLst>
              <a:ext uri="{FF2B5EF4-FFF2-40B4-BE49-F238E27FC236}">
                <a16:creationId xmlns:a16="http://schemas.microsoft.com/office/drawing/2014/main" id="{AC227888-D70E-44A2-94B5-8FD737A694C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nSpc>
                <a:spcPct val="100000"/>
              </a:lnSpc>
              <a:spcBef>
                <a:spcPct val="0"/>
              </a:spcBef>
              <a:buClrTx/>
              <a:buSzTx/>
              <a:buFontTx/>
              <a:buNone/>
            </a:pPr>
            <a:fld id="{22ECFCCB-6BE2-45DA-AF96-409137E5A0B1}" type="slidenum">
              <a:rPr lang="en-US" altLang="en-US" sz="1000" b="0">
                <a:solidFill>
                  <a:srgbClr val="969696"/>
                </a:solidFill>
              </a:rPr>
              <a:pPr>
                <a:lnSpc>
                  <a:spcPct val="100000"/>
                </a:lnSpc>
                <a:spcBef>
                  <a:spcPct val="0"/>
                </a:spcBef>
                <a:buClrTx/>
                <a:buSzTx/>
                <a:buFontTx/>
                <a:buNone/>
              </a:pPr>
              <a:t>16</a:t>
            </a:fld>
            <a:endParaRPr lang="en-US" altLang="en-US" sz="1000" b="0">
              <a:solidFill>
                <a:schemeClr val="bg2"/>
              </a:solidFill>
            </a:endParaRPr>
          </a:p>
        </p:txBody>
      </p:sp>
      <p:sp>
        <p:nvSpPr>
          <p:cNvPr id="23558" name="Line 3">
            <a:extLst>
              <a:ext uri="{FF2B5EF4-FFF2-40B4-BE49-F238E27FC236}">
                <a16:creationId xmlns:a16="http://schemas.microsoft.com/office/drawing/2014/main" id="{107672BE-DD6E-41C5-9C6A-8223B0E09AAC}"/>
              </a:ext>
            </a:extLst>
          </p:cNvPr>
          <p:cNvSpPr>
            <a:spLocks noChangeShapeType="1"/>
          </p:cNvSpPr>
          <p:nvPr/>
        </p:nvSpPr>
        <p:spPr bwMode="auto">
          <a:xfrm>
            <a:off x="4419600" y="1231900"/>
            <a:ext cx="0" cy="520700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5" name="Chart 4">
            <a:extLst>
              <a:ext uri="{FF2B5EF4-FFF2-40B4-BE49-F238E27FC236}">
                <a16:creationId xmlns:a16="http://schemas.microsoft.com/office/drawing/2014/main" id="{39E3FFAB-0755-89C6-3B9A-3C6CE8496424}"/>
              </a:ext>
            </a:extLst>
          </p:cNvPr>
          <p:cNvGraphicFramePr>
            <a:graphicFrameLocks/>
          </p:cNvGraphicFramePr>
          <p:nvPr>
            <p:extLst>
              <p:ext uri="{D42A27DB-BD31-4B8C-83A1-F6EECF244321}">
                <p14:modId xmlns:p14="http://schemas.microsoft.com/office/powerpoint/2010/main" val="2305443850"/>
              </p:ext>
            </p:extLst>
          </p:nvPr>
        </p:nvGraphicFramePr>
        <p:xfrm>
          <a:off x="4572000" y="1325283"/>
          <a:ext cx="4572000" cy="48929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F5E29B2E-77A6-4A73-9783-0B70A3CA29BE}"/>
              </a:ext>
            </a:extLst>
          </p:cNvPr>
          <p:cNvGraphicFramePr>
            <a:graphicFrameLocks/>
          </p:cNvGraphicFramePr>
          <p:nvPr>
            <p:extLst>
              <p:ext uri="{D42A27DB-BD31-4B8C-83A1-F6EECF244321}">
                <p14:modId xmlns:p14="http://schemas.microsoft.com/office/powerpoint/2010/main" val="3230040542"/>
              </p:ext>
            </p:extLst>
          </p:nvPr>
        </p:nvGraphicFramePr>
        <p:xfrm>
          <a:off x="333061" y="914099"/>
          <a:ext cx="4039104" cy="505039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Placeholder 1">
            <a:extLst>
              <a:ext uri="{FF2B5EF4-FFF2-40B4-BE49-F238E27FC236}">
                <a16:creationId xmlns:a16="http://schemas.microsoft.com/office/drawing/2014/main" id="{3B7F21AB-6D3C-4ED0-AFA7-8F8EF3FA8EEF}"/>
              </a:ext>
            </a:extLst>
          </p:cNvPr>
          <p:cNvSpPr>
            <a:spLocks noGrp="1"/>
          </p:cNvSpPr>
          <p:nvPr>
            <p:ph type="body" sz="half" idx="1"/>
          </p:nvPr>
        </p:nvSpPr>
        <p:spPr>
          <a:xfrm>
            <a:off x="525463" y="1536700"/>
            <a:ext cx="4267200" cy="4891088"/>
          </a:xfrm>
          <a:ln>
            <a:noFill/>
          </a:ln>
          <a:extLst>
            <a:ext uri="{91240B29-F687-4F45-9708-019B960494DF}">
              <a14:hiddenLine xmlns:a14="http://schemas.microsoft.com/office/drawing/2010/main" w="9525">
                <a:solidFill>
                  <a:schemeClr val="tx2"/>
                </a:solidFill>
                <a:miter lim="800000"/>
                <a:headEnd/>
                <a:tailEnd/>
              </a14:hiddenLine>
            </a:ext>
          </a:extLst>
        </p:spPr>
        <p:txBody>
          <a:bodyPr/>
          <a:lstStyle/>
          <a:p>
            <a:pPr>
              <a:lnSpc>
                <a:spcPct val="75000"/>
              </a:lnSpc>
            </a:pPr>
            <a:r>
              <a:rPr lang="en-US" altLang="en-US" sz="1600" dirty="0"/>
              <a:t>Sent whenever TTP funds are available </a:t>
            </a:r>
          </a:p>
          <a:p>
            <a:pPr lvl="1">
              <a:lnSpc>
                <a:spcPct val="75000"/>
              </a:lnSpc>
            </a:pPr>
            <a:r>
              <a:rPr lang="en-US" altLang="en-US" sz="1200" dirty="0"/>
              <a:t>Identifies available funding amounts</a:t>
            </a:r>
          </a:p>
          <a:p>
            <a:pPr lvl="1">
              <a:lnSpc>
                <a:spcPct val="75000"/>
              </a:lnSpc>
            </a:pPr>
            <a:r>
              <a:rPr lang="en-US" altLang="en-US" sz="1200" i="1" u="sng" dirty="0"/>
              <a:t>Estimates</a:t>
            </a:r>
            <a:r>
              <a:rPr lang="en-US" altLang="en-US" sz="1200" dirty="0"/>
              <a:t> final tribal share amounts</a:t>
            </a:r>
          </a:p>
          <a:p>
            <a:pPr lvl="1">
              <a:lnSpc>
                <a:spcPct val="75000"/>
              </a:lnSpc>
            </a:pPr>
            <a:r>
              <a:rPr lang="en-US" altLang="en-US" sz="1200" dirty="0"/>
              <a:t>Identifies BIA POC by tribe</a:t>
            </a:r>
          </a:p>
          <a:p>
            <a:pPr>
              <a:lnSpc>
                <a:spcPct val="75000"/>
              </a:lnSpc>
              <a:buFont typeface="Wingdings" panose="05000000000000000000" pitchFamily="2" charset="2"/>
              <a:buNone/>
            </a:pPr>
            <a:endParaRPr lang="en-US" altLang="en-US" sz="1600" dirty="0"/>
          </a:p>
          <a:p>
            <a:pPr>
              <a:lnSpc>
                <a:spcPct val="75000"/>
              </a:lnSpc>
            </a:pPr>
            <a:r>
              <a:rPr lang="en-US" altLang="en-US" sz="1600" dirty="0"/>
              <a:t>Tribes Respond</a:t>
            </a:r>
          </a:p>
          <a:p>
            <a:pPr lvl="1">
              <a:lnSpc>
                <a:spcPct val="75000"/>
              </a:lnSpc>
            </a:pPr>
            <a:r>
              <a:rPr lang="en-US" altLang="en-US" sz="1200" dirty="0"/>
              <a:t>Resolution to enter into a contract</a:t>
            </a:r>
          </a:p>
          <a:p>
            <a:pPr lvl="1">
              <a:lnSpc>
                <a:spcPct val="75000"/>
              </a:lnSpc>
            </a:pPr>
            <a:r>
              <a:rPr lang="en-US" altLang="en-US" sz="1200" dirty="0"/>
              <a:t>Tribal Transportation Improvement Program (TTIP)</a:t>
            </a:r>
          </a:p>
          <a:p>
            <a:pPr lvl="1">
              <a:lnSpc>
                <a:spcPct val="75000"/>
              </a:lnSpc>
            </a:pPr>
            <a:r>
              <a:rPr lang="en-US" altLang="en-US" sz="1200" dirty="0"/>
              <a:t>TTIP Certification</a:t>
            </a:r>
          </a:p>
          <a:p>
            <a:pPr lvl="2">
              <a:lnSpc>
                <a:spcPct val="75000"/>
              </a:lnSpc>
            </a:pPr>
            <a:r>
              <a:rPr lang="en-US" altLang="en-US" sz="900" dirty="0"/>
              <a:t>Or….Prior Year TIP Certification</a:t>
            </a:r>
          </a:p>
          <a:p>
            <a:pPr lvl="1">
              <a:lnSpc>
                <a:spcPct val="75000"/>
              </a:lnSpc>
            </a:pPr>
            <a:r>
              <a:rPr lang="en-US" altLang="en-US" sz="1200" dirty="0"/>
              <a:t>Budget</a:t>
            </a:r>
          </a:p>
          <a:p>
            <a:pPr lvl="1">
              <a:lnSpc>
                <a:spcPct val="75000"/>
              </a:lnSpc>
            </a:pPr>
            <a:r>
              <a:rPr lang="en-US" altLang="en-US" sz="1200" dirty="0"/>
              <a:t>Proposal</a:t>
            </a:r>
          </a:p>
          <a:p>
            <a:pPr lvl="1">
              <a:lnSpc>
                <a:spcPct val="75000"/>
              </a:lnSpc>
            </a:pPr>
            <a:endParaRPr lang="en-US" altLang="en-US" sz="1200" dirty="0"/>
          </a:p>
          <a:p>
            <a:pPr>
              <a:lnSpc>
                <a:spcPct val="75000"/>
              </a:lnSpc>
            </a:pPr>
            <a:r>
              <a:rPr lang="en-US" altLang="en-US" sz="1600" dirty="0"/>
              <a:t>Templates, available upon request</a:t>
            </a:r>
          </a:p>
          <a:p>
            <a:pPr marL="0" indent="0">
              <a:lnSpc>
                <a:spcPct val="75000"/>
              </a:lnSpc>
              <a:buNone/>
            </a:pPr>
            <a:endParaRPr lang="en-US" altLang="en-US" sz="1200" dirty="0"/>
          </a:p>
          <a:p>
            <a:pPr>
              <a:lnSpc>
                <a:spcPct val="75000"/>
              </a:lnSpc>
            </a:pPr>
            <a:r>
              <a:rPr lang="en-US" altLang="en-US" sz="1600" dirty="0"/>
              <a:t>Government to Government (G2G) Program Agreement Option</a:t>
            </a:r>
          </a:p>
          <a:p>
            <a:pPr marL="0" indent="0">
              <a:lnSpc>
                <a:spcPct val="75000"/>
              </a:lnSpc>
              <a:buNone/>
            </a:pPr>
            <a:endParaRPr lang="en-US" altLang="en-US" sz="1800" dirty="0"/>
          </a:p>
        </p:txBody>
      </p:sp>
      <p:sp>
        <p:nvSpPr>
          <p:cNvPr id="27651" name="Title 3">
            <a:extLst>
              <a:ext uri="{FF2B5EF4-FFF2-40B4-BE49-F238E27FC236}">
                <a16:creationId xmlns:a16="http://schemas.microsoft.com/office/drawing/2014/main" id="{4A2B1F80-F8FB-4852-A15A-C1CD9E7515FB}"/>
              </a:ext>
            </a:extLst>
          </p:cNvPr>
          <p:cNvSpPr>
            <a:spLocks noGrp="1"/>
          </p:cNvSpPr>
          <p:nvPr>
            <p:ph type="title"/>
          </p:nvPr>
        </p:nvSpPr>
        <p:spPr/>
        <p:txBody>
          <a:bodyPr/>
          <a:lstStyle/>
          <a:p>
            <a:r>
              <a:rPr lang="en-US" altLang="en-US" sz="2800"/>
              <a:t>Notice of Funds Availability (NOFA)</a:t>
            </a:r>
          </a:p>
        </p:txBody>
      </p:sp>
      <p:sp>
        <p:nvSpPr>
          <p:cNvPr id="27652" name="Slide Number Placeholder 4">
            <a:extLst>
              <a:ext uri="{FF2B5EF4-FFF2-40B4-BE49-F238E27FC236}">
                <a16:creationId xmlns:a16="http://schemas.microsoft.com/office/drawing/2014/main" id="{F35E3383-7687-43F5-9DD2-D78DA0F87932}"/>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nSpc>
                <a:spcPct val="100000"/>
              </a:lnSpc>
              <a:spcBef>
                <a:spcPct val="0"/>
              </a:spcBef>
              <a:buClrTx/>
              <a:buSzTx/>
              <a:buFontTx/>
              <a:buNone/>
            </a:pPr>
            <a:fld id="{D953B625-6907-4F8C-83B9-F00675856DEE}" type="slidenum">
              <a:rPr lang="en-US" altLang="en-US" sz="1000" b="0">
                <a:solidFill>
                  <a:srgbClr val="969696"/>
                </a:solidFill>
              </a:rPr>
              <a:pPr>
                <a:lnSpc>
                  <a:spcPct val="100000"/>
                </a:lnSpc>
                <a:spcBef>
                  <a:spcPct val="0"/>
                </a:spcBef>
                <a:buClrTx/>
                <a:buSzTx/>
                <a:buFontTx/>
                <a:buNone/>
              </a:pPr>
              <a:t>17</a:t>
            </a:fld>
            <a:endParaRPr lang="en-US" altLang="en-US" sz="1000" b="0">
              <a:solidFill>
                <a:schemeClr val="bg2"/>
              </a:solidFill>
            </a:endParaRPr>
          </a:p>
        </p:txBody>
      </p:sp>
      <p:sp>
        <p:nvSpPr>
          <p:cNvPr id="27653" name="TextBox 8">
            <a:extLst>
              <a:ext uri="{FF2B5EF4-FFF2-40B4-BE49-F238E27FC236}">
                <a16:creationId xmlns:a16="http://schemas.microsoft.com/office/drawing/2014/main" id="{3A183589-C76B-41F3-BF44-00401F91ABBC}"/>
              </a:ext>
            </a:extLst>
          </p:cNvPr>
          <p:cNvSpPr txBox="1">
            <a:spLocks noChangeArrowheads="1"/>
          </p:cNvSpPr>
          <p:nvPr/>
        </p:nvSpPr>
        <p:spPr bwMode="auto">
          <a:xfrm>
            <a:off x="4045288" y="3665055"/>
            <a:ext cx="1598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400" u="sng" dirty="0">
                <a:solidFill>
                  <a:schemeClr val="tx1"/>
                </a:solidFill>
              </a:rPr>
              <a:t>NOFA  Letters</a:t>
            </a:r>
            <a:endParaRPr lang="en-US" altLang="en-US" sz="1200" u="sng" dirty="0">
              <a:solidFill>
                <a:schemeClr val="tx1"/>
              </a:solidFill>
            </a:endParaRPr>
          </a:p>
        </p:txBody>
      </p:sp>
      <p:graphicFrame>
        <p:nvGraphicFramePr>
          <p:cNvPr id="6" name="Table 5">
            <a:extLst>
              <a:ext uri="{FF2B5EF4-FFF2-40B4-BE49-F238E27FC236}">
                <a16:creationId xmlns:a16="http://schemas.microsoft.com/office/drawing/2014/main" id="{1413656C-F0E4-4987-9600-96750E038F99}"/>
              </a:ext>
            </a:extLst>
          </p:cNvPr>
          <p:cNvGraphicFramePr>
            <a:graphicFrameLocks noGrp="1"/>
          </p:cNvGraphicFramePr>
          <p:nvPr>
            <p:extLst>
              <p:ext uri="{D42A27DB-BD31-4B8C-83A1-F6EECF244321}">
                <p14:modId xmlns:p14="http://schemas.microsoft.com/office/powerpoint/2010/main" val="3113175277"/>
              </p:ext>
            </p:extLst>
          </p:nvPr>
        </p:nvGraphicFramePr>
        <p:xfrm>
          <a:off x="6007100" y="1315873"/>
          <a:ext cx="2552700" cy="5006340"/>
        </p:xfrm>
        <a:graphic>
          <a:graphicData uri="http://schemas.openxmlformats.org/drawingml/2006/table">
            <a:tbl>
              <a:tblPr firstRow="1" bandRow="1"/>
              <a:tblGrid>
                <a:gridCol w="609600">
                  <a:extLst>
                    <a:ext uri="{9D8B030D-6E8A-4147-A177-3AD203B41FA5}">
                      <a16:colId xmlns:a16="http://schemas.microsoft.com/office/drawing/2014/main" val="447440074"/>
                    </a:ext>
                  </a:extLst>
                </a:gridCol>
                <a:gridCol w="723900">
                  <a:extLst>
                    <a:ext uri="{9D8B030D-6E8A-4147-A177-3AD203B41FA5}">
                      <a16:colId xmlns:a16="http://schemas.microsoft.com/office/drawing/2014/main" val="3894064787"/>
                    </a:ext>
                  </a:extLst>
                </a:gridCol>
                <a:gridCol w="609600">
                  <a:extLst>
                    <a:ext uri="{9D8B030D-6E8A-4147-A177-3AD203B41FA5}">
                      <a16:colId xmlns:a16="http://schemas.microsoft.com/office/drawing/2014/main" val="3155139169"/>
                    </a:ext>
                  </a:extLst>
                </a:gridCol>
                <a:gridCol w="609600">
                  <a:extLst>
                    <a:ext uri="{9D8B030D-6E8A-4147-A177-3AD203B41FA5}">
                      <a16:colId xmlns:a16="http://schemas.microsoft.com/office/drawing/2014/main" val="3544088521"/>
                    </a:ext>
                  </a:extLst>
                </a:gridCol>
              </a:tblGrid>
              <a:tr h="190500">
                <a:tc>
                  <a:txBody>
                    <a:bodyPr/>
                    <a:lstStyle/>
                    <a:p>
                      <a:pPr algn="ctr" rtl="0" fontAlgn="ctr"/>
                      <a:r>
                        <a:rPr lang="en-US" sz="900" b="1" i="0" u="sng" strike="noStrike" dirty="0">
                          <a:solidFill>
                            <a:srgbClr val="000000"/>
                          </a:solidFill>
                          <a:effectLst/>
                          <a:latin typeface="Arial" panose="020B0604020202020204" pitchFamily="34" charset="0"/>
                        </a:rPr>
                        <a:t>FY</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28E6A"/>
                    </a:solidFill>
                  </a:tcPr>
                </a:tc>
                <a:tc>
                  <a:txBody>
                    <a:bodyPr/>
                    <a:lstStyle/>
                    <a:p>
                      <a:pPr algn="ctr" rtl="0" fontAlgn="ctr"/>
                      <a:r>
                        <a:rPr lang="en-US" sz="900" b="1" i="0" u="sng" strike="noStrike">
                          <a:solidFill>
                            <a:srgbClr val="000000"/>
                          </a:solidFill>
                          <a:effectLst/>
                          <a:latin typeface="Arial" panose="020B0604020202020204" pitchFamily="34" charset="0"/>
                        </a:rPr>
                        <a:t>Date Sent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28E6A"/>
                    </a:solidFill>
                  </a:tcPr>
                </a:tc>
                <a:tc>
                  <a:txBody>
                    <a:bodyPr/>
                    <a:lstStyle/>
                    <a:p>
                      <a:pPr algn="ctr" rtl="0" fontAlgn="ctr"/>
                      <a:r>
                        <a:rPr lang="en-US" sz="900" b="1" i="0" u="sng" strike="noStrike">
                          <a:solidFill>
                            <a:srgbClr val="000000"/>
                          </a:solidFill>
                          <a:effectLst/>
                          <a:latin typeface="Arial" panose="020B0604020202020204" pitchFamily="34" charset="0"/>
                        </a:rPr>
                        <a:t>Serial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28E6A"/>
                    </a:solidFill>
                  </a:tcPr>
                </a:tc>
                <a:tc>
                  <a:txBody>
                    <a:bodyPr/>
                    <a:lstStyle/>
                    <a:p>
                      <a:pPr algn="l" rtl="0" fontAlgn="ctr"/>
                      <a:r>
                        <a:rPr lang="en-US" sz="900" b="1" i="0" u="sng" strike="noStrike">
                          <a:solidFill>
                            <a:srgbClr val="000000"/>
                          </a:solidFill>
                          <a:effectLst/>
                          <a:latin typeface="Arial" panose="020B0604020202020204" pitchFamily="34" charset="0"/>
                        </a:rPr>
                        <a:t>Subject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28E6A"/>
                    </a:solidFill>
                  </a:tcPr>
                </a:tc>
                <a:extLst>
                  <a:ext uri="{0D108BD9-81ED-4DB2-BD59-A6C34878D82A}">
                    <a16:rowId xmlns:a16="http://schemas.microsoft.com/office/drawing/2014/main" val="1677677060"/>
                  </a:ext>
                </a:extLst>
              </a:tr>
              <a:tr h="266700">
                <a:tc>
                  <a:txBody>
                    <a:bodyPr/>
                    <a:lstStyle/>
                    <a:p>
                      <a:pPr algn="ctr" rtl="0" fontAlgn="ctr"/>
                      <a:r>
                        <a:rPr lang="en-US" sz="800" b="1" i="0" u="none" strike="noStrike" dirty="0">
                          <a:solidFill>
                            <a:srgbClr val="000000"/>
                          </a:solidFill>
                          <a:effectLst/>
                          <a:latin typeface="Arial" panose="020B0604020202020204" pitchFamily="34" charset="0"/>
                        </a:rPr>
                        <a:t>FY18</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n-US" sz="800" b="1" i="0" u="none" strike="noStrike">
                          <a:solidFill>
                            <a:srgbClr val="000000"/>
                          </a:solidFill>
                          <a:effectLst/>
                          <a:latin typeface="Arial" panose="020B0604020202020204" pitchFamily="34" charset="0"/>
                        </a:rPr>
                        <a:t>10/25/2017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n-US" sz="800" b="1" i="0" u="none" strike="noStrike">
                          <a:solidFill>
                            <a:srgbClr val="000000"/>
                          </a:solidFill>
                          <a:effectLst/>
                          <a:latin typeface="Arial" panose="020B0604020202020204" pitchFamily="34" charset="0"/>
                        </a:rPr>
                        <a:t>G-0696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rtl="0" fontAlgn="ctr"/>
                      <a:r>
                        <a:rPr lang="en-US" sz="800" b="1" i="0" u="none" strike="noStrike">
                          <a:solidFill>
                            <a:srgbClr val="000000"/>
                          </a:solidFill>
                          <a:effectLst/>
                          <a:latin typeface="Arial" panose="020B0604020202020204" pitchFamily="34" charset="0"/>
                        </a:rPr>
                        <a:t>69-Day NOFA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4055626429"/>
                  </a:ext>
                </a:extLst>
              </a:tr>
              <a:tr h="266700">
                <a:tc>
                  <a:txBody>
                    <a:bodyPr/>
                    <a:lstStyle/>
                    <a:p>
                      <a:pPr algn="ctr" rtl="0" fontAlgn="ctr"/>
                      <a:r>
                        <a:rPr lang="en-US" sz="800" b="1" i="0" u="none" strike="noStrike">
                          <a:solidFill>
                            <a:srgbClr val="000000"/>
                          </a:solidFill>
                          <a:effectLst/>
                          <a:latin typeface="Arial" panose="020B0604020202020204" pitchFamily="34" charset="0"/>
                        </a:rPr>
                        <a:t>FY18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n-US" sz="800" b="1" i="0" u="none" strike="noStrike" dirty="0">
                          <a:solidFill>
                            <a:srgbClr val="000000"/>
                          </a:solidFill>
                          <a:effectLst/>
                          <a:latin typeface="Arial" panose="020B0604020202020204" pitchFamily="34" charset="0"/>
                        </a:rPr>
                        <a:t>2/2/2018</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n-US" sz="800" b="1" i="0" u="none" strike="noStrike">
                          <a:solidFill>
                            <a:srgbClr val="000000"/>
                          </a:solidFill>
                          <a:effectLst/>
                          <a:latin typeface="Arial" panose="020B0604020202020204" pitchFamily="34" charset="0"/>
                        </a:rPr>
                        <a:t>G-0705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rtl="0" fontAlgn="ctr"/>
                      <a:r>
                        <a:rPr lang="en-US" sz="800" b="1" i="0" u="none" strike="noStrike">
                          <a:solidFill>
                            <a:srgbClr val="000000"/>
                          </a:solidFill>
                          <a:effectLst/>
                          <a:latin typeface="Arial" panose="020B0604020202020204" pitchFamily="34" charset="0"/>
                        </a:rPr>
                        <a:t>111-Day NOFA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459926003"/>
                  </a:ext>
                </a:extLst>
              </a:tr>
              <a:tr h="266700">
                <a:tc>
                  <a:txBody>
                    <a:bodyPr/>
                    <a:lstStyle/>
                    <a:p>
                      <a:pPr algn="ctr" rtl="0" fontAlgn="ctr"/>
                      <a:r>
                        <a:rPr lang="en-US" sz="800" b="1" i="0" u="none" strike="noStrike" dirty="0">
                          <a:solidFill>
                            <a:srgbClr val="000000"/>
                          </a:solidFill>
                          <a:effectLst/>
                          <a:latin typeface="Arial" panose="020B0604020202020204" pitchFamily="34" charset="0"/>
                        </a:rPr>
                        <a:t>FY18</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n-US" sz="800" b="1" i="0" u="none" strike="noStrike">
                          <a:solidFill>
                            <a:srgbClr val="000000"/>
                          </a:solidFill>
                          <a:effectLst/>
                          <a:latin typeface="Arial" panose="020B0604020202020204" pitchFamily="34" charset="0"/>
                        </a:rPr>
                        <a:t>3/27/2018</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n-US" sz="800" b="1" i="0" u="none" strike="noStrike">
                          <a:solidFill>
                            <a:srgbClr val="000000"/>
                          </a:solidFill>
                          <a:effectLst/>
                          <a:latin typeface="Arial" panose="020B0604020202020204" pitchFamily="34" charset="0"/>
                        </a:rPr>
                        <a:t>G-0711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rtl="0" fontAlgn="ctr"/>
                      <a:r>
                        <a:rPr lang="en-US" sz="800" b="1" i="0" u="none" strike="noStrike">
                          <a:solidFill>
                            <a:srgbClr val="000000"/>
                          </a:solidFill>
                          <a:effectLst/>
                          <a:latin typeface="Arial" panose="020B0604020202020204" pitchFamily="34" charset="0"/>
                        </a:rPr>
                        <a:t>157-Day NOFA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887822036"/>
                  </a:ext>
                </a:extLst>
              </a:tr>
              <a:tr h="190500">
                <a:tc>
                  <a:txBody>
                    <a:bodyPr/>
                    <a:lstStyle/>
                    <a:p>
                      <a:pPr algn="ctr" rtl="0" fontAlgn="ctr"/>
                      <a:r>
                        <a:rPr lang="en-US" sz="800" b="1" i="0" u="none" strike="noStrike">
                          <a:solidFill>
                            <a:srgbClr val="000000"/>
                          </a:solidFill>
                          <a:effectLst/>
                          <a:latin typeface="Arial" panose="020B0604020202020204" pitchFamily="34" charset="0"/>
                        </a:rPr>
                        <a:t>FY18</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n-US" sz="800" b="1" i="0" u="none" strike="noStrike">
                          <a:solidFill>
                            <a:srgbClr val="000000"/>
                          </a:solidFill>
                          <a:effectLst/>
                          <a:latin typeface="Arial" panose="020B0604020202020204" pitchFamily="34" charset="0"/>
                        </a:rPr>
                        <a:t>5/17/2018</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n-US" sz="800" b="1" i="0" u="none" strike="noStrike">
                          <a:solidFill>
                            <a:srgbClr val="000000"/>
                          </a:solidFill>
                          <a:effectLst/>
                          <a:latin typeface="Arial" panose="020B0604020202020204" pitchFamily="34" charset="0"/>
                        </a:rPr>
                        <a:t>G-0723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rtl="0" fontAlgn="ctr"/>
                      <a:r>
                        <a:rPr lang="en-US" sz="800" b="1" i="0" u="none" strike="noStrike">
                          <a:solidFill>
                            <a:srgbClr val="000000"/>
                          </a:solidFill>
                          <a:effectLst/>
                          <a:latin typeface="Arial" panose="020B0604020202020204" pitchFamily="34" charset="0"/>
                        </a:rPr>
                        <a:t>Final NOFA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172012295"/>
                  </a:ext>
                </a:extLst>
              </a:tr>
              <a:tr h="266700">
                <a:tc>
                  <a:txBody>
                    <a:bodyPr/>
                    <a:lstStyle/>
                    <a:p>
                      <a:pPr algn="ctr" rtl="0" fontAlgn="ctr"/>
                      <a:r>
                        <a:rPr lang="en-US" sz="800" b="1" i="0" u="none" strike="noStrike">
                          <a:solidFill>
                            <a:srgbClr val="000000"/>
                          </a:solidFill>
                          <a:effectLst/>
                          <a:latin typeface="Arial" panose="020B0604020202020204" pitchFamily="34" charset="0"/>
                        </a:rPr>
                        <a:t>FY19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EF"/>
                    </a:solidFill>
                  </a:tcPr>
                </a:tc>
                <a:tc>
                  <a:txBody>
                    <a:bodyPr/>
                    <a:lstStyle/>
                    <a:p>
                      <a:pPr algn="ctr" rtl="0" fontAlgn="ctr"/>
                      <a:r>
                        <a:rPr lang="en-US" sz="800" b="1" i="0" u="none" strike="noStrike">
                          <a:solidFill>
                            <a:srgbClr val="000000"/>
                          </a:solidFill>
                          <a:effectLst/>
                          <a:latin typeface="Arial" panose="020B0604020202020204" pitchFamily="34" charset="0"/>
                        </a:rPr>
                        <a:t>11/9/2018</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EF"/>
                    </a:solidFill>
                  </a:tcPr>
                </a:tc>
                <a:tc>
                  <a:txBody>
                    <a:bodyPr/>
                    <a:lstStyle/>
                    <a:p>
                      <a:pPr algn="ctr" rtl="0" fontAlgn="ctr"/>
                      <a:r>
                        <a:rPr lang="en-US" sz="800" b="1" i="0" u="none" strike="noStrike">
                          <a:solidFill>
                            <a:srgbClr val="000000"/>
                          </a:solidFill>
                          <a:effectLst/>
                          <a:latin typeface="Arial" panose="020B0604020202020204" pitchFamily="34" charset="0"/>
                        </a:rPr>
                        <a:t>G-0791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EF"/>
                    </a:solidFill>
                  </a:tcPr>
                </a:tc>
                <a:tc>
                  <a:txBody>
                    <a:bodyPr/>
                    <a:lstStyle/>
                    <a:p>
                      <a:pPr algn="l" rtl="0" fontAlgn="ctr"/>
                      <a:r>
                        <a:rPr lang="en-US" sz="800" b="1" i="0" u="none" strike="noStrike">
                          <a:solidFill>
                            <a:srgbClr val="000000"/>
                          </a:solidFill>
                          <a:effectLst/>
                          <a:latin typeface="Arial" panose="020B0604020202020204" pitchFamily="34" charset="0"/>
                        </a:rPr>
                        <a:t>68-Day NOFA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EF"/>
                    </a:solidFill>
                  </a:tcPr>
                </a:tc>
                <a:extLst>
                  <a:ext uri="{0D108BD9-81ED-4DB2-BD59-A6C34878D82A}">
                    <a16:rowId xmlns:a16="http://schemas.microsoft.com/office/drawing/2014/main" val="2554235989"/>
                  </a:ext>
                </a:extLst>
              </a:tr>
              <a:tr h="266700">
                <a:tc>
                  <a:txBody>
                    <a:bodyPr/>
                    <a:lstStyle/>
                    <a:p>
                      <a:pPr algn="ctr" rtl="0" fontAlgn="ctr"/>
                      <a:r>
                        <a:rPr lang="en-US" sz="800" b="1" i="0" u="none" strike="noStrike">
                          <a:solidFill>
                            <a:srgbClr val="000000"/>
                          </a:solidFill>
                          <a:effectLst/>
                          <a:latin typeface="Arial" panose="020B0604020202020204" pitchFamily="34" charset="0"/>
                        </a:rPr>
                        <a:t>FY19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EF"/>
                    </a:solidFill>
                  </a:tcPr>
                </a:tc>
                <a:tc>
                  <a:txBody>
                    <a:bodyPr/>
                    <a:lstStyle/>
                    <a:p>
                      <a:pPr algn="ctr" rtl="0" fontAlgn="ctr"/>
                      <a:r>
                        <a:rPr lang="en-US" sz="800" b="1" i="0" u="none" strike="noStrike" dirty="0">
                          <a:solidFill>
                            <a:srgbClr val="000000"/>
                          </a:solidFill>
                          <a:effectLst/>
                          <a:latin typeface="Arial" panose="020B0604020202020204" pitchFamily="34" charset="0"/>
                        </a:rPr>
                        <a:t>1/30/2019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EF"/>
                    </a:solidFill>
                  </a:tcPr>
                </a:tc>
                <a:tc>
                  <a:txBody>
                    <a:bodyPr/>
                    <a:lstStyle/>
                    <a:p>
                      <a:pPr algn="ctr" rtl="0" fontAlgn="ctr"/>
                      <a:r>
                        <a:rPr lang="en-US" sz="800" b="1" i="0" u="none" strike="noStrike">
                          <a:solidFill>
                            <a:srgbClr val="000000"/>
                          </a:solidFill>
                          <a:effectLst/>
                          <a:latin typeface="Arial" panose="020B0604020202020204" pitchFamily="34" charset="0"/>
                        </a:rPr>
                        <a:t>G-0798</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EF"/>
                    </a:solidFill>
                  </a:tcPr>
                </a:tc>
                <a:tc>
                  <a:txBody>
                    <a:bodyPr/>
                    <a:lstStyle/>
                    <a:p>
                      <a:pPr algn="l" rtl="0" fontAlgn="ctr"/>
                      <a:r>
                        <a:rPr lang="en-US" sz="800" b="1" i="0" u="none" strike="noStrike">
                          <a:solidFill>
                            <a:srgbClr val="000000"/>
                          </a:solidFill>
                          <a:effectLst/>
                          <a:latin typeface="Arial" panose="020B0604020202020204" pitchFamily="34" charset="0"/>
                        </a:rPr>
                        <a:t>99-Day NOFA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EF"/>
                    </a:solidFill>
                  </a:tcPr>
                </a:tc>
                <a:extLst>
                  <a:ext uri="{0D108BD9-81ED-4DB2-BD59-A6C34878D82A}">
                    <a16:rowId xmlns:a16="http://schemas.microsoft.com/office/drawing/2014/main" val="301732650"/>
                  </a:ext>
                </a:extLst>
              </a:tr>
              <a:tr h="266700">
                <a:tc>
                  <a:txBody>
                    <a:bodyPr/>
                    <a:lstStyle/>
                    <a:p>
                      <a:pPr algn="ctr" rtl="0" fontAlgn="ctr"/>
                      <a:r>
                        <a:rPr lang="en-US" sz="800" b="1" i="0" u="none" strike="noStrike">
                          <a:solidFill>
                            <a:srgbClr val="000000"/>
                          </a:solidFill>
                          <a:effectLst/>
                          <a:latin typeface="Arial" panose="020B0604020202020204" pitchFamily="34" charset="0"/>
                        </a:rPr>
                        <a:t>FY19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EF"/>
                    </a:solidFill>
                  </a:tcPr>
                </a:tc>
                <a:tc>
                  <a:txBody>
                    <a:bodyPr/>
                    <a:lstStyle/>
                    <a:p>
                      <a:pPr algn="ctr" rtl="0" fontAlgn="ctr"/>
                      <a:r>
                        <a:rPr lang="en-US" sz="800" b="1" i="0" u="none" strike="noStrike">
                          <a:solidFill>
                            <a:srgbClr val="000000"/>
                          </a:solidFill>
                          <a:effectLst/>
                          <a:latin typeface="Arial" panose="020B0604020202020204" pitchFamily="34" charset="0"/>
                        </a:rPr>
                        <a:t>2/27/2019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EF"/>
                    </a:solidFill>
                  </a:tcPr>
                </a:tc>
                <a:tc>
                  <a:txBody>
                    <a:bodyPr/>
                    <a:lstStyle/>
                    <a:p>
                      <a:pPr algn="ctr" rtl="0" fontAlgn="ctr"/>
                      <a:r>
                        <a:rPr lang="en-US" sz="800" b="1" i="0" u="none" strike="noStrike">
                          <a:solidFill>
                            <a:srgbClr val="000000"/>
                          </a:solidFill>
                          <a:effectLst/>
                          <a:latin typeface="Arial" panose="020B0604020202020204" pitchFamily="34" charset="0"/>
                        </a:rPr>
                        <a:t>G-0802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EF"/>
                    </a:solidFill>
                  </a:tcPr>
                </a:tc>
                <a:tc>
                  <a:txBody>
                    <a:bodyPr/>
                    <a:lstStyle/>
                    <a:p>
                      <a:pPr algn="l" rtl="0" fontAlgn="ctr"/>
                      <a:r>
                        <a:rPr lang="en-US" sz="800" b="1" i="0" u="none" strike="noStrike">
                          <a:solidFill>
                            <a:srgbClr val="000000"/>
                          </a:solidFill>
                          <a:effectLst/>
                          <a:latin typeface="Arial" panose="020B0604020202020204" pitchFamily="34" charset="0"/>
                        </a:rPr>
                        <a:t>138-Day NOFA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EF"/>
                    </a:solidFill>
                  </a:tcPr>
                </a:tc>
                <a:extLst>
                  <a:ext uri="{0D108BD9-81ED-4DB2-BD59-A6C34878D82A}">
                    <a16:rowId xmlns:a16="http://schemas.microsoft.com/office/drawing/2014/main" val="1800331292"/>
                  </a:ext>
                </a:extLst>
              </a:tr>
              <a:tr h="190500">
                <a:tc>
                  <a:txBody>
                    <a:bodyPr/>
                    <a:lstStyle/>
                    <a:p>
                      <a:pPr algn="ctr" rtl="0" fontAlgn="ctr"/>
                      <a:r>
                        <a:rPr lang="en-US" sz="800" b="1" i="0" u="none" strike="noStrike">
                          <a:solidFill>
                            <a:srgbClr val="000000"/>
                          </a:solidFill>
                          <a:effectLst/>
                          <a:latin typeface="Arial" panose="020B0604020202020204" pitchFamily="34" charset="0"/>
                        </a:rPr>
                        <a:t>FY19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EF"/>
                    </a:solidFill>
                  </a:tcPr>
                </a:tc>
                <a:tc>
                  <a:txBody>
                    <a:bodyPr/>
                    <a:lstStyle/>
                    <a:p>
                      <a:pPr algn="ctr" rtl="0" fontAlgn="ctr"/>
                      <a:r>
                        <a:rPr lang="en-US" sz="800" b="1" i="0" u="none" strike="noStrike">
                          <a:solidFill>
                            <a:srgbClr val="000000"/>
                          </a:solidFill>
                          <a:effectLst/>
                          <a:latin typeface="Arial" panose="020B0604020202020204" pitchFamily="34" charset="0"/>
                        </a:rPr>
                        <a:t>4/24/2019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EF"/>
                    </a:solidFill>
                  </a:tcPr>
                </a:tc>
                <a:tc>
                  <a:txBody>
                    <a:bodyPr/>
                    <a:lstStyle/>
                    <a:p>
                      <a:pPr algn="ctr" rtl="0" fontAlgn="ctr"/>
                      <a:r>
                        <a:rPr lang="en-US" sz="800" b="1" i="0" u="none" strike="noStrike">
                          <a:solidFill>
                            <a:srgbClr val="000000"/>
                          </a:solidFill>
                          <a:effectLst/>
                          <a:latin typeface="Arial" panose="020B0604020202020204" pitchFamily="34" charset="0"/>
                        </a:rPr>
                        <a:t>G-0812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EF"/>
                    </a:solidFill>
                  </a:tcPr>
                </a:tc>
                <a:tc>
                  <a:txBody>
                    <a:bodyPr/>
                    <a:lstStyle/>
                    <a:p>
                      <a:pPr algn="l" rtl="0" fontAlgn="ctr"/>
                      <a:r>
                        <a:rPr lang="en-US" sz="800" b="1" i="0" u="none" strike="noStrike">
                          <a:solidFill>
                            <a:srgbClr val="000000"/>
                          </a:solidFill>
                          <a:effectLst/>
                          <a:latin typeface="Arial" panose="020B0604020202020204" pitchFamily="34" charset="0"/>
                        </a:rPr>
                        <a:t>Final NOFA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EF"/>
                    </a:solidFill>
                  </a:tcPr>
                </a:tc>
                <a:extLst>
                  <a:ext uri="{0D108BD9-81ED-4DB2-BD59-A6C34878D82A}">
                    <a16:rowId xmlns:a16="http://schemas.microsoft.com/office/drawing/2014/main" val="1852065419"/>
                  </a:ext>
                </a:extLst>
              </a:tr>
              <a:tr h="266700">
                <a:tc>
                  <a:txBody>
                    <a:bodyPr/>
                    <a:lstStyle/>
                    <a:p>
                      <a:pPr algn="ctr" rtl="0" fontAlgn="ctr"/>
                      <a:r>
                        <a:rPr lang="en-US" sz="800" b="1" i="0" u="none" strike="noStrike">
                          <a:solidFill>
                            <a:srgbClr val="000000"/>
                          </a:solidFill>
                          <a:effectLst/>
                          <a:latin typeface="Arial" panose="020B0604020202020204" pitchFamily="34" charset="0"/>
                        </a:rPr>
                        <a:t>FY20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E0E0"/>
                    </a:solidFill>
                  </a:tcPr>
                </a:tc>
                <a:tc>
                  <a:txBody>
                    <a:bodyPr/>
                    <a:lstStyle/>
                    <a:p>
                      <a:pPr algn="ctr" rtl="0" fontAlgn="ctr"/>
                      <a:r>
                        <a:rPr lang="en-US" sz="800" b="1" i="0" u="none" strike="noStrike">
                          <a:solidFill>
                            <a:srgbClr val="000000"/>
                          </a:solidFill>
                          <a:effectLst/>
                          <a:latin typeface="Arial" panose="020B0604020202020204" pitchFamily="34" charset="0"/>
                        </a:rPr>
                        <a:t>11/5/2019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E0E0"/>
                    </a:solidFill>
                  </a:tcPr>
                </a:tc>
                <a:tc>
                  <a:txBody>
                    <a:bodyPr/>
                    <a:lstStyle/>
                    <a:p>
                      <a:pPr algn="ctr" rtl="0" fontAlgn="ctr"/>
                      <a:r>
                        <a:rPr lang="en-US" sz="800" b="1" i="0" u="none" strike="noStrike">
                          <a:solidFill>
                            <a:srgbClr val="000000"/>
                          </a:solidFill>
                          <a:effectLst/>
                          <a:latin typeface="Arial" panose="020B0604020202020204" pitchFamily="34" charset="0"/>
                        </a:rPr>
                        <a:t>G-0860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E0E0"/>
                    </a:solidFill>
                  </a:tcPr>
                </a:tc>
                <a:tc>
                  <a:txBody>
                    <a:bodyPr/>
                    <a:lstStyle/>
                    <a:p>
                      <a:pPr algn="l" rtl="0" fontAlgn="ctr"/>
                      <a:r>
                        <a:rPr lang="en-US" sz="800" b="1" i="0" u="none" strike="noStrike">
                          <a:solidFill>
                            <a:srgbClr val="000000"/>
                          </a:solidFill>
                          <a:effectLst/>
                          <a:latin typeface="Arial" panose="020B0604020202020204" pitchFamily="34" charset="0"/>
                        </a:rPr>
                        <a:t>57-Day NOFA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E0E0"/>
                    </a:solidFill>
                  </a:tcPr>
                </a:tc>
                <a:extLst>
                  <a:ext uri="{0D108BD9-81ED-4DB2-BD59-A6C34878D82A}">
                    <a16:rowId xmlns:a16="http://schemas.microsoft.com/office/drawing/2014/main" val="2609373725"/>
                  </a:ext>
                </a:extLst>
              </a:tr>
              <a:tr h="190500">
                <a:tc>
                  <a:txBody>
                    <a:bodyPr/>
                    <a:lstStyle/>
                    <a:p>
                      <a:pPr algn="ctr" rtl="0" fontAlgn="ctr"/>
                      <a:r>
                        <a:rPr lang="en-US" sz="800" b="1" i="0" u="none" strike="noStrike">
                          <a:solidFill>
                            <a:srgbClr val="000000"/>
                          </a:solidFill>
                          <a:effectLst/>
                          <a:latin typeface="Arial" panose="020B0604020202020204" pitchFamily="34" charset="0"/>
                        </a:rPr>
                        <a:t>FY20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E0E0"/>
                    </a:solidFill>
                  </a:tcPr>
                </a:tc>
                <a:tc>
                  <a:txBody>
                    <a:bodyPr/>
                    <a:lstStyle/>
                    <a:p>
                      <a:pPr algn="ctr" rtl="0" fontAlgn="ctr"/>
                      <a:r>
                        <a:rPr lang="en-US" sz="800" b="1" i="0" u="none" strike="noStrike">
                          <a:solidFill>
                            <a:srgbClr val="000000"/>
                          </a:solidFill>
                          <a:effectLst/>
                          <a:latin typeface="Arial" panose="020B0604020202020204" pitchFamily="34" charset="0"/>
                        </a:rPr>
                        <a:t>3/21/2020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E0E0"/>
                    </a:solidFill>
                  </a:tcPr>
                </a:tc>
                <a:tc>
                  <a:txBody>
                    <a:bodyPr/>
                    <a:lstStyle/>
                    <a:p>
                      <a:pPr algn="ctr" rtl="0" fontAlgn="ctr"/>
                      <a:r>
                        <a:rPr lang="en-US" sz="800" b="1" i="0" u="none" strike="noStrike">
                          <a:solidFill>
                            <a:srgbClr val="000000"/>
                          </a:solidFill>
                          <a:effectLst/>
                          <a:latin typeface="Arial" panose="020B0604020202020204" pitchFamily="34" charset="0"/>
                        </a:rPr>
                        <a:t>G-0880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E0E0"/>
                    </a:solidFill>
                  </a:tcPr>
                </a:tc>
                <a:tc>
                  <a:txBody>
                    <a:bodyPr/>
                    <a:lstStyle/>
                    <a:p>
                      <a:pPr algn="l" rtl="0" fontAlgn="ctr"/>
                      <a:r>
                        <a:rPr lang="en-US" sz="800" b="1" i="0" u="none" strike="noStrike">
                          <a:solidFill>
                            <a:srgbClr val="000000"/>
                          </a:solidFill>
                          <a:effectLst/>
                          <a:latin typeface="Arial" panose="020B0604020202020204" pitchFamily="34" charset="0"/>
                        </a:rPr>
                        <a:t>Final NOFA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E0E0"/>
                    </a:solidFill>
                  </a:tcPr>
                </a:tc>
                <a:extLst>
                  <a:ext uri="{0D108BD9-81ED-4DB2-BD59-A6C34878D82A}">
                    <a16:rowId xmlns:a16="http://schemas.microsoft.com/office/drawing/2014/main" val="2096005817"/>
                  </a:ext>
                </a:extLst>
              </a:tr>
              <a:tr h="266700">
                <a:tc>
                  <a:txBody>
                    <a:bodyPr/>
                    <a:lstStyle/>
                    <a:p>
                      <a:pPr algn="ctr" rtl="0" fontAlgn="ctr"/>
                      <a:r>
                        <a:rPr lang="en-US" sz="800" b="1" i="0" u="none" strike="noStrike">
                          <a:solidFill>
                            <a:srgbClr val="000000"/>
                          </a:solidFill>
                          <a:effectLst/>
                          <a:latin typeface="Arial" panose="020B0604020202020204" pitchFamily="34" charset="0"/>
                        </a:rPr>
                        <a:t>FY21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6C5D"/>
                    </a:solidFill>
                  </a:tcPr>
                </a:tc>
                <a:tc>
                  <a:txBody>
                    <a:bodyPr/>
                    <a:lstStyle/>
                    <a:p>
                      <a:pPr algn="ctr" rtl="0" fontAlgn="ctr"/>
                      <a:r>
                        <a:rPr lang="en-US" sz="800" b="1" i="0" u="none" strike="noStrike">
                          <a:solidFill>
                            <a:srgbClr val="000000"/>
                          </a:solidFill>
                          <a:effectLst/>
                          <a:latin typeface="Arial" panose="020B0604020202020204" pitchFamily="34" charset="0"/>
                        </a:rPr>
                        <a:t>12/11/2020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6C5D"/>
                    </a:solidFill>
                  </a:tcPr>
                </a:tc>
                <a:tc>
                  <a:txBody>
                    <a:bodyPr/>
                    <a:lstStyle/>
                    <a:p>
                      <a:pPr algn="ctr" rtl="0" fontAlgn="ctr"/>
                      <a:r>
                        <a:rPr lang="en-US" sz="800" b="1" i="0" u="none" strike="noStrike">
                          <a:solidFill>
                            <a:srgbClr val="000000"/>
                          </a:solidFill>
                          <a:effectLst/>
                          <a:latin typeface="Arial" panose="020B0604020202020204" pitchFamily="34" charset="0"/>
                        </a:rPr>
                        <a:t>G-0950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6C5D"/>
                    </a:solidFill>
                  </a:tcPr>
                </a:tc>
                <a:tc>
                  <a:txBody>
                    <a:bodyPr/>
                    <a:lstStyle/>
                    <a:p>
                      <a:pPr algn="l" rtl="0" fontAlgn="ctr"/>
                      <a:r>
                        <a:rPr lang="en-US" sz="800" b="1" i="0" u="none" strike="noStrike">
                          <a:solidFill>
                            <a:srgbClr val="000000"/>
                          </a:solidFill>
                          <a:effectLst/>
                          <a:latin typeface="Arial" panose="020B0604020202020204" pitchFamily="34" charset="0"/>
                        </a:rPr>
                        <a:t>72-Day NOFA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6C5D"/>
                    </a:solidFill>
                  </a:tcPr>
                </a:tc>
                <a:extLst>
                  <a:ext uri="{0D108BD9-81ED-4DB2-BD59-A6C34878D82A}">
                    <a16:rowId xmlns:a16="http://schemas.microsoft.com/office/drawing/2014/main" val="1322062879"/>
                  </a:ext>
                </a:extLst>
              </a:tr>
              <a:tr h="190500">
                <a:tc>
                  <a:txBody>
                    <a:bodyPr/>
                    <a:lstStyle/>
                    <a:p>
                      <a:pPr algn="ctr" rtl="0" fontAlgn="ctr"/>
                      <a:r>
                        <a:rPr lang="en-US" sz="800" b="1" i="0" u="none" strike="noStrike">
                          <a:solidFill>
                            <a:srgbClr val="000000"/>
                          </a:solidFill>
                          <a:effectLst/>
                          <a:latin typeface="Arial" panose="020B0604020202020204" pitchFamily="34" charset="0"/>
                        </a:rPr>
                        <a:t>FY21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6C5D"/>
                    </a:solidFill>
                  </a:tcPr>
                </a:tc>
                <a:tc>
                  <a:txBody>
                    <a:bodyPr/>
                    <a:lstStyle/>
                    <a:p>
                      <a:pPr algn="ctr" rtl="0" fontAlgn="ctr"/>
                      <a:r>
                        <a:rPr lang="en-US" sz="800" b="1" i="0" u="none" strike="noStrike">
                          <a:solidFill>
                            <a:srgbClr val="000000"/>
                          </a:solidFill>
                          <a:effectLst/>
                          <a:latin typeface="Arial" panose="020B0604020202020204" pitchFamily="34" charset="0"/>
                        </a:rPr>
                        <a:t>4/16/2021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6C5D"/>
                    </a:solidFill>
                  </a:tcPr>
                </a:tc>
                <a:tc>
                  <a:txBody>
                    <a:bodyPr/>
                    <a:lstStyle/>
                    <a:p>
                      <a:pPr algn="ctr" rtl="0" fontAlgn="ctr"/>
                      <a:r>
                        <a:rPr lang="en-US" sz="800" b="1" i="0" u="none" strike="noStrike">
                          <a:solidFill>
                            <a:srgbClr val="000000"/>
                          </a:solidFill>
                          <a:effectLst/>
                          <a:latin typeface="Arial" panose="020B0604020202020204" pitchFamily="34" charset="0"/>
                        </a:rPr>
                        <a:t>G-0973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6C5D"/>
                    </a:solidFill>
                  </a:tcPr>
                </a:tc>
                <a:tc>
                  <a:txBody>
                    <a:bodyPr/>
                    <a:lstStyle/>
                    <a:p>
                      <a:pPr algn="l" rtl="0" fontAlgn="ctr"/>
                      <a:r>
                        <a:rPr lang="en-US" sz="800" b="1" i="0" u="none" strike="noStrike">
                          <a:solidFill>
                            <a:srgbClr val="000000"/>
                          </a:solidFill>
                          <a:effectLst/>
                          <a:latin typeface="Arial" panose="020B0604020202020204" pitchFamily="34" charset="0"/>
                        </a:rPr>
                        <a:t>Final NOFA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6C5D"/>
                    </a:solidFill>
                  </a:tcPr>
                </a:tc>
                <a:extLst>
                  <a:ext uri="{0D108BD9-81ED-4DB2-BD59-A6C34878D82A}">
                    <a16:rowId xmlns:a16="http://schemas.microsoft.com/office/drawing/2014/main" val="1788163682"/>
                  </a:ext>
                </a:extLst>
              </a:tr>
              <a:tr h="396240">
                <a:tc>
                  <a:txBody>
                    <a:bodyPr/>
                    <a:lstStyle/>
                    <a:p>
                      <a:pPr algn="ctr" rtl="0" fontAlgn="ctr"/>
                      <a:r>
                        <a:rPr lang="en-US" sz="800" b="1" i="0" u="none" strike="noStrike">
                          <a:solidFill>
                            <a:srgbClr val="000000"/>
                          </a:solidFill>
                          <a:effectLst/>
                          <a:latin typeface="Arial" panose="020B0604020202020204" pitchFamily="34" charset="0"/>
                        </a:rPr>
                        <a:t>FY21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6C5D"/>
                    </a:solidFill>
                  </a:tcPr>
                </a:tc>
                <a:tc>
                  <a:txBody>
                    <a:bodyPr/>
                    <a:lstStyle/>
                    <a:p>
                      <a:pPr algn="ctr" rtl="0" fontAlgn="ctr"/>
                      <a:r>
                        <a:rPr lang="en-US" sz="800" b="1" i="0" u="none" strike="noStrike">
                          <a:solidFill>
                            <a:srgbClr val="000000"/>
                          </a:solidFill>
                          <a:effectLst/>
                          <a:latin typeface="Arial" panose="020B0604020202020204" pitchFamily="34" charset="0"/>
                        </a:rPr>
                        <a:t>4/30/2021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6C5D"/>
                    </a:solidFill>
                  </a:tcPr>
                </a:tc>
                <a:tc>
                  <a:txBody>
                    <a:bodyPr/>
                    <a:lstStyle/>
                    <a:p>
                      <a:pPr algn="ctr" rtl="0" fontAlgn="ctr"/>
                      <a:r>
                        <a:rPr lang="en-US" sz="800" b="1" i="0" u="none" strike="noStrike">
                          <a:solidFill>
                            <a:srgbClr val="000000"/>
                          </a:solidFill>
                          <a:effectLst/>
                          <a:latin typeface="Arial" panose="020B0604020202020204" pitchFamily="34" charset="0"/>
                        </a:rPr>
                        <a:t>G-0976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6C5D"/>
                    </a:solidFill>
                  </a:tcPr>
                </a:tc>
                <a:tc>
                  <a:txBody>
                    <a:bodyPr/>
                    <a:lstStyle/>
                    <a:p>
                      <a:pPr algn="l" rtl="0" fontAlgn="ctr"/>
                      <a:r>
                        <a:rPr lang="en-US" sz="800" b="1" i="0" u="none" strike="noStrike">
                          <a:solidFill>
                            <a:srgbClr val="000000"/>
                          </a:solidFill>
                          <a:effectLst/>
                          <a:latin typeface="Arial" panose="020B0604020202020204" pitchFamily="34" charset="0"/>
                        </a:rPr>
                        <a:t>HIP-CRRSAA NOFA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6C5D"/>
                    </a:solidFill>
                  </a:tcPr>
                </a:tc>
                <a:extLst>
                  <a:ext uri="{0D108BD9-81ED-4DB2-BD59-A6C34878D82A}">
                    <a16:rowId xmlns:a16="http://schemas.microsoft.com/office/drawing/2014/main" val="1290515944"/>
                  </a:ext>
                </a:extLst>
              </a:tr>
              <a:tr h="266700">
                <a:tc>
                  <a:txBody>
                    <a:bodyPr/>
                    <a:lstStyle/>
                    <a:p>
                      <a:pPr algn="ctr" rtl="0" fontAlgn="ctr"/>
                      <a:r>
                        <a:rPr lang="en-US" sz="800" b="1" i="0" u="none" strike="noStrike">
                          <a:solidFill>
                            <a:srgbClr val="000000"/>
                          </a:solidFill>
                          <a:effectLst/>
                          <a:latin typeface="Arial" panose="020B0604020202020204" pitchFamily="34" charset="0"/>
                        </a:rPr>
                        <a:t>FY22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99FF"/>
                    </a:solidFill>
                  </a:tcPr>
                </a:tc>
                <a:tc>
                  <a:txBody>
                    <a:bodyPr/>
                    <a:lstStyle/>
                    <a:p>
                      <a:pPr algn="ctr" rtl="0" fontAlgn="ctr"/>
                      <a:r>
                        <a:rPr lang="en-US" sz="800" b="1" i="0" u="none" strike="noStrike">
                          <a:solidFill>
                            <a:srgbClr val="000000"/>
                          </a:solidFill>
                          <a:effectLst/>
                          <a:latin typeface="Arial" panose="020B0604020202020204" pitchFamily="34" charset="0"/>
                        </a:rPr>
                        <a:t>3/1/2022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99FF"/>
                    </a:solidFill>
                  </a:tcPr>
                </a:tc>
                <a:tc>
                  <a:txBody>
                    <a:bodyPr/>
                    <a:lstStyle/>
                    <a:p>
                      <a:pPr algn="ctr" rtl="0" fontAlgn="ctr"/>
                      <a:r>
                        <a:rPr lang="en-US" sz="800" b="1" i="0" u="none" strike="noStrike">
                          <a:solidFill>
                            <a:srgbClr val="000000"/>
                          </a:solidFill>
                          <a:effectLst/>
                          <a:latin typeface="Arial" panose="020B0604020202020204" pitchFamily="34" charset="0"/>
                        </a:rPr>
                        <a:t>G-1025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99FF"/>
                    </a:solidFill>
                  </a:tcPr>
                </a:tc>
                <a:tc>
                  <a:txBody>
                    <a:bodyPr/>
                    <a:lstStyle/>
                    <a:p>
                      <a:pPr algn="l" rtl="0" fontAlgn="ctr"/>
                      <a:r>
                        <a:rPr lang="en-US" sz="800" b="1" i="0" u="none" strike="noStrike">
                          <a:solidFill>
                            <a:srgbClr val="000000"/>
                          </a:solidFill>
                          <a:effectLst/>
                          <a:latin typeface="Arial" panose="020B0604020202020204" pitchFamily="34" charset="0"/>
                        </a:rPr>
                        <a:t>64-Day NOFA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99FF"/>
                    </a:solidFill>
                  </a:tcPr>
                </a:tc>
                <a:extLst>
                  <a:ext uri="{0D108BD9-81ED-4DB2-BD59-A6C34878D82A}">
                    <a16:rowId xmlns:a16="http://schemas.microsoft.com/office/drawing/2014/main" val="1504359404"/>
                  </a:ext>
                </a:extLst>
              </a:tr>
              <a:tr h="266700">
                <a:tc>
                  <a:txBody>
                    <a:bodyPr/>
                    <a:lstStyle/>
                    <a:p>
                      <a:pPr algn="ctr" rtl="0" fontAlgn="ctr"/>
                      <a:r>
                        <a:rPr lang="en-US" sz="800" b="1" i="0" u="none" strike="noStrike">
                          <a:solidFill>
                            <a:srgbClr val="000000"/>
                          </a:solidFill>
                          <a:effectLst/>
                          <a:latin typeface="Arial" panose="020B0604020202020204" pitchFamily="34" charset="0"/>
                        </a:rPr>
                        <a:t>FY22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99FF"/>
                    </a:solidFill>
                  </a:tcPr>
                </a:tc>
                <a:tc>
                  <a:txBody>
                    <a:bodyPr/>
                    <a:lstStyle/>
                    <a:p>
                      <a:pPr algn="ctr" rtl="0" fontAlgn="ctr"/>
                      <a:r>
                        <a:rPr lang="en-US" sz="800" b="1" i="0" u="none" strike="noStrike">
                          <a:solidFill>
                            <a:srgbClr val="000000"/>
                          </a:solidFill>
                          <a:effectLst/>
                          <a:latin typeface="Arial" panose="020B0604020202020204" pitchFamily="34" charset="0"/>
                        </a:rPr>
                        <a:t>5/19/2022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99FF"/>
                    </a:solidFill>
                  </a:tcPr>
                </a:tc>
                <a:tc>
                  <a:txBody>
                    <a:bodyPr/>
                    <a:lstStyle/>
                    <a:p>
                      <a:pPr algn="ctr" rtl="0" fontAlgn="ctr"/>
                      <a:r>
                        <a:rPr lang="en-US" sz="800" b="1" i="0" u="none" strike="noStrike">
                          <a:solidFill>
                            <a:srgbClr val="000000"/>
                          </a:solidFill>
                          <a:effectLst/>
                          <a:latin typeface="Arial" panose="020B0604020202020204" pitchFamily="34" charset="0"/>
                        </a:rPr>
                        <a:t>G-1030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99FF"/>
                    </a:solidFill>
                  </a:tcPr>
                </a:tc>
                <a:tc>
                  <a:txBody>
                    <a:bodyPr/>
                    <a:lstStyle/>
                    <a:p>
                      <a:pPr algn="l" rtl="0" fontAlgn="ctr"/>
                      <a:r>
                        <a:rPr lang="en-US" sz="800" b="1" i="0" u="none" strike="noStrike">
                          <a:solidFill>
                            <a:srgbClr val="000000"/>
                          </a:solidFill>
                          <a:effectLst/>
                          <a:latin typeface="Arial" panose="020B0604020202020204" pitchFamily="34" charset="0"/>
                        </a:rPr>
                        <a:t>162-Day NOFA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99FF"/>
                    </a:solidFill>
                  </a:tcPr>
                </a:tc>
                <a:extLst>
                  <a:ext uri="{0D108BD9-81ED-4DB2-BD59-A6C34878D82A}">
                    <a16:rowId xmlns:a16="http://schemas.microsoft.com/office/drawing/2014/main" val="890106940"/>
                  </a:ext>
                </a:extLst>
              </a:tr>
              <a:tr h="190500">
                <a:tc>
                  <a:txBody>
                    <a:bodyPr/>
                    <a:lstStyle/>
                    <a:p>
                      <a:pPr algn="ctr" rtl="0" fontAlgn="ctr"/>
                      <a:r>
                        <a:rPr lang="en-US" sz="800" b="1" i="0" u="none" strike="noStrike">
                          <a:solidFill>
                            <a:srgbClr val="000000"/>
                          </a:solidFill>
                          <a:effectLst/>
                          <a:latin typeface="Arial" panose="020B0604020202020204" pitchFamily="34" charset="0"/>
                        </a:rPr>
                        <a:t>FY22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99FF"/>
                    </a:solidFill>
                  </a:tcPr>
                </a:tc>
                <a:tc>
                  <a:txBody>
                    <a:bodyPr/>
                    <a:lstStyle/>
                    <a:p>
                      <a:pPr algn="ctr" rtl="0" fontAlgn="ctr"/>
                      <a:r>
                        <a:rPr lang="en-US" sz="800" b="1" i="0" u="none" strike="noStrike">
                          <a:solidFill>
                            <a:srgbClr val="000000"/>
                          </a:solidFill>
                          <a:effectLst/>
                          <a:latin typeface="Arial" panose="020B0604020202020204" pitchFamily="34" charset="0"/>
                        </a:rPr>
                        <a:t>6/9/2022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99FF"/>
                    </a:solidFill>
                  </a:tcPr>
                </a:tc>
                <a:tc>
                  <a:txBody>
                    <a:bodyPr/>
                    <a:lstStyle/>
                    <a:p>
                      <a:pPr algn="ctr" rtl="0" fontAlgn="ctr"/>
                      <a:r>
                        <a:rPr lang="en-US" sz="800" b="1" i="0" u="none" strike="noStrike">
                          <a:solidFill>
                            <a:srgbClr val="000000"/>
                          </a:solidFill>
                          <a:effectLst/>
                          <a:latin typeface="Arial" panose="020B0604020202020204" pitchFamily="34" charset="0"/>
                        </a:rPr>
                        <a:t>G-1034</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99FF"/>
                    </a:solidFill>
                  </a:tcPr>
                </a:tc>
                <a:tc>
                  <a:txBody>
                    <a:bodyPr/>
                    <a:lstStyle/>
                    <a:p>
                      <a:pPr algn="l" rtl="0" fontAlgn="ctr"/>
                      <a:r>
                        <a:rPr lang="en-US" sz="800" b="1" i="0" u="none" strike="noStrike">
                          <a:solidFill>
                            <a:srgbClr val="000000"/>
                          </a:solidFill>
                          <a:effectLst/>
                          <a:latin typeface="Arial" panose="020B0604020202020204" pitchFamily="34" charset="0"/>
                        </a:rPr>
                        <a:t>Final NOFA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99FF"/>
                    </a:solidFill>
                  </a:tcPr>
                </a:tc>
                <a:extLst>
                  <a:ext uri="{0D108BD9-81ED-4DB2-BD59-A6C34878D82A}">
                    <a16:rowId xmlns:a16="http://schemas.microsoft.com/office/drawing/2014/main" val="2992786714"/>
                  </a:ext>
                </a:extLst>
              </a:tr>
              <a:tr h="266700">
                <a:tc>
                  <a:txBody>
                    <a:bodyPr/>
                    <a:lstStyle/>
                    <a:p>
                      <a:pPr algn="ctr" rtl="0" fontAlgn="ctr"/>
                      <a:r>
                        <a:rPr lang="en-US" sz="800" b="1" i="0" u="none" strike="noStrike">
                          <a:solidFill>
                            <a:srgbClr val="000000"/>
                          </a:solidFill>
                          <a:effectLst/>
                          <a:latin typeface="Arial" panose="020B0604020202020204" pitchFamily="34" charset="0"/>
                        </a:rPr>
                        <a:t>FY23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800" b="1" i="0" u="none" strike="noStrike">
                          <a:solidFill>
                            <a:srgbClr val="000000"/>
                          </a:solidFill>
                          <a:effectLst/>
                          <a:latin typeface="Arial" panose="020B0604020202020204" pitchFamily="34" charset="0"/>
                        </a:rPr>
                        <a:t>11/23/2022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800" b="1" i="0" u="none" strike="noStrike">
                          <a:solidFill>
                            <a:srgbClr val="000000"/>
                          </a:solidFill>
                          <a:effectLst/>
                          <a:latin typeface="Arial" panose="020B0604020202020204" pitchFamily="34" charset="0"/>
                        </a:rPr>
                        <a:t>G-1097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rtl="0" fontAlgn="ctr"/>
                      <a:r>
                        <a:rPr lang="en-US" sz="800" b="1" i="0" u="none" strike="noStrike" dirty="0">
                          <a:solidFill>
                            <a:srgbClr val="000000"/>
                          </a:solidFill>
                          <a:effectLst/>
                          <a:latin typeface="Arial" panose="020B0604020202020204" pitchFamily="34" charset="0"/>
                        </a:rPr>
                        <a:t>77-Day NOFA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656318272"/>
                  </a:ext>
                </a:extLst>
              </a:tr>
              <a:tr h="266700">
                <a:tc>
                  <a:txBody>
                    <a:bodyPr/>
                    <a:lstStyle/>
                    <a:p>
                      <a:pPr algn="ctr" rtl="0" fontAlgn="ctr"/>
                      <a:r>
                        <a:rPr lang="en-US" sz="800" b="1" i="0" u="none" strike="noStrike" dirty="0">
                          <a:solidFill>
                            <a:srgbClr val="000000"/>
                          </a:solidFill>
                          <a:effectLst/>
                          <a:latin typeface="Arial" panose="020B0604020202020204" pitchFamily="34" charset="0"/>
                        </a:rPr>
                        <a:t>FY23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800" b="1" i="0" u="none" strike="noStrike" dirty="0">
                          <a:solidFill>
                            <a:srgbClr val="000000"/>
                          </a:solidFill>
                          <a:effectLst/>
                          <a:latin typeface="Arial" panose="020B0604020202020204" pitchFamily="34" charset="0"/>
                        </a:rPr>
                        <a:t>11/28/2023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800" b="1" i="0" u="none" strike="noStrike" dirty="0">
                          <a:solidFill>
                            <a:srgbClr val="000000"/>
                          </a:solidFill>
                          <a:effectLst/>
                          <a:latin typeface="Arial" panose="020B0604020202020204" pitchFamily="34" charset="0"/>
                        </a:rPr>
                        <a:t>G-1163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rtl="0" fontAlgn="ctr"/>
                      <a:r>
                        <a:rPr lang="en-US" sz="800" b="1" i="0" u="none" strike="noStrike" dirty="0">
                          <a:solidFill>
                            <a:srgbClr val="000000"/>
                          </a:solidFill>
                          <a:effectLst/>
                          <a:latin typeface="Arial" panose="020B0604020202020204" pitchFamily="34" charset="0"/>
                        </a:rPr>
                        <a:t> Final NOFA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99990267"/>
                  </a:ext>
                </a:extLst>
              </a:tr>
              <a:tr h="266700">
                <a:tc>
                  <a:txBody>
                    <a:bodyPr/>
                    <a:lstStyle/>
                    <a:p>
                      <a:pPr algn="ctr" rtl="0" fontAlgn="ctr"/>
                      <a:r>
                        <a:rPr lang="en-US" sz="800" b="1" i="0" u="none" strike="noStrike" dirty="0">
                          <a:solidFill>
                            <a:srgbClr val="000000"/>
                          </a:solidFill>
                          <a:effectLst/>
                          <a:latin typeface="Arial" panose="020B0604020202020204" pitchFamily="34" charset="0"/>
                        </a:rPr>
                        <a:t>FY24</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n-US" sz="800" b="1" i="0" u="none" strike="noStrike" dirty="0">
                          <a:solidFill>
                            <a:srgbClr val="000000"/>
                          </a:solidFill>
                          <a:effectLst/>
                          <a:latin typeface="Arial" panose="020B0604020202020204" pitchFamily="34" charset="0"/>
                        </a:rPr>
                        <a:t>TBD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n-US" sz="800" b="1" i="0" u="none" strike="noStrike" dirty="0">
                          <a:solidFill>
                            <a:srgbClr val="000000"/>
                          </a:solidFill>
                          <a:effectLst/>
                          <a:latin typeface="Arial" panose="020B0604020202020204" pitchFamily="34" charset="0"/>
                        </a:rPr>
                        <a:t>TBD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rtl="0" fontAlgn="ctr"/>
                      <a:r>
                        <a:rPr lang="en-US" sz="800" b="1" i="0" u="none" strike="noStrike" dirty="0">
                          <a:solidFill>
                            <a:srgbClr val="000000"/>
                          </a:solidFill>
                          <a:effectLst/>
                          <a:latin typeface="Arial" panose="020B0604020202020204" pitchFamily="34" charset="0"/>
                        </a:rPr>
                        <a:t> 48 – Day NOFA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657329387"/>
                  </a:ext>
                </a:extLst>
              </a:tr>
            </a:tbl>
          </a:graphicData>
        </a:graphic>
      </p:graphicFrame>
      <p:sp>
        <p:nvSpPr>
          <p:cNvPr id="2" name="Left Brace 1">
            <a:extLst>
              <a:ext uri="{FF2B5EF4-FFF2-40B4-BE49-F238E27FC236}">
                <a16:creationId xmlns:a16="http://schemas.microsoft.com/office/drawing/2014/main" id="{85EA7547-0CE3-E591-9BE7-CA096AAD3C0A}"/>
              </a:ext>
            </a:extLst>
          </p:cNvPr>
          <p:cNvSpPr/>
          <p:nvPr/>
        </p:nvSpPr>
        <p:spPr bwMode="auto">
          <a:xfrm>
            <a:off x="5413732" y="1315873"/>
            <a:ext cx="363338" cy="5006340"/>
          </a:xfrm>
          <a:prstGeom prst="leftBrace">
            <a:avLst>
              <a:gd name="adj1" fmla="val 8333"/>
              <a:gd name="adj2" fmla="val 50968"/>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919B6814-A265-46A9-839F-4CA0A32E7F73}"/>
              </a:ext>
            </a:extLst>
          </p:cNvPr>
          <p:cNvSpPr>
            <a:spLocks noGrp="1"/>
          </p:cNvSpPr>
          <p:nvPr>
            <p:ph type="title"/>
          </p:nvPr>
        </p:nvSpPr>
        <p:spPr>
          <a:xfrm>
            <a:off x="1336791" y="267994"/>
            <a:ext cx="6337300" cy="658812"/>
          </a:xfrm>
        </p:spPr>
        <p:txBody>
          <a:bodyPr/>
          <a:lstStyle/>
          <a:p>
            <a:r>
              <a:rPr lang="en-US" altLang="en-US" sz="2400" dirty="0"/>
              <a:t>Funds Obligated in FY2023</a:t>
            </a:r>
            <a:br>
              <a:rPr lang="en-US" altLang="en-US" sz="2400" dirty="0"/>
            </a:br>
            <a:r>
              <a:rPr lang="en-US" altLang="en-US" sz="2400" dirty="0"/>
              <a:t>($26.8M, Title I Tribes, Includes POOs, TCR, 202a9)</a:t>
            </a:r>
          </a:p>
        </p:txBody>
      </p:sp>
      <p:sp>
        <p:nvSpPr>
          <p:cNvPr id="29700" name="Slide Number Placeholder 3">
            <a:extLst>
              <a:ext uri="{FF2B5EF4-FFF2-40B4-BE49-F238E27FC236}">
                <a16:creationId xmlns:a16="http://schemas.microsoft.com/office/drawing/2014/main" id="{A94D24C2-CDB4-4F71-AFE0-BBADD4382CD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nSpc>
                <a:spcPct val="100000"/>
              </a:lnSpc>
              <a:spcBef>
                <a:spcPct val="0"/>
              </a:spcBef>
              <a:buClrTx/>
              <a:buSzTx/>
              <a:buFontTx/>
              <a:buNone/>
            </a:pPr>
            <a:fld id="{5CC1DE53-C770-48AC-9AFB-298B94B2D231}" type="slidenum">
              <a:rPr lang="en-US" altLang="en-US" sz="1000" b="0">
                <a:solidFill>
                  <a:srgbClr val="969696"/>
                </a:solidFill>
              </a:rPr>
              <a:pPr>
                <a:lnSpc>
                  <a:spcPct val="100000"/>
                </a:lnSpc>
                <a:spcBef>
                  <a:spcPct val="0"/>
                </a:spcBef>
                <a:buClrTx/>
                <a:buSzTx/>
                <a:buFontTx/>
                <a:buNone/>
              </a:pPr>
              <a:t>18</a:t>
            </a:fld>
            <a:endParaRPr lang="en-US" altLang="en-US" sz="1000" b="0">
              <a:solidFill>
                <a:schemeClr val="bg2"/>
              </a:solidFill>
            </a:endParaRPr>
          </a:p>
        </p:txBody>
      </p:sp>
      <p:graphicFrame>
        <p:nvGraphicFramePr>
          <p:cNvPr id="5" name="Chart 4">
            <a:extLst>
              <a:ext uri="{FF2B5EF4-FFF2-40B4-BE49-F238E27FC236}">
                <a16:creationId xmlns:a16="http://schemas.microsoft.com/office/drawing/2014/main" id="{2F035C72-5F54-34F7-43F8-C550FABBDDDD}"/>
              </a:ext>
            </a:extLst>
          </p:cNvPr>
          <p:cNvGraphicFramePr>
            <a:graphicFrameLocks/>
          </p:cNvGraphicFramePr>
          <p:nvPr>
            <p:extLst>
              <p:ext uri="{D42A27DB-BD31-4B8C-83A1-F6EECF244321}">
                <p14:modId xmlns:p14="http://schemas.microsoft.com/office/powerpoint/2010/main" val="1056014477"/>
              </p:ext>
            </p:extLst>
          </p:nvPr>
        </p:nvGraphicFramePr>
        <p:xfrm>
          <a:off x="260392" y="1326183"/>
          <a:ext cx="8502103" cy="446299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9E51F8F8-1FCF-4B8A-AD8F-BAC7A0A81126}"/>
              </a:ext>
            </a:extLst>
          </p:cNvPr>
          <p:cNvSpPr>
            <a:spLocks noGrp="1"/>
          </p:cNvSpPr>
          <p:nvPr>
            <p:ph type="title"/>
          </p:nvPr>
        </p:nvSpPr>
        <p:spPr>
          <a:xfrm>
            <a:off x="457200" y="220663"/>
            <a:ext cx="8229600" cy="850900"/>
          </a:xfrm>
        </p:spPr>
        <p:txBody>
          <a:bodyPr/>
          <a:lstStyle/>
          <a:p>
            <a:r>
              <a:rPr lang="en-US" altLang="en-US" sz="2800" dirty="0"/>
              <a:t>How Do AK Tribes Spend TTP Funds?</a:t>
            </a:r>
          </a:p>
        </p:txBody>
      </p:sp>
      <p:sp>
        <p:nvSpPr>
          <p:cNvPr id="33795" name="Text Placeholder 2">
            <a:extLst>
              <a:ext uri="{FF2B5EF4-FFF2-40B4-BE49-F238E27FC236}">
                <a16:creationId xmlns:a16="http://schemas.microsoft.com/office/drawing/2014/main" id="{06D88CCF-00DF-4450-BD90-C0B518E7EE3F}"/>
              </a:ext>
            </a:extLst>
          </p:cNvPr>
          <p:cNvSpPr>
            <a:spLocks noGrp="1"/>
          </p:cNvSpPr>
          <p:nvPr>
            <p:ph type="body" idx="1"/>
          </p:nvPr>
        </p:nvSpPr>
        <p:spPr>
          <a:xfrm>
            <a:off x="158749" y="1318419"/>
            <a:ext cx="4040188" cy="460375"/>
          </a:xfrm>
          <a:ln>
            <a:noFill/>
          </a:ln>
          <a:extLst>
            <a:ext uri="{91240B29-F687-4F45-9708-019B960494DF}">
              <a14:hiddenLine xmlns:a14="http://schemas.microsoft.com/office/drawing/2010/main" w="9525">
                <a:solidFill>
                  <a:schemeClr val="tx2"/>
                </a:solidFill>
                <a:miter lim="800000"/>
                <a:headEnd/>
                <a:tailEnd/>
              </a14:hiddenLine>
            </a:ext>
          </a:extLst>
        </p:spPr>
        <p:txBody>
          <a:bodyPr/>
          <a:lstStyle/>
          <a:p>
            <a:pPr algn="ctr"/>
            <a:r>
              <a:rPr lang="en-US" altLang="en-US" sz="1400" dirty="0"/>
              <a:t>How Tribes Spent TTP Funds</a:t>
            </a:r>
            <a:br>
              <a:rPr lang="en-US" altLang="en-US" sz="1400" dirty="0"/>
            </a:br>
            <a:r>
              <a:rPr lang="en-US" altLang="en-US" sz="1400" dirty="0"/>
              <a:t>FY2012 – FY2022 ($M)</a:t>
            </a:r>
          </a:p>
        </p:txBody>
      </p:sp>
      <p:sp>
        <p:nvSpPr>
          <p:cNvPr id="33796" name="Text Placeholder 4">
            <a:extLst>
              <a:ext uri="{FF2B5EF4-FFF2-40B4-BE49-F238E27FC236}">
                <a16:creationId xmlns:a16="http://schemas.microsoft.com/office/drawing/2014/main" id="{1F837C2D-2F79-4C27-8229-9C31865AB870}"/>
              </a:ext>
            </a:extLst>
          </p:cNvPr>
          <p:cNvSpPr>
            <a:spLocks noGrp="1"/>
          </p:cNvSpPr>
          <p:nvPr>
            <p:ph type="body" sz="quarter" idx="3"/>
          </p:nvPr>
        </p:nvSpPr>
        <p:spPr>
          <a:xfrm>
            <a:off x="4943476" y="1349986"/>
            <a:ext cx="4041775" cy="460375"/>
          </a:xfrm>
          <a:ln>
            <a:noFill/>
          </a:ln>
          <a:extLst>
            <a:ext uri="{91240B29-F687-4F45-9708-019B960494DF}">
              <a14:hiddenLine xmlns:a14="http://schemas.microsoft.com/office/drawing/2010/main" w="9525">
                <a:solidFill>
                  <a:schemeClr val="tx2"/>
                </a:solidFill>
                <a:miter lim="800000"/>
                <a:headEnd/>
                <a:tailEnd/>
              </a14:hiddenLine>
            </a:ext>
          </a:extLst>
        </p:spPr>
        <p:txBody>
          <a:bodyPr/>
          <a:lstStyle/>
          <a:p>
            <a:pPr algn="ctr"/>
            <a:r>
              <a:rPr lang="en-US" altLang="en-US" sz="1400" dirty="0"/>
              <a:t>How Tribes Spent TTP Funds</a:t>
            </a:r>
          </a:p>
          <a:p>
            <a:pPr algn="ctr"/>
            <a:r>
              <a:rPr lang="en-US" altLang="en-US" sz="1400" dirty="0"/>
              <a:t>FY2023 Only ($M)</a:t>
            </a:r>
          </a:p>
        </p:txBody>
      </p:sp>
      <p:sp>
        <p:nvSpPr>
          <p:cNvPr id="33797" name="Slide Number Placeholder 6">
            <a:extLst>
              <a:ext uri="{FF2B5EF4-FFF2-40B4-BE49-F238E27FC236}">
                <a16:creationId xmlns:a16="http://schemas.microsoft.com/office/drawing/2014/main" id="{BC171BDB-3474-4F6E-8523-E1C9CC39413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nSpc>
                <a:spcPct val="100000"/>
              </a:lnSpc>
              <a:spcBef>
                <a:spcPct val="0"/>
              </a:spcBef>
              <a:buClrTx/>
              <a:buSzTx/>
              <a:buFontTx/>
              <a:buNone/>
            </a:pPr>
            <a:fld id="{B7041751-6093-4704-95FF-DDD56B356762}" type="slidenum">
              <a:rPr lang="en-US" altLang="en-US" sz="1000" b="0">
                <a:solidFill>
                  <a:srgbClr val="969696"/>
                </a:solidFill>
              </a:rPr>
              <a:pPr>
                <a:lnSpc>
                  <a:spcPct val="100000"/>
                </a:lnSpc>
                <a:spcBef>
                  <a:spcPct val="0"/>
                </a:spcBef>
                <a:buClrTx/>
                <a:buSzTx/>
                <a:buFontTx/>
                <a:buNone/>
              </a:pPr>
              <a:t>19</a:t>
            </a:fld>
            <a:endParaRPr lang="en-US" altLang="en-US" sz="1000" b="0">
              <a:solidFill>
                <a:schemeClr val="bg2"/>
              </a:solidFill>
            </a:endParaRPr>
          </a:p>
        </p:txBody>
      </p:sp>
      <p:graphicFrame>
        <p:nvGraphicFramePr>
          <p:cNvPr id="2" name="Content Placeholder 6">
            <a:extLst>
              <a:ext uri="{FF2B5EF4-FFF2-40B4-BE49-F238E27FC236}">
                <a16:creationId xmlns:a16="http://schemas.microsoft.com/office/drawing/2014/main" id="{BFBB01C0-971B-4F42-9BA2-7F42CB41A515}"/>
              </a:ext>
            </a:extLst>
          </p:cNvPr>
          <p:cNvGraphicFramePr>
            <a:graphicFrameLocks noGrp="1"/>
          </p:cNvGraphicFramePr>
          <p:nvPr>
            <p:ph sz="half" idx="2"/>
            <p:extLst>
              <p:ext uri="{D42A27DB-BD31-4B8C-83A1-F6EECF244321}">
                <p14:modId xmlns:p14="http://schemas.microsoft.com/office/powerpoint/2010/main" val="2886006258"/>
              </p:ext>
            </p:extLst>
          </p:nvPr>
        </p:nvGraphicFramePr>
        <p:xfrm>
          <a:off x="-334230" y="2025650"/>
          <a:ext cx="4932363" cy="37020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ontent Placeholder 6">
            <a:extLst>
              <a:ext uri="{FF2B5EF4-FFF2-40B4-BE49-F238E27FC236}">
                <a16:creationId xmlns:a16="http://schemas.microsoft.com/office/drawing/2014/main" id="{ADF75BED-DBFA-4106-8F1B-0943C16D2DE1}"/>
              </a:ext>
            </a:extLst>
          </p:cNvPr>
          <p:cNvGraphicFramePr>
            <a:graphicFrameLocks noGrp="1"/>
          </p:cNvGraphicFramePr>
          <p:nvPr>
            <p:ph sz="quarter" idx="4"/>
            <p:extLst>
              <p:ext uri="{D42A27DB-BD31-4B8C-83A1-F6EECF244321}">
                <p14:modId xmlns:p14="http://schemas.microsoft.com/office/powerpoint/2010/main" val="1955717510"/>
              </p:ext>
            </p:extLst>
          </p:nvPr>
        </p:nvGraphicFramePr>
        <p:xfrm>
          <a:off x="4314825" y="2094889"/>
          <a:ext cx="4829175" cy="3795713"/>
        </p:xfrm>
        <a:graphic>
          <a:graphicData uri="http://schemas.openxmlformats.org/drawingml/2006/chart">
            <c:chart xmlns:c="http://schemas.openxmlformats.org/drawingml/2006/chart" xmlns:r="http://schemas.openxmlformats.org/officeDocument/2006/relationships" r:id="rId4"/>
          </a:graphicData>
        </a:graphic>
      </p:graphicFrame>
      <p:sp>
        <p:nvSpPr>
          <p:cNvPr id="9" name="Line 3">
            <a:extLst>
              <a:ext uri="{FF2B5EF4-FFF2-40B4-BE49-F238E27FC236}">
                <a16:creationId xmlns:a16="http://schemas.microsoft.com/office/drawing/2014/main" id="{E9FCA93F-6BC4-47BE-BAC1-DC9F7257CF6A}"/>
              </a:ext>
            </a:extLst>
          </p:cNvPr>
          <p:cNvSpPr>
            <a:spLocks noChangeShapeType="1"/>
          </p:cNvSpPr>
          <p:nvPr/>
        </p:nvSpPr>
        <p:spPr bwMode="auto">
          <a:xfrm>
            <a:off x="4645025" y="1212361"/>
            <a:ext cx="0" cy="520700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11354E-F1E8-0C88-2049-EF0D5039C7AD}"/>
              </a:ext>
            </a:extLst>
          </p:cNvPr>
          <p:cNvSpPr>
            <a:spLocks noGrp="1"/>
          </p:cNvSpPr>
          <p:nvPr>
            <p:ph type="sldNum" sz="quarter" idx="10"/>
          </p:nvPr>
        </p:nvSpPr>
        <p:spPr/>
        <p:txBody>
          <a:bodyPr/>
          <a:lstStyle/>
          <a:p>
            <a:fld id="{80148180-1EC8-4796-919B-E45DA58DB9ED}" type="slidenum">
              <a:rPr lang="en-US" altLang="en-US" smtClean="0"/>
              <a:pPr/>
              <a:t>2</a:t>
            </a:fld>
            <a:endParaRPr lang="en-US" altLang="en-US">
              <a:solidFill>
                <a:schemeClr val="bg2"/>
              </a:solidFill>
            </a:endParaRPr>
          </a:p>
        </p:txBody>
      </p:sp>
      <p:pic>
        <p:nvPicPr>
          <p:cNvPr id="4" name="Picture 24" descr="P1120672">
            <a:extLst>
              <a:ext uri="{FF2B5EF4-FFF2-40B4-BE49-F238E27FC236}">
                <a16:creationId xmlns:a16="http://schemas.microsoft.com/office/drawing/2014/main" id="{16AF056A-D13C-134F-8B43-F94CCD5610CF}"/>
              </a:ext>
            </a:extLst>
          </p:cNvPr>
          <p:cNvPicPr>
            <a:picLocks noChangeAspect="1" noChangeArrowheads="1"/>
          </p:cNvPicPr>
          <p:nvPr/>
        </p:nvPicPr>
        <p:blipFill rotWithShape="1">
          <a:blip r:embed="rId2" cstate="print">
            <a:lum contrast="28000"/>
            <a:extLst>
              <a:ext uri="{28A0092B-C50C-407E-A947-70E740481C1C}">
                <a14:useLocalDpi xmlns:a14="http://schemas.microsoft.com/office/drawing/2010/main" val="0"/>
              </a:ext>
            </a:extLst>
          </a:blip>
          <a:srcRect l="21309" t="-3334" r="17358"/>
          <a:stretch/>
        </p:blipFill>
        <p:spPr bwMode="auto">
          <a:xfrm>
            <a:off x="2656463" y="1157089"/>
            <a:ext cx="3831074" cy="51941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74588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EAAC6-A1F2-409B-6A3E-15E71770D17F}"/>
              </a:ext>
            </a:extLst>
          </p:cNvPr>
          <p:cNvSpPr>
            <a:spLocks noGrp="1"/>
          </p:cNvSpPr>
          <p:nvPr>
            <p:ph type="title"/>
          </p:nvPr>
        </p:nvSpPr>
        <p:spPr/>
        <p:txBody>
          <a:bodyPr/>
          <a:lstStyle/>
          <a:p>
            <a:r>
              <a:rPr lang="en-US" dirty="0"/>
              <a:t>Payment (2013-2023)</a:t>
            </a:r>
          </a:p>
        </p:txBody>
      </p:sp>
      <p:sp>
        <p:nvSpPr>
          <p:cNvPr id="7" name="Slide Number Placeholder 6">
            <a:extLst>
              <a:ext uri="{FF2B5EF4-FFF2-40B4-BE49-F238E27FC236}">
                <a16:creationId xmlns:a16="http://schemas.microsoft.com/office/drawing/2014/main" id="{D8F558D3-F3D9-02DE-A69C-CD3BF41A1477}"/>
              </a:ext>
            </a:extLst>
          </p:cNvPr>
          <p:cNvSpPr>
            <a:spLocks noGrp="1"/>
          </p:cNvSpPr>
          <p:nvPr>
            <p:ph type="sldNum" sz="quarter" idx="10"/>
          </p:nvPr>
        </p:nvSpPr>
        <p:spPr/>
        <p:txBody>
          <a:bodyPr/>
          <a:lstStyle/>
          <a:p>
            <a:fld id="{1CE57C08-0696-40E5-9B46-C04F3EC9310F}" type="slidenum">
              <a:rPr lang="en-US" altLang="en-US" smtClean="0"/>
              <a:pPr/>
              <a:t>20</a:t>
            </a:fld>
            <a:endParaRPr lang="en-US" altLang="en-US">
              <a:solidFill>
                <a:schemeClr val="bg2"/>
              </a:solidFill>
            </a:endParaRPr>
          </a:p>
        </p:txBody>
      </p:sp>
      <p:graphicFrame>
        <p:nvGraphicFramePr>
          <p:cNvPr id="8" name="Chart 7">
            <a:extLst>
              <a:ext uri="{FF2B5EF4-FFF2-40B4-BE49-F238E27FC236}">
                <a16:creationId xmlns:a16="http://schemas.microsoft.com/office/drawing/2014/main" id="{262DA839-00C9-CC57-49DB-02364E7D2FD6}"/>
              </a:ext>
            </a:extLst>
          </p:cNvPr>
          <p:cNvGraphicFramePr>
            <a:graphicFrameLocks noGrp="1"/>
          </p:cNvGraphicFramePr>
          <p:nvPr>
            <p:extLst>
              <p:ext uri="{D42A27DB-BD31-4B8C-83A1-F6EECF244321}">
                <p14:modId xmlns:p14="http://schemas.microsoft.com/office/powerpoint/2010/main" val="2076028849"/>
              </p:ext>
            </p:extLst>
          </p:nvPr>
        </p:nvGraphicFramePr>
        <p:xfrm>
          <a:off x="744488" y="1245968"/>
          <a:ext cx="7655023" cy="50276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863851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graphicEl>
                                              <a:chart seriesIdx="2" categoryIdx="-4" bldStep="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chart seriesIdx="3" categoryIdx="-4" bldStep="series"/>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graphicEl>
                                              <a:chart seriesIdx="4" categoryIdx="-4" bldStep="series"/>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graphicEl>
                                              <a:chart seriesIdx="5" categoryIdx="-4" bldStep="series"/>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graphicEl>
                                              <a:chart seriesIdx="6"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Chart bld="series"/>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D0AF8A15-8B2D-4A09-A5AA-1F377C589A25}"/>
              </a:ext>
            </a:extLst>
          </p:cNvPr>
          <p:cNvSpPr>
            <a:spLocks noGrp="1"/>
          </p:cNvSpPr>
          <p:nvPr>
            <p:ph type="title"/>
          </p:nvPr>
        </p:nvSpPr>
        <p:spPr>
          <a:xfrm>
            <a:off x="1389063" y="405606"/>
            <a:ext cx="6337300" cy="658813"/>
          </a:xfrm>
        </p:spPr>
        <p:txBody>
          <a:bodyPr/>
          <a:lstStyle/>
          <a:p>
            <a:r>
              <a:rPr lang="en-US" altLang="en-US" sz="2800" dirty="0"/>
              <a:t>Contracts and Agreements</a:t>
            </a:r>
            <a:br>
              <a:rPr lang="en-US" altLang="en-US" sz="2800" dirty="0"/>
            </a:br>
            <a:endParaRPr lang="en-US" altLang="en-US" sz="2400" dirty="0"/>
          </a:p>
        </p:txBody>
      </p:sp>
      <p:graphicFrame>
        <p:nvGraphicFramePr>
          <p:cNvPr id="2" name="Content Placeholder 5">
            <a:extLst>
              <a:ext uri="{FF2B5EF4-FFF2-40B4-BE49-F238E27FC236}">
                <a16:creationId xmlns:a16="http://schemas.microsoft.com/office/drawing/2014/main" id="{6E0822C7-316C-41FF-A2F4-56078DEBF355}"/>
              </a:ext>
            </a:extLst>
          </p:cNvPr>
          <p:cNvGraphicFramePr>
            <a:graphicFrameLocks noGrp="1"/>
          </p:cNvGraphicFramePr>
          <p:nvPr>
            <p:ph sz="half" idx="1"/>
            <p:extLst>
              <p:ext uri="{D42A27DB-BD31-4B8C-83A1-F6EECF244321}">
                <p14:modId xmlns:p14="http://schemas.microsoft.com/office/powerpoint/2010/main" val="3151183201"/>
              </p:ext>
            </p:extLst>
          </p:nvPr>
        </p:nvGraphicFramePr>
        <p:xfrm>
          <a:off x="134938" y="1422400"/>
          <a:ext cx="4422775" cy="4676775"/>
        </p:xfrm>
        <a:graphic>
          <a:graphicData uri="http://schemas.openxmlformats.org/drawingml/2006/chart">
            <c:chart xmlns:c="http://schemas.openxmlformats.org/drawingml/2006/chart" xmlns:r="http://schemas.openxmlformats.org/officeDocument/2006/relationships" r:id="rId3"/>
          </a:graphicData>
        </a:graphic>
      </p:graphicFrame>
      <p:sp>
        <p:nvSpPr>
          <p:cNvPr id="35844" name="Slide Number Placeholder 4">
            <a:extLst>
              <a:ext uri="{FF2B5EF4-FFF2-40B4-BE49-F238E27FC236}">
                <a16:creationId xmlns:a16="http://schemas.microsoft.com/office/drawing/2014/main" id="{57A9F84B-D521-4FF8-81C3-85CAAC7F27E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nSpc>
                <a:spcPct val="100000"/>
              </a:lnSpc>
              <a:spcBef>
                <a:spcPct val="0"/>
              </a:spcBef>
              <a:buClrTx/>
              <a:buSzTx/>
              <a:buFontTx/>
              <a:buNone/>
            </a:pPr>
            <a:fld id="{0C5BF1C4-993E-4202-B475-D15D4FACDBD4}" type="slidenum">
              <a:rPr lang="en-US" altLang="en-US" sz="1000" b="0">
                <a:solidFill>
                  <a:srgbClr val="969696"/>
                </a:solidFill>
              </a:rPr>
              <a:pPr>
                <a:lnSpc>
                  <a:spcPct val="100000"/>
                </a:lnSpc>
                <a:spcBef>
                  <a:spcPct val="0"/>
                </a:spcBef>
                <a:buClrTx/>
                <a:buSzTx/>
                <a:buFontTx/>
                <a:buNone/>
              </a:pPr>
              <a:t>21</a:t>
            </a:fld>
            <a:endParaRPr lang="en-US" altLang="en-US" sz="1000" b="0">
              <a:solidFill>
                <a:schemeClr val="bg2"/>
              </a:solidFill>
            </a:endParaRPr>
          </a:p>
        </p:txBody>
      </p:sp>
      <p:sp>
        <p:nvSpPr>
          <p:cNvPr id="35849" name="Line 3">
            <a:extLst>
              <a:ext uri="{FF2B5EF4-FFF2-40B4-BE49-F238E27FC236}">
                <a16:creationId xmlns:a16="http://schemas.microsoft.com/office/drawing/2014/main" id="{3969573C-3AC9-40FE-9C5F-9AE003AA705F}"/>
              </a:ext>
            </a:extLst>
          </p:cNvPr>
          <p:cNvSpPr>
            <a:spLocks noChangeShapeType="1"/>
          </p:cNvSpPr>
          <p:nvPr/>
        </p:nvSpPr>
        <p:spPr bwMode="auto">
          <a:xfrm>
            <a:off x="4419600" y="1231900"/>
            <a:ext cx="0" cy="520700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35850" name="Picture 14">
            <a:extLst>
              <a:ext uri="{FF2B5EF4-FFF2-40B4-BE49-F238E27FC236}">
                <a16:creationId xmlns:a16="http://schemas.microsoft.com/office/drawing/2014/main" id="{323622D1-3F52-464F-935F-1FB9BA0FD7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41988" y="2132013"/>
            <a:ext cx="135255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Content Placeholder 15">
            <a:extLst>
              <a:ext uri="{FF2B5EF4-FFF2-40B4-BE49-F238E27FC236}">
                <a16:creationId xmlns:a16="http://schemas.microsoft.com/office/drawing/2014/main" id="{128D0690-4AA0-4455-8D3F-AC77647F296F}"/>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4564063" y="1392238"/>
            <a:ext cx="1447800" cy="719137"/>
          </a:xfrm>
          <a:ln>
            <a:noFill/>
          </a:ln>
          <a:extLst>
            <a:ext uri="{91240B29-F687-4F45-9708-019B960494DF}">
              <a14:hiddenLine xmlns:a14="http://schemas.microsoft.com/office/drawing/2010/main" w="9525">
                <a:solidFill>
                  <a:schemeClr val="tx2"/>
                </a:solidFill>
                <a:miter lim="800000"/>
                <a:headEnd/>
                <a:tailEnd/>
              </a14:hiddenLine>
            </a:ext>
          </a:extLst>
        </p:spPr>
      </p:pic>
      <p:pic>
        <p:nvPicPr>
          <p:cNvPr id="35852" name="Picture 16">
            <a:extLst>
              <a:ext uri="{FF2B5EF4-FFF2-40B4-BE49-F238E27FC236}">
                <a16:creationId xmlns:a16="http://schemas.microsoft.com/office/drawing/2014/main" id="{6F1D86F2-5018-45C7-9E26-A86829B7701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83463" y="2444750"/>
            <a:ext cx="1690687"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3" name="TextBox 3">
            <a:extLst>
              <a:ext uri="{FF2B5EF4-FFF2-40B4-BE49-F238E27FC236}">
                <a16:creationId xmlns:a16="http://schemas.microsoft.com/office/drawing/2014/main" id="{CBA3A48E-EE15-464D-AF40-82A51DFB078D}"/>
              </a:ext>
            </a:extLst>
          </p:cNvPr>
          <p:cNvSpPr txBox="1">
            <a:spLocks noChangeArrowheads="1"/>
          </p:cNvSpPr>
          <p:nvPr/>
        </p:nvSpPr>
        <p:spPr bwMode="auto">
          <a:xfrm>
            <a:off x="7015163" y="1252538"/>
            <a:ext cx="2195512"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400" u="sng">
                <a:solidFill>
                  <a:schemeClr val="tx1"/>
                </a:solidFill>
              </a:rPr>
              <a:t>Contract Elements</a:t>
            </a:r>
          </a:p>
          <a:p>
            <a:pPr eaLnBrk="1" hangingPunct="1">
              <a:lnSpc>
                <a:spcPct val="100000"/>
              </a:lnSpc>
              <a:spcBef>
                <a:spcPct val="0"/>
              </a:spcBef>
              <a:buClrTx/>
              <a:buSzTx/>
              <a:buFontTx/>
              <a:buNone/>
            </a:pPr>
            <a:r>
              <a:rPr lang="en-US" altLang="en-US" sz="1200">
                <a:solidFill>
                  <a:schemeClr val="tx1"/>
                </a:solidFill>
              </a:rPr>
              <a:t>1. Scope of Work</a:t>
            </a:r>
          </a:p>
          <a:p>
            <a:pPr eaLnBrk="1" hangingPunct="1">
              <a:lnSpc>
                <a:spcPct val="100000"/>
              </a:lnSpc>
              <a:spcBef>
                <a:spcPct val="0"/>
              </a:spcBef>
              <a:buClrTx/>
              <a:buSzTx/>
              <a:buFontTx/>
              <a:buNone/>
            </a:pPr>
            <a:r>
              <a:rPr lang="en-US" altLang="en-US" sz="1200">
                <a:solidFill>
                  <a:schemeClr val="tx1"/>
                </a:solidFill>
              </a:rPr>
              <a:t>2. Schedule</a:t>
            </a:r>
          </a:p>
          <a:p>
            <a:pPr eaLnBrk="1" hangingPunct="1">
              <a:lnSpc>
                <a:spcPct val="100000"/>
              </a:lnSpc>
              <a:spcBef>
                <a:spcPct val="0"/>
              </a:spcBef>
              <a:buClrTx/>
              <a:buSzTx/>
              <a:buFontTx/>
              <a:buNone/>
            </a:pPr>
            <a:r>
              <a:rPr lang="en-US" altLang="en-US" sz="1200">
                <a:solidFill>
                  <a:schemeClr val="tx1"/>
                </a:solidFill>
              </a:rPr>
              <a:t>3. Funding Amount</a:t>
            </a:r>
          </a:p>
          <a:p>
            <a:pPr eaLnBrk="1" hangingPunct="1">
              <a:lnSpc>
                <a:spcPct val="100000"/>
              </a:lnSpc>
              <a:spcBef>
                <a:spcPct val="0"/>
              </a:spcBef>
              <a:buClrTx/>
              <a:buSzTx/>
              <a:buFontTx/>
              <a:buNone/>
            </a:pPr>
            <a:r>
              <a:rPr lang="en-US" altLang="en-US" sz="1200">
                <a:solidFill>
                  <a:schemeClr val="tx1"/>
                </a:solidFill>
              </a:rPr>
              <a:t>4. Reporting</a:t>
            </a:r>
          </a:p>
        </p:txBody>
      </p:sp>
      <p:pic>
        <p:nvPicPr>
          <p:cNvPr id="19" name="Picture 6">
            <a:extLst>
              <a:ext uri="{FF2B5EF4-FFF2-40B4-BE49-F238E27FC236}">
                <a16:creationId xmlns:a16="http://schemas.microsoft.com/office/drawing/2014/main" id="{DE9E4DC8-387E-46EF-9F72-A43FB8A9946C}"/>
              </a:ext>
            </a:extLst>
          </p:cNvPr>
          <p:cNvPicPr>
            <a:picLocks noChangeAspect="1"/>
          </p:cNvPicPr>
          <p:nvPr/>
        </p:nvPicPr>
        <p:blipFill>
          <a:blip r:embed="rId7"/>
          <a:srcRect/>
          <a:stretch>
            <a:fillRect/>
          </a:stretch>
        </p:blipFill>
        <p:spPr bwMode="auto">
          <a:xfrm>
            <a:off x="4510088" y="3717925"/>
            <a:ext cx="2511425" cy="1884363"/>
          </a:xfrm>
          <a:prstGeom prst="rect">
            <a:avLst/>
          </a:prstGeom>
          <a:noFill/>
          <a:ln w="9525">
            <a:noFill/>
            <a:miter lim="800000"/>
            <a:headEnd/>
            <a:tailEnd/>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a:extLst>
              <a:ext uri="{FF2B5EF4-FFF2-40B4-BE49-F238E27FC236}">
                <a16:creationId xmlns:a16="http://schemas.microsoft.com/office/drawing/2014/main" id="{A78260F0-C024-453F-AB0B-C723D54A7D28}"/>
              </a:ext>
            </a:extLst>
          </p:cNvPr>
          <p:cNvPicPr>
            <a:picLocks noChangeAspect="1"/>
          </p:cNvPicPr>
          <p:nvPr/>
        </p:nvPicPr>
        <p:blipFill>
          <a:blip r:embed="rId8"/>
          <a:srcRect/>
          <a:stretch>
            <a:fillRect/>
          </a:stretch>
        </p:blipFill>
        <p:spPr bwMode="auto">
          <a:xfrm>
            <a:off x="6748463" y="4554538"/>
            <a:ext cx="2225675" cy="1784350"/>
          </a:xfrm>
          <a:prstGeom prst="rect">
            <a:avLst/>
          </a:prstGeom>
          <a:noFill/>
          <a:ln w="9525">
            <a:noFill/>
            <a:miter lim="800000"/>
            <a:headEnd/>
            <a:tailEnd/>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7">
            <a:extLst>
              <a:ext uri="{FF2B5EF4-FFF2-40B4-BE49-F238E27FC236}">
                <a16:creationId xmlns:a16="http://schemas.microsoft.com/office/drawing/2014/main" id="{7B3213D8-E484-433F-8B32-4736E95C5542}"/>
              </a:ext>
            </a:extLst>
          </p:cNvPr>
          <p:cNvGraphicFramePr>
            <a:graphicFrameLocks/>
          </p:cNvGraphicFramePr>
          <p:nvPr>
            <p:extLst>
              <p:ext uri="{D42A27DB-BD31-4B8C-83A1-F6EECF244321}">
                <p14:modId xmlns:p14="http://schemas.microsoft.com/office/powerpoint/2010/main" val="1483451672"/>
              </p:ext>
            </p:extLst>
          </p:nvPr>
        </p:nvGraphicFramePr>
        <p:xfrm>
          <a:off x="4302633" y="1633601"/>
          <a:ext cx="4524375" cy="4233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7890" name="Title 1">
            <a:extLst>
              <a:ext uri="{FF2B5EF4-FFF2-40B4-BE49-F238E27FC236}">
                <a16:creationId xmlns:a16="http://schemas.microsoft.com/office/drawing/2014/main" id="{1A2DE9B0-9DA2-4946-A4B3-B6426284276E}"/>
              </a:ext>
            </a:extLst>
          </p:cNvPr>
          <p:cNvSpPr>
            <a:spLocks noGrp="1"/>
          </p:cNvSpPr>
          <p:nvPr>
            <p:ph type="title"/>
          </p:nvPr>
        </p:nvSpPr>
        <p:spPr>
          <a:xfrm>
            <a:off x="1263650" y="557213"/>
            <a:ext cx="6337300" cy="658812"/>
          </a:xfrm>
        </p:spPr>
        <p:txBody>
          <a:bodyPr/>
          <a:lstStyle/>
          <a:p>
            <a:r>
              <a:rPr lang="en-US" altLang="en-US" sz="2800"/>
              <a:t>Self-Determination</a:t>
            </a:r>
            <a:br>
              <a:rPr lang="en-US" altLang="en-US" sz="2400"/>
            </a:br>
            <a:r>
              <a:rPr lang="en-US" altLang="en-US" sz="2400"/>
              <a:t>Contract Proposals</a:t>
            </a:r>
            <a:br>
              <a:rPr lang="en-US" altLang="en-US" sz="2800"/>
            </a:br>
            <a:endParaRPr lang="en-US" altLang="en-US" sz="3600"/>
          </a:p>
        </p:txBody>
      </p:sp>
      <p:sp>
        <p:nvSpPr>
          <p:cNvPr id="39939" name="Content Placeholder 2">
            <a:extLst>
              <a:ext uri="{FF2B5EF4-FFF2-40B4-BE49-F238E27FC236}">
                <a16:creationId xmlns:a16="http://schemas.microsoft.com/office/drawing/2014/main" id="{BF9EF030-FC48-48E6-9E48-2413D7A41A89}"/>
              </a:ext>
            </a:extLst>
          </p:cNvPr>
          <p:cNvSpPr>
            <a:spLocks noGrp="1"/>
          </p:cNvSpPr>
          <p:nvPr>
            <p:ph sz="half" idx="1"/>
          </p:nvPr>
        </p:nvSpPr>
        <p:spPr>
          <a:xfrm>
            <a:off x="200025" y="1316038"/>
            <a:ext cx="4267200" cy="5041900"/>
          </a:xfrm>
          <a:ln>
            <a:noFill/>
          </a:ln>
          <a:extLst>
            <a:ext uri="{91240B29-F687-4F45-9708-019B960494DF}">
              <a14:hiddenLine xmlns:a14="http://schemas.microsoft.com/office/drawing/2010/main" w="9525">
                <a:solidFill>
                  <a:schemeClr val="tx2"/>
                </a:solidFill>
                <a:miter lim="800000"/>
                <a:headEnd/>
                <a:tailEnd/>
              </a14:hiddenLine>
            </a:ext>
          </a:extLst>
        </p:spPr>
        <p:txBody>
          <a:bodyPr/>
          <a:lstStyle/>
          <a:p>
            <a:pPr>
              <a:defRPr/>
            </a:pPr>
            <a:r>
              <a:rPr lang="en-US" altLang="en-US" sz="1600" dirty="0">
                <a:solidFill>
                  <a:srgbClr val="0033CC"/>
                </a:solidFill>
              </a:rPr>
              <a:t>New contract required every 5 years</a:t>
            </a:r>
          </a:p>
          <a:p>
            <a:pPr marL="0" indent="0">
              <a:buFont typeface="Wingdings" panose="05000000000000000000" pitchFamily="2" charset="2"/>
              <a:buNone/>
              <a:defRPr/>
            </a:pPr>
            <a:endParaRPr lang="en-US" altLang="en-US" sz="1600" dirty="0">
              <a:solidFill>
                <a:srgbClr val="0033CC"/>
              </a:solidFill>
            </a:endParaRPr>
          </a:p>
          <a:p>
            <a:pPr>
              <a:defRPr/>
            </a:pPr>
            <a:r>
              <a:rPr lang="en-US" altLang="en-US" sz="1600" dirty="0">
                <a:solidFill>
                  <a:srgbClr val="0033CC"/>
                </a:solidFill>
              </a:rPr>
              <a:t>Tribes must submit a proposal to enter into a new self-determination contract</a:t>
            </a:r>
          </a:p>
          <a:p>
            <a:pPr lvl="1">
              <a:defRPr/>
            </a:pPr>
            <a:r>
              <a:rPr lang="en-US" altLang="en-US" sz="1400" dirty="0">
                <a:solidFill>
                  <a:srgbClr val="006600"/>
                </a:solidFill>
              </a:rPr>
              <a:t>BIA required to provide technical assistance</a:t>
            </a:r>
          </a:p>
          <a:p>
            <a:pPr>
              <a:defRPr/>
            </a:pPr>
            <a:endParaRPr lang="en-US" altLang="en-US" sz="1600" dirty="0">
              <a:solidFill>
                <a:srgbClr val="0033CC"/>
              </a:solidFill>
            </a:endParaRPr>
          </a:p>
          <a:p>
            <a:pPr>
              <a:defRPr/>
            </a:pPr>
            <a:r>
              <a:rPr lang="en-US" altLang="en-US" sz="1600" dirty="0">
                <a:solidFill>
                  <a:srgbClr val="0033CC"/>
                </a:solidFill>
              </a:rPr>
              <a:t>Proposal contents outlined in 25 CFR Part 900 Subpart C (13 Items)</a:t>
            </a:r>
          </a:p>
          <a:p>
            <a:pPr marL="406400" lvl="1" indent="0">
              <a:buNone/>
              <a:defRPr/>
            </a:pPr>
            <a:endParaRPr lang="en-US" altLang="en-US" sz="1600" dirty="0">
              <a:solidFill>
                <a:srgbClr val="006600"/>
              </a:solidFill>
            </a:endParaRPr>
          </a:p>
          <a:p>
            <a:pPr>
              <a:defRPr/>
            </a:pPr>
            <a:r>
              <a:rPr lang="en-US" altLang="en-US" sz="1600" dirty="0">
                <a:solidFill>
                  <a:srgbClr val="0033CC"/>
                </a:solidFill>
              </a:rPr>
              <a:t>For Transportation Proposals, Regional Director is approval authority</a:t>
            </a:r>
          </a:p>
          <a:p>
            <a:pPr lvl="1">
              <a:defRPr/>
            </a:pPr>
            <a:r>
              <a:rPr lang="en-US" altLang="en-US" sz="1400" dirty="0">
                <a:solidFill>
                  <a:srgbClr val="006600"/>
                </a:solidFill>
              </a:rPr>
              <a:t>2 Days – Send Acknowledgement of Receipt</a:t>
            </a:r>
          </a:p>
          <a:p>
            <a:pPr lvl="1">
              <a:defRPr/>
            </a:pPr>
            <a:r>
              <a:rPr lang="en-US" altLang="en-US" sz="1400" dirty="0">
                <a:solidFill>
                  <a:srgbClr val="006600"/>
                </a:solidFill>
              </a:rPr>
              <a:t>15 Days – Notify Applicant of Deficiencies</a:t>
            </a:r>
          </a:p>
          <a:p>
            <a:pPr lvl="1">
              <a:defRPr/>
            </a:pPr>
            <a:r>
              <a:rPr lang="en-US" altLang="en-US" sz="1400" dirty="0">
                <a:solidFill>
                  <a:srgbClr val="006600"/>
                </a:solidFill>
              </a:rPr>
              <a:t>90 Days – Complete Review / Accept or Decline Proposal</a:t>
            </a:r>
          </a:p>
          <a:p>
            <a:pPr lvl="1">
              <a:buFont typeface="Wingdings" panose="05000000000000000000" pitchFamily="2" charset="2"/>
              <a:buNone/>
              <a:defRPr/>
            </a:pPr>
            <a:endParaRPr lang="en-US" altLang="en-US" sz="1600" dirty="0"/>
          </a:p>
          <a:p>
            <a:pPr>
              <a:defRPr/>
            </a:pPr>
            <a:r>
              <a:rPr lang="en-US" altLang="en-US" sz="1600" dirty="0">
                <a:solidFill>
                  <a:srgbClr val="0033CC"/>
                </a:solidFill>
              </a:rPr>
              <a:t>Approved proposal sent to Awarding Official with Purchase Requisition - Awarding Official awards contract</a:t>
            </a:r>
          </a:p>
          <a:p>
            <a:pPr>
              <a:defRPr/>
            </a:pPr>
            <a:endParaRPr lang="en-US" altLang="en-US" sz="1200" dirty="0">
              <a:solidFill>
                <a:srgbClr val="0033CC"/>
              </a:solidFill>
            </a:endParaRPr>
          </a:p>
        </p:txBody>
      </p:sp>
      <p:sp>
        <p:nvSpPr>
          <p:cNvPr id="37892" name="Slide Number Placeholder 5">
            <a:extLst>
              <a:ext uri="{FF2B5EF4-FFF2-40B4-BE49-F238E27FC236}">
                <a16:creationId xmlns:a16="http://schemas.microsoft.com/office/drawing/2014/main" id="{E50A611B-0200-48ED-AC63-913C96806DF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nSpc>
                <a:spcPct val="100000"/>
              </a:lnSpc>
              <a:spcBef>
                <a:spcPct val="0"/>
              </a:spcBef>
              <a:buClrTx/>
              <a:buSzTx/>
              <a:buFontTx/>
              <a:buNone/>
            </a:pPr>
            <a:fld id="{664B7CD3-A221-4CD2-85BA-F5F94A1C9E92}" type="slidenum">
              <a:rPr lang="en-US" altLang="en-US" sz="1000" b="0">
                <a:solidFill>
                  <a:srgbClr val="969696"/>
                </a:solidFill>
              </a:rPr>
              <a:pPr>
                <a:lnSpc>
                  <a:spcPct val="100000"/>
                </a:lnSpc>
                <a:spcBef>
                  <a:spcPct val="0"/>
                </a:spcBef>
                <a:buClrTx/>
                <a:buSzTx/>
                <a:buFontTx/>
                <a:buNone/>
              </a:pPr>
              <a:t>22</a:t>
            </a:fld>
            <a:endParaRPr lang="en-US" altLang="en-US" sz="1000" b="0">
              <a:solidFill>
                <a:schemeClr val="bg2"/>
              </a:solidFill>
            </a:endParaRPr>
          </a:p>
        </p:txBody>
      </p:sp>
      <p:cxnSp>
        <p:nvCxnSpPr>
          <p:cNvPr id="11" name="Straight Arrow Connector 10">
            <a:extLst>
              <a:ext uri="{FF2B5EF4-FFF2-40B4-BE49-F238E27FC236}">
                <a16:creationId xmlns:a16="http://schemas.microsoft.com/office/drawing/2014/main" id="{C25C0C36-3585-4C3D-AFF4-24FCA3972788}"/>
              </a:ext>
            </a:extLst>
          </p:cNvPr>
          <p:cNvCxnSpPr>
            <a:cxnSpLocks/>
          </p:cNvCxnSpPr>
          <p:nvPr/>
        </p:nvCxnSpPr>
        <p:spPr>
          <a:xfrm flipH="1">
            <a:off x="7799832" y="1617824"/>
            <a:ext cx="457983" cy="420734"/>
          </a:xfrm>
          <a:prstGeom prst="straightConnector1">
            <a:avLst/>
          </a:prstGeom>
          <a:ln w="19050">
            <a:tailEnd type="arrow"/>
          </a:ln>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8A5D5F9B-F714-40ED-AC39-B2698973A2C7}"/>
              </a:ext>
            </a:extLst>
          </p:cNvPr>
          <p:cNvSpPr txBox="1"/>
          <p:nvPr/>
        </p:nvSpPr>
        <p:spPr>
          <a:xfrm>
            <a:off x="7711055" y="1462145"/>
            <a:ext cx="1537439" cy="276999"/>
          </a:xfrm>
          <a:prstGeom prst="rect">
            <a:avLst/>
          </a:prstGeom>
          <a:noFill/>
        </p:spPr>
        <p:txBody>
          <a:bodyPr wrap="square" rtlCol="0">
            <a:spAutoFit/>
          </a:bodyPr>
          <a:lstStyle/>
          <a:p>
            <a:pPr algn="ctr"/>
            <a:r>
              <a:rPr lang="en-US" sz="1200" dirty="0"/>
              <a:t>Start</a:t>
            </a:r>
          </a:p>
        </p:txBody>
      </p:sp>
      <p:pic>
        <p:nvPicPr>
          <p:cNvPr id="16" name="Picture 15">
            <a:extLst>
              <a:ext uri="{FF2B5EF4-FFF2-40B4-BE49-F238E27FC236}">
                <a16:creationId xmlns:a16="http://schemas.microsoft.com/office/drawing/2014/main" id="{7C259089-12C2-4A7E-B8D0-C2103AFE9FD0}"/>
              </a:ext>
            </a:extLst>
          </p:cNvPr>
          <p:cNvPicPr>
            <a:picLocks noChangeAspect="1"/>
          </p:cNvPicPr>
          <p:nvPr/>
        </p:nvPicPr>
        <p:blipFill>
          <a:blip r:embed="rId8"/>
          <a:stretch>
            <a:fillRect/>
          </a:stretch>
        </p:blipFill>
        <p:spPr>
          <a:xfrm rot="20796761">
            <a:off x="8304363" y="2679040"/>
            <a:ext cx="536126" cy="1526259"/>
          </a:xfrm>
          <a:prstGeom prst="rect">
            <a:avLst/>
          </a:prstGeom>
        </p:spPr>
      </p:pic>
      <p:sp>
        <p:nvSpPr>
          <p:cNvPr id="17" name="TextBox 16">
            <a:extLst>
              <a:ext uri="{FF2B5EF4-FFF2-40B4-BE49-F238E27FC236}">
                <a16:creationId xmlns:a16="http://schemas.microsoft.com/office/drawing/2014/main" id="{6D9063E4-C9A5-412F-A3F8-979278CEA0D4}"/>
              </a:ext>
            </a:extLst>
          </p:cNvPr>
          <p:cNvSpPr txBox="1"/>
          <p:nvPr/>
        </p:nvSpPr>
        <p:spPr>
          <a:xfrm>
            <a:off x="7580322" y="5240176"/>
            <a:ext cx="1246686" cy="461665"/>
          </a:xfrm>
          <a:prstGeom prst="rect">
            <a:avLst/>
          </a:prstGeom>
          <a:noFill/>
        </p:spPr>
        <p:txBody>
          <a:bodyPr wrap="square" rtlCol="0">
            <a:spAutoFit/>
          </a:bodyPr>
          <a:lstStyle/>
          <a:p>
            <a:r>
              <a:rPr lang="en-US" sz="1200" dirty="0"/>
              <a:t>90-days to review!</a:t>
            </a:r>
          </a:p>
        </p:txBody>
      </p:sp>
      <p:sp>
        <p:nvSpPr>
          <p:cNvPr id="18" name="Arc 17">
            <a:extLst>
              <a:ext uri="{FF2B5EF4-FFF2-40B4-BE49-F238E27FC236}">
                <a16:creationId xmlns:a16="http://schemas.microsoft.com/office/drawing/2014/main" id="{47DCC773-2C94-40C3-B739-DC161AD2E133}"/>
              </a:ext>
            </a:extLst>
          </p:cNvPr>
          <p:cNvSpPr/>
          <p:nvPr/>
        </p:nvSpPr>
        <p:spPr>
          <a:xfrm rot="8672384">
            <a:off x="4613693" y="2642537"/>
            <a:ext cx="2535054" cy="3406255"/>
          </a:xfrm>
          <a:prstGeom prst="arc">
            <a:avLst>
              <a:gd name="adj1" fmla="val 17998015"/>
              <a:gd name="adj2" fmla="val 655423"/>
            </a:avLst>
          </a:prstGeom>
          <a:ln>
            <a:headEnd type="none" w="med" len="med"/>
            <a:tailEnd type="arrow" w="med" len="med"/>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3B48CA90-D817-4249-8A74-70C4BE2142AB}"/>
              </a:ext>
            </a:extLst>
          </p:cNvPr>
          <p:cNvSpPr txBox="1"/>
          <p:nvPr/>
        </p:nvSpPr>
        <p:spPr>
          <a:xfrm>
            <a:off x="4193845" y="1512850"/>
            <a:ext cx="1537439" cy="276999"/>
          </a:xfrm>
          <a:prstGeom prst="rect">
            <a:avLst/>
          </a:prstGeom>
          <a:noFill/>
        </p:spPr>
        <p:txBody>
          <a:bodyPr wrap="square" rtlCol="0">
            <a:spAutoFit/>
          </a:bodyPr>
          <a:lstStyle/>
          <a:p>
            <a:pPr algn="ctr"/>
            <a:r>
              <a:rPr lang="en-US" sz="1200" dirty="0"/>
              <a:t>Finish!</a:t>
            </a:r>
          </a:p>
        </p:txBody>
      </p:sp>
      <p:cxnSp>
        <p:nvCxnSpPr>
          <p:cNvPr id="20" name="Straight Arrow Connector 19">
            <a:extLst>
              <a:ext uri="{FF2B5EF4-FFF2-40B4-BE49-F238E27FC236}">
                <a16:creationId xmlns:a16="http://schemas.microsoft.com/office/drawing/2014/main" id="{C3A3FD61-7C83-4B66-8D5E-D4415B97EBF4}"/>
              </a:ext>
            </a:extLst>
          </p:cNvPr>
          <p:cNvCxnSpPr>
            <a:cxnSpLocks/>
          </p:cNvCxnSpPr>
          <p:nvPr/>
        </p:nvCxnSpPr>
        <p:spPr>
          <a:xfrm>
            <a:off x="5294376" y="1633601"/>
            <a:ext cx="343110" cy="483536"/>
          </a:xfrm>
          <a:prstGeom prst="straightConnector1">
            <a:avLst/>
          </a:prstGeom>
          <a:ln w="19050">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32769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11A2D0BE-57CC-4E74-8D90-6A1204E706A2}"/>
              </a:ext>
            </a:extLst>
          </p:cNvPr>
          <p:cNvSpPr>
            <a:spLocks noGrp="1"/>
          </p:cNvSpPr>
          <p:nvPr>
            <p:ph type="title"/>
          </p:nvPr>
        </p:nvSpPr>
        <p:spPr>
          <a:xfrm>
            <a:off x="1366838" y="434975"/>
            <a:ext cx="6337300" cy="658813"/>
          </a:xfrm>
        </p:spPr>
        <p:txBody>
          <a:bodyPr/>
          <a:lstStyle/>
          <a:p>
            <a:r>
              <a:rPr lang="en-US" altLang="en-US" sz="2400"/>
              <a:t>Government to Government (G2G) Program Agreements </a:t>
            </a:r>
            <a:br>
              <a:rPr lang="en-US" altLang="en-US" sz="2400"/>
            </a:br>
            <a:endParaRPr lang="en-US" altLang="en-US" sz="2400"/>
          </a:p>
        </p:txBody>
      </p:sp>
      <p:sp>
        <p:nvSpPr>
          <p:cNvPr id="28675" name="Content Placeholder 2">
            <a:extLst>
              <a:ext uri="{FF2B5EF4-FFF2-40B4-BE49-F238E27FC236}">
                <a16:creationId xmlns:a16="http://schemas.microsoft.com/office/drawing/2014/main" id="{57470A1F-C18A-4E44-9A6A-7354E98998F0}"/>
              </a:ext>
            </a:extLst>
          </p:cNvPr>
          <p:cNvSpPr>
            <a:spLocks noGrp="1"/>
          </p:cNvSpPr>
          <p:nvPr>
            <p:ph sz="half" idx="1"/>
          </p:nvPr>
        </p:nvSpPr>
        <p:spPr>
          <a:xfrm>
            <a:off x="211138" y="1259024"/>
            <a:ext cx="4235450" cy="5026025"/>
          </a:xfrm>
          <a:ln w="25400">
            <a:noFill/>
          </a:ln>
        </p:spPr>
        <p:txBody>
          <a:bodyPr/>
          <a:lstStyle/>
          <a:p>
            <a:pPr>
              <a:spcBef>
                <a:spcPts val="600"/>
              </a:spcBef>
              <a:spcAft>
                <a:spcPts val="600"/>
              </a:spcAft>
              <a:buFont typeface="Arial" charset="0"/>
              <a:buChar char="•"/>
              <a:defRPr/>
            </a:pPr>
            <a:r>
              <a:rPr lang="en-US" altLang="en-US" sz="1050" dirty="0"/>
              <a:t>BIA Director Signs Agreement</a:t>
            </a:r>
          </a:p>
          <a:p>
            <a:pPr lvl="1">
              <a:buFont typeface="Arial" charset="0"/>
              <a:buChar char="–"/>
              <a:defRPr/>
            </a:pPr>
            <a:r>
              <a:rPr lang="en-US" altLang="en-US" sz="1050" dirty="0"/>
              <a:t>New Highway Legislation  =  New Agreement</a:t>
            </a:r>
          </a:p>
          <a:p>
            <a:pPr lvl="1">
              <a:buFont typeface="Arial" charset="0"/>
              <a:buChar char="–"/>
              <a:defRPr/>
            </a:pPr>
            <a:endParaRPr lang="en-US" altLang="en-US" sz="1050" dirty="0"/>
          </a:p>
          <a:p>
            <a:pPr>
              <a:spcBef>
                <a:spcPts val="600"/>
              </a:spcBef>
              <a:spcAft>
                <a:spcPts val="600"/>
              </a:spcAft>
              <a:buFont typeface="Arial" charset="0"/>
              <a:buChar char="•"/>
              <a:defRPr/>
            </a:pPr>
            <a:r>
              <a:rPr lang="en-US" altLang="en-US" sz="1050" dirty="0"/>
              <a:t>100% payment when agreement is signed</a:t>
            </a:r>
          </a:p>
          <a:p>
            <a:pPr>
              <a:spcBef>
                <a:spcPts val="600"/>
              </a:spcBef>
              <a:spcAft>
                <a:spcPts val="600"/>
              </a:spcAft>
              <a:buFont typeface="Arial" charset="0"/>
              <a:buChar char="•"/>
              <a:defRPr/>
            </a:pPr>
            <a:r>
              <a:rPr lang="en-US" altLang="en-US" sz="1050" dirty="0"/>
              <a:t>RFAs/RFA Amendments for funding increases</a:t>
            </a:r>
          </a:p>
          <a:p>
            <a:pPr>
              <a:spcBef>
                <a:spcPts val="600"/>
              </a:spcBef>
              <a:spcAft>
                <a:spcPts val="600"/>
              </a:spcAft>
              <a:buFont typeface="Arial" charset="0"/>
              <a:buChar char="•"/>
              <a:defRPr/>
            </a:pPr>
            <a:r>
              <a:rPr lang="en-US" altLang="en-US" sz="1050" dirty="0"/>
              <a:t>Semi-Annual reporting </a:t>
            </a:r>
            <a:r>
              <a:rPr lang="en-US" altLang="en-US" sz="1050" b="0" dirty="0"/>
              <a:t>(</a:t>
            </a:r>
            <a:r>
              <a:rPr lang="en-US" altLang="en-US" sz="1050" b="0" i="1" dirty="0"/>
              <a:t>submitted within 60 days after end of reporting period) </a:t>
            </a:r>
          </a:p>
          <a:p>
            <a:pPr>
              <a:spcBef>
                <a:spcPts val="600"/>
              </a:spcBef>
              <a:spcAft>
                <a:spcPts val="600"/>
              </a:spcAft>
              <a:buFont typeface="Arial" charset="0"/>
              <a:buChar char="•"/>
              <a:defRPr/>
            </a:pPr>
            <a:r>
              <a:rPr lang="en-US" altLang="en-US" sz="1050" dirty="0"/>
              <a:t>Oversight required at final Inspection</a:t>
            </a:r>
          </a:p>
          <a:p>
            <a:pPr>
              <a:spcBef>
                <a:spcPts val="600"/>
              </a:spcBef>
              <a:spcAft>
                <a:spcPts val="600"/>
              </a:spcAft>
              <a:buFont typeface="Arial" charset="0"/>
              <a:buChar char="•"/>
              <a:defRPr/>
            </a:pPr>
            <a:r>
              <a:rPr lang="en-US" altLang="en-US" sz="1050" dirty="0"/>
              <a:t>Tribal Administration of Program</a:t>
            </a:r>
          </a:p>
          <a:p>
            <a:pPr lvl="1">
              <a:buFont typeface="Arial" charset="0"/>
              <a:buChar char="–"/>
              <a:defRPr/>
            </a:pPr>
            <a:r>
              <a:rPr lang="en-US" altLang="en-US" sz="1050" dirty="0"/>
              <a:t>More autonomy at Tribal level</a:t>
            </a:r>
          </a:p>
          <a:p>
            <a:pPr lvl="1">
              <a:buFont typeface="Arial" charset="0"/>
              <a:buChar char="–"/>
              <a:defRPr/>
            </a:pPr>
            <a:r>
              <a:rPr lang="en-US" altLang="en-US" sz="1050" dirty="0"/>
              <a:t>Flexibility between projects/activities on FHWA-approved TIP</a:t>
            </a:r>
          </a:p>
          <a:p>
            <a:pPr lvl="1">
              <a:buFont typeface="Arial" charset="0"/>
              <a:buChar char="–"/>
              <a:defRPr/>
            </a:pPr>
            <a:r>
              <a:rPr lang="en-US" altLang="en-US" sz="1050" dirty="0"/>
              <a:t>No request/approval for payment</a:t>
            </a:r>
          </a:p>
          <a:p>
            <a:pPr lvl="1">
              <a:buFont typeface="Arial" charset="0"/>
              <a:buChar char="–"/>
              <a:defRPr/>
            </a:pPr>
            <a:endParaRPr lang="en-US" altLang="en-US" sz="1050" dirty="0"/>
          </a:p>
          <a:p>
            <a:pPr>
              <a:spcBef>
                <a:spcPts val="600"/>
              </a:spcBef>
              <a:spcAft>
                <a:spcPts val="600"/>
              </a:spcAft>
              <a:buFont typeface="Arial" charset="0"/>
              <a:buChar char="•"/>
              <a:defRPr/>
            </a:pPr>
            <a:r>
              <a:rPr lang="en-US" altLang="en-US" sz="1050" dirty="0"/>
              <a:t>Risk Assessment  - Yes (annually)</a:t>
            </a:r>
          </a:p>
          <a:p>
            <a:pPr>
              <a:spcBef>
                <a:spcPts val="600"/>
              </a:spcBef>
              <a:spcAft>
                <a:spcPts val="600"/>
              </a:spcAft>
              <a:buFont typeface="Arial" charset="0"/>
              <a:buChar char="•"/>
              <a:defRPr/>
            </a:pPr>
            <a:r>
              <a:rPr lang="en-US" altLang="en-US" sz="1050" dirty="0"/>
              <a:t>Technical Assistance  – Yes</a:t>
            </a:r>
          </a:p>
          <a:p>
            <a:pPr>
              <a:spcBef>
                <a:spcPts val="600"/>
              </a:spcBef>
              <a:spcAft>
                <a:spcPts val="600"/>
              </a:spcAft>
              <a:buFont typeface="Arial" charset="0"/>
              <a:buChar char="•"/>
              <a:defRPr/>
            </a:pPr>
            <a:r>
              <a:rPr lang="en-US" altLang="en-US" sz="1050" dirty="0"/>
              <a:t>123 Open G2G Agreements (21 SAFETEA-LU, 30 Map-21, 35 FAST-Act, BIL Act)</a:t>
            </a:r>
          </a:p>
          <a:p>
            <a:pPr lvl="1">
              <a:buFont typeface="Arial" charset="0"/>
              <a:buChar char="–"/>
              <a:defRPr/>
            </a:pPr>
            <a:r>
              <a:rPr lang="en-US" altLang="en-US" sz="1050" dirty="0"/>
              <a:t>2013 projects (planning, design, construction, safety, transit)/$17.6M</a:t>
            </a:r>
          </a:p>
          <a:p>
            <a:pPr lvl="1">
              <a:buFont typeface="Arial" charset="0"/>
              <a:buChar char="–"/>
              <a:defRPr/>
            </a:pPr>
            <a:endParaRPr lang="en-US" altLang="en-US" sz="1000" dirty="0"/>
          </a:p>
          <a:p>
            <a:pPr marL="406400" lvl="1" indent="0">
              <a:spcBef>
                <a:spcPts val="600"/>
              </a:spcBef>
              <a:spcAft>
                <a:spcPts val="600"/>
              </a:spcAft>
              <a:buFont typeface="Wingdings" panose="05000000000000000000" pitchFamily="2" charset="2"/>
              <a:buNone/>
              <a:defRPr/>
            </a:pPr>
            <a:endParaRPr lang="en-US" altLang="en-US" sz="650" dirty="0"/>
          </a:p>
          <a:p>
            <a:pPr>
              <a:spcBef>
                <a:spcPts val="600"/>
              </a:spcBef>
              <a:spcAft>
                <a:spcPts val="600"/>
              </a:spcAft>
              <a:buFont typeface="Arial" charset="0"/>
              <a:buChar char="•"/>
              <a:defRPr/>
            </a:pPr>
            <a:endParaRPr lang="en-US" altLang="en-US" sz="1050" dirty="0"/>
          </a:p>
          <a:p>
            <a:pPr>
              <a:defRPr/>
            </a:pPr>
            <a:endParaRPr lang="en-US" altLang="en-US" dirty="0"/>
          </a:p>
        </p:txBody>
      </p:sp>
      <p:sp>
        <p:nvSpPr>
          <p:cNvPr id="39940" name="Slide Number Placeholder 4">
            <a:extLst>
              <a:ext uri="{FF2B5EF4-FFF2-40B4-BE49-F238E27FC236}">
                <a16:creationId xmlns:a16="http://schemas.microsoft.com/office/drawing/2014/main" id="{E4E93790-14A0-4B62-B087-35A57305E2E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nSpc>
                <a:spcPct val="100000"/>
              </a:lnSpc>
              <a:spcBef>
                <a:spcPct val="0"/>
              </a:spcBef>
              <a:buClrTx/>
              <a:buSzTx/>
              <a:buFontTx/>
              <a:buNone/>
            </a:pPr>
            <a:fld id="{C4199CB4-2D80-488C-93B2-679E7DF3DB23}" type="slidenum">
              <a:rPr lang="en-US" altLang="en-US" sz="1000" b="0">
                <a:solidFill>
                  <a:srgbClr val="969696"/>
                </a:solidFill>
              </a:rPr>
              <a:pPr>
                <a:lnSpc>
                  <a:spcPct val="100000"/>
                </a:lnSpc>
                <a:spcBef>
                  <a:spcPct val="0"/>
                </a:spcBef>
                <a:buClrTx/>
                <a:buSzTx/>
                <a:buFontTx/>
                <a:buNone/>
              </a:pPr>
              <a:t>23</a:t>
            </a:fld>
            <a:endParaRPr lang="en-US" altLang="en-US" sz="1000" b="0">
              <a:solidFill>
                <a:schemeClr val="bg2"/>
              </a:solidFill>
            </a:endParaRPr>
          </a:p>
        </p:txBody>
      </p:sp>
      <p:pic>
        <p:nvPicPr>
          <p:cNvPr id="41993" name="Picture 3" descr="\\ia.doi.net\ANC\ANCHOR~1\Data\TRANSP~1\VILLAG~1\QAGANT~1\1CONTR~1\1-9G2G~1\1-1-6C~1\1-1-6-~3\2017-0~2\Photos\Boat Harbor Road\20170923_162455.jpg">
            <a:extLst>
              <a:ext uri="{FF2B5EF4-FFF2-40B4-BE49-F238E27FC236}">
                <a16:creationId xmlns:a16="http://schemas.microsoft.com/office/drawing/2014/main" id="{6BCCEFDB-C85D-49A5-AB26-8A87B221E865}"/>
              </a:ext>
            </a:extLst>
          </p:cNvPr>
          <p:cNvPicPr>
            <a:picLocks noChangeAspect="1" noChangeArrowheads="1"/>
          </p:cNvPicPr>
          <p:nvPr/>
        </p:nvPicPr>
        <p:blipFill>
          <a:blip r:embed="rId3"/>
          <a:srcRect/>
          <a:stretch>
            <a:fillRect/>
          </a:stretch>
        </p:blipFill>
        <p:spPr bwMode="auto">
          <a:xfrm>
            <a:off x="5557838" y="1357313"/>
            <a:ext cx="3240087" cy="2220912"/>
          </a:xfrm>
          <a:prstGeom prst="rect">
            <a:avLst/>
          </a:prstGeom>
          <a:noFill/>
          <a:ln w="9525">
            <a:noFill/>
            <a:miter lim="800000"/>
            <a:headEnd/>
            <a:tailEnd/>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36E1737-ED45-418C-AD1C-08F420B543A4}"/>
              </a:ext>
            </a:extLst>
          </p:cNvPr>
          <p:cNvPicPr>
            <a:picLocks noChangeAspect="1"/>
          </p:cNvPicPr>
          <p:nvPr/>
        </p:nvPicPr>
        <p:blipFill>
          <a:blip r:embed="rId4"/>
          <a:stretch>
            <a:fillRect/>
          </a:stretch>
        </p:blipFill>
        <p:spPr>
          <a:xfrm>
            <a:off x="4409566" y="2864643"/>
            <a:ext cx="2930525" cy="1954213"/>
          </a:xfrm>
          <a:prstGeom prst="rect">
            <a:avLst/>
          </a:prstGeom>
          <a:noFill/>
          <a:ln w="9525">
            <a:noFill/>
            <a:miter lim="800000"/>
            <a:headEnd/>
            <a:tailEnd/>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F84DCE4C-1AEE-4A5E-BACB-04A22BCFDF38}"/>
              </a:ext>
            </a:extLst>
          </p:cNvPr>
          <p:cNvPicPr>
            <a:picLocks noChangeAspect="1"/>
          </p:cNvPicPr>
          <p:nvPr/>
        </p:nvPicPr>
        <p:blipFill>
          <a:blip r:embed="rId5"/>
          <a:stretch>
            <a:fillRect/>
          </a:stretch>
        </p:blipFill>
        <p:spPr>
          <a:xfrm>
            <a:off x="5874829" y="4458644"/>
            <a:ext cx="2923096" cy="1892733"/>
          </a:xfrm>
          <a:prstGeom prst="rect">
            <a:avLst/>
          </a:prstGeom>
          <a:noFill/>
          <a:ln w="9525">
            <a:noFill/>
            <a:miter lim="800000"/>
            <a:headEnd/>
            <a:tailEnd/>
          </a:ln>
          <a:effectLst>
            <a:outerShdw blurRad="190500" algn="tl" rotWithShape="0">
              <a:srgbClr val="000000">
                <a:alpha val="70000"/>
              </a:srgbClr>
            </a:outerShdw>
          </a:effec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E968DD06-36C0-4C95-B984-72454D6A99DD}"/>
              </a:ext>
            </a:extLst>
          </p:cNvPr>
          <p:cNvSpPr>
            <a:spLocks noGrp="1"/>
          </p:cNvSpPr>
          <p:nvPr>
            <p:ph type="title"/>
          </p:nvPr>
        </p:nvSpPr>
        <p:spPr>
          <a:xfrm>
            <a:off x="1443038" y="241300"/>
            <a:ext cx="6348412" cy="874713"/>
          </a:xfrm>
        </p:spPr>
        <p:txBody>
          <a:bodyPr/>
          <a:lstStyle/>
          <a:p>
            <a:r>
              <a:rPr lang="en-US" altLang="en-US" sz="2000" dirty="0"/>
              <a:t>Financial Transactions:  Obligations and Payments</a:t>
            </a:r>
            <a:br>
              <a:rPr lang="en-US" altLang="en-US" sz="2400" dirty="0"/>
            </a:br>
            <a:r>
              <a:rPr lang="en-US" altLang="en-US" sz="1600" dirty="0"/>
              <a:t>FY2012 - FY2023</a:t>
            </a:r>
            <a:br>
              <a:rPr lang="en-US" altLang="en-US" sz="1400" dirty="0"/>
            </a:br>
            <a:r>
              <a:rPr lang="en-US" altLang="en-US" sz="1400" dirty="0"/>
              <a:t> </a:t>
            </a:r>
            <a:endParaRPr lang="en-US" altLang="en-US" sz="1200" dirty="0"/>
          </a:p>
        </p:txBody>
      </p:sp>
      <p:graphicFrame>
        <p:nvGraphicFramePr>
          <p:cNvPr id="2" name="Content Placeholder 6">
            <a:extLst>
              <a:ext uri="{FF2B5EF4-FFF2-40B4-BE49-F238E27FC236}">
                <a16:creationId xmlns:a16="http://schemas.microsoft.com/office/drawing/2014/main" id="{0F5AB78A-01E1-4511-BF66-BFF2E92C9594}"/>
              </a:ext>
            </a:extLst>
          </p:cNvPr>
          <p:cNvGraphicFramePr>
            <a:graphicFrameLocks noGrp="1"/>
          </p:cNvGraphicFramePr>
          <p:nvPr>
            <p:ph sz="half" idx="1"/>
            <p:extLst>
              <p:ext uri="{D42A27DB-BD31-4B8C-83A1-F6EECF244321}">
                <p14:modId xmlns:p14="http://schemas.microsoft.com/office/powerpoint/2010/main" val="145570684"/>
              </p:ext>
            </p:extLst>
          </p:nvPr>
        </p:nvGraphicFramePr>
        <p:xfrm>
          <a:off x="331788" y="1304925"/>
          <a:ext cx="8361362" cy="4711700"/>
        </p:xfrm>
        <a:graphic>
          <a:graphicData uri="http://schemas.openxmlformats.org/drawingml/2006/chart">
            <c:chart xmlns:c="http://schemas.openxmlformats.org/drawingml/2006/chart" xmlns:r="http://schemas.openxmlformats.org/officeDocument/2006/relationships" r:id="rId3"/>
          </a:graphicData>
        </a:graphic>
      </p:graphicFrame>
      <p:sp>
        <p:nvSpPr>
          <p:cNvPr id="41988" name="Slide Number Placeholder 5">
            <a:extLst>
              <a:ext uri="{FF2B5EF4-FFF2-40B4-BE49-F238E27FC236}">
                <a16:creationId xmlns:a16="http://schemas.microsoft.com/office/drawing/2014/main" id="{98812488-A0D9-43DF-9288-D2F7B83D2B3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nSpc>
                <a:spcPct val="100000"/>
              </a:lnSpc>
              <a:spcBef>
                <a:spcPct val="0"/>
              </a:spcBef>
              <a:buClrTx/>
              <a:buSzTx/>
              <a:buFontTx/>
              <a:buNone/>
            </a:pPr>
            <a:fld id="{458DFA60-B186-4C3A-B481-F300C7DD582D}" type="slidenum">
              <a:rPr lang="en-US" altLang="en-US" sz="1000" b="0">
                <a:solidFill>
                  <a:srgbClr val="969696"/>
                </a:solidFill>
              </a:rPr>
              <a:pPr>
                <a:lnSpc>
                  <a:spcPct val="100000"/>
                </a:lnSpc>
                <a:spcBef>
                  <a:spcPct val="0"/>
                </a:spcBef>
                <a:buClrTx/>
                <a:buSzTx/>
                <a:buFontTx/>
                <a:buNone/>
              </a:pPr>
              <a:t>24</a:t>
            </a:fld>
            <a:endParaRPr lang="en-US" altLang="en-US" sz="1000" b="0">
              <a:solidFill>
                <a:schemeClr val="bg2"/>
              </a:solidFill>
            </a:endParaRPr>
          </a:p>
        </p:txBody>
      </p:sp>
      <p:sp>
        <p:nvSpPr>
          <p:cNvPr id="41989" name="TextBox 1">
            <a:extLst>
              <a:ext uri="{FF2B5EF4-FFF2-40B4-BE49-F238E27FC236}">
                <a16:creationId xmlns:a16="http://schemas.microsoft.com/office/drawing/2014/main" id="{004D6BFA-5742-45D0-BD8A-7EDCFF524036}"/>
              </a:ext>
            </a:extLst>
          </p:cNvPr>
          <p:cNvSpPr txBox="1">
            <a:spLocks noChangeArrowheads="1"/>
          </p:cNvSpPr>
          <p:nvPr/>
        </p:nvSpPr>
        <p:spPr bwMode="auto">
          <a:xfrm>
            <a:off x="2246313" y="6016625"/>
            <a:ext cx="43195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en-US" altLang="en-US" sz="1600" dirty="0">
                <a:solidFill>
                  <a:schemeClr val="tx1"/>
                </a:solidFill>
              </a:rPr>
              <a:t>9,290 Financial Transactions / $429M</a:t>
            </a:r>
          </a:p>
        </p:txBody>
      </p:sp>
      <p:sp>
        <p:nvSpPr>
          <p:cNvPr id="41990" name="TextBox 1">
            <a:extLst>
              <a:ext uri="{FF2B5EF4-FFF2-40B4-BE49-F238E27FC236}">
                <a16:creationId xmlns:a16="http://schemas.microsoft.com/office/drawing/2014/main" id="{02D718D0-6108-44F5-8299-5D2943553523}"/>
              </a:ext>
            </a:extLst>
          </p:cNvPr>
          <p:cNvSpPr txBox="1">
            <a:spLocks noChangeArrowheads="1"/>
          </p:cNvSpPr>
          <p:nvPr/>
        </p:nvSpPr>
        <p:spPr bwMode="auto">
          <a:xfrm>
            <a:off x="5854838" y="2953371"/>
            <a:ext cx="414337"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r">
              <a:lnSpc>
                <a:spcPct val="100000"/>
              </a:lnSpc>
              <a:spcBef>
                <a:spcPct val="0"/>
              </a:spcBef>
              <a:buClrTx/>
              <a:buSzTx/>
              <a:buFontTx/>
              <a:buNone/>
            </a:pPr>
            <a:r>
              <a:rPr lang="en-US" altLang="en-US" sz="1000" dirty="0"/>
              <a:t>610</a:t>
            </a:r>
          </a:p>
        </p:txBody>
      </p:sp>
      <p:sp>
        <p:nvSpPr>
          <p:cNvPr id="8" name="TextBox 1">
            <a:extLst>
              <a:ext uri="{FF2B5EF4-FFF2-40B4-BE49-F238E27FC236}">
                <a16:creationId xmlns:a16="http://schemas.microsoft.com/office/drawing/2014/main" id="{6B2479AA-0173-40A6-A4F3-9F6B232EEAE2}"/>
              </a:ext>
            </a:extLst>
          </p:cNvPr>
          <p:cNvSpPr txBox="1"/>
          <p:nvPr/>
        </p:nvSpPr>
        <p:spPr>
          <a:xfrm>
            <a:off x="6150090" y="3195928"/>
            <a:ext cx="415810" cy="190730"/>
          </a:xfrm>
          <a:prstGeom prst="rect">
            <a:avLst/>
          </a:prstGeom>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n-US" sz="1000" dirty="0">
                <a:ln>
                  <a:solidFill>
                    <a:schemeClr val="accent1"/>
                  </a:solidFill>
                </a:ln>
                <a:solidFill>
                  <a:srgbClr val="FFC000"/>
                </a:solidFill>
                <a:effectLst>
                  <a:outerShdw blurRad="38100" dist="38100" dir="2700000" algn="tl">
                    <a:srgbClr val="000000">
                      <a:alpha val="43137"/>
                    </a:srgbClr>
                  </a:outerShdw>
                </a:effectLst>
              </a:rPr>
              <a:t>371</a:t>
            </a:r>
          </a:p>
        </p:txBody>
      </p:sp>
      <p:sp>
        <p:nvSpPr>
          <p:cNvPr id="9" name="TextBox 1">
            <a:extLst>
              <a:ext uri="{FF2B5EF4-FFF2-40B4-BE49-F238E27FC236}">
                <a16:creationId xmlns:a16="http://schemas.microsoft.com/office/drawing/2014/main" id="{91D4350C-7382-4B43-9058-157EEF48210B}"/>
              </a:ext>
            </a:extLst>
          </p:cNvPr>
          <p:cNvSpPr txBox="1">
            <a:spLocks noChangeArrowheads="1"/>
          </p:cNvSpPr>
          <p:nvPr/>
        </p:nvSpPr>
        <p:spPr bwMode="auto">
          <a:xfrm>
            <a:off x="6477994" y="3022790"/>
            <a:ext cx="414337"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r">
              <a:lnSpc>
                <a:spcPct val="100000"/>
              </a:lnSpc>
              <a:spcBef>
                <a:spcPct val="0"/>
              </a:spcBef>
              <a:buClrTx/>
              <a:buSzTx/>
              <a:buFontTx/>
              <a:buNone/>
            </a:pPr>
            <a:r>
              <a:rPr lang="en-US" altLang="en-US" sz="1000" dirty="0"/>
              <a:t>511</a:t>
            </a:r>
          </a:p>
        </p:txBody>
      </p:sp>
      <p:sp>
        <p:nvSpPr>
          <p:cNvPr id="10" name="TextBox 1">
            <a:extLst>
              <a:ext uri="{FF2B5EF4-FFF2-40B4-BE49-F238E27FC236}">
                <a16:creationId xmlns:a16="http://schemas.microsoft.com/office/drawing/2014/main" id="{DFB9A7B7-57BF-4488-AD61-76E3F0F3C8BC}"/>
              </a:ext>
            </a:extLst>
          </p:cNvPr>
          <p:cNvSpPr txBox="1"/>
          <p:nvPr/>
        </p:nvSpPr>
        <p:spPr>
          <a:xfrm>
            <a:off x="6743468" y="3491635"/>
            <a:ext cx="415810" cy="190730"/>
          </a:xfrm>
          <a:prstGeom prst="rect">
            <a:avLst/>
          </a:prstGeom>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n-US" sz="1000" dirty="0">
                <a:ln>
                  <a:solidFill>
                    <a:schemeClr val="accent1"/>
                  </a:solidFill>
                </a:ln>
                <a:solidFill>
                  <a:srgbClr val="FFC000"/>
                </a:solidFill>
                <a:effectLst>
                  <a:outerShdw blurRad="38100" dist="38100" dir="2700000" algn="tl">
                    <a:srgbClr val="000000">
                      <a:alpha val="43137"/>
                    </a:srgbClr>
                  </a:outerShdw>
                </a:effectLst>
              </a:rPr>
              <a:t>245</a:t>
            </a:r>
          </a:p>
        </p:txBody>
      </p:sp>
      <p:sp>
        <p:nvSpPr>
          <p:cNvPr id="11" name="TextBox 1">
            <a:extLst>
              <a:ext uri="{FF2B5EF4-FFF2-40B4-BE49-F238E27FC236}">
                <a16:creationId xmlns:a16="http://schemas.microsoft.com/office/drawing/2014/main" id="{F59A1D52-7C22-446C-8B17-5A65121C3439}"/>
              </a:ext>
            </a:extLst>
          </p:cNvPr>
          <p:cNvSpPr txBox="1"/>
          <p:nvPr/>
        </p:nvSpPr>
        <p:spPr>
          <a:xfrm>
            <a:off x="7302499" y="3618758"/>
            <a:ext cx="415810" cy="190730"/>
          </a:xfrm>
          <a:prstGeom prst="rect">
            <a:avLst/>
          </a:prstGeom>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n-US" sz="1000" dirty="0">
                <a:ln>
                  <a:solidFill>
                    <a:schemeClr val="accent1"/>
                  </a:solidFill>
                </a:ln>
                <a:solidFill>
                  <a:srgbClr val="FFC000"/>
                </a:solidFill>
                <a:effectLst>
                  <a:outerShdw blurRad="38100" dist="38100" dir="2700000" algn="tl">
                    <a:srgbClr val="000000">
                      <a:alpha val="43137"/>
                    </a:srgbClr>
                  </a:outerShdw>
                </a:effectLst>
              </a:rPr>
              <a:t>207</a:t>
            </a:r>
          </a:p>
        </p:txBody>
      </p:sp>
      <p:sp>
        <p:nvSpPr>
          <p:cNvPr id="12" name="TextBox 1">
            <a:extLst>
              <a:ext uri="{FF2B5EF4-FFF2-40B4-BE49-F238E27FC236}">
                <a16:creationId xmlns:a16="http://schemas.microsoft.com/office/drawing/2014/main" id="{730EA8D2-44ED-4FF9-A24E-11C8954A22B9}"/>
              </a:ext>
            </a:extLst>
          </p:cNvPr>
          <p:cNvSpPr txBox="1">
            <a:spLocks noChangeArrowheads="1"/>
          </p:cNvSpPr>
          <p:nvPr/>
        </p:nvSpPr>
        <p:spPr bwMode="auto">
          <a:xfrm>
            <a:off x="7066825" y="2815483"/>
            <a:ext cx="414337"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r">
              <a:lnSpc>
                <a:spcPct val="100000"/>
              </a:lnSpc>
              <a:spcBef>
                <a:spcPct val="0"/>
              </a:spcBef>
              <a:buClrTx/>
              <a:buSzTx/>
              <a:buFontTx/>
              <a:buNone/>
            </a:pPr>
            <a:r>
              <a:rPr lang="en-US" altLang="en-US" sz="1000" dirty="0"/>
              <a:t>628</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02608764-47B2-4DC4-8D84-B84745577164}"/>
              </a:ext>
            </a:extLst>
          </p:cNvPr>
          <p:cNvSpPr>
            <a:spLocks noGrp="1"/>
          </p:cNvSpPr>
          <p:nvPr>
            <p:ph type="title"/>
          </p:nvPr>
        </p:nvSpPr>
        <p:spPr>
          <a:xfrm>
            <a:off x="1306513" y="261938"/>
            <a:ext cx="6337300" cy="658812"/>
          </a:xfrm>
        </p:spPr>
        <p:txBody>
          <a:bodyPr/>
          <a:lstStyle/>
          <a:p>
            <a:br>
              <a:rPr lang="en-US" altLang="en-US" sz="2400"/>
            </a:br>
            <a:r>
              <a:rPr lang="en-US" altLang="en-US" sz="2400"/>
              <a:t>Federal Financial Reporting Calendar</a:t>
            </a:r>
            <a:br>
              <a:rPr lang="en-US" altLang="en-US"/>
            </a:br>
            <a:endParaRPr lang="en-US" altLang="en-US"/>
          </a:p>
        </p:txBody>
      </p:sp>
      <p:graphicFrame>
        <p:nvGraphicFramePr>
          <p:cNvPr id="8" name="Content Placeholder 7">
            <a:extLst>
              <a:ext uri="{FF2B5EF4-FFF2-40B4-BE49-F238E27FC236}">
                <a16:creationId xmlns:a16="http://schemas.microsoft.com/office/drawing/2014/main" id="{C276FBD9-40C5-4BEE-BCDF-1FBB168F919B}"/>
              </a:ext>
            </a:extLst>
          </p:cNvPr>
          <p:cNvGraphicFramePr>
            <a:graphicFrameLocks noGrp="1"/>
          </p:cNvGraphicFramePr>
          <p:nvPr>
            <p:ph sz="quarter" idx="2"/>
          </p:nvPr>
        </p:nvGraphicFramePr>
        <p:xfrm>
          <a:off x="4922838" y="1657350"/>
          <a:ext cx="3556000" cy="857250"/>
        </p:xfrm>
        <a:graphic>
          <a:graphicData uri="http://schemas.openxmlformats.org/drawingml/2006/table">
            <a:tbl>
              <a:tblPr firstRow="1" firstCol="1" bandRow="1">
                <a:tableStyleId>{5C22544A-7EE6-4342-B048-85BDC9FD1C3A}</a:tableStyleId>
              </a:tblPr>
              <a:tblGrid>
                <a:gridCol w="1372090">
                  <a:extLst>
                    <a:ext uri="{9D8B030D-6E8A-4147-A177-3AD203B41FA5}">
                      <a16:colId xmlns:a16="http://schemas.microsoft.com/office/drawing/2014/main" val="20000"/>
                    </a:ext>
                  </a:extLst>
                </a:gridCol>
                <a:gridCol w="1154842">
                  <a:extLst>
                    <a:ext uri="{9D8B030D-6E8A-4147-A177-3AD203B41FA5}">
                      <a16:colId xmlns:a16="http://schemas.microsoft.com/office/drawing/2014/main" val="20001"/>
                    </a:ext>
                  </a:extLst>
                </a:gridCol>
                <a:gridCol w="1029068">
                  <a:extLst>
                    <a:ext uri="{9D8B030D-6E8A-4147-A177-3AD203B41FA5}">
                      <a16:colId xmlns:a16="http://schemas.microsoft.com/office/drawing/2014/main" val="20002"/>
                    </a:ext>
                  </a:extLst>
                </a:gridCol>
              </a:tblGrid>
              <a:tr h="185578">
                <a:tc>
                  <a:txBody>
                    <a:bodyPr/>
                    <a:lstStyle/>
                    <a:p>
                      <a:pPr marL="0" marR="0">
                        <a:spcBef>
                          <a:spcPts val="0"/>
                        </a:spcBef>
                        <a:spcAft>
                          <a:spcPts val="0"/>
                        </a:spcAft>
                      </a:pPr>
                      <a:r>
                        <a:rPr lang="en-US" sz="800" b="1" dirty="0">
                          <a:effectLst/>
                        </a:rPr>
                        <a:t>Fiscal Year’s Quarter</a:t>
                      </a:r>
                      <a:endParaRPr lang="en-US" sz="800" b="1" dirty="0">
                        <a:effectLst/>
                        <a:latin typeface="Calibri"/>
                        <a:ea typeface="Calibri"/>
                        <a:cs typeface="Times New Roman"/>
                      </a:endParaRPr>
                    </a:p>
                  </a:txBody>
                  <a:tcPr marL="68605" marR="68605" marT="0" marB="0"/>
                </a:tc>
                <a:tc>
                  <a:txBody>
                    <a:bodyPr/>
                    <a:lstStyle/>
                    <a:p>
                      <a:pPr marL="0" marR="0">
                        <a:spcBef>
                          <a:spcPts val="0"/>
                        </a:spcBef>
                        <a:spcAft>
                          <a:spcPts val="0"/>
                        </a:spcAft>
                      </a:pPr>
                      <a:r>
                        <a:rPr lang="en-US" sz="800" b="1" dirty="0">
                          <a:effectLst/>
                        </a:rPr>
                        <a:t>Quarter Ends</a:t>
                      </a:r>
                      <a:endParaRPr lang="en-US" sz="800" b="1" dirty="0">
                        <a:effectLst/>
                        <a:latin typeface="Calibri"/>
                        <a:ea typeface="Calibri"/>
                        <a:cs typeface="Times New Roman"/>
                      </a:endParaRPr>
                    </a:p>
                  </a:txBody>
                  <a:tcPr marL="68605" marR="68605" marT="0" marB="0"/>
                </a:tc>
                <a:tc>
                  <a:txBody>
                    <a:bodyPr/>
                    <a:lstStyle/>
                    <a:p>
                      <a:pPr marL="0" marR="0">
                        <a:spcBef>
                          <a:spcPts val="0"/>
                        </a:spcBef>
                        <a:spcAft>
                          <a:spcPts val="0"/>
                        </a:spcAft>
                      </a:pPr>
                      <a:r>
                        <a:rPr lang="en-US" sz="800" b="1">
                          <a:effectLst/>
                        </a:rPr>
                        <a:t>Report Due</a:t>
                      </a:r>
                      <a:endParaRPr lang="en-US" sz="800" b="1">
                        <a:effectLst/>
                        <a:latin typeface="Calibri"/>
                        <a:ea typeface="Calibri"/>
                        <a:cs typeface="Times New Roman"/>
                      </a:endParaRPr>
                    </a:p>
                  </a:txBody>
                  <a:tcPr marL="68605" marR="68605" marT="0" marB="0"/>
                </a:tc>
                <a:extLst>
                  <a:ext uri="{0D108BD9-81ED-4DB2-BD59-A6C34878D82A}">
                    <a16:rowId xmlns:a16="http://schemas.microsoft.com/office/drawing/2014/main" val="10000"/>
                  </a:ext>
                </a:extLst>
              </a:tr>
              <a:tr h="167918">
                <a:tc>
                  <a:txBody>
                    <a:bodyPr/>
                    <a:lstStyle/>
                    <a:p>
                      <a:pPr marL="0" marR="0" algn="ctr">
                        <a:spcBef>
                          <a:spcPts val="0"/>
                        </a:spcBef>
                        <a:spcAft>
                          <a:spcPts val="0"/>
                        </a:spcAft>
                      </a:pPr>
                      <a:r>
                        <a:rPr lang="en-US" sz="800" b="1" dirty="0">
                          <a:effectLst/>
                        </a:rPr>
                        <a:t>Quarter 1</a:t>
                      </a:r>
                      <a:endParaRPr lang="en-US" sz="800" b="1" dirty="0">
                        <a:effectLst/>
                        <a:latin typeface="Calibri"/>
                        <a:ea typeface="Calibri"/>
                        <a:cs typeface="Times New Roman"/>
                      </a:endParaRPr>
                    </a:p>
                  </a:txBody>
                  <a:tcPr marL="68605" marR="68605" marT="0" marB="0"/>
                </a:tc>
                <a:tc>
                  <a:txBody>
                    <a:bodyPr/>
                    <a:lstStyle/>
                    <a:p>
                      <a:pPr marL="0" marR="0">
                        <a:spcBef>
                          <a:spcPts val="0"/>
                        </a:spcBef>
                        <a:spcAft>
                          <a:spcPts val="0"/>
                        </a:spcAft>
                      </a:pPr>
                      <a:r>
                        <a:rPr lang="en-US" sz="800" b="1" dirty="0">
                          <a:effectLst/>
                        </a:rPr>
                        <a:t>December 31</a:t>
                      </a:r>
                      <a:endParaRPr lang="en-US" sz="800" b="1" dirty="0">
                        <a:effectLst/>
                        <a:latin typeface="Calibri"/>
                        <a:ea typeface="Calibri"/>
                        <a:cs typeface="Times New Roman"/>
                      </a:endParaRPr>
                    </a:p>
                  </a:txBody>
                  <a:tcPr marL="68605" marR="68605" marT="0" marB="0"/>
                </a:tc>
                <a:tc>
                  <a:txBody>
                    <a:bodyPr/>
                    <a:lstStyle/>
                    <a:p>
                      <a:pPr marL="0" marR="0">
                        <a:spcBef>
                          <a:spcPts val="0"/>
                        </a:spcBef>
                        <a:spcAft>
                          <a:spcPts val="0"/>
                        </a:spcAft>
                      </a:pPr>
                      <a:r>
                        <a:rPr lang="en-US" sz="800" b="1">
                          <a:effectLst/>
                        </a:rPr>
                        <a:t>January 31</a:t>
                      </a:r>
                      <a:endParaRPr lang="en-US" sz="800" b="1">
                        <a:effectLst/>
                        <a:latin typeface="Calibri"/>
                        <a:ea typeface="Calibri"/>
                        <a:cs typeface="Times New Roman"/>
                      </a:endParaRPr>
                    </a:p>
                  </a:txBody>
                  <a:tcPr marL="68605" marR="68605" marT="0" marB="0"/>
                </a:tc>
                <a:extLst>
                  <a:ext uri="{0D108BD9-81ED-4DB2-BD59-A6C34878D82A}">
                    <a16:rowId xmlns:a16="http://schemas.microsoft.com/office/drawing/2014/main" val="10001"/>
                  </a:ext>
                </a:extLst>
              </a:tr>
              <a:tr h="167918">
                <a:tc>
                  <a:txBody>
                    <a:bodyPr/>
                    <a:lstStyle/>
                    <a:p>
                      <a:pPr marL="0" marR="0" algn="ctr">
                        <a:spcBef>
                          <a:spcPts val="0"/>
                        </a:spcBef>
                        <a:spcAft>
                          <a:spcPts val="0"/>
                        </a:spcAft>
                      </a:pPr>
                      <a:r>
                        <a:rPr lang="en-US" sz="800" b="1">
                          <a:effectLst/>
                        </a:rPr>
                        <a:t>Quarter 2</a:t>
                      </a:r>
                      <a:endParaRPr lang="en-US" sz="800" b="1">
                        <a:effectLst/>
                        <a:latin typeface="Calibri"/>
                        <a:ea typeface="Calibri"/>
                        <a:cs typeface="Times New Roman"/>
                      </a:endParaRPr>
                    </a:p>
                  </a:txBody>
                  <a:tcPr marL="68605" marR="68605" marT="0" marB="0"/>
                </a:tc>
                <a:tc>
                  <a:txBody>
                    <a:bodyPr/>
                    <a:lstStyle/>
                    <a:p>
                      <a:pPr marL="0" marR="0">
                        <a:spcBef>
                          <a:spcPts val="0"/>
                        </a:spcBef>
                        <a:spcAft>
                          <a:spcPts val="0"/>
                        </a:spcAft>
                      </a:pPr>
                      <a:r>
                        <a:rPr lang="en-US" sz="800" b="1">
                          <a:effectLst/>
                        </a:rPr>
                        <a:t>March 31</a:t>
                      </a:r>
                      <a:endParaRPr lang="en-US" sz="800" b="1">
                        <a:effectLst/>
                        <a:latin typeface="Calibri"/>
                        <a:ea typeface="Calibri"/>
                        <a:cs typeface="Times New Roman"/>
                      </a:endParaRPr>
                    </a:p>
                  </a:txBody>
                  <a:tcPr marL="68605" marR="68605" marT="0" marB="0"/>
                </a:tc>
                <a:tc>
                  <a:txBody>
                    <a:bodyPr/>
                    <a:lstStyle/>
                    <a:p>
                      <a:pPr marL="0" marR="0">
                        <a:spcBef>
                          <a:spcPts val="0"/>
                        </a:spcBef>
                        <a:spcAft>
                          <a:spcPts val="0"/>
                        </a:spcAft>
                      </a:pPr>
                      <a:r>
                        <a:rPr lang="en-US" sz="800" b="1">
                          <a:effectLst/>
                        </a:rPr>
                        <a:t>April 30</a:t>
                      </a:r>
                      <a:endParaRPr lang="en-US" sz="800" b="1">
                        <a:effectLst/>
                        <a:latin typeface="Calibri"/>
                        <a:ea typeface="Calibri"/>
                        <a:cs typeface="Times New Roman"/>
                      </a:endParaRPr>
                    </a:p>
                  </a:txBody>
                  <a:tcPr marL="68605" marR="68605" marT="0" marB="0"/>
                </a:tc>
                <a:extLst>
                  <a:ext uri="{0D108BD9-81ED-4DB2-BD59-A6C34878D82A}">
                    <a16:rowId xmlns:a16="http://schemas.microsoft.com/office/drawing/2014/main" val="10002"/>
                  </a:ext>
                </a:extLst>
              </a:tr>
              <a:tr h="167918">
                <a:tc>
                  <a:txBody>
                    <a:bodyPr/>
                    <a:lstStyle/>
                    <a:p>
                      <a:pPr marL="0" marR="0" algn="ctr">
                        <a:spcBef>
                          <a:spcPts val="0"/>
                        </a:spcBef>
                        <a:spcAft>
                          <a:spcPts val="0"/>
                        </a:spcAft>
                      </a:pPr>
                      <a:r>
                        <a:rPr lang="en-US" sz="800" b="1">
                          <a:effectLst/>
                        </a:rPr>
                        <a:t>Quarter 3</a:t>
                      </a:r>
                      <a:endParaRPr lang="en-US" sz="800" b="1">
                        <a:effectLst/>
                        <a:latin typeface="Calibri"/>
                        <a:ea typeface="Calibri"/>
                        <a:cs typeface="Times New Roman"/>
                      </a:endParaRPr>
                    </a:p>
                  </a:txBody>
                  <a:tcPr marL="68605" marR="68605" marT="0" marB="0"/>
                </a:tc>
                <a:tc>
                  <a:txBody>
                    <a:bodyPr/>
                    <a:lstStyle/>
                    <a:p>
                      <a:pPr marL="0" marR="0">
                        <a:spcBef>
                          <a:spcPts val="0"/>
                        </a:spcBef>
                        <a:spcAft>
                          <a:spcPts val="0"/>
                        </a:spcAft>
                      </a:pPr>
                      <a:r>
                        <a:rPr lang="en-US" sz="800" b="1">
                          <a:effectLst/>
                        </a:rPr>
                        <a:t>June 30</a:t>
                      </a:r>
                      <a:endParaRPr lang="en-US" sz="800" b="1">
                        <a:effectLst/>
                        <a:latin typeface="Calibri"/>
                        <a:ea typeface="Calibri"/>
                        <a:cs typeface="Times New Roman"/>
                      </a:endParaRPr>
                    </a:p>
                  </a:txBody>
                  <a:tcPr marL="68605" marR="68605" marT="0" marB="0"/>
                </a:tc>
                <a:tc>
                  <a:txBody>
                    <a:bodyPr/>
                    <a:lstStyle/>
                    <a:p>
                      <a:pPr marL="0" marR="0">
                        <a:spcBef>
                          <a:spcPts val="0"/>
                        </a:spcBef>
                        <a:spcAft>
                          <a:spcPts val="0"/>
                        </a:spcAft>
                      </a:pPr>
                      <a:r>
                        <a:rPr lang="en-US" sz="800" b="1">
                          <a:effectLst/>
                        </a:rPr>
                        <a:t>July 31</a:t>
                      </a:r>
                      <a:endParaRPr lang="en-US" sz="800" b="1">
                        <a:effectLst/>
                        <a:latin typeface="Calibri"/>
                        <a:ea typeface="Calibri"/>
                        <a:cs typeface="Times New Roman"/>
                      </a:endParaRPr>
                    </a:p>
                  </a:txBody>
                  <a:tcPr marL="68605" marR="68605" marT="0" marB="0"/>
                </a:tc>
                <a:extLst>
                  <a:ext uri="{0D108BD9-81ED-4DB2-BD59-A6C34878D82A}">
                    <a16:rowId xmlns:a16="http://schemas.microsoft.com/office/drawing/2014/main" val="10003"/>
                  </a:ext>
                </a:extLst>
              </a:tr>
              <a:tr h="167918">
                <a:tc>
                  <a:txBody>
                    <a:bodyPr/>
                    <a:lstStyle/>
                    <a:p>
                      <a:pPr marL="0" marR="0" algn="ctr">
                        <a:spcBef>
                          <a:spcPts val="0"/>
                        </a:spcBef>
                        <a:spcAft>
                          <a:spcPts val="0"/>
                        </a:spcAft>
                      </a:pPr>
                      <a:r>
                        <a:rPr lang="en-US" sz="800" b="1">
                          <a:effectLst/>
                        </a:rPr>
                        <a:t>Quarter 4</a:t>
                      </a:r>
                      <a:endParaRPr lang="en-US" sz="800" b="1">
                        <a:effectLst/>
                        <a:latin typeface="Calibri"/>
                        <a:ea typeface="Calibri"/>
                        <a:cs typeface="Times New Roman"/>
                      </a:endParaRPr>
                    </a:p>
                  </a:txBody>
                  <a:tcPr marL="68605" marR="68605" marT="0" marB="0"/>
                </a:tc>
                <a:tc>
                  <a:txBody>
                    <a:bodyPr/>
                    <a:lstStyle/>
                    <a:p>
                      <a:pPr marL="0" marR="0">
                        <a:spcBef>
                          <a:spcPts val="0"/>
                        </a:spcBef>
                        <a:spcAft>
                          <a:spcPts val="0"/>
                        </a:spcAft>
                      </a:pPr>
                      <a:r>
                        <a:rPr lang="en-US" sz="800" b="1" dirty="0">
                          <a:effectLst/>
                        </a:rPr>
                        <a:t>September 30</a:t>
                      </a:r>
                      <a:endParaRPr lang="en-US" sz="800" b="1" dirty="0">
                        <a:effectLst/>
                        <a:latin typeface="Calibri"/>
                        <a:ea typeface="Calibri"/>
                        <a:cs typeface="Times New Roman"/>
                      </a:endParaRPr>
                    </a:p>
                  </a:txBody>
                  <a:tcPr marL="68605" marR="68605" marT="0" marB="0"/>
                </a:tc>
                <a:tc>
                  <a:txBody>
                    <a:bodyPr/>
                    <a:lstStyle/>
                    <a:p>
                      <a:pPr marL="0" marR="0">
                        <a:spcBef>
                          <a:spcPts val="0"/>
                        </a:spcBef>
                        <a:spcAft>
                          <a:spcPts val="0"/>
                        </a:spcAft>
                      </a:pPr>
                      <a:r>
                        <a:rPr lang="en-US" sz="800" b="1" dirty="0">
                          <a:effectLst/>
                        </a:rPr>
                        <a:t>October 31</a:t>
                      </a:r>
                      <a:endParaRPr lang="en-US" sz="800" b="1" dirty="0">
                        <a:effectLst/>
                        <a:latin typeface="Calibri"/>
                        <a:ea typeface="Calibri"/>
                        <a:cs typeface="Times New Roman"/>
                      </a:endParaRPr>
                    </a:p>
                  </a:txBody>
                  <a:tcPr marL="68605" marR="68605" marT="0" marB="0"/>
                </a:tc>
                <a:extLst>
                  <a:ext uri="{0D108BD9-81ED-4DB2-BD59-A6C34878D82A}">
                    <a16:rowId xmlns:a16="http://schemas.microsoft.com/office/drawing/2014/main" val="10004"/>
                  </a:ext>
                </a:extLst>
              </a:tr>
            </a:tbl>
          </a:graphicData>
        </a:graphic>
      </p:graphicFrame>
      <p:graphicFrame>
        <p:nvGraphicFramePr>
          <p:cNvPr id="9" name="Content Placeholder 8">
            <a:extLst>
              <a:ext uri="{FF2B5EF4-FFF2-40B4-BE49-F238E27FC236}">
                <a16:creationId xmlns:a16="http://schemas.microsoft.com/office/drawing/2014/main" id="{8F74FD0C-C40C-424A-B02E-5C117ACA7B73}"/>
              </a:ext>
            </a:extLst>
          </p:cNvPr>
          <p:cNvGraphicFramePr>
            <a:graphicFrameLocks noGrp="1"/>
          </p:cNvGraphicFramePr>
          <p:nvPr>
            <p:ph sz="quarter" idx="3"/>
          </p:nvPr>
        </p:nvGraphicFramePr>
        <p:xfrm>
          <a:off x="4951413" y="3094038"/>
          <a:ext cx="3556000" cy="554037"/>
        </p:xfrm>
        <a:graphic>
          <a:graphicData uri="http://schemas.openxmlformats.org/drawingml/2006/table">
            <a:tbl>
              <a:tblPr firstRow="1" firstCol="1" bandRow="1">
                <a:tableStyleId>{5C22544A-7EE6-4342-B048-85BDC9FD1C3A}</a:tableStyleId>
              </a:tblPr>
              <a:tblGrid>
                <a:gridCol w="1372090">
                  <a:extLst>
                    <a:ext uri="{9D8B030D-6E8A-4147-A177-3AD203B41FA5}">
                      <a16:colId xmlns:a16="http://schemas.microsoft.com/office/drawing/2014/main" val="20000"/>
                    </a:ext>
                  </a:extLst>
                </a:gridCol>
                <a:gridCol w="1154842">
                  <a:extLst>
                    <a:ext uri="{9D8B030D-6E8A-4147-A177-3AD203B41FA5}">
                      <a16:colId xmlns:a16="http://schemas.microsoft.com/office/drawing/2014/main" val="20001"/>
                    </a:ext>
                  </a:extLst>
                </a:gridCol>
                <a:gridCol w="1029068">
                  <a:extLst>
                    <a:ext uri="{9D8B030D-6E8A-4147-A177-3AD203B41FA5}">
                      <a16:colId xmlns:a16="http://schemas.microsoft.com/office/drawing/2014/main" val="20002"/>
                    </a:ext>
                  </a:extLst>
                </a:gridCol>
              </a:tblGrid>
              <a:tr h="218397">
                <a:tc>
                  <a:txBody>
                    <a:bodyPr/>
                    <a:lstStyle/>
                    <a:p>
                      <a:pPr marL="0" marR="0">
                        <a:spcBef>
                          <a:spcPts val="0"/>
                        </a:spcBef>
                        <a:spcAft>
                          <a:spcPts val="0"/>
                        </a:spcAft>
                      </a:pPr>
                      <a:r>
                        <a:rPr lang="en-US" sz="800" b="1" dirty="0">
                          <a:effectLst/>
                        </a:rPr>
                        <a:t>Fiscal Year’s Quarter</a:t>
                      </a:r>
                      <a:endParaRPr lang="en-US" sz="800" b="1" dirty="0">
                        <a:effectLst/>
                        <a:latin typeface="Calibri"/>
                        <a:ea typeface="Calibri"/>
                        <a:cs typeface="Times New Roman"/>
                      </a:endParaRPr>
                    </a:p>
                  </a:txBody>
                  <a:tcPr marL="68605" marR="68605" marT="0" marB="0"/>
                </a:tc>
                <a:tc>
                  <a:txBody>
                    <a:bodyPr/>
                    <a:lstStyle/>
                    <a:p>
                      <a:pPr marL="0" marR="0">
                        <a:spcBef>
                          <a:spcPts val="0"/>
                        </a:spcBef>
                        <a:spcAft>
                          <a:spcPts val="0"/>
                        </a:spcAft>
                      </a:pPr>
                      <a:r>
                        <a:rPr lang="en-US" sz="800" b="1" dirty="0">
                          <a:effectLst/>
                        </a:rPr>
                        <a:t>Period Ends</a:t>
                      </a:r>
                      <a:endParaRPr lang="en-US" sz="800" b="1" dirty="0">
                        <a:effectLst/>
                        <a:latin typeface="Calibri"/>
                        <a:ea typeface="Calibri"/>
                        <a:cs typeface="Times New Roman"/>
                      </a:endParaRPr>
                    </a:p>
                  </a:txBody>
                  <a:tcPr marL="68605" marR="68605" marT="0" marB="0"/>
                </a:tc>
                <a:tc>
                  <a:txBody>
                    <a:bodyPr/>
                    <a:lstStyle/>
                    <a:p>
                      <a:pPr marL="0" marR="0">
                        <a:spcBef>
                          <a:spcPts val="0"/>
                        </a:spcBef>
                        <a:spcAft>
                          <a:spcPts val="0"/>
                        </a:spcAft>
                      </a:pPr>
                      <a:r>
                        <a:rPr lang="en-US" sz="800" b="1">
                          <a:effectLst/>
                        </a:rPr>
                        <a:t>Report Due</a:t>
                      </a:r>
                      <a:endParaRPr lang="en-US" sz="800" b="1">
                        <a:effectLst/>
                        <a:latin typeface="Calibri"/>
                        <a:ea typeface="Calibri"/>
                        <a:cs typeface="Times New Roman"/>
                      </a:endParaRPr>
                    </a:p>
                  </a:txBody>
                  <a:tcPr marL="68605" marR="68605" marT="0" marB="0"/>
                </a:tc>
                <a:extLst>
                  <a:ext uri="{0D108BD9-81ED-4DB2-BD59-A6C34878D82A}">
                    <a16:rowId xmlns:a16="http://schemas.microsoft.com/office/drawing/2014/main" val="10000"/>
                  </a:ext>
                </a:extLst>
              </a:tr>
              <a:tr h="167820">
                <a:tc>
                  <a:txBody>
                    <a:bodyPr/>
                    <a:lstStyle/>
                    <a:p>
                      <a:pPr marL="0" marR="0" algn="ctr">
                        <a:spcBef>
                          <a:spcPts val="0"/>
                        </a:spcBef>
                        <a:spcAft>
                          <a:spcPts val="0"/>
                        </a:spcAft>
                      </a:pPr>
                      <a:r>
                        <a:rPr lang="en-US" sz="800" b="1" dirty="0">
                          <a:effectLst/>
                        </a:rPr>
                        <a:t>Quarter 2</a:t>
                      </a:r>
                      <a:endParaRPr lang="en-US" sz="800" b="1" dirty="0">
                        <a:effectLst/>
                        <a:latin typeface="Calibri"/>
                        <a:ea typeface="Calibri"/>
                        <a:cs typeface="Times New Roman"/>
                      </a:endParaRPr>
                    </a:p>
                  </a:txBody>
                  <a:tcPr marL="68605" marR="68605" marT="0" marB="0"/>
                </a:tc>
                <a:tc>
                  <a:txBody>
                    <a:bodyPr/>
                    <a:lstStyle/>
                    <a:p>
                      <a:pPr marL="0" marR="0">
                        <a:spcBef>
                          <a:spcPts val="0"/>
                        </a:spcBef>
                        <a:spcAft>
                          <a:spcPts val="0"/>
                        </a:spcAft>
                      </a:pPr>
                      <a:r>
                        <a:rPr lang="en-US" sz="800" b="1" dirty="0">
                          <a:effectLst/>
                        </a:rPr>
                        <a:t>March 31</a:t>
                      </a:r>
                      <a:endParaRPr lang="en-US" sz="800" b="1" dirty="0">
                        <a:effectLst/>
                        <a:latin typeface="Calibri"/>
                        <a:ea typeface="Calibri"/>
                        <a:cs typeface="Times New Roman"/>
                      </a:endParaRPr>
                    </a:p>
                  </a:txBody>
                  <a:tcPr marL="68605" marR="68605" marT="0" marB="0"/>
                </a:tc>
                <a:tc>
                  <a:txBody>
                    <a:bodyPr/>
                    <a:lstStyle/>
                    <a:p>
                      <a:pPr marL="0" marR="0">
                        <a:spcBef>
                          <a:spcPts val="0"/>
                        </a:spcBef>
                        <a:spcAft>
                          <a:spcPts val="0"/>
                        </a:spcAft>
                      </a:pPr>
                      <a:r>
                        <a:rPr lang="en-US" sz="800" b="1" dirty="0">
                          <a:effectLst/>
                        </a:rPr>
                        <a:t>May 31</a:t>
                      </a:r>
                      <a:endParaRPr lang="en-US" sz="800" b="1" dirty="0">
                        <a:effectLst/>
                        <a:latin typeface="Calibri"/>
                        <a:ea typeface="Calibri"/>
                        <a:cs typeface="Times New Roman"/>
                      </a:endParaRPr>
                    </a:p>
                  </a:txBody>
                  <a:tcPr marL="68605" marR="68605" marT="0" marB="0"/>
                </a:tc>
                <a:extLst>
                  <a:ext uri="{0D108BD9-81ED-4DB2-BD59-A6C34878D82A}">
                    <a16:rowId xmlns:a16="http://schemas.microsoft.com/office/drawing/2014/main" val="10001"/>
                  </a:ext>
                </a:extLst>
              </a:tr>
              <a:tr h="167820">
                <a:tc>
                  <a:txBody>
                    <a:bodyPr/>
                    <a:lstStyle/>
                    <a:p>
                      <a:pPr marL="0" marR="0" algn="ctr">
                        <a:spcBef>
                          <a:spcPts val="0"/>
                        </a:spcBef>
                        <a:spcAft>
                          <a:spcPts val="0"/>
                        </a:spcAft>
                      </a:pPr>
                      <a:r>
                        <a:rPr lang="en-US" sz="800" b="1" dirty="0">
                          <a:effectLst/>
                        </a:rPr>
                        <a:t>Quarter 4</a:t>
                      </a:r>
                      <a:endParaRPr lang="en-US" sz="800" b="1" dirty="0">
                        <a:effectLst/>
                        <a:latin typeface="Calibri"/>
                        <a:ea typeface="Calibri"/>
                        <a:cs typeface="Times New Roman"/>
                      </a:endParaRPr>
                    </a:p>
                  </a:txBody>
                  <a:tcPr marL="68605" marR="68605" marT="0" marB="0"/>
                </a:tc>
                <a:tc>
                  <a:txBody>
                    <a:bodyPr/>
                    <a:lstStyle/>
                    <a:p>
                      <a:pPr marL="0" marR="0">
                        <a:spcBef>
                          <a:spcPts val="0"/>
                        </a:spcBef>
                        <a:spcAft>
                          <a:spcPts val="0"/>
                        </a:spcAft>
                      </a:pPr>
                      <a:r>
                        <a:rPr lang="en-US" sz="800" b="1">
                          <a:effectLst/>
                        </a:rPr>
                        <a:t>September 30</a:t>
                      </a:r>
                      <a:endParaRPr lang="en-US" sz="800" b="1">
                        <a:effectLst/>
                        <a:latin typeface="Calibri"/>
                        <a:ea typeface="Calibri"/>
                        <a:cs typeface="Times New Roman"/>
                      </a:endParaRPr>
                    </a:p>
                  </a:txBody>
                  <a:tcPr marL="68605" marR="68605" marT="0" marB="0"/>
                </a:tc>
                <a:tc>
                  <a:txBody>
                    <a:bodyPr/>
                    <a:lstStyle/>
                    <a:p>
                      <a:pPr marL="0" marR="0">
                        <a:spcBef>
                          <a:spcPts val="0"/>
                        </a:spcBef>
                        <a:spcAft>
                          <a:spcPts val="0"/>
                        </a:spcAft>
                      </a:pPr>
                      <a:r>
                        <a:rPr lang="en-US" sz="800" b="1" dirty="0">
                          <a:effectLst/>
                        </a:rPr>
                        <a:t>November</a:t>
                      </a:r>
                      <a:r>
                        <a:rPr lang="en-US" sz="800" b="1" baseline="0" dirty="0">
                          <a:effectLst/>
                        </a:rPr>
                        <a:t> 30</a:t>
                      </a:r>
                      <a:endParaRPr lang="en-US" sz="800" b="1" dirty="0">
                        <a:effectLst/>
                        <a:latin typeface="Calibri"/>
                        <a:ea typeface="Calibri"/>
                        <a:cs typeface="Times New Roman"/>
                      </a:endParaRPr>
                    </a:p>
                  </a:txBody>
                  <a:tcPr marL="68605" marR="68605" marT="0" marB="0"/>
                </a:tc>
                <a:extLst>
                  <a:ext uri="{0D108BD9-81ED-4DB2-BD59-A6C34878D82A}">
                    <a16:rowId xmlns:a16="http://schemas.microsoft.com/office/drawing/2014/main" val="10002"/>
                  </a:ext>
                </a:extLst>
              </a:tr>
            </a:tbl>
          </a:graphicData>
        </a:graphic>
      </p:graphicFrame>
      <p:sp>
        <p:nvSpPr>
          <p:cNvPr id="44079" name="Slide Number Placeholder 5">
            <a:extLst>
              <a:ext uri="{FF2B5EF4-FFF2-40B4-BE49-F238E27FC236}">
                <a16:creationId xmlns:a16="http://schemas.microsoft.com/office/drawing/2014/main" id="{F69E933B-60AB-477F-8C42-A2D2BEFC3A9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nSpc>
                <a:spcPct val="100000"/>
              </a:lnSpc>
              <a:spcBef>
                <a:spcPct val="0"/>
              </a:spcBef>
              <a:buClrTx/>
              <a:buSzTx/>
              <a:buFontTx/>
              <a:buNone/>
            </a:pPr>
            <a:fld id="{BC9AD67F-8915-4FF6-BA74-490A51AC51C5}" type="slidenum">
              <a:rPr lang="en-US" altLang="en-US" sz="1000" b="0">
                <a:solidFill>
                  <a:srgbClr val="969696"/>
                </a:solidFill>
              </a:rPr>
              <a:pPr>
                <a:lnSpc>
                  <a:spcPct val="100000"/>
                </a:lnSpc>
                <a:spcBef>
                  <a:spcPct val="0"/>
                </a:spcBef>
                <a:buClrTx/>
                <a:buSzTx/>
                <a:buFontTx/>
                <a:buNone/>
              </a:pPr>
              <a:t>25</a:t>
            </a:fld>
            <a:endParaRPr lang="en-US" altLang="en-US" sz="1000" b="0">
              <a:solidFill>
                <a:schemeClr val="bg2"/>
              </a:solidFill>
            </a:endParaRPr>
          </a:p>
        </p:txBody>
      </p:sp>
      <p:pic>
        <p:nvPicPr>
          <p:cNvPr id="44080" name="Content Placeholder 6">
            <a:extLst>
              <a:ext uri="{FF2B5EF4-FFF2-40B4-BE49-F238E27FC236}">
                <a16:creationId xmlns:a16="http://schemas.microsoft.com/office/drawing/2014/main" id="{4A3F30D6-1A38-46FD-9E5B-97F1B2F3D752}"/>
              </a:ext>
            </a:extLst>
          </p:cNvPr>
          <p:cNvPicPr>
            <a:picLocks noGrp="1"/>
          </p:cNvPicPr>
          <p:nvPr>
            <p:ph sz="half" idx="1"/>
          </p:nvPr>
        </p:nvPicPr>
        <p:blipFill>
          <a:blip r:embed="rId3">
            <a:extLst>
              <a:ext uri="{28A0092B-C50C-407E-A947-70E740481C1C}">
                <a14:useLocalDpi xmlns:a14="http://schemas.microsoft.com/office/drawing/2010/main" val="0"/>
              </a:ext>
            </a:extLst>
          </a:blip>
          <a:srcRect l="20184" t="14102" r="22479" b="11539"/>
          <a:stretch>
            <a:fillRect/>
          </a:stretch>
        </p:blipFill>
        <p:spPr>
          <a:xfrm>
            <a:off x="223838" y="1582738"/>
            <a:ext cx="4276725" cy="4267200"/>
          </a:xfrm>
          <a:ln>
            <a:noFill/>
          </a:ln>
          <a:extLst>
            <a:ext uri="{91240B29-F687-4F45-9708-019B960494DF}">
              <a14:hiddenLine xmlns:a14="http://schemas.microsoft.com/office/drawing/2010/main" w="9525">
                <a:solidFill>
                  <a:schemeClr val="tx2"/>
                </a:solidFill>
                <a:miter lim="800000"/>
                <a:headEnd/>
                <a:tailEnd/>
              </a14:hiddenLine>
            </a:ext>
          </a:extLst>
        </p:spPr>
      </p:pic>
      <p:sp>
        <p:nvSpPr>
          <p:cNvPr id="44081" name="TextBox 9">
            <a:extLst>
              <a:ext uri="{FF2B5EF4-FFF2-40B4-BE49-F238E27FC236}">
                <a16:creationId xmlns:a16="http://schemas.microsoft.com/office/drawing/2014/main" id="{712D10F1-599D-44D4-AA74-C5E838379783}"/>
              </a:ext>
            </a:extLst>
          </p:cNvPr>
          <p:cNvSpPr txBox="1">
            <a:spLocks noChangeArrowheads="1"/>
          </p:cNvSpPr>
          <p:nvPr/>
        </p:nvSpPr>
        <p:spPr bwMode="auto">
          <a:xfrm>
            <a:off x="4862513" y="2524125"/>
            <a:ext cx="373538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00000"/>
              </a:lnSpc>
              <a:spcBef>
                <a:spcPct val="0"/>
              </a:spcBef>
              <a:buClrTx/>
              <a:buSzTx/>
              <a:buFont typeface="Wingdings" panose="05000000000000000000" pitchFamily="2" charset="2"/>
              <a:buNone/>
            </a:pPr>
            <a:r>
              <a:rPr lang="en-US" altLang="en-US" sz="1000">
                <a:solidFill>
                  <a:schemeClr val="tx1"/>
                </a:solidFill>
              </a:rPr>
              <a:t>G2G Program Agreements require semi-annual reports within 60 days (previously 90 days) after the end of the six-month reporting period.</a:t>
            </a:r>
          </a:p>
          <a:p>
            <a:pPr eaLnBrk="1" hangingPunct="1">
              <a:lnSpc>
                <a:spcPct val="100000"/>
              </a:lnSpc>
              <a:spcBef>
                <a:spcPct val="0"/>
              </a:spcBef>
              <a:buClrTx/>
              <a:buSzTx/>
              <a:buFont typeface="Wingdings" panose="05000000000000000000" pitchFamily="2" charset="2"/>
              <a:buNone/>
            </a:pPr>
            <a:endParaRPr lang="en-US" altLang="en-US" sz="1400" b="0">
              <a:solidFill>
                <a:schemeClr val="tx1"/>
              </a:solidFill>
            </a:endParaRPr>
          </a:p>
        </p:txBody>
      </p:sp>
      <p:sp>
        <p:nvSpPr>
          <p:cNvPr id="26682" name="TextBox 10">
            <a:extLst>
              <a:ext uri="{FF2B5EF4-FFF2-40B4-BE49-F238E27FC236}">
                <a16:creationId xmlns:a16="http://schemas.microsoft.com/office/drawing/2014/main" id="{D4CE38E0-9B48-40FD-8235-1E6DED294C4B}"/>
              </a:ext>
            </a:extLst>
          </p:cNvPr>
          <p:cNvSpPr txBox="1">
            <a:spLocks noChangeArrowheads="1"/>
          </p:cNvSpPr>
          <p:nvPr/>
        </p:nvSpPr>
        <p:spPr bwMode="auto">
          <a:xfrm>
            <a:off x="4862513" y="1227138"/>
            <a:ext cx="37353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85000"/>
              </a:lnSpc>
              <a:spcBef>
                <a:spcPct val="20000"/>
              </a:spcBef>
              <a:buClr>
                <a:schemeClr val="tx1"/>
              </a:buClr>
              <a:buSzPct val="80000"/>
              <a:buFont typeface="Wingdings" pitchFamily="2" charset="2"/>
              <a:buChar char="n"/>
              <a:defRPr sz="2800" b="1">
                <a:solidFill>
                  <a:srgbClr val="006600"/>
                </a:solidFill>
                <a:latin typeface="Arial" charset="0"/>
              </a:defRPr>
            </a:lvl1pPr>
            <a:lvl2pPr marL="742950" indent="-285750" eaLnBrk="0" hangingPunct="0">
              <a:lnSpc>
                <a:spcPct val="85000"/>
              </a:lnSpc>
              <a:spcBef>
                <a:spcPct val="20000"/>
              </a:spcBef>
              <a:buClr>
                <a:schemeClr val="tx1"/>
              </a:buClr>
              <a:buSzPct val="80000"/>
              <a:buFont typeface="Wingdings" pitchFamily="2" charset="2"/>
              <a:buChar char="Ø"/>
              <a:defRPr sz="2400" b="1">
                <a:solidFill>
                  <a:srgbClr val="0033CC"/>
                </a:solidFill>
                <a:latin typeface="Arial" charset="0"/>
              </a:defRPr>
            </a:lvl2pPr>
            <a:lvl3pPr marL="1143000" indent="-228600" eaLnBrk="0" hangingPunct="0">
              <a:lnSpc>
                <a:spcPct val="85000"/>
              </a:lnSpc>
              <a:spcBef>
                <a:spcPct val="20000"/>
              </a:spcBef>
              <a:buClr>
                <a:schemeClr val="tx1"/>
              </a:buClr>
              <a:buSzPct val="80000"/>
              <a:buFont typeface="Wingdings" pitchFamily="2" charset="2"/>
              <a:buChar char="§"/>
              <a:defRPr sz="2000" b="1">
                <a:solidFill>
                  <a:schemeClr val="tx1"/>
                </a:solidFill>
                <a:latin typeface="Arial" charset="0"/>
              </a:defRPr>
            </a:lvl3pPr>
            <a:lvl4pPr marL="1600200" indent="-228600" eaLnBrk="0" hangingPunct="0">
              <a:spcBef>
                <a:spcPct val="20000"/>
              </a:spcBef>
              <a:buClr>
                <a:srgbClr val="003399"/>
              </a:buClr>
              <a:buSzPct val="80000"/>
              <a:buFont typeface="Wingdings" pitchFamily="2" charset="2"/>
              <a:buChar char="n"/>
              <a:defRPr sz="2000">
                <a:solidFill>
                  <a:schemeClr val="tx1"/>
                </a:solidFill>
                <a:latin typeface="Arial" charset="0"/>
              </a:defRPr>
            </a:lvl4pPr>
            <a:lvl5pPr marL="2057400" indent="-228600" eaLnBrk="0" hangingPunct="0">
              <a:spcBef>
                <a:spcPct val="20000"/>
              </a:spcBef>
              <a:buClr>
                <a:srgbClr val="003399"/>
              </a:buClr>
              <a:buSzPct val="80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Arial" charset="0"/>
              </a:defRPr>
            </a:lvl9pPr>
          </a:lstStyle>
          <a:p>
            <a:pPr eaLnBrk="1" hangingPunct="1">
              <a:lnSpc>
                <a:spcPct val="100000"/>
              </a:lnSpc>
              <a:spcBef>
                <a:spcPct val="0"/>
              </a:spcBef>
              <a:buClrTx/>
              <a:buSzTx/>
              <a:buFontTx/>
              <a:buNone/>
              <a:defRPr/>
            </a:pPr>
            <a:r>
              <a:rPr lang="en-US" altLang="en-US" sz="1050" dirty="0">
                <a:solidFill>
                  <a:schemeClr val="tx1"/>
                </a:solidFill>
                <a:cs typeface="Arial" charset="0"/>
              </a:rPr>
              <a:t>Most contracts require quarterly reports within 30 days after the end of the quarter.</a:t>
            </a:r>
          </a:p>
        </p:txBody>
      </p:sp>
      <p:pic>
        <p:nvPicPr>
          <p:cNvPr id="13" name="Picture 11" descr="V:\Tyonek E01505\5 Trip Reports, Photos\Photos\111510 - DRogers\DSCF0213.JPG">
            <a:extLst>
              <a:ext uri="{FF2B5EF4-FFF2-40B4-BE49-F238E27FC236}">
                <a16:creationId xmlns:a16="http://schemas.microsoft.com/office/drawing/2014/main" id="{FFEE56B5-1F2B-481D-B8A8-DB62B8862CC7}"/>
              </a:ext>
            </a:extLst>
          </p:cNvPr>
          <p:cNvPicPr>
            <a:picLocks noChangeAspect="1" noChangeArrowheads="1"/>
          </p:cNvPicPr>
          <p:nvPr/>
        </p:nvPicPr>
        <p:blipFill>
          <a:blip r:embed="rId4"/>
          <a:srcRect/>
          <a:stretch>
            <a:fillRect/>
          </a:stretch>
        </p:blipFill>
        <p:spPr bwMode="auto">
          <a:xfrm>
            <a:off x="4922838" y="3783013"/>
            <a:ext cx="3675062" cy="2525712"/>
          </a:xfrm>
          <a:prstGeom prst="rect">
            <a:avLst/>
          </a:prstGeom>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6F681713-DACD-4157-9BBC-B548B4620BF2}"/>
              </a:ext>
            </a:extLst>
          </p:cNvPr>
          <p:cNvSpPr>
            <a:spLocks noGrp="1"/>
          </p:cNvSpPr>
          <p:nvPr>
            <p:ph type="title" sz="quarter"/>
          </p:nvPr>
        </p:nvSpPr>
        <p:spPr>
          <a:xfrm>
            <a:off x="1306513" y="261938"/>
            <a:ext cx="6337300" cy="658812"/>
          </a:xfrm>
        </p:spPr>
        <p:txBody>
          <a:bodyPr/>
          <a:lstStyle/>
          <a:p>
            <a:r>
              <a:rPr lang="en-US" altLang="en-US"/>
              <a:t>Single Audits</a:t>
            </a:r>
          </a:p>
        </p:txBody>
      </p:sp>
      <p:sp>
        <p:nvSpPr>
          <p:cNvPr id="32771" name="Content Placeholder 2">
            <a:extLst>
              <a:ext uri="{FF2B5EF4-FFF2-40B4-BE49-F238E27FC236}">
                <a16:creationId xmlns:a16="http://schemas.microsoft.com/office/drawing/2014/main" id="{2561B3FB-87D8-4E54-831D-85298341F54C}"/>
              </a:ext>
            </a:extLst>
          </p:cNvPr>
          <p:cNvSpPr>
            <a:spLocks noGrp="1"/>
          </p:cNvSpPr>
          <p:nvPr>
            <p:ph sz="quarter" idx="1"/>
          </p:nvPr>
        </p:nvSpPr>
        <p:spPr>
          <a:xfrm>
            <a:off x="193675" y="1314450"/>
            <a:ext cx="4649788" cy="2368550"/>
          </a:xfrm>
          <a:ln>
            <a:noFill/>
          </a:ln>
        </p:spPr>
        <p:txBody>
          <a:bodyPr/>
          <a:lstStyle/>
          <a:p>
            <a:pPr>
              <a:defRPr/>
            </a:pPr>
            <a:r>
              <a:rPr lang="en-US" altLang="en-US" sz="1050" dirty="0">
                <a:solidFill>
                  <a:srgbClr val="0033CC"/>
                </a:solidFill>
              </a:rPr>
              <a:t>Required by the 2 CFR </a:t>
            </a:r>
          </a:p>
          <a:p>
            <a:pPr>
              <a:defRPr/>
            </a:pPr>
            <a:endParaRPr lang="en-US" altLang="en-US" sz="1050" i="1" dirty="0"/>
          </a:p>
          <a:p>
            <a:pPr>
              <a:defRPr/>
            </a:pPr>
            <a:r>
              <a:rPr lang="en-US" altLang="en-US" sz="1050" i="1" dirty="0"/>
              <a:t>Detailed guidance provided in 5 Indian Affairs Manual</a:t>
            </a:r>
          </a:p>
          <a:p>
            <a:pPr lvl="1">
              <a:defRPr/>
            </a:pPr>
            <a:r>
              <a:rPr lang="en-US" altLang="en-US" sz="1200" dirty="0">
                <a:solidFill>
                  <a:srgbClr val="0033CC"/>
                </a:solidFill>
              </a:rPr>
              <a:t>https://www.bia.gov/policy-forms/handbooks</a:t>
            </a:r>
          </a:p>
          <a:p>
            <a:pPr marL="0" indent="0">
              <a:buNone/>
              <a:defRPr/>
            </a:pPr>
            <a:endParaRPr lang="en-US" altLang="en-US" sz="1050" i="1" u="sng" dirty="0"/>
          </a:p>
          <a:p>
            <a:pPr>
              <a:defRPr/>
            </a:pPr>
            <a:r>
              <a:rPr lang="en-US" altLang="en-US" sz="1050" i="1" u="sng" dirty="0"/>
              <a:t>Required</a:t>
            </a:r>
            <a:r>
              <a:rPr lang="en-US" altLang="en-US" sz="1050" dirty="0"/>
              <a:t>  if $750,000 in Federal funds expended in a given year</a:t>
            </a:r>
            <a:endParaRPr lang="en-US" altLang="en-US" sz="1050" dirty="0">
              <a:solidFill>
                <a:srgbClr val="0033CC"/>
              </a:solidFill>
            </a:endParaRPr>
          </a:p>
          <a:p>
            <a:pPr marL="803275" lvl="2" indent="0">
              <a:buFont typeface="Wingdings" panose="05000000000000000000" pitchFamily="2" charset="2"/>
              <a:buNone/>
              <a:defRPr/>
            </a:pPr>
            <a:endParaRPr lang="en-US" altLang="en-US" sz="1050" dirty="0">
              <a:solidFill>
                <a:srgbClr val="0033CC"/>
              </a:solidFill>
            </a:endParaRPr>
          </a:p>
          <a:p>
            <a:pPr marL="285750" lvl="1" indent="-285750">
              <a:buFont typeface="Wingdings" panose="05000000000000000000" pitchFamily="2" charset="2"/>
              <a:buChar char="n"/>
              <a:defRPr/>
            </a:pPr>
            <a:r>
              <a:rPr lang="en-US" altLang="en-US" sz="1050" dirty="0">
                <a:solidFill>
                  <a:srgbClr val="006600"/>
                </a:solidFill>
              </a:rPr>
              <a:t>Failure to Complete Audits Results in Sanctions</a:t>
            </a:r>
          </a:p>
          <a:p>
            <a:pPr lvl="1">
              <a:defRPr/>
            </a:pPr>
            <a:r>
              <a:rPr lang="en-US" altLang="en-US" sz="1050" dirty="0"/>
              <a:t>Monthly Drawdowns</a:t>
            </a:r>
          </a:p>
          <a:p>
            <a:pPr lvl="1">
              <a:defRPr/>
            </a:pPr>
            <a:r>
              <a:rPr lang="en-US" altLang="en-US" sz="1050" dirty="0"/>
              <a:t>Withhold of Contract Support Funds</a:t>
            </a:r>
          </a:p>
          <a:p>
            <a:pPr>
              <a:defRPr/>
            </a:pPr>
            <a:endParaRPr lang="en-US" altLang="en-US" sz="1450" dirty="0"/>
          </a:p>
          <a:p>
            <a:pPr>
              <a:defRPr/>
            </a:pPr>
            <a:r>
              <a:rPr lang="en-US" altLang="en-US" sz="1450" dirty="0"/>
              <a:t>To be completed by 3</a:t>
            </a:r>
            <a:r>
              <a:rPr lang="en-US" altLang="en-US" sz="1450" baseline="30000" dirty="0"/>
              <a:t>rd</a:t>
            </a:r>
            <a:r>
              <a:rPr lang="en-US" altLang="en-US" sz="1450" dirty="0"/>
              <a:t> party consultants</a:t>
            </a:r>
          </a:p>
          <a:p>
            <a:pPr lvl="1">
              <a:defRPr/>
            </a:pPr>
            <a:r>
              <a:rPr lang="en-US" altLang="en-US" sz="1050" dirty="0"/>
              <a:t>Checking for inconsistencies</a:t>
            </a:r>
          </a:p>
          <a:p>
            <a:pPr lvl="1">
              <a:defRPr/>
            </a:pPr>
            <a:r>
              <a:rPr lang="en-US" altLang="en-US" sz="1050" dirty="0"/>
              <a:t>Deferred revenue most common finding</a:t>
            </a:r>
          </a:p>
          <a:p>
            <a:pPr lvl="1">
              <a:defRPr/>
            </a:pPr>
            <a:endParaRPr lang="en-US" altLang="en-US" sz="1050" dirty="0"/>
          </a:p>
          <a:p>
            <a:pPr lvl="2">
              <a:buFont typeface="Wingdings" panose="05000000000000000000" pitchFamily="2" charset="2"/>
              <a:buChar char="Ø"/>
              <a:defRPr/>
            </a:pPr>
            <a:endParaRPr lang="en-US" altLang="en-US" sz="1050" dirty="0"/>
          </a:p>
          <a:p>
            <a:pPr>
              <a:defRPr/>
            </a:pPr>
            <a:endParaRPr lang="en-US" altLang="en-US" sz="1000" dirty="0"/>
          </a:p>
        </p:txBody>
      </p:sp>
      <p:sp>
        <p:nvSpPr>
          <p:cNvPr id="6" name="Content Placeholder 5">
            <a:extLst>
              <a:ext uri="{FF2B5EF4-FFF2-40B4-BE49-F238E27FC236}">
                <a16:creationId xmlns:a16="http://schemas.microsoft.com/office/drawing/2014/main" id="{D553ED42-5552-45C6-9EB2-8A1D875349D8}"/>
              </a:ext>
            </a:extLst>
          </p:cNvPr>
          <p:cNvSpPr>
            <a:spLocks noGrp="1"/>
          </p:cNvSpPr>
          <p:nvPr>
            <p:ph sz="quarter" idx="4"/>
          </p:nvPr>
        </p:nvSpPr>
        <p:spPr>
          <a:xfrm>
            <a:off x="4608513" y="3683000"/>
            <a:ext cx="3816350" cy="2439987"/>
          </a:xfrm>
          <a:ln>
            <a:noFill/>
          </a:ln>
        </p:spPr>
        <p:txBody>
          <a:bodyPr/>
          <a:lstStyle/>
          <a:p>
            <a:pPr>
              <a:defRPr/>
            </a:pPr>
            <a:r>
              <a:rPr lang="en-US" altLang="en-US" sz="1450" dirty="0"/>
              <a:t>New Single Audit Process</a:t>
            </a:r>
          </a:p>
          <a:p>
            <a:pPr lvl="1">
              <a:defRPr/>
            </a:pPr>
            <a:endParaRPr lang="en-US" altLang="en-US" sz="650" dirty="0"/>
          </a:p>
          <a:p>
            <a:pPr>
              <a:defRPr/>
            </a:pPr>
            <a:r>
              <a:rPr lang="en-US" sz="1450" dirty="0"/>
              <a:t>Email sent: October 12, 2023</a:t>
            </a:r>
          </a:p>
          <a:p>
            <a:pPr lvl="1">
              <a:defRPr/>
            </a:pPr>
            <a:r>
              <a:rPr lang="en-US" sz="1050" dirty="0"/>
              <a:t>Federal Audit Clearinghouse (FAC) has transitioned from the U.S. Census Bureau (Census) to the U.S. General Services Administration (GSA) on October 1, 2023</a:t>
            </a:r>
          </a:p>
          <a:p>
            <a:pPr lvl="1">
              <a:defRPr/>
            </a:pPr>
            <a:r>
              <a:rPr lang="en-US" sz="1050" dirty="0"/>
              <a:t>all SA/SAC's are to be submitted:  </a:t>
            </a:r>
            <a:r>
              <a:rPr lang="en-US" sz="1050" dirty="0">
                <a:hlinkClick r:id="rId3">
                  <a:extLst>
                    <a:ext uri="{A12FA001-AC4F-418D-AE19-62706E023703}">
                      <ahyp:hlinkClr xmlns:ahyp="http://schemas.microsoft.com/office/drawing/2018/hyperlinkcolor" val="tx"/>
                    </a:ext>
                  </a:extLst>
                </a:hlinkClick>
              </a:rPr>
              <a:t>https://www.fac.gov/</a:t>
            </a:r>
            <a:endParaRPr lang="en-US" sz="650" dirty="0"/>
          </a:p>
          <a:p>
            <a:pPr lvl="1">
              <a:defRPr/>
            </a:pPr>
            <a:r>
              <a:rPr lang="en-US" sz="1050" dirty="0"/>
              <a:t>must send a copy of your SA/SAC's to DIEA at </a:t>
            </a:r>
            <a:r>
              <a:rPr lang="en-US" sz="1050" dirty="0">
                <a:hlinkClick r:id="rId4">
                  <a:extLst>
                    <a:ext uri="{A12FA001-AC4F-418D-AE19-62706E023703}">
                      <ahyp:hlinkClr xmlns:ahyp="http://schemas.microsoft.com/office/drawing/2018/hyperlinkcolor" val="tx"/>
                    </a:ext>
                  </a:extLst>
                </a:hlinkClick>
              </a:rPr>
              <a:t>oiea@bia.gov</a:t>
            </a:r>
            <a:r>
              <a:rPr lang="en-US" sz="1050" dirty="0"/>
              <a:t>.</a:t>
            </a:r>
            <a:br>
              <a:rPr lang="en-US" sz="900" dirty="0"/>
            </a:br>
            <a:endParaRPr lang="en-US" sz="1050" dirty="0"/>
          </a:p>
        </p:txBody>
      </p:sp>
      <p:sp>
        <p:nvSpPr>
          <p:cNvPr id="46085" name="Slide Number Placeholder 6">
            <a:extLst>
              <a:ext uri="{FF2B5EF4-FFF2-40B4-BE49-F238E27FC236}">
                <a16:creationId xmlns:a16="http://schemas.microsoft.com/office/drawing/2014/main" id="{FBF41C79-AA8B-4455-B97F-B35F850FE0B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nSpc>
                <a:spcPct val="100000"/>
              </a:lnSpc>
              <a:spcBef>
                <a:spcPct val="0"/>
              </a:spcBef>
              <a:buClrTx/>
              <a:buSzTx/>
              <a:buFontTx/>
              <a:buNone/>
            </a:pPr>
            <a:fld id="{C92D03B3-F646-4B35-8A97-9286A30DF89D}" type="slidenum">
              <a:rPr lang="en-US" altLang="en-US" sz="1000" b="0">
                <a:solidFill>
                  <a:srgbClr val="969696"/>
                </a:solidFill>
              </a:rPr>
              <a:pPr>
                <a:lnSpc>
                  <a:spcPct val="100000"/>
                </a:lnSpc>
                <a:spcBef>
                  <a:spcPct val="0"/>
                </a:spcBef>
                <a:buClrTx/>
                <a:buSzTx/>
                <a:buFontTx/>
                <a:buNone/>
              </a:pPr>
              <a:t>26</a:t>
            </a:fld>
            <a:endParaRPr lang="en-US" altLang="en-US" sz="1000" b="0">
              <a:solidFill>
                <a:schemeClr val="bg2"/>
              </a:solidFill>
            </a:endParaRPr>
          </a:p>
        </p:txBody>
      </p:sp>
      <p:pic>
        <p:nvPicPr>
          <p:cNvPr id="9" name="Content Placeholder 8">
            <a:extLst>
              <a:ext uri="{FF2B5EF4-FFF2-40B4-BE49-F238E27FC236}">
                <a16:creationId xmlns:a16="http://schemas.microsoft.com/office/drawing/2014/main" id="{74D17F77-2962-40CB-9433-01216829BAAB}"/>
              </a:ext>
            </a:extLst>
          </p:cNvPr>
          <p:cNvPicPr>
            <a:picLocks noGrp="1" noChangeAspect="1"/>
          </p:cNvPicPr>
          <p:nvPr>
            <p:ph sz="quarter" idx="2"/>
          </p:nvPr>
        </p:nvPicPr>
        <p:blipFill>
          <a:blip r:embed="rId5">
            <a:lum contrast="28000"/>
          </a:blip>
          <a:stretch>
            <a:fillRect/>
          </a:stretch>
        </p:blipFill>
        <p:spPr>
          <a:xfrm>
            <a:off x="5063836" y="1230054"/>
            <a:ext cx="3468164" cy="2282663"/>
          </a:xfrm>
          <a:ln>
            <a:noFill/>
          </a:ln>
          <a:effectLst>
            <a:softEdge rad="112500"/>
          </a:effectLst>
        </p:spPr>
      </p:pic>
      <p:sp>
        <p:nvSpPr>
          <p:cNvPr id="46087" name="TextBox 3">
            <a:extLst>
              <a:ext uri="{FF2B5EF4-FFF2-40B4-BE49-F238E27FC236}">
                <a16:creationId xmlns:a16="http://schemas.microsoft.com/office/drawing/2014/main" id="{17A0D05E-8181-425B-B41F-326B2CF5FDC9}"/>
              </a:ext>
            </a:extLst>
          </p:cNvPr>
          <p:cNvSpPr txBox="1">
            <a:spLocks noChangeArrowheads="1"/>
          </p:cNvSpPr>
          <p:nvPr/>
        </p:nvSpPr>
        <p:spPr bwMode="auto">
          <a:xfrm>
            <a:off x="5354638" y="3411538"/>
            <a:ext cx="308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en-US" altLang="en-US" sz="1200" i="1">
                <a:solidFill>
                  <a:schemeClr val="tx1"/>
                </a:solidFill>
              </a:rPr>
              <a:t>Manage Funds Meticulously!</a:t>
            </a:r>
          </a:p>
        </p:txBody>
      </p:sp>
      <p:pic>
        <p:nvPicPr>
          <p:cNvPr id="46088" name="Picture 9" descr="U:\Regional Road Engineer (Stu's Files)\Briefings\Providers 2016\Trainwreck.jpg">
            <a:extLst>
              <a:ext uri="{FF2B5EF4-FFF2-40B4-BE49-F238E27FC236}">
                <a16:creationId xmlns:a16="http://schemas.microsoft.com/office/drawing/2014/main" id="{16A34C1C-ED26-41FB-950A-7560A35DD6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857625"/>
            <a:ext cx="3816350" cy="2519363"/>
          </a:xfrm>
          <a:prstGeom prst="rect">
            <a:avLst/>
          </a:prstGeom>
          <a:noFill/>
          <a:ln w="15875">
            <a:solidFill>
              <a:srgbClr val="0033CC"/>
            </a:solidFill>
            <a:miter lim="800000"/>
            <a:headEnd/>
            <a:tailEnd/>
          </a:ln>
          <a:extLst>
            <a:ext uri="{909E8E84-426E-40DD-AFC4-6F175D3DCCD1}">
              <a14:hiddenFill xmlns:a14="http://schemas.microsoft.com/office/drawing/2010/main">
                <a:solidFill>
                  <a:srgbClr val="FFFFFF"/>
                </a:solidFill>
              </a14:hiddenFill>
            </a:ext>
          </a:extLst>
        </p:spPr>
      </p:pic>
      <p:sp>
        <p:nvSpPr>
          <p:cNvPr id="46089" name="TextBox 2">
            <a:extLst>
              <a:ext uri="{FF2B5EF4-FFF2-40B4-BE49-F238E27FC236}">
                <a16:creationId xmlns:a16="http://schemas.microsoft.com/office/drawing/2014/main" id="{FD74ABFF-E142-4153-AE17-387F811A72DF}"/>
              </a:ext>
            </a:extLst>
          </p:cNvPr>
          <p:cNvSpPr txBox="1">
            <a:spLocks noChangeArrowheads="1"/>
          </p:cNvSpPr>
          <p:nvPr/>
        </p:nvSpPr>
        <p:spPr bwMode="auto">
          <a:xfrm>
            <a:off x="2000250" y="3806825"/>
            <a:ext cx="2608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200">
                <a:solidFill>
                  <a:schemeClr val="tx1"/>
                </a:solidFill>
              </a:rPr>
              <a:t>Single Audits – Stay On Track!</a:t>
            </a:r>
          </a:p>
        </p:txBody>
      </p:sp>
      <p:pic>
        <p:nvPicPr>
          <p:cNvPr id="3" name="Picture 2">
            <a:extLst>
              <a:ext uri="{FF2B5EF4-FFF2-40B4-BE49-F238E27FC236}">
                <a16:creationId xmlns:a16="http://schemas.microsoft.com/office/drawing/2014/main" id="{9632DC23-1E1C-7AD6-0A73-FBD743419161}"/>
              </a:ext>
            </a:extLst>
          </p:cNvPr>
          <p:cNvPicPr>
            <a:picLocks noChangeAspect="1"/>
          </p:cNvPicPr>
          <p:nvPr/>
        </p:nvPicPr>
        <p:blipFill>
          <a:blip r:embed="rId7"/>
          <a:stretch>
            <a:fillRect/>
          </a:stretch>
        </p:blipFill>
        <p:spPr>
          <a:xfrm>
            <a:off x="36513" y="261938"/>
            <a:ext cx="9144000" cy="602208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57D029-9273-4105-BDCF-EC6E0BB9FD64}"/>
              </a:ext>
            </a:extLst>
          </p:cNvPr>
          <p:cNvSpPr>
            <a:spLocks noGrp="1"/>
          </p:cNvSpPr>
          <p:nvPr>
            <p:ph type="body" sz="half" idx="1"/>
          </p:nvPr>
        </p:nvSpPr>
        <p:spPr>
          <a:xfrm>
            <a:off x="292100" y="1331913"/>
            <a:ext cx="4267200" cy="2665412"/>
          </a:xfrm>
          <a:ln w="12700">
            <a:solidFill>
              <a:schemeClr val="tx1"/>
            </a:solidFill>
          </a:ln>
        </p:spPr>
        <p:txBody>
          <a:bodyPr/>
          <a:lstStyle/>
          <a:p>
            <a:pPr marL="533400" indent="-533400">
              <a:lnSpc>
                <a:spcPct val="75000"/>
              </a:lnSpc>
              <a:defRPr/>
            </a:pPr>
            <a:endParaRPr lang="en-US" sz="1050" dirty="0"/>
          </a:p>
          <a:p>
            <a:pPr>
              <a:lnSpc>
                <a:spcPct val="75000"/>
              </a:lnSpc>
              <a:buFont typeface="Wingdings" panose="05000000000000000000" pitchFamily="2" charset="2"/>
              <a:buChar char="§"/>
              <a:defRPr/>
            </a:pPr>
            <a:endParaRPr lang="en-US" sz="1050" dirty="0"/>
          </a:p>
          <a:p>
            <a:pPr>
              <a:lnSpc>
                <a:spcPct val="75000"/>
              </a:lnSpc>
              <a:defRPr/>
            </a:pPr>
            <a:r>
              <a:rPr lang="en-US" sz="1000" dirty="0"/>
              <a:t>Nov 1:  BIA provides tribes copy of inventory</a:t>
            </a:r>
          </a:p>
          <a:p>
            <a:pPr marL="742950" lvl="1" indent="-285750">
              <a:lnSpc>
                <a:spcPct val="80000"/>
              </a:lnSpc>
              <a:defRPr/>
            </a:pPr>
            <a:r>
              <a:rPr lang="en-US" sz="800" dirty="0"/>
              <a:t>Serial Letter sent early November w/Inventory Data Sheets</a:t>
            </a:r>
          </a:p>
          <a:p>
            <a:pPr marL="533400" indent="-533400">
              <a:lnSpc>
                <a:spcPct val="80000"/>
              </a:lnSpc>
              <a:defRPr/>
            </a:pPr>
            <a:endParaRPr lang="en-US" sz="1000" dirty="0"/>
          </a:p>
          <a:p>
            <a:pPr>
              <a:lnSpc>
                <a:spcPct val="75000"/>
              </a:lnSpc>
              <a:defRPr/>
            </a:pPr>
            <a:r>
              <a:rPr lang="en-US" sz="1000" dirty="0">
                <a:solidFill>
                  <a:srgbClr val="FF0000"/>
                </a:solidFill>
              </a:rPr>
              <a:t>Mar 15: Tribes submit changes and authorizing resolution</a:t>
            </a:r>
            <a:endParaRPr lang="en-US" sz="900" dirty="0">
              <a:solidFill>
                <a:srgbClr val="FF0000"/>
              </a:solidFill>
            </a:endParaRPr>
          </a:p>
          <a:p>
            <a:pPr marL="742950" lvl="1" indent="-285750">
              <a:lnSpc>
                <a:spcPct val="80000"/>
              </a:lnSpc>
              <a:defRPr/>
            </a:pPr>
            <a:r>
              <a:rPr lang="en-US" sz="800" dirty="0"/>
              <a:t>Facilities (existing and proposed) must be identified in LRTP </a:t>
            </a:r>
          </a:p>
          <a:p>
            <a:pPr marL="742950" lvl="1" indent="-285750">
              <a:lnSpc>
                <a:spcPct val="80000"/>
              </a:lnSpc>
              <a:defRPr/>
            </a:pPr>
            <a:endParaRPr lang="en-US" sz="800" dirty="0"/>
          </a:p>
          <a:p>
            <a:pPr>
              <a:lnSpc>
                <a:spcPct val="75000"/>
              </a:lnSpc>
              <a:defRPr/>
            </a:pPr>
            <a:r>
              <a:rPr lang="en-US" sz="1000" dirty="0"/>
              <a:t>May 15: BIA notifies Tribes of required corrections by letter</a:t>
            </a:r>
          </a:p>
          <a:p>
            <a:pPr>
              <a:lnSpc>
                <a:spcPct val="75000"/>
              </a:lnSpc>
              <a:buFont typeface="Wingdings" panose="05000000000000000000" pitchFamily="2" charset="2"/>
              <a:buChar char="§"/>
              <a:defRPr/>
            </a:pPr>
            <a:endParaRPr lang="en-US" sz="1000" dirty="0"/>
          </a:p>
          <a:p>
            <a:pPr>
              <a:lnSpc>
                <a:spcPct val="75000"/>
              </a:lnSpc>
              <a:defRPr/>
            </a:pPr>
            <a:r>
              <a:rPr lang="en-US" sz="1000" dirty="0"/>
              <a:t>Jun 15: Tribes submit corrections</a:t>
            </a:r>
          </a:p>
          <a:p>
            <a:pPr>
              <a:lnSpc>
                <a:spcPct val="75000"/>
              </a:lnSpc>
              <a:buFont typeface="Wingdings" panose="05000000000000000000" pitchFamily="2" charset="2"/>
              <a:buChar char="§"/>
              <a:defRPr/>
            </a:pPr>
            <a:endParaRPr lang="en-US" sz="1000" dirty="0"/>
          </a:p>
          <a:p>
            <a:pPr>
              <a:lnSpc>
                <a:spcPct val="75000"/>
              </a:lnSpc>
              <a:defRPr/>
            </a:pPr>
            <a:r>
              <a:rPr lang="en-US" sz="1000" dirty="0"/>
              <a:t>Jul 15:  BIA Region submits updates to BIADOT</a:t>
            </a:r>
          </a:p>
          <a:p>
            <a:pPr marL="742950" lvl="1" indent="-285750">
              <a:lnSpc>
                <a:spcPct val="75000"/>
              </a:lnSpc>
              <a:defRPr/>
            </a:pPr>
            <a:r>
              <a:rPr lang="en-US" sz="800" dirty="0"/>
              <a:t>BIADOT must review and approve before route is “official”</a:t>
            </a:r>
          </a:p>
          <a:p>
            <a:pPr marL="742950" lvl="1" indent="-285750">
              <a:lnSpc>
                <a:spcPct val="75000"/>
              </a:lnSpc>
              <a:defRPr/>
            </a:pPr>
            <a:r>
              <a:rPr lang="en-US" sz="800" dirty="0"/>
              <a:t>Route must be “official” for TTP funding</a:t>
            </a:r>
          </a:p>
          <a:p>
            <a:pPr marL="742950" lvl="1" indent="-285750">
              <a:lnSpc>
                <a:spcPct val="75000"/>
              </a:lnSpc>
              <a:defRPr/>
            </a:pPr>
            <a:endParaRPr lang="en-US" sz="800" dirty="0"/>
          </a:p>
          <a:p>
            <a:pPr marL="285750" lvl="1" indent="-285750">
              <a:lnSpc>
                <a:spcPct val="75000"/>
              </a:lnSpc>
              <a:buFont typeface="Wingdings" panose="05000000000000000000" pitchFamily="2" charset="2"/>
              <a:buChar char="n"/>
              <a:defRPr/>
            </a:pPr>
            <a:r>
              <a:rPr lang="en-US" sz="1000" dirty="0">
                <a:solidFill>
                  <a:srgbClr val="006600"/>
                </a:solidFill>
              </a:rPr>
              <a:t>Aug: BIA sends letter advising tribe of results</a:t>
            </a:r>
          </a:p>
          <a:p>
            <a:pPr marL="742950" lvl="1" indent="-285750">
              <a:lnSpc>
                <a:spcPct val="75000"/>
              </a:lnSpc>
              <a:defRPr/>
            </a:pPr>
            <a:endParaRPr lang="en-US" dirty="0"/>
          </a:p>
        </p:txBody>
      </p:sp>
      <p:sp>
        <p:nvSpPr>
          <p:cNvPr id="48131" name="Title 4">
            <a:extLst>
              <a:ext uri="{FF2B5EF4-FFF2-40B4-BE49-F238E27FC236}">
                <a16:creationId xmlns:a16="http://schemas.microsoft.com/office/drawing/2014/main" id="{CEF9156C-FE0B-49D2-82F6-3E9E272002BD}"/>
              </a:ext>
            </a:extLst>
          </p:cNvPr>
          <p:cNvSpPr>
            <a:spLocks noGrp="1"/>
          </p:cNvSpPr>
          <p:nvPr>
            <p:ph type="title"/>
          </p:nvPr>
        </p:nvSpPr>
        <p:spPr/>
        <p:txBody>
          <a:bodyPr/>
          <a:lstStyle/>
          <a:p>
            <a:r>
              <a:rPr lang="en-US" altLang="en-US" sz="2400" dirty="0"/>
              <a:t>National Tribal Transportation Facility Inventory Milestones</a:t>
            </a:r>
          </a:p>
        </p:txBody>
      </p:sp>
      <p:sp>
        <p:nvSpPr>
          <p:cNvPr id="48132" name="Slide Number Placeholder 3">
            <a:extLst>
              <a:ext uri="{FF2B5EF4-FFF2-40B4-BE49-F238E27FC236}">
                <a16:creationId xmlns:a16="http://schemas.microsoft.com/office/drawing/2014/main" id="{626096BD-0054-4ABE-8D1E-76C9FC6AA64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nSpc>
                <a:spcPct val="100000"/>
              </a:lnSpc>
              <a:spcBef>
                <a:spcPct val="0"/>
              </a:spcBef>
              <a:buClrTx/>
              <a:buSzTx/>
              <a:buFontTx/>
              <a:buNone/>
            </a:pPr>
            <a:fld id="{80E99D6E-35BD-4FAF-BD3C-6DC1E6F636BC}" type="slidenum">
              <a:rPr lang="en-US" altLang="en-US" sz="1000" b="0">
                <a:solidFill>
                  <a:srgbClr val="969696"/>
                </a:solidFill>
              </a:rPr>
              <a:pPr>
                <a:lnSpc>
                  <a:spcPct val="100000"/>
                </a:lnSpc>
                <a:spcBef>
                  <a:spcPct val="0"/>
                </a:spcBef>
                <a:buClrTx/>
                <a:buSzTx/>
                <a:buFontTx/>
                <a:buNone/>
              </a:pPr>
              <a:t>27</a:t>
            </a:fld>
            <a:endParaRPr lang="en-US" altLang="en-US" sz="1000" b="0">
              <a:solidFill>
                <a:schemeClr val="bg2"/>
              </a:solidFill>
            </a:endParaRPr>
          </a:p>
        </p:txBody>
      </p:sp>
      <p:graphicFrame>
        <p:nvGraphicFramePr>
          <p:cNvPr id="48133" name="Object 78">
            <a:extLst>
              <a:ext uri="{FF2B5EF4-FFF2-40B4-BE49-F238E27FC236}">
                <a16:creationId xmlns:a16="http://schemas.microsoft.com/office/drawing/2014/main" id="{9103C3BD-D455-4F3B-A71C-F602489A721E}"/>
              </a:ext>
            </a:extLst>
          </p:cNvPr>
          <p:cNvGraphicFramePr>
            <a:graphicFrameLocks noGrp="1"/>
          </p:cNvGraphicFramePr>
          <p:nvPr>
            <p:extLst>
              <p:ext uri="{D42A27DB-BD31-4B8C-83A1-F6EECF244321}">
                <p14:modId xmlns:p14="http://schemas.microsoft.com/office/powerpoint/2010/main" val="485054266"/>
              </p:ext>
            </p:extLst>
          </p:nvPr>
        </p:nvGraphicFramePr>
        <p:xfrm>
          <a:off x="4741863" y="4162425"/>
          <a:ext cx="3810000" cy="2192338"/>
        </p:xfrm>
        <a:graphic>
          <a:graphicData uri="http://schemas.openxmlformats.org/presentationml/2006/ole">
            <mc:AlternateContent xmlns:mc="http://schemas.openxmlformats.org/markup-compatibility/2006">
              <mc:Choice xmlns:v="urn:schemas-microsoft-com:vml" Requires="v">
                <p:oleObj name="Worksheet" r:id="rId3" imgW="4562666" imgH="2504910" progId="Excel.Sheet.8">
                  <p:embed/>
                </p:oleObj>
              </mc:Choice>
              <mc:Fallback>
                <p:oleObj name="Worksheet" r:id="rId3" imgW="4562666" imgH="2504910" progId="Excel.Sheet.8">
                  <p:embed/>
                  <p:pic>
                    <p:nvPicPr>
                      <p:cNvPr id="0" name="Object 78"/>
                      <p:cNvPicPr>
                        <a:picLocks noGrp="1" noChangeArrowheads="1"/>
                      </p:cNvPicPr>
                      <p:nvPr/>
                    </p:nvPicPr>
                    <p:blipFill>
                      <a:blip r:embed="rId4"/>
                      <a:srcRect/>
                      <a:stretch>
                        <a:fillRect/>
                      </a:stretch>
                    </p:blipFill>
                    <p:spPr bwMode="auto">
                      <a:xfrm>
                        <a:off x="4741863" y="4162425"/>
                        <a:ext cx="3810000" cy="2192338"/>
                      </a:xfrm>
                      <a:prstGeom prst="rect">
                        <a:avLst/>
                      </a:prstGeom>
                      <a:noFill/>
                      <a:ln w="12700">
                        <a:solidFill>
                          <a:schemeClr val="tx1"/>
                        </a:solidFill>
                        <a:miter lim="800000"/>
                        <a:headEnd/>
                        <a:tailEnd/>
                      </a:ln>
                    </p:spPr>
                  </p:pic>
                </p:oleObj>
              </mc:Fallback>
            </mc:AlternateContent>
          </a:graphicData>
        </a:graphic>
      </p:graphicFrame>
      <p:sp>
        <p:nvSpPr>
          <p:cNvPr id="48134" name="TextBox 2">
            <a:extLst>
              <a:ext uri="{FF2B5EF4-FFF2-40B4-BE49-F238E27FC236}">
                <a16:creationId xmlns:a16="http://schemas.microsoft.com/office/drawing/2014/main" id="{A38C2D99-04D9-420D-8222-A980454D9E45}"/>
              </a:ext>
            </a:extLst>
          </p:cNvPr>
          <p:cNvSpPr txBox="1">
            <a:spLocks noChangeArrowheads="1"/>
          </p:cNvSpPr>
          <p:nvPr/>
        </p:nvSpPr>
        <p:spPr bwMode="auto">
          <a:xfrm>
            <a:off x="1268413" y="1333500"/>
            <a:ext cx="2332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en-US" altLang="en-US" sz="1400">
                <a:solidFill>
                  <a:schemeClr val="tx1"/>
                </a:solidFill>
              </a:rPr>
              <a:t>Annual Milestones</a:t>
            </a:r>
          </a:p>
        </p:txBody>
      </p:sp>
      <p:pic>
        <p:nvPicPr>
          <p:cNvPr id="12" name="Picture 92" descr="H:\FY 2017 Slideshow\IMG_0565.JPG">
            <a:extLst>
              <a:ext uri="{FF2B5EF4-FFF2-40B4-BE49-F238E27FC236}">
                <a16:creationId xmlns:a16="http://schemas.microsoft.com/office/drawing/2014/main" id="{428BDF43-2DF2-475A-B85F-0B5D0EE65693}"/>
              </a:ext>
            </a:extLst>
          </p:cNvPr>
          <p:cNvPicPr>
            <a:picLocks noChangeAspect="1" noChangeArrowheads="1"/>
          </p:cNvPicPr>
          <p:nvPr/>
        </p:nvPicPr>
        <p:blipFill rotWithShape="1">
          <a:blip r:embed="rId5" cstate="print">
            <a:lum contrast="28000"/>
          </a:blip>
          <a:srcRect/>
          <a:stretch/>
        </p:blipFill>
        <p:spPr bwMode="auto">
          <a:xfrm>
            <a:off x="4616829" y="1323109"/>
            <a:ext cx="4442772" cy="2770909"/>
          </a:xfrm>
          <a:prstGeom prst="rect">
            <a:avLst/>
          </a:prstGeom>
          <a:ln>
            <a:noFill/>
          </a:ln>
          <a:effectLst>
            <a:softEdge rad="112500"/>
          </a:effectLst>
        </p:spPr>
      </p:pic>
      <p:pic>
        <p:nvPicPr>
          <p:cNvPr id="9" name="Picture 5" descr="\\ia.doi.net\ANC\Anchorage_Share\Data\Transportation\VILLAGE FILES\Craig E09108\5 Trip Reports, Photos\2017-04-10 Photos\AW_PIX\image2.JPG">
            <a:extLst>
              <a:ext uri="{FF2B5EF4-FFF2-40B4-BE49-F238E27FC236}">
                <a16:creationId xmlns:a16="http://schemas.microsoft.com/office/drawing/2014/main" id="{583515BA-04D6-488E-B5D3-3F8463798F0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543" y="3997040"/>
            <a:ext cx="4195776" cy="25156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178" name="Object 144">
            <a:extLst>
              <a:ext uri="{FF2B5EF4-FFF2-40B4-BE49-F238E27FC236}">
                <a16:creationId xmlns:a16="http://schemas.microsoft.com/office/drawing/2014/main" id="{8EF8021F-3006-4C0F-B59A-93E96A376470}"/>
              </a:ext>
            </a:extLst>
          </p:cNvPr>
          <p:cNvGraphicFramePr>
            <a:graphicFrameLocks noGrp="1"/>
          </p:cNvGraphicFramePr>
          <p:nvPr>
            <p:ph idx="1"/>
            <p:extLst>
              <p:ext uri="{D42A27DB-BD31-4B8C-83A1-F6EECF244321}">
                <p14:modId xmlns:p14="http://schemas.microsoft.com/office/powerpoint/2010/main" val="173457067"/>
              </p:ext>
            </p:extLst>
          </p:nvPr>
        </p:nvGraphicFramePr>
        <p:xfrm>
          <a:off x="234950" y="1739900"/>
          <a:ext cx="4402138" cy="4162425"/>
        </p:xfrm>
        <a:graphic>
          <a:graphicData uri="http://schemas.openxmlformats.org/presentationml/2006/ole">
            <mc:AlternateContent xmlns:mc="http://schemas.openxmlformats.org/markup-compatibility/2006">
              <mc:Choice xmlns:v="urn:schemas-microsoft-com:vml" Requires="v">
                <p:oleObj name="Worksheet" r:id="rId3" imgW="4733891" imgH="4476887" progId="Excel.Sheet.8">
                  <p:embed/>
                </p:oleObj>
              </mc:Choice>
              <mc:Fallback>
                <p:oleObj name="Worksheet" r:id="rId3" imgW="4733891" imgH="4476887" progId="Excel.Sheet.8">
                  <p:embed/>
                  <p:pic>
                    <p:nvPicPr>
                      <p:cNvPr id="0" name="Object 144"/>
                      <p:cNvPicPr>
                        <a:picLocks noGrp="1" noChangeArrowheads="1"/>
                      </p:cNvPicPr>
                      <p:nvPr/>
                    </p:nvPicPr>
                    <p:blipFill>
                      <a:blip r:embed="rId4"/>
                      <a:srcRect/>
                      <a:stretch>
                        <a:fillRect/>
                      </a:stretch>
                    </p:blipFill>
                    <p:spPr bwMode="auto">
                      <a:xfrm>
                        <a:off x="234950" y="1739900"/>
                        <a:ext cx="4402138"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2"/>
                            </a:solidFill>
                            <a:miter lim="800000"/>
                            <a:headEnd/>
                            <a:tailEnd/>
                          </a14:hiddenLine>
                        </a:ext>
                      </a:extLst>
                    </p:spPr>
                  </p:pic>
                </p:oleObj>
              </mc:Fallback>
            </mc:AlternateContent>
          </a:graphicData>
        </a:graphic>
      </p:graphicFrame>
      <p:sp>
        <p:nvSpPr>
          <p:cNvPr id="50179" name="Title 2">
            <a:extLst>
              <a:ext uri="{FF2B5EF4-FFF2-40B4-BE49-F238E27FC236}">
                <a16:creationId xmlns:a16="http://schemas.microsoft.com/office/drawing/2014/main" id="{F67048AF-6821-4961-B3BE-D26F72AE6AC0}"/>
              </a:ext>
            </a:extLst>
          </p:cNvPr>
          <p:cNvSpPr>
            <a:spLocks noGrp="1"/>
          </p:cNvSpPr>
          <p:nvPr>
            <p:ph type="title" idx="4294967295"/>
          </p:nvPr>
        </p:nvSpPr>
        <p:spPr>
          <a:xfrm>
            <a:off x="1385888" y="422275"/>
            <a:ext cx="6337300" cy="1166813"/>
          </a:xfrm>
        </p:spPr>
        <p:txBody>
          <a:bodyPr/>
          <a:lstStyle/>
          <a:p>
            <a:r>
              <a:rPr lang="en-US" altLang="en-US" dirty="0"/>
              <a:t>Road Inventory </a:t>
            </a:r>
            <a:br>
              <a:rPr lang="en-US" altLang="en-US" dirty="0"/>
            </a:br>
            <a:r>
              <a:rPr lang="en-US" altLang="en-US" sz="2000" dirty="0"/>
              <a:t>(25,758 miles)</a:t>
            </a:r>
            <a:br>
              <a:rPr lang="en-US" altLang="en-US" sz="2000" dirty="0"/>
            </a:br>
            <a:br>
              <a:rPr lang="en-US" altLang="en-US" sz="2800" dirty="0"/>
            </a:br>
            <a:endParaRPr lang="en-US" altLang="en-US" sz="2800" dirty="0"/>
          </a:p>
        </p:txBody>
      </p:sp>
      <p:sp>
        <p:nvSpPr>
          <p:cNvPr id="50180" name="Slide Number Placeholder 3">
            <a:extLst>
              <a:ext uri="{FF2B5EF4-FFF2-40B4-BE49-F238E27FC236}">
                <a16:creationId xmlns:a16="http://schemas.microsoft.com/office/drawing/2014/main" id="{850331FA-8A60-4FF1-9F01-13AF87FB970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nSpc>
                <a:spcPct val="100000"/>
              </a:lnSpc>
              <a:spcBef>
                <a:spcPct val="0"/>
              </a:spcBef>
              <a:buClrTx/>
              <a:buSzTx/>
              <a:buFontTx/>
              <a:buNone/>
            </a:pPr>
            <a:fld id="{D62D3111-7DCC-4756-A76A-7600270D94D3}" type="slidenum">
              <a:rPr lang="en-US" altLang="en-US" sz="1000" b="0">
                <a:solidFill>
                  <a:srgbClr val="969696"/>
                </a:solidFill>
              </a:rPr>
              <a:pPr>
                <a:lnSpc>
                  <a:spcPct val="100000"/>
                </a:lnSpc>
                <a:spcBef>
                  <a:spcPct val="0"/>
                </a:spcBef>
                <a:buClrTx/>
                <a:buSzTx/>
                <a:buFontTx/>
                <a:buNone/>
              </a:pPr>
              <a:t>28</a:t>
            </a:fld>
            <a:endParaRPr lang="en-US" altLang="en-US" sz="1000" b="0">
              <a:solidFill>
                <a:schemeClr val="bg2"/>
              </a:solidFill>
            </a:endParaRPr>
          </a:p>
        </p:txBody>
      </p:sp>
      <p:sp>
        <p:nvSpPr>
          <p:cNvPr id="50181" name="TextBox 4">
            <a:extLst>
              <a:ext uri="{FF2B5EF4-FFF2-40B4-BE49-F238E27FC236}">
                <a16:creationId xmlns:a16="http://schemas.microsoft.com/office/drawing/2014/main" id="{0519A74D-1868-46CD-B1B2-3199B17BC574}"/>
              </a:ext>
            </a:extLst>
          </p:cNvPr>
          <p:cNvSpPr txBox="1">
            <a:spLocks noChangeArrowheads="1"/>
          </p:cNvSpPr>
          <p:nvPr/>
        </p:nvSpPr>
        <p:spPr bwMode="auto">
          <a:xfrm>
            <a:off x="963613" y="1339850"/>
            <a:ext cx="2644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en-US" altLang="en-US" sz="1400">
                <a:solidFill>
                  <a:schemeClr val="tx1"/>
                </a:solidFill>
              </a:rPr>
              <a:t>Ownership</a:t>
            </a:r>
          </a:p>
        </p:txBody>
      </p:sp>
      <p:graphicFrame>
        <p:nvGraphicFramePr>
          <p:cNvPr id="50182" name="Object 145">
            <a:extLst>
              <a:ext uri="{FF2B5EF4-FFF2-40B4-BE49-F238E27FC236}">
                <a16:creationId xmlns:a16="http://schemas.microsoft.com/office/drawing/2014/main" id="{30E7FC8F-0259-4FC4-A469-E4BC1ED63370}"/>
              </a:ext>
            </a:extLst>
          </p:cNvPr>
          <p:cNvGraphicFramePr>
            <a:graphicFrameLocks/>
          </p:cNvGraphicFramePr>
          <p:nvPr>
            <p:extLst>
              <p:ext uri="{D42A27DB-BD31-4B8C-83A1-F6EECF244321}">
                <p14:modId xmlns:p14="http://schemas.microsoft.com/office/powerpoint/2010/main" val="3800629476"/>
              </p:ext>
            </p:extLst>
          </p:nvPr>
        </p:nvGraphicFramePr>
        <p:xfrm>
          <a:off x="4537075" y="1647825"/>
          <a:ext cx="4603750" cy="4273550"/>
        </p:xfrm>
        <a:graphic>
          <a:graphicData uri="http://schemas.openxmlformats.org/presentationml/2006/ole">
            <mc:AlternateContent xmlns:mc="http://schemas.openxmlformats.org/markup-compatibility/2006">
              <mc:Choice xmlns:v="urn:schemas-microsoft-com:vml" Requires="v">
                <p:oleObj name="Worksheet" r:id="rId5" imgW="4391063" imgH="4086409" progId="Excel.Sheet.8">
                  <p:embed/>
                </p:oleObj>
              </mc:Choice>
              <mc:Fallback>
                <p:oleObj name="Worksheet" r:id="rId5" imgW="4391063" imgH="4086409" progId="Excel.Sheet.8">
                  <p:embed/>
                  <p:pic>
                    <p:nvPicPr>
                      <p:cNvPr id="0" name="Object 145"/>
                      <p:cNvPicPr>
                        <a:picLocks noChangeArrowheads="1"/>
                      </p:cNvPicPr>
                      <p:nvPr/>
                    </p:nvPicPr>
                    <p:blipFill>
                      <a:blip r:embed="rId6"/>
                      <a:srcRect/>
                      <a:stretch>
                        <a:fillRect/>
                      </a:stretch>
                    </p:blipFill>
                    <p:spPr bwMode="auto">
                      <a:xfrm>
                        <a:off x="4537075" y="1647825"/>
                        <a:ext cx="4603750"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0183" name="TextBox 8">
            <a:extLst>
              <a:ext uri="{FF2B5EF4-FFF2-40B4-BE49-F238E27FC236}">
                <a16:creationId xmlns:a16="http://schemas.microsoft.com/office/drawing/2014/main" id="{7F43B4C8-88C6-4662-8BA8-3BE5F9E483F0}"/>
              </a:ext>
            </a:extLst>
          </p:cNvPr>
          <p:cNvSpPr txBox="1">
            <a:spLocks noChangeArrowheads="1"/>
          </p:cNvSpPr>
          <p:nvPr/>
        </p:nvSpPr>
        <p:spPr bwMode="auto">
          <a:xfrm>
            <a:off x="5276850" y="1395413"/>
            <a:ext cx="2644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en-US" altLang="en-US" sz="1400">
                <a:solidFill>
                  <a:schemeClr val="tx1"/>
                </a:solidFill>
              </a:rPr>
              <a:t>Surface Type</a:t>
            </a:r>
          </a:p>
        </p:txBody>
      </p:sp>
      <p:sp>
        <p:nvSpPr>
          <p:cNvPr id="50184" name="Line 3">
            <a:extLst>
              <a:ext uri="{FF2B5EF4-FFF2-40B4-BE49-F238E27FC236}">
                <a16:creationId xmlns:a16="http://schemas.microsoft.com/office/drawing/2014/main" id="{7789CB96-95E9-4894-BBBD-6C8E76B38E85}"/>
              </a:ext>
            </a:extLst>
          </p:cNvPr>
          <p:cNvSpPr>
            <a:spLocks noChangeShapeType="1"/>
          </p:cNvSpPr>
          <p:nvPr/>
        </p:nvSpPr>
        <p:spPr bwMode="auto">
          <a:xfrm>
            <a:off x="4527550" y="1238250"/>
            <a:ext cx="9525" cy="5181600"/>
          </a:xfrm>
          <a:prstGeom prst="line">
            <a:avLst/>
          </a:prstGeom>
          <a:noFill/>
          <a:ln w="25400">
            <a:solidFill>
              <a:srgbClr val="0066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7AA10F3F-C8F5-4136-AD36-454FBECA226F}"/>
              </a:ext>
            </a:extLst>
          </p:cNvPr>
          <p:cNvSpPr>
            <a:spLocks noGrp="1"/>
          </p:cNvSpPr>
          <p:nvPr>
            <p:ph type="title"/>
          </p:nvPr>
        </p:nvSpPr>
        <p:spPr>
          <a:xfrm>
            <a:off x="1403350" y="366714"/>
            <a:ext cx="6337300" cy="658812"/>
          </a:xfrm>
        </p:spPr>
        <p:txBody>
          <a:bodyPr/>
          <a:lstStyle/>
          <a:p>
            <a:r>
              <a:rPr lang="en-US" altLang="en-US" dirty="0"/>
              <a:t>Bridge Inventory</a:t>
            </a:r>
            <a:br>
              <a:rPr lang="en-US" altLang="en-US" dirty="0"/>
            </a:br>
            <a:endParaRPr lang="en-US" altLang="en-US" sz="2000" dirty="0"/>
          </a:p>
        </p:txBody>
      </p:sp>
      <p:graphicFrame>
        <p:nvGraphicFramePr>
          <p:cNvPr id="52227" name="Object 119">
            <a:extLst>
              <a:ext uri="{FF2B5EF4-FFF2-40B4-BE49-F238E27FC236}">
                <a16:creationId xmlns:a16="http://schemas.microsoft.com/office/drawing/2014/main" id="{34C31A02-6174-4C5E-BEFD-23B6F8799B52}"/>
              </a:ext>
            </a:extLst>
          </p:cNvPr>
          <p:cNvGraphicFramePr>
            <a:graphicFrameLocks noGrp="1"/>
          </p:cNvGraphicFramePr>
          <p:nvPr>
            <p:ph sz="half" idx="1"/>
            <p:extLst>
              <p:ext uri="{D42A27DB-BD31-4B8C-83A1-F6EECF244321}">
                <p14:modId xmlns:p14="http://schemas.microsoft.com/office/powerpoint/2010/main" val="3345387514"/>
              </p:ext>
            </p:extLst>
          </p:nvPr>
        </p:nvGraphicFramePr>
        <p:xfrm>
          <a:off x="334963" y="1362075"/>
          <a:ext cx="4368800" cy="4930775"/>
        </p:xfrm>
        <a:graphic>
          <a:graphicData uri="http://schemas.openxmlformats.org/presentationml/2006/ole">
            <mc:AlternateContent xmlns:mc="http://schemas.openxmlformats.org/markup-compatibility/2006">
              <mc:Choice xmlns:v="urn:schemas-microsoft-com:vml" Requires="v">
                <p:oleObj name="Worksheet" r:id="rId3" imgW="4733891" imgH="5343406" progId="Excel.Sheet.8">
                  <p:embed/>
                </p:oleObj>
              </mc:Choice>
              <mc:Fallback>
                <p:oleObj name="Worksheet" r:id="rId3" imgW="4733891" imgH="5343406" progId="Excel.Sheet.8">
                  <p:embed/>
                  <p:pic>
                    <p:nvPicPr>
                      <p:cNvPr id="0" name="Object 119"/>
                      <p:cNvPicPr>
                        <a:picLocks noGrp="1" noChangeArrowheads="1"/>
                      </p:cNvPicPr>
                      <p:nvPr/>
                    </p:nvPicPr>
                    <p:blipFill>
                      <a:blip r:embed="rId4"/>
                      <a:srcRect/>
                      <a:stretch>
                        <a:fillRect/>
                      </a:stretch>
                    </p:blipFill>
                    <p:spPr bwMode="auto">
                      <a:xfrm>
                        <a:off x="334963" y="1362075"/>
                        <a:ext cx="4368800"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2"/>
                            </a:solidFill>
                            <a:miter lim="800000"/>
                            <a:headEnd/>
                            <a:tailEnd/>
                          </a14:hiddenLine>
                        </a:ext>
                      </a:extLst>
                    </p:spPr>
                  </p:pic>
                </p:oleObj>
              </mc:Fallback>
            </mc:AlternateContent>
          </a:graphicData>
        </a:graphic>
      </p:graphicFrame>
      <p:graphicFrame>
        <p:nvGraphicFramePr>
          <p:cNvPr id="3" name="Content Placeholder 2">
            <a:extLst>
              <a:ext uri="{FF2B5EF4-FFF2-40B4-BE49-F238E27FC236}">
                <a16:creationId xmlns:a16="http://schemas.microsoft.com/office/drawing/2014/main" id="{473BE57E-CD15-43D1-B245-421CB0F7B1CB}"/>
              </a:ext>
            </a:extLst>
          </p:cNvPr>
          <p:cNvGraphicFramePr>
            <a:graphicFrameLocks noGrp="1"/>
          </p:cNvGraphicFramePr>
          <p:nvPr>
            <p:ph sz="quarter" idx="2"/>
            <p:extLst>
              <p:ext uri="{D42A27DB-BD31-4B8C-83A1-F6EECF244321}">
                <p14:modId xmlns:p14="http://schemas.microsoft.com/office/powerpoint/2010/main" val="2387940772"/>
              </p:ext>
            </p:extLst>
          </p:nvPr>
        </p:nvGraphicFramePr>
        <p:xfrm>
          <a:off x="4578350" y="1344613"/>
          <a:ext cx="4160838" cy="2354266"/>
        </p:xfrm>
        <a:graphic>
          <a:graphicData uri="http://schemas.openxmlformats.org/drawingml/2006/table">
            <a:tbl>
              <a:tblPr firstRow="1" bandRow="1">
                <a:tableStyleId>{5C22544A-7EE6-4342-B048-85BDC9FD1C3A}</a:tableStyleId>
              </a:tblPr>
              <a:tblGrid>
                <a:gridCol w="1386947">
                  <a:extLst>
                    <a:ext uri="{9D8B030D-6E8A-4147-A177-3AD203B41FA5}">
                      <a16:colId xmlns:a16="http://schemas.microsoft.com/office/drawing/2014/main" val="20000"/>
                    </a:ext>
                  </a:extLst>
                </a:gridCol>
                <a:gridCol w="1128438">
                  <a:extLst>
                    <a:ext uri="{9D8B030D-6E8A-4147-A177-3AD203B41FA5}">
                      <a16:colId xmlns:a16="http://schemas.microsoft.com/office/drawing/2014/main" val="20001"/>
                    </a:ext>
                  </a:extLst>
                </a:gridCol>
                <a:gridCol w="1645453">
                  <a:extLst>
                    <a:ext uri="{9D8B030D-6E8A-4147-A177-3AD203B41FA5}">
                      <a16:colId xmlns:a16="http://schemas.microsoft.com/office/drawing/2014/main" val="20002"/>
                    </a:ext>
                  </a:extLst>
                </a:gridCol>
              </a:tblGrid>
              <a:tr h="281898">
                <a:tc>
                  <a:txBody>
                    <a:bodyPr/>
                    <a:lstStyle/>
                    <a:p>
                      <a:r>
                        <a:rPr lang="en-US" sz="1100" dirty="0"/>
                        <a:t>Owner</a:t>
                      </a:r>
                    </a:p>
                  </a:txBody>
                  <a:tcPr marL="91432" marR="91432" marT="45703" marB="45703"/>
                </a:tc>
                <a:tc>
                  <a:txBody>
                    <a:bodyPr/>
                    <a:lstStyle/>
                    <a:p>
                      <a:r>
                        <a:rPr lang="en-US" sz="1100" dirty="0"/>
                        <a:t>Count </a:t>
                      </a:r>
                    </a:p>
                  </a:txBody>
                  <a:tcPr marL="91432" marR="91432" marT="45703" marB="45703"/>
                </a:tc>
                <a:tc>
                  <a:txBody>
                    <a:bodyPr/>
                    <a:lstStyle/>
                    <a:p>
                      <a:r>
                        <a:rPr lang="en-US" sz="1100" dirty="0"/>
                        <a:t>Length (</a:t>
                      </a:r>
                      <a:r>
                        <a:rPr lang="en-US" sz="1100" dirty="0" err="1"/>
                        <a:t>ft</a:t>
                      </a:r>
                      <a:r>
                        <a:rPr lang="en-US" sz="1100" dirty="0"/>
                        <a:t>)</a:t>
                      </a:r>
                    </a:p>
                  </a:txBody>
                  <a:tcPr marL="91432" marR="91432" marT="45703" marB="45703"/>
                </a:tc>
                <a:extLst>
                  <a:ext uri="{0D108BD9-81ED-4DB2-BD59-A6C34878D82A}">
                    <a16:rowId xmlns:a16="http://schemas.microsoft.com/office/drawing/2014/main" val="10000"/>
                  </a:ext>
                </a:extLst>
              </a:tr>
              <a:tr h="259046">
                <a:tc>
                  <a:txBody>
                    <a:bodyPr/>
                    <a:lstStyle/>
                    <a:p>
                      <a:r>
                        <a:rPr lang="en-US" sz="1100" b="1" dirty="0"/>
                        <a:t>1</a:t>
                      </a:r>
                      <a:r>
                        <a:rPr lang="en-US" sz="1100" b="1" baseline="0" dirty="0"/>
                        <a:t> – BIA</a:t>
                      </a:r>
                      <a:endParaRPr lang="en-US" sz="1100" b="1" dirty="0"/>
                    </a:p>
                  </a:txBody>
                  <a:tcPr marL="91432" marR="91432" marT="45703" marB="45703"/>
                </a:tc>
                <a:tc>
                  <a:txBody>
                    <a:bodyPr/>
                    <a:lstStyle/>
                    <a:p>
                      <a:pPr algn="r"/>
                      <a:r>
                        <a:rPr lang="en-US" sz="1100" b="1" dirty="0"/>
                        <a:t>33</a:t>
                      </a:r>
                    </a:p>
                  </a:txBody>
                  <a:tcPr marL="91432" marR="91432" marT="45703" marB="45703"/>
                </a:tc>
                <a:tc>
                  <a:txBody>
                    <a:bodyPr/>
                    <a:lstStyle/>
                    <a:p>
                      <a:pPr algn="r"/>
                      <a:r>
                        <a:rPr lang="en-US" sz="1100" b="1" dirty="0"/>
                        <a:t>2,010</a:t>
                      </a:r>
                    </a:p>
                  </a:txBody>
                  <a:tcPr marL="91432" marR="91432" marT="45703" marB="45703"/>
                </a:tc>
                <a:extLst>
                  <a:ext uri="{0D108BD9-81ED-4DB2-BD59-A6C34878D82A}">
                    <a16:rowId xmlns:a16="http://schemas.microsoft.com/office/drawing/2014/main" val="10001"/>
                  </a:ext>
                </a:extLst>
              </a:tr>
              <a:tr h="259046">
                <a:tc>
                  <a:txBody>
                    <a:bodyPr/>
                    <a:lstStyle/>
                    <a:p>
                      <a:r>
                        <a:rPr lang="en-US" sz="1100" b="1" dirty="0"/>
                        <a:t>2 – Tribe</a:t>
                      </a:r>
                    </a:p>
                  </a:txBody>
                  <a:tcPr marL="91432" marR="91432" marT="45703" marB="45703"/>
                </a:tc>
                <a:tc>
                  <a:txBody>
                    <a:bodyPr/>
                    <a:lstStyle/>
                    <a:p>
                      <a:pPr algn="r"/>
                      <a:r>
                        <a:rPr lang="en-US" sz="1100" b="1" dirty="0"/>
                        <a:t>303</a:t>
                      </a:r>
                    </a:p>
                  </a:txBody>
                  <a:tcPr marL="91432" marR="91432" marT="45703" marB="45703"/>
                </a:tc>
                <a:tc>
                  <a:txBody>
                    <a:bodyPr/>
                    <a:lstStyle/>
                    <a:p>
                      <a:pPr algn="r"/>
                      <a:r>
                        <a:rPr lang="en-US" sz="1100" b="1" dirty="0"/>
                        <a:t>90,990</a:t>
                      </a:r>
                    </a:p>
                  </a:txBody>
                  <a:tcPr marL="91432" marR="91432" marT="45703" marB="45703"/>
                </a:tc>
                <a:extLst>
                  <a:ext uri="{0D108BD9-81ED-4DB2-BD59-A6C34878D82A}">
                    <a16:rowId xmlns:a16="http://schemas.microsoft.com/office/drawing/2014/main" val="10002"/>
                  </a:ext>
                </a:extLst>
              </a:tr>
              <a:tr h="259046">
                <a:tc>
                  <a:txBody>
                    <a:bodyPr/>
                    <a:lstStyle/>
                    <a:p>
                      <a:r>
                        <a:rPr lang="en-US" sz="1100" b="1" dirty="0"/>
                        <a:t>3</a:t>
                      </a:r>
                      <a:r>
                        <a:rPr lang="en-US" sz="1100" b="1" baseline="0" dirty="0"/>
                        <a:t> – State</a:t>
                      </a:r>
                      <a:endParaRPr lang="en-US" sz="1100" b="1" dirty="0"/>
                    </a:p>
                  </a:txBody>
                  <a:tcPr marL="91432" marR="91432" marT="45703" marB="45703"/>
                </a:tc>
                <a:tc>
                  <a:txBody>
                    <a:bodyPr/>
                    <a:lstStyle/>
                    <a:p>
                      <a:pPr algn="r"/>
                      <a:r>
                        <a:rPr lang="en-US" sz="1100" b="1" dirty="0"/>
                        <a:t>211</a:t>
                      </a:r>
                    </a:p>
                  </a:txBody>
                  <a:tcPr marL="91432" marR="91432" marT="45703" marB="45703"/>
                </a:tc>
                <a:tc>
                  <a:txBody>
                    <a:bodyPr/>
                    <a:lstStyle/>
                    <a:p>
                      <a:pPr algn="r"/>
                      <a:r>
                        <a:rPr lang="en-US" sz="1100" b="1" dirty="0"/>
                        <a:t>49,654</a:t>
                      </a:r>
                    </a:p>
                  </a:txBody>
                  <a:tcPr marL="91432" marR="91432" marT="45703" marB="45703"/>
                </a:tc>
                <a:extLst>
                  <a:ext uri="{0D108BD9-81ED-4DB2-BD59-A6C34878D82A}">
                    <a16:rowId xmlns:a16="http://schemas.microsoft.com/office/drawing/2014/main" val="10003"/>
                  </a:ext>
                </a:extLst>
              </a:tr>
              <a:tr h="259046">
                <a:tc>
                  <a:txBody>
                    <a:bodyPr/>
                    <a:lstStyle/>
                    <a:p>
                      <a:r>
                        <a:rPr lang="en-US" sz="1100" b="1" dirty="0"/>
                        <a:t>4 – City</a:t>
                      </a:r>
                    </a:p>
                  </a:txBody>
                  <a:tcPr marL="91432" marR="91432" marT="45703" marB="45703"/>
                </a:tc>
                <a:tc>
                  <a:txBody>
                    <a:bodyPr/>
                    <a:lstStyle/>
                    <a:p>
                      <a:pPr algn="r"/>
                      <a:r>
                        <a:rPr lang="en-US" sz="1100" b="1" dirty="0"/>
                        <a:t>69</a:t>
                      </a:r>
                    </a:p>
                  </a:txBody>
                  <a:tcPr marL="91432" marR="91432" marT="45703" marB="45703"/>
                </a:tc>
                <a:tc>
                  <a:txBody>
                    <a:bodyPr/>
                    <a:lstStyle/>
                    <a:p>
                      <a:pPr algn="r"/>
                      <a:r>
                        <a:rPr lang="en-US" sz="1100" b="1" dirty="0"/>
                        <a:t>15,540</a:t>
                      </a:r>
                    </a:p>
                  </a:txBody>
                  <a:tcPr marL="91432" marR="91432" marT="45703" marB="45703"/>
                </a:tc>
                <a:extLst>
                  <a:ext uri="{0D108BD9-81ED-4DB2-BD59-A6C34878D82A}">
                    <a16:rowId xmlns:a16="http://schemas.microsoft.com/office/drawing/2014/main" val="10004"/>
                  </a:ext>
                </a:extLst>
              </a:tr>
              <a:tr h="259046">
                <a:tc>
                  <a:txBody>
                    <a:bodyPr/>
                    <a:lstStyle/>
                    <a:p>
                      <a:r>
                        <a:rPr lang="en-US" sz="1100" b="1" dirty="0"/>
                        <a:t>5</a:t>
                      </a:r>
                      <a:r>
                        <a:rPr lang="en-US" sz="1100" b="1" baseline="0" dirty="0"/>
                        <a:t> – Borough</a:t>
                      </a:r>
                      <a:endParaRPr lang="en-US" sz="1100" b="1" dirty="0"/>
                    </a:p>
                  </a:txBody>
                  <a:tcPr marL="91432" marR="91432" marT="45703" marB="45703"/>
                </a:tc>
                <a:tc>
                  <a:txBody>
                    <a:bodyPr/>
                    <a:lstStyle/>
                    <a:p>
                      <a:pPr algn="r"/>
                      <a:r>
                        <a:rPr lang="en-US" sz="1100" b="1" dirty="0"/>
                        <a:t>14</a:t>
                      </a:r>
                    </a:p>
                  </a:txBody>
                  <a:tcPr marL="91432" marR="91432" marT="45703" marB="45703"/>
                </a:tc>
                <a:tc>
                  <a:txBody>
                    <a:bodyPr/>
                    <a:lstStyle/>
                    <a:p>
                      <a:pPr algn="r"/>
                      <a:r>
                        <a:rPr lang="en-US" sz="1100" b="1" dirty="0"/>
                        <a:t>1,663</a:t>
                      </a:r>
                    </a:p>
                  </a:txBody>
                  <a:tcPr marL="91432" marR="91432" marT="45703" marB="45703"/>
                </a:tc>
                <a:extLst>
                  <a:ext uri="{0D108BD9-81ED-4DB2-BD59-A6C34878D82A}">
                    <a16:rowId xmlns:a16="http://schemas.microsoft.com/office/drawing/2014/main" val="10005"/>
                  </a:ext>
                </a:extLst>
              </a:tr>
              <a:tr h="259046">
                <a:tc>
                  <a:txBody>
                    <a:bodyPr/>
                    <a:lstStyle/>
                    <a:p>
                      <a:r>
                        <a:rPr lang="en-US" sz="1100" b="1" dirty="0"/>
                        <a:t>7</a:t>
                      </a:r>
                      <a:r>
                        <a:rPr lang="en-US" sz="1100" b="1" baseline="0" dirty="0"/>
                        <a:t> – Other Fed</a:t>
                      </a:r>
                      <a:endParaRPr lang="en-US" sz="1100" b="1" dirty="0"/>
                    </a:p>
                  </a:txBody>
                  <a:tcPr marL="91432" marR="91432" marT="45703" marB="45703"/>
                </a:tc>
                <a:tc>
                  <a:txBody>
                    <a:bodyPr/>
                    <a:lstStyle/>
                    <a:p>
                      <a:pPr algn="r"/>
                      <a:r>
                        <a:rPr lang="en-US" sz="1100" b="1" dirty="0"/>
                        <a:t>235</a:t>
                      </a:r>
                    </a:p>
                  </a:txBody>
                  <a:tcPr marL="91432" marR="91432" marT="45703" marB="45703"/>
                </a:tc>
                <a:tc>
                  <a:txBody>
                    <a:bodyPr/>
                    <a:lstStyle/>
                    <a:p>
                      <a:pPr algn="r"/>
                      <a:r>
                        <a:rPr lang="en-US" sz="1100" b="1" dirty="0"/>
                        <a:t>17,469</a:t>
                      </a:r>
                    </a:p>
                  </a:txBody>
                  <a:tcPr marL="91432" marR="91432" marT="45703" marB="45703"/>
                </a:tc>
                <a:extLst>
                  <a:ext uri="{0D108BD9-81ED-4DB2-BD59-A6C34878D82A}">
                    <a16:rowId xmlns:a16="http://schemas.microsoft.com/office/drawing/2014/main" val="10006"/>
                  </a:ext>
                </a:extLst>
              </a:tr>
              <a:tr h="259046">
                <a:tc>
                  <a:txBody>
                    <a:bodyPr/>
                    <a:lstStyle/>
                    <a:p>
                      <a:pPr marL="0" algn="l" defTabSz="914400" rtl="0" eaLnBrk="1" latinLnBrk="0" hangingPunct="1"/>
                      <a:r>
                        <a:rPr lang="en-US" sz="1100" b="1" kern="1200" dirty="0">
                          <a:solidFill>
                            <a:schemeClr val="dk1"/>
                          </a:solidFill>
                          <a:latin typeface="+mn-lt"/>
                          <a:ea typeface="+mn-ea"/>
                          <a:cs typeface="+mn-cs"/>
                        </a:rPr>
                        <a:t>8 – Other</a:t>
                      </a:r>
                    </a:p>
                  </a:txBody>
                  <a:tcPr marL="91432" marR="91432" marT="45703" marB="45703"/>
                </a:tc>
                <a:tc>
                  <a:txBody>
                    <a:bodyPr/>
                    <a:lstStyle/>
                    <a:p>
                      <a:pPr marL="0" algn="r" defTabSz="914400" rtl="0" eaLnBrk="1" latinLnBrk="0" hangingPunct="1"/>
                      <a:r>
                        <a:rPr lang="en-US" sz="1100" b="1" kern="1200" dirty="0">
                          <a:solidFill>
                            <a:schemeClr val="dk1"/>
                          </a:solidFill>
                          <a:latin typeface="+mn-lt"/>
                          <a:ea typeface="+mn-ea"/>
                          <a:cs typeface="+mn-cs"/>
                        </a:rPr>
                        <a:t>73</a:t>
                      </a:r>
                    </a:p>
                  </a:txBody>
                  <a:tcPr marL="91432" marR="91432" marT="45703" marB="45703"/>
                </a:tc>
                <a:tc>
                  <a:txBody>
                    <a:bodyPr/>
                    <a:lstStyle/>
                    <a:p>
                      <a:pPr marL="0" algn="r" defTabSz="914400" rtl="0" eaLnBrk="1" latinLnBrk="0" hangingPunct="1"/>
                      <a:r>
                        <a:rPr lang="en-US" sz="1100" b="1" kern="1200" dirty="0">
                          <a:solidFill>
                            <a:schemeClr val="dk1"/>
                          </a:solidFill>
                          <a:latin typeface="+mn-lt"/>
                          <a:ea typeface="+mn-ea"/>
                          <a:cs typeface="+mn-cs"/>
                        </a:rPr>
                        <a:t>14,157</a:t>
                      </a:r>
                    </a:p>
                  </a:txBody>
                  <a:tcPr marL="91432" marR="91432" marT="45703" marB="45703"/>
                </a:tc>
                <a:extLst>
                  <a:ext uri="{0D108BD9-81ED-4DB2-BD59-A6C34878D82A}">
                    <a16:rowId xmlns:a16="http://schemas.microsoft.com/office/drawing/2014/main" val="10007"/>
                  </a:ext>
                </a:extLst>
              </a:tr>
              <a:tr h="259046">
                <a:tc>
                  <a:txBody>
                    <a:bodyPr/>
                    <a:lstStyle/>
                    <a:p>
                      <a:pPr marL="0" algn="r" defTabSz="914400" rtl="0" eaLnBrk="1" latinLnBrk="0" hangingPunct="1"/>
                      <a:r>
                        <a:rPr lang="en-US" sz="1100" b="1" kern="1200" dirty="0">
                          <a:solidFill>
                            <a:schemeClr val="dk1"/>
                          </a:solidFill>
                          <a:latin typeface="+mn-lt"/>
                          <a:ea typeface="+mn-ea"/>
                          <a:cs typeface="+mn-cs"/>
                        </a:rPr>
                        <a:t>Total</a:t>
                      </a:r>
                    </a:p>
                  </a:txBody>
                  <a:tcPr marL="91432" marR="91432" marT="45703" marB="45703"/>
                </a:tc>
                <a:tc>
                  <a:txBody>
                    <a:bodyPr/>
                    <a:lstStyle/>
                    <a:p>
                      <a:pPr marL="0" algn="r" defTabSz="914400" rtl="0" eaLnBrk="1" latinLnBrk="0" hangingPunct="1"/>
                      <a:r>
                        <a:rPr lang="en-US" sz="1100" b="1" kern="1200" dirty="0">
                          <a:solidFill>
                            <a:schemeClr val="dk1"/>
                          </a:solidFill>
                          <a:latin typeface="+mn-lt"/>
                          <a:ea typeface="+mn-ea"/>
                          <a:cs typeface="+mn-cs"/>
                        </a:rPr>
                        <a:t>938</a:t>
                      </a:r>
                    </a:p>
                  </a:txBody>
                  <a:tcPr marL="91432" marR="91432" marT="45703" marB="45703"/>
                </a:tc>
                <a:tc>
                  <a:txBody>
                    <a:bodyPr/>
                    <a:lstStyle/>
                    <a:p>
                      <a:pPr marL="0" algn="r" defTabSz="914400" rtl="0" eaLnBrk="1" latinLnBrk="0" hangingPunct="1"/>
                      <a:r>
                        <a:rPr lang="en-US" sz="1100" b="1" kern="1200" dirty="0">
                          <a:solidFill>
                            <a:schemeClr val="dk1"/>
                          </a:solidFill>
                          <a:latin typeface="+mn-lt"/>
                          <a:ea typeface="+mn-ea"/>
                          <a:cs typeface="+mn-cs"/>
                        </a:rPr>
                        <a:t>191,483</a:t>
                      </a:r>
                    </a:p>
                  </a:txBody>
                  <a:tcPr marL="91432" marR="91432" marT="45703" marB="45703"/>
                </a:tc>
                <a:extLst>
                  <a:ext uri="{0D108BD9-81ED-4DB2-BD59-A6C34878D82A}">
                    <a16:rowId xmlns:a16="http://schemas.microsoft.com/office/drawing/2014/main" val="10008"/>
                  </a:ext>
                </a:extLst>
              </a:tr>
            </a:tbl>
          </a:graphicData>
        </a:graphic>
      </p:graphicFrame>
      <p:sp>
        <p:nvSpPr>
          <p:cNvPr id="52270" name="Slide Number Placeholder 5">
            <a:extLst>
              <a:ext uri="{FF2B5EF4-FFF2-40B4-BE49-F238E27FC236}">
                <a16:creationId xmlns:a16="http://schemas.microsoft.com/office/drawing/2014/main" id="{9783369A-1B9A-469C-A5B6-A972BAB84952}"/>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nSpc>
                <a:spcPct val="100000"/>
              </a:lnSpc>
              <a:spcBef>
                <a:spcPct val="0"/>
              </a:spcBef>
              <a:buClrTx/>
              <a:buSzTx/>
              <a:buFontTx/>
              <a:buNone/>
            </a:pPr>
            <a:fld id="{3706B9DD-60A5-4625-8128-61854B5148C2}" type="slidenum">
              <a:rPr lang="en-US" altLang="en-US" sz="1000" b="0">
                <a:solidFill>
                  <a:srgbClr val="969696"/>
                </a:solidFill>
              </a:rPr>
              <a:pPr>
                <a:lnSpc>
                  <a:spcPct val="100000"/>
                </a:lnSpc>
                <a:spcBef>
                  <a:spcPct val="0"/>
                </a:spcBef>
                <a:buClrTx/>
                <a:buSzTx/>
                <a:buFontTx/>
                <a:buNone/>
              </a:pPr>
              <a:t>29</a:t>
            </a:fld>
            <a:endParaRPr lang="en-US" altLang="en-US" sz="1000" b="0">
              <a:solidFill>
                <a:schemeClr val="bg2"/>
              </a:solidFill>
            </a:endParaRPr>
          </a:p>
        </p:txBody>
      </p:sp>
      <p:sp>
        <p:nvSpPr>
          <p:cNvPr id="52271" name="Line 3">
            <a:extLst>
              <a:ext uri="{FF2B5EF4-FFF2-40B4-BE49-F238E27FC236}">
                <a16:creationId xmlns:a16="http://schemas.microsoft.com/office/drawing/2014/main" id="{821D9921-D2F0-45A5-85FE-9335EF82EFC4}"/>
              </a:ext>
            </a:extLst>
          </p:cNvPr>
          <p:cNvSpPr>
            <a:spLocks noChangeShapeType="1"/>
          </p:cNvSpPr>
          <p:nvPr/>
        </p:nvSpPr>
        <p:spPr bwMode="auto">
          <a:xfrm flipH="1">
            <a:off x="4446588" y="1239838"/>
            <a:ext cx="0" cy="517525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8" name="Picture 6" descr="\\ia.doi.net\ANC\Anchorage_Share\Data\Transportation\VILLAGE FILES\Craig E09108\5 Trip Reports, Photos\2017-04-10 Photos\AW_PIX\image3 (2).JPG">
            <a:extLst>
              <a:ext uri="{FF2B5EF4-FFF2-40B4-BE49-F238E27FC236}">
                <a16:creationId xmlns:a16="http://schemas.microsoft.com/office/drawing/2014/main" id="{7A84BF69-8473-4D50-A428-B12D57767B50}"/>
              </a:ext>
            </a:extLst>
          </p:cNvPr>
          <p:cNvPicPr>
            <a:picLocks noChangeAspect="1" noChangeArrowheads="1"/>
          </p:cNvPicPr>
          <p:nvPr/>
        </p:nvPicPr>
        <p:blipFill>
          <a:blip r:embed="rId5" cstate="print">
            <a:lum contrast="28000"/>
            <a:extLst>
              <a:ext uri="{28A0092B-C50C-407E-A947-70E740481C1C}">
                <a14:useLocalDpi xmlns:a14="http://schemas.microsoft.com/office/drawing/2010/main" val="0"/>
              </a:ext>
            </a:extLst>
          </a:blip>
          <a:srcRect/>
          <a:stretch>
            <a:fillRect/>
          </a:stretch>
        </p:blipFill>
        <p:spPr bwMode="auto">
          <a:xfrm>
            <a:off x="4593815" y="3761509"/>
            <a:ext cx="4287686" cy="26535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2" descr="V:\Tyonek E01505\5 Trip Reports, Photos\Photos\111510 - DRogers\DSCF0123.JPG">
            <a:extLst>
              <a:ext uri="{FF2B5EF4-FFF2-40B4-BE49-F238E27FC236}">
                <a16:creationId xmlns:a16="http://schemas.microsoft.com/office/drawing/2014/main" id="{9F157738-5F80-4DF0-986E-37E2488616DB}"/>
              </a:ext>
            </a:extLst>
          </p:cNvPr>
          <p:cNvPicPr>
            <a:picLocks noChangeAspect="1" noChangeArrowheads="1"/>
          </p:cNvPicPr>
          <p:nvPr/>
        </p:nvPicPr>
        <p:blipFill>
          <a:blip r:embed="rId3"/>
          <a:srcRect/>
          <a:stretch>
            <a:fillRect/>
          </a:stretch>
        </p:blipFill>
        <p:spPr bwMode="auto">
          <a:xfrm>
            <a:off x="4338638" y="4122738"/>
            <a:ext cx="2930525" cy="2195512"/>
          </a:xfrm>
          <a:prstGeom prst="rect">
            <a:avLst/>
          </a:prstGeom>
          <a:noFill/>
          <a:ln w="9525">
            <a:noFill/>
            <a:miter lim="800000"/>
            <a:headEnd/>
            <a:tailEnd/>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le 1">
            <a:extLst>
              <a:ext uri="{FF2B5EF4-FFF2-40B4-BE49-F238E27FC236}">
                <a16:creationId xmlns:a16="http://schemas.microsoft.com/office/drawing/2014/main" id="{82624AEF-F2A2-4CD9-8BA6-5864C57FEEE1}"/>
              </a:ext>
            </a:extLst>
          </p:cNvPr>
          <p:cNvSpPr>
            <a:spLocks noGrp="1"/>
          </p:cNvSpPr>
          <p:nvPr>
            <p:ph type="title"/>
          </p:nvPr>
        </p:nvSpPr>
        <p:spPr>
          <a:xfrm>
            <a:off x="1306513" y="261938"/>
            <a:ext cx="6337300" cy="658812"/>
          </a:xfrm>
        </p:spPr>
        <p:txBody>
          <a:bodyPr/>
          <a:lstStyle/>
          <a:p>
            <a:r>
              <a:rPr lang="en-US" altLang="en-US" sz="2800" dirty="0"/>
              <a:t>Talking Points</a:t>
            </a:r>
            <a:endParaRPr lang="en-US" altLang="en-US" sz="2400" dirty="0"/>
          </a:p>
        </p:txBody>
      </p:sp>
      <p:sp>
        <p:nvSpPr>
          <p:cNvPr id="13316" name="Text Placeholder 2">
            <a:extLst>
              <a:ext uri="{FF2B5EF4-FFF2-40B4-BE49-F238E27FC236}">
                <a16:creationId xmlns:a16="http://schemas.microsoft.com/office/drawing/2014/main" id="{AFBD55DA-3BC5-4E71-B071-D669FF2553F7}"/>
              </a:ext>
            </a:extLst>
          </p:cNvPr>
          <p:cNvSpPr>
            <a:spLocks noGrp="1"/>
          </p:cNvSpPr>
          <p:nvPr>
            <p:ph type="body" sz="half" idx="1"/>
          </p:nvPr>
        </p:nvSpPr>
        <p:spPr>
          <a:xfrm>
            <a:off x="354013" y="1303338"/>
            <a:ext cx="3983037" cy="5067300"/>
          </a:xfrm>
          <a:ln>
            <a:noFill/>
          </a:ln>
          <a:extLst>
            <a:ext uri="{91240B29-F687-4F45-9708-019B960494DF}">
              <a14:hiddenLine xmlns:a14="http://schemas.microsoft.com/office/drawing/2010/main" w="9525">
                <a:solidFill>
                  <a:schemeClr val="tx2"/>
                </a:solidFill>
                <a:miter lim="800000"/>
                <a:headEnd/>
                <a:tailEnd/>
              </a14:hiddenLine>
            </a:ext>
          </a:extLst>
        </p:spPr>
        <p:txBody>
          <a:bodyPr/>
          <a:lstStyle/>
          <a:p>
            <a:pPr marL="285750" lvl="1" indent="-285750">
              <a:lnSpc>
                <a:spcPct val="65000"/>
              </a:lnSpc>
              <a:spcAft>
                <a:spcPts val="600"/>
              </a:spcAft>
              <a:buFont typeface="Wingdings" pitchFamily="2" charset="2"/>
              <a:buChar char="n"/>
            </a:pPr>
            <a:r>
              <a:rPr lang="en-US" altLang="en-US" sz="1200" dirty="0">
                <a:solidFill>
                  <a:srgbClr val="006600"/>
                </a:solidFill>
              </a:rPr>
              <a:t>Organization/Staffing/Office Location</a:t>
            </a:r>
          </a:p>
          <a:p>
            <a:pPr marL="285750" lvl="1" indent="-285750">
              <a:lnSpc>
                <a:spcPct val="65000"/>
              </a:lnSpc>
              <a:spcAft>
                <a:spcPts val="600"/>
              </a:spcAft>
              <a:buFont typeface="Wingdings" pitchFamily="2" charset="2"/>
              <a:buChar char="n"/>
            </a:pPr>
            <a:r>
              <a:rPr lang="en-US" altLang="en-US" sz="1200" dirty="0">
                <a:solidFill>
                  <a:srgbClr val="006600"/>
                </a:solidFill>
              </a:rPr>
              <a:t>Current Transportation Act</a:t>
            </a:r>
          </a:p>
          <a:p>
            <a:pPr marL="285750" lvl="1" indent="-285750">
              <a:lnSpc>
                <a:spcPct val="65000"/>
              </a:lnSpc>
              <a:spcAft>
                <a:spcPts val="600"/>
              </a:spcAft>
              <a:buFont typeface="Wingdings" pitchFamily="2" charset="2"/>
              <a:buChar char="n"/>
            </a:pPr>
            <a:r>
              <a:rPr lang="en-US" altLang="en-US" sz="1200" dirty="0">
                <a:solidFill>
                  <a:srgbClr val="006600"/>
                </a:solidFill>
              </a:rPr>
              <a:t>Multi-Year Funding Profile</a:t>
            </a:r>
          </a:p>
          <a:p>
            <a:pPr marL="285750" lvl="1" indent="-285750">
              <a:lnSpc>
                <a:spcPct val="65000"/>
              </a:lnSpc>
              <a:spcAft>
                <a:spcPts val="600"/>
              </a:spcAft>
              <a:buFont typeface="Wingdings" pitchFamily="2" charset="2"/>
              <a:buChar char="n"/>
            </a:pPr>
            <a:r>
              <a:rPr lang="en-US" altLang="en-US" sz="1200" dirty="0">
                <a:solidFill>
                  <a:srgbClr val="006600"/>
                </a:solidFill>
              </a:rPr>
              <a:t>TTP Funds Flow / Program Delivery</a:t>
            </a:r>
          </a:p>
          <a:p>
            <a:pPr marL="285750" lvl="1" indent="-285750">
              <a:lnSpc>
                <a:spcPct val="65000"/>
              </a:lnSpc>
              <a:spcAft>
                <a:spcPts val="600"/>
              </a:spcAft>
              <a:buFont typeface="Wingdings" pitchFamily="2" charset="2"/>
              <a:buChar char="n"/>
            </a:pPr>
            <a:r>
              <a:rPr lang="en-US" altLang="en-US" sz="1200" dirty="0">
                <a:solidFill>
                  <a:srgbClr val="006600"/>
                </a:solidFill>
              </a:rPr>
              <a:t>Notice of Funds Availability (NOFA)</a:t>
            </a:r>
          </a:p>
          <a:p>
            <a:pPr marL="285750" lvl="1" indent="-285750">
              <a:lnSpc>
                <a:spcPct val="65000"/>
              </a:lnSpc>
              <a:spcAft>
                <a:spcPts val="600"/>
              </a:spcAft>
              <a:buFont typeface="Wingdings" pitchFamily="2" charset="2"/>
              <a:buChar char="n"/>
            </a:pPr>
            <a:r>
              <a:rPr lang="en-US" altLang="en-US" sz="1200" dirty="0">
                <a:solidFill>
                  <a:srgbClr val="006600"/>
                </a:solidFill>
              </a:rPr>
              <a:t>FY23 Funds Obligation  </a:t>
            </a:r>
          </a:p>
          <a:p>
            <a:pPr marL="285750" lvl="1" indent="-285750">
              <a:lnSpc>
                <a:spcPct val="65000"/>
              </a:lnSpc>
              <a:spcAft>
                <a:spcPts val="600"/>
              </a:spcAft>
              <a:buFont typeface="Wingdings" pitchFamily="2" charset="2"/>
              <a:buChar char="n"/>
            </a:pPr>
            <a:r>
              <a:rPr lang="en-US" altLang="en-US" sz="1200" dirty="0">
                <a:solidFill>
                  <a:srgbClr val="006600"/>
                </a:solidFill>
              </a:rPr>
              <a:t>6 Pillars of TTP/Spending Profile </a:t>
            </a:r>
          </a:p>
          <a:p>
            <a:pPr marL="285750" lvl="1" indent="-285750">
              <a:lnSpc>
                <a:spcPct val="65000"/>
              </a:lnSpc>
              <a:spcAft>
                <a:spcPts val="600"/>
              </a:spcAft>
              <a:buFont typeface="Wingdings" pitchFamily="2" charset="2"/>
              <a:buChar char="n"/>
            </a:pPr>
            <a:r>
              <a:rPr lang="en-US" altLang="en-US" sz="1200" dirty="0">
                <a:solidFill>
                  <a:srgbClr val="006600"/>
                </a:solidFill>
              </a:rPr>
              <a:t>Contracts / Agreements</a:t>
            </a:r>
          </a:p>
          <a:p>
            <a:pPr marL="285750" lvl="1" indent="-285750">
              <a:lnSpc>
                <a:spcPct val="65000"/>
              </a:lnSpc>
              <a:spcAft>
                <a:spcPts val="600"/>
              </a:spcAft>
              <a:buFont typeface="Wingdings" pitchFamily="2" charset="2"/>
              <a:buChar char="n"/>
            </a:pPr>
            <a:r>
              <a:rPr lang="en-US" altLang="en-US" sz="1200" dirty="0">
                <a:solidFill>
                  <a:srgbClr val="006600"/>
                </a:solidFill>
              </a:rPr>
              <a:t>Self Determination Contract Proposals</a:t>
            </a:r>
          </a:p>
          <a:p>
            <a:pPr marL="285750" lvl="1" indent="-285750">
              <a:lnSpc>
                <a:spcPct val="65000"/>
              </a:lnSpc>
              <a:spcAft>
                <a:spcPts val="600"/>
              </a:spcAft>
              <a:buFont typeface="Wingdings" pitchFamily="2" charset="2"/>
              <a:buChar char="n"/>
            </a:pPr>
            <a:r>
              <a:rPr lang="en-US" altLang="en-US" sz="1200" dirty="0">
                <a:solidFill>
                  <a:srgbClr val="006600"/>
                </a:solidFill>
              </a:rPr>
              <a:t>Government-to-Government Program Agreements</a:t>
            </a:r>
          </a:p>
          <a:p>
            <a:pPr marL="285750" lvl="1" indent="-285750">
              <a:lnSpc>
                <a:spcPct val="65000"/>
              </a:lnSpc>
              <a:spcAft>
                <a:spcPts val="600"/>
              </a:spcAft>
              <a:buFont typeface="Wingdings" pitchFamily="2" charset="2"/>
              <a:buChar char="n"/>
            </a:pPr>
            <a:r>
              <a:rPr lang="en-US" altLang="en-US" sz="1200" dirty="0">
                <a:solidFill>
                  <a:srgbClr val="006600"/>
                </a:solidFill>
              </a:rPr>
              <a:t>Multi-Year Financial Transaction Profile</a:t>
            </a:r>
          </a:p>
          <a:p>
            <a:pPr marL="285750" lvl="1" indent="-285750">
              <a:lnSpc>
                <a:spcPct val="65000"/>
              </a:lnSpc>
              <a:spcAft>
                <a:spcPts val="600"/>
              </a:spcAft>
              <a:buFont typeface="Wingdings" pitchFamily="2" charset="2"/>
              <a:buChar char="n"/>
            </a:pPr>
            <a:r>
              <a:rPr lang="en-US" altLang="en-US" sz="1200" dirty="0">
                <a:solidFill>
                  <a:srgbClr val="006600"/>
                </a:solidFill>
              </a:rPr>
              <a:t>Reporting / Audits</a:t>
            </a:r>
          </a:p>
          <a:p>
            <a:pPr marL="285750" lvl="1" indent="-285750">
              <a:lnSpc>
                <a:spcPct val="65000"/>
              </a:lnSpc>
              <a:spcAft>
                <a:spcPts val="600"/>
              </a:spcAft>
              <a:buFont typeface="Wingdings" pitchFamily="2" charset="2"/>
              <a:buChar char="n"/>
            </a:pPr>
            <a:r>
              <a:rPr lang="en-US" altLang="en-US" sz="1200" dirty="0">
                <a:solidFill>
                  <a:srgbClr val="006600"/>
                </a:solidFill>
              </a:rPr>
              <a:t>National Tribal Transportation Facility Inventory</a:t>
            </a:r>
          </a:p>
          <a:p>
            <a:pPr marL="285750" lvl="1" indent="-285750">
              <a:lnSpc>
                <a:spcPct val="65000"/>
              </a:lnSpc>
              <a:spcAft>
                <a:spcPts val="600"/>
              </a:spcAft>
              <a:buFont typeface="Wingdings" pitchFamily="2" charset="2"/>
              <a:buChar char="n"/>
            </a:pPr>
            <a:r>
              <a:rPr lang="en-US" altLang="en-US" sz="1200" dirty="0">
                <a:solidFill>
                  <a:srgbClr val="006600"/>
                </a:solidFill>
              </a:rPr>
              <a:t>Safety Program</a:t>
            </a:r>
          </a:p>
          <a:p>
            <a:pPr marL="285750" lvl="1" indent="-285750">
              <a:lnSpc>
                <a:spcPct val="65000"/>
              </a:lnSpc>
              <a:spcAft>
                <a:spcPts val="600"/>
              </a:spcAft>
              <a:buFont typeface="Wingdings" pitchFamily="2" charset="2"/>
              <a:buChar char="n"/>
            </a:pPr>
            <a:r>
              <a:rPr lang="en-US" altLang="en-US" sz="1200" dirty="0">
                <a:solidFill>
                  <a:srgbClr val="006600"/>
                </a:solidFill>
              </a:rPr>
              <a:t>“202” Transfers</a:t>
            </a:r>
          </a:p>
          <a:p>
            <a:pPr marL="285750" lvl="1" indent="-285750">
              <a:lnSpc>
                <a:spcPct val="65000"/>
              </a:lnSpc>
              <a:spcAft>
                <a:spcPts val="600"/>
              </a:spcAft>
              <a:buFont typeface="Wingdings" pitchFamily="2" charset="2"/>
              <a:buChar char="n"/>
            </a:pPr>
            <a:r>
              <a:rPr lang="en-US" altLang="en-US" sz="1200" dirty="0">
                <a:solidFill>
                  <a:srgbClr val="006600"/>
                </a:solidFill>
              </a:rPr>
              <a:t>ERFO Program</a:t>
            </a:r>
          </a:p>
          <a:p>
            <a:pPr marL="285750" lvl="1" indent="-285750">
              <a:lnSpc>
                <a:spcPct val="65000"/>
              </a:lnSpc>
              <a:spcAft>
                <a:spcPts val="600"/>
              </a:spcAft>
              <a:buFont typeface="Wingdings" pitchFamily="2" charset="2"/>
              <a:buChar char="n"/>
            </a:pPr>
            <a:r>
              <a:rPr lang="en-US" altLang="en-US" sz="1200" dirty="0">
                <a:solidFill>
                  <a:srgbClr val="006600"/>
                </a:solidFill>
              </a:rPr>
              <a:t>Excess Federal Property</a:t>
            </a:r>
          </a:p>
          <a:p>
            <a:pPr marL="285750" lvl="1" indent="-285750">
              <a:lnSpc>
                <a:spcPct val="65000"/>
              </a:lnSpc>
              <a:spcAft>
                <a:spcPts val="600"/>
              </a:spcAft>
              <a:buFont typeface="Wingdings" pitchFamily="2" charset="2"/>
              <a:buChar char="n"/>
            </a:pPr>
            <a:r>
              <a:rPr lang="en-US" altLang="en-US" sz="1200" dirty="0">
                <a:solidFill>
                  <a:srgbClr val="006600"/>
                </a:solidFill>
              </a:rPr>
              <a:t>Dear Tribal Leader Communications</a:t>
            </a:r>
          </a:p>
          <a:p>
            <a:pPr marL="285750" lvl="1" indent="-285750">
              <a:lnSpc>
                <a:spcPct val="65000"/>
              </a:lnSpc>
              <a:spcAft>
                <a:spcPts val="600"/>
              </a:spcAft>
              <a:buFont typeface="Wingdings" pitchFamily="2" charset="2"/>
              <a:buChar char="n"/>
            </a:pPr>
            <a:r>
              <a:rPr lang="en-US" altLang="en-US" sz="1200" dirty="0">
                <a:solidFill>
                  <a:srgbClr val="006600"/>
                </a:solidFill>
              </a:rPr>
              <a:t>Questions?</a:t>
            </a:r>
          </a:p>
          <a:p>
            <a:pPr marL="285750" lvl="1" indent="-285750">
              <a:lnSpc>
                <a:spcPct val="65000"/>
              </a:lnSpc>
              <a:spcAft>
                <a:spcPts val="600"/>
              </a:spcAft>
              <a:buFont typeface="Wingdings" pitchFamily="2" charset="2"/>
              <a:buChar char="n"/>
            </a:pPr>
            <a:endParaRPr lang="en-US" altLang="en-US" sz="1400" dirty="0">
              <a:solidFill>
                <a:srgbClr val="006600"/>
              </a:solidFill>
            </a:endParaRPr>
          </a:p>
          <a:p>
            <a:pPr marL="285750" lvl="1" indent="-285750">
              <a:lnSpc>
                <a:spcPct val="65000"/>
              </a:lnSpc>
              <a:buFont typeface="Wingdings" pitchFamily="2" charset="2"/>
              <a:buNone/>
            </a:pPr>
            <a:endParaRPr lang="en-US" altLang="en-US" sz="1000" dirty="0"/>
          </a:p>
          <a:p>
            <a:pPr marL="285750" lvl="1" indent="-285750">
              <a:lnSpc>
                <a:spcPct val="65000"/>
              </a:lnSpc>
            </a:pPr>
            <a:endParaRPr lang="en-US" altLang="en-US" sz="1600" dirty="0"/>
          </a:p>
          <a:p>
            <a:pPr marL="285750" lvl="1" indent="-285750">
              <a:lnSpc>
                <a:spcPct val="65000"/>
              </a:lnSpc>
            </a:pPr>
            <a:endParaRPr lang="en-US" altLang="en-US" sz="1600" dirty="0"/>
          </a:p>
          <a:p>
            <a:pPr>
              <a:lnSpc>
                <a:spcPct val="65000"/>
              </a:lnSpc>
            </a:pPr>
            <a:endParaRPr lang="en-US" altLang="en-US" sz="3600" dirty="0"/>
          </a:p>
        </p:txBody>
      </p:sp>
      <p:sp>
        <p:nvSpPr>
          <p:cNvPr id="13317" name="Slide Number Placeholder 5">
            <a:extLst>
              <a:ext uri="{FF2B5EF4-FFF2-40B4-BE49-F238E27FC236}">
                <a16:creationId xmlns:a16="http://schemas.microsoft.com/office/drawing/2014/main" id="{87664BEC-44CD-44B4-8A39-CDF0667A6CE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nSpc>
                <a:spcPct val="100000"/>
              </a:lnSpc>
              <a:spcBef>
                <a:spcPct val="0"/>
              </a:spcBef>
              <a:buClrTx/>
              <a:buSzTx/>
              <a:buFontTx/>
              <a:buNone/>
            </a:pPr>
            <a:fld id="{6B022B8D-345C-4565-BC46-52C765163D90}" type="slidenum">
              <a:rPr lang="en-US" altLang="en-US" sz="800" b="0">
                <a:solidFill>
                  <a:srgbClr val="969696"/>
                </a:solidFill>
              </a:rPr>
              <a:pPr>
                <a:lnSpc>
                  <a:spcPct val="100000"/>
                </a:lnSpc>
                <a:spcBef>
                  <a:spcPct val="0"/>
                </a:spcBef>
                <a:buClrTx/>
                <a:buSzTx/>
                <a:buFontTx/>
                <a:buNone/>
              </a:pPr>
              <a:t>3</a:t>
            </a:fld>
            <a:endParaRPr lang="en-US" altLang="en-US" sz="800" b="0">
              <a:solidFill>
                <a:schemeClr val="bg2"/>
              </a:solidFill>
            </a:endParaRPr>
          </a:p>
        </p:txBody>
      </p:sp>
      <p:sp>
        <p:nvSpPr>
          <p:cNvPr id="4" name="Rectangle 3">
            <a:extLst>
              <a:ext uri="{FF2B5EF4-FFF2-40B4-BE49-F238E27FC236}">
                <a16:creationId xmlns:a16="http://schemas.microsoft.com/office/drawing/2014/main" id="{99386FBC-E268-4B97-8A51-5D346CADB3B3}"/>
              </a:ext>
            </a:extLst>
          </p:cNvPr>
          <p:cNvSpPr/>
          <p:nvPr/>
        </p:nvSpPr>
        <p:spPr>
          <a:xfrm>
            <a:off x="4062413" y="4322763"/>
            <a:ext cx="4572000" cy="431800"/>
          </a:xfrm>
          <a:prstGeom prst="rect">
            <a:avLst/>
          </a:prstGeom>
          <a:noFill/>
          <a:ln w="9525">
            <a:noFill/>
            <a:miter lim="800000"/>
            <a:headEnd/>
            <a:tailEnd/>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txBody>
          <a:bodyPr>
            <a:spAutoFit/>
          </a:bodyPr>
          <a:lstStyle/>
          <a:p>
            <a:pPr marL="1027113" lvl="2" indent="-223838">
              <a:lnSpc>
                <a:spcPct val="65000"/>
              </a:lnSpc>
              <a:spcBef>
                <a:spcPct val="20000"/>
              </a:spcBef>
              <a:spcAft>
                <a:spcPts val="600"/>
              </a:spcAft>
              <a:buClr>
                <a:schemeClr val="tx1"/>
              </a:buClr>
              <a:buSzPct val="80000"/>
              <a:buFont typeface="Wingdings" pitchFamily="2" charset="2"/>
              <a:buChar char="§"/>
              <a:defRPr/>
            </a:pPr>
            <a:endParaRPr lang="en-US" altLang="en-US" sz="1050" dirty="0">
              <a:latin typeface="+mn-lt"/>
              <a:cs typeface="Arial" charset="0"/>
            </a:endParaRPr>
          </a:p>
          <a:p>
            <a:pPr marL="688975" lvl="1" indent="-282575">
              <a:lnSpc>
                <a:spcPct val="65000"/>
              </a:lnSpc>
              <a:spcBef>
                <a:spcPct val="20000"/>
              </a:spcBef>
              <a:spcAft>
                <a:spcPts val="600"/>
              </a:spcAft>
              <a:buClr>
                <a:schemeClr val="tx1"/>
              </a:buClr>
              <a:buSzPct val="80000"/>
              <a:buFont typeface="Wingdings" pitchFamily="2" charset="2"/>
              <a:buChar char="Ø"/>
              <a:defRPr/>
            </a:pPr>
            <a:endParaRPr lang="en-US" altLang="en-US" sz="1200" dirty="0">
              <a:solidFill>
                <a:srgbClr val="0033CC"/>
              </a:solidFill>
              <a:latin typeface="+mn-lt"/>
              <a:cs typeface="Arial" charset="0"/>
            </a:endParaRPr>
          </a:p>
        </p:txBody>
      </p:sp>
      <p:pic>
        <p:nvPicPr>
          <p:cNvPr id="9" name="Picture 2" descr="C:\Users\Owner\Desktop\DOT MTG\MID MARCH ICE ROAD 035 (2).jpg">
            <a:extLst>
              <a:ext uri="{FF2B5EF4-FFF2-40B4-BE49-F238E27FC236}">
                <a16:creationId xmlns:a16="http://schemas.microsoft.com/office/drawing/2014/main" id="{A2D4A7E1-D544-4F35-8EAF-7EDC6E2ECD3D}"/>
              </a:ext>
            </a:extLst>
          </p:cNvPr>
          <p:cNvPicPr>
            <a:picLocks noChangeAspect="1" noChangeArrowheads="1"/>
          </p:cNvPicPr>
          <p:nvPr/>
        </p:nvPicPr>
        <p:blipFill>
          <a:blip r:embed="rId4"/>
          <a:srcRect/>
          <a:stretch>
            <a:fillRect/>
          </a:stretch>
        </p:blipFill>
        <p:spPr bwMode="auto">
          <a:xfrm>
            <a:off x="4102100" y="1438275"/>
            <a:ext cx="2886075" cy="2165350"/>
          </a:xfrm>
          <a:prstGeom prst="rect">
            <a:avLst/>
          </a:prstGeom>
          <a:noFill/>
          <a:ln w="9525">
            <a:noFill/>
            <a:miter lim="800000"/>
            <a:headEnd/>
            <a:tailEnd/>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762ACFE-A960-4458-ADF1-DE9BEB4D7C3D}"/>
              </a:ext>
            </a:extLst>
          </p:cNvPr>
          <p:cNvPicPr>
            <a:picLocks noChangeAspect="1"/>
          </p:cNvPicPr>
          <p:nvPr/>
        </p:nvPicPr>
        <p:blipFill>
          <a:blip r:embed="rId5"/>
          <a:stretch>
            <a:fillRect/>
          </a:stretch>
        </p:blipFill>
        <p:spPr>
          <a:xfrm>
            <a:off x="6140604" y="2735261"/>
            <a:ext cx="2807215" cy="2040681"/>
          </a:xfrm>
          <a:prstGeom prst="rect">
            <a:avLst/>
          </a:prstGeom>
          <a:noFill/>
          <a:ln w="9525">
            <a:noFill/>
            <a:miter lim="800000"/>
            <a:headEnd/>
            <a:tailEnd/>
          </a:ln>
          <a:effectLst>
            <a:outerShdw blurRad="190500" algn="tl" rotWithShape="0">
              <a:srgbClr val="000000">
                <a:alpha val="70000"/>
              </a:srgbClr>
            </a:outerShdw>
          </a:effec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0326049F-A1B7-4923-A1F8-F3A2CAB7BE07}"/>
              </a:ext>
            </a:extLst>
          </p:cNvPr>
          <p:cNvSpPr>
            <a:spLocks noGrp="1"/>
          </p:cNvSpPr>
          <p:nvPr>
            <p:ph type="title"/>
          </p:nvPr>
        </p:nvSpPr>
        <p:spPr>
          <a:xfrm>
            <a:off x="1292225" y="665163"/>
            <a:ext cx="6337300" cy="658812"/>
          </a:xfrm>
        </p:spPr>
        <p:txBody>
          <a:bodyPr/>
          <a:lstStyle/>
          <a:p>
            <a:pPr marL="342900" indent="-342900"/>
            <a:r>
              <a:rPr lang="en-US" altLang="en-US" dirty="0"/>
              <a:t>Safety Program</a:t>
            </a:r>
            <a:br>
              <a:rPr lang="en-US" altLang="en-US" dirty="0"/>
            </a:br>
            <a:br>
              <a:rPr lang="en-US" altLang="en-US" sz="1600" dirty="0"/>
            </a:br>
            <a:endParaRPr lang="en-US" altLang="en-US" dirty="0"/>
          </a:p>
        </p:txBody>
      </p:sp>
      <p:sp>
        <p:nvSpPr>
          <p:cNvPr id="54275" name="Text Placeholder 2">
            <a:extLst>
              <a:ext uri="{FF2B5EF4-FFF2-40B4-BE49-F238E27FC236}">
                <a16:creationId xmlns:a16="http://schemas.microsoft.com/office/drawing/2014/main" id="{B85E69A3-6606-4F7B-B2E1-829F8FECAD8D}"/>
              </a:ext>
            </a:extLst>
          </p:cNvPr>
          <p:cNvSpPr>
            <a:spLocks noGrp="1"/>
          </p:cNvSpPr>
          <p:nvPr>
            <p:ph type="body" sz="half" idx="1"/>
          </p:nvPr>
        </p:nvSpPr>
        <p:spPr>
          <a:xfrm>
            <a:off x="273050" y="1316118"/>
            <a:ext cx="5770468" cy="1935348"/>
          </a:xfrm>
          <a:ln>
            <a:noFill/>
          </a:ln>
          <a:extLst>
            <a:ext uri="{91240B29-F687-4F45-9708-019B960494DF}">
              <a14:hiddenLine xmlns:a14="http://schemas.microsoft.com/office/drawing/2010/main" w="9525">
                <a:solidFill>
                  <a:schemeClr val="tx2"/>
                </a:solidFill>
                <a:miter lim="800000"/>
                <a:headEnd/>
                <a:tailEnd/>
              </a14:hiddenLine>
            </a:ext>
          </a:extLst>
        </p:spPr>
        <p:txBody>
          <a:bodyPr/>
          <a:lstStyle/>
          <a:p>
            <a:pPr>
              <a:lnSpc>
                <a:spcPct val="75000"/>
              </a:lnSpc>
            </a:pPr>
            <a:r>
              <a:rPr lang="en-US" altLang="en-US" sz="1400" dirty="0"/>
              <a:t>Increased from 2% to 4% under BIL</a:t>
            </a:r>
          </a:p>
          <a:p>
            <a:pPr marL="0" indent="0">
              <a:lnSpc>
                <a:spcPct val="75000"/>
              </a:lnSpc>
              <a:buNone/>
            </a:pPr>
            <a:endParaRPr lang="en-US" altLang="en-US" sz="1000" dirty="0"/>
          </a:p>
          <a:p>
            <a:pPr>
              <a:lnSpc>
                <a:spcPct val="75000"/>
              </a:lnSpc>
            </a:pPr>
            <a:r>
              <a:rPr lang="en-US" altLang="en-US" sz="1400" dirty="0"/>
              <a:t>Scope of Safety Projects</a:t>
            </a:r>
          </a:p>
          <a:p>
            <a:pPr lvl="1">
              <a:lnSpc>
                <a:spcPct val="75000"/>
              </a:lnSpc>
            </a:pPr>
            <a:r>
              <a:rPr lang="en-US" sz="1400" dirty="0"/>
              <a:t>Safety plans</a:t>
            </a:r>
          </a:p>
          <a:p>
            <a:pPr lvl="1">
              <a:lnSpc>
                <a:spcPct val="75000"/>
              </a:lnSpc>
            </a:pPr>
            <a:r>
              <a:rPr lang="en-US" sz="1400" dirty="0"/>
              <a:t>Data assessment, improvement, and analysis</a:t>
            </a:r>
          </a:p>
          <a:p>
            <a:pPr lvl="1">
              <a:lnSpc>
                <a:spcPct val="75000"/>
              </a:lnSpc>
            </a:pPr>
            <a:r>
              <a:rPr lang="en-US" sz="1400" dirty="0"/>
              <a:t>Systemic roadway departure countermeasures</a:t>
            </a:r>
          </a:p>
          <a:p>
            <a:pPr lvl="1">
              <a:lnSpc>
                <a:spcPct val="75000"/>
              </a:lnSpc>
            </a:pPr>
            <a:r>
              <a:rPr lang="en-US" sz="1400" dirty="0"/>
              <a:t>Infrastructure improvements and other eligible activities</a:t>
            </a:r>
          </a:p>
          <a:p>
            <a:pPr marL="803275" lvl="2" indent="0">
              <a:lnSpc>
                <a:spcPct val="75000"/>
              </a:lnSpc>
              <a:buFont typeface="Wingdings" pitchFamily="2" charset="2"/>
              <a:buNone/>
            </a:pPr>
            <a:endParaRPr lang="en-US" altLang="en-US" sz="600" dirty="0"/>
          </a:p>
          <a:p>
            <a:pPr marL="406400" lvl="1" indent="0">
              <a:lnSpc>
                <a:spcPct val="75000"/>
              </a:lnSpc>
              <a:buNone/>
            </a:pPr>
            <a:endParaRPr lang="en-US" altLang="en-US" sz="900" dirty="0"/>
          </a:p>
          <a:p>
            <a:pPr lvl="1">
              <a:lnSpc>
                <a:spcPct val="75000"/>
              </a:lnSpc>
            </a:pPr>
            <a:endParaRPr lang="en-US" altLang="en-US" sz="1800" dirty="0"/>
          </a:p>
        </p:txBody>
      </p:sp>
      <p:sp>
        <p:nvSpPr>
          <p:cNvPr id="54276" name="Slide Number Placeholder 5">
            <a:extLst>
              <a:ext uri="{FF2B5EF4-FFF2-40B4-BE49-F238E27FC236}">
                <a16:creationId xmlns:a16="http://schemas.microsoft.com/office/drawing/2014/main" id="{24C43978-049E-466A-BAC6-F4A9252E4E48}"/>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nSpc>
                <a:spcPct val="100000"/>
              </a:lnSpc>
              <a:spcBef>
                <a:spcPct val="0"/>
              </a:spcBef>
              <a:buClrTx/>
              <a:buSzTx/>
              <a:buFontTx/>
              <a:buNone/>
            </a:pPr>
            <a:fld id="{663F58CE-A1FC-4D5C-A1CD-8A8BB79A6F20}" type="slidenum">
              <a:rPr lang="en-US" altLang="en-US" sz="1000" b="0">
                <a:solidFill>
                  <a:srgbClr val="969696"/>
                </a:solidFill>
              </a:rPr>
              <a:pPr>
                <a:lnSpc>
                  <a:spcPct val="100000"/>
                </a:lnSpc>
                <a:spcBef>
                  <a:spcPct val="0"/>
                </a:spcBef>
                <a:buClrTx/>
                <a:buSzTx/>
                <a:buFontTx/>
                <a:buNone/>
              </a:pPr>
              <a:t>30</a:t>
            </a:fld>
            <a:endParaRPr lang="en-US" altLang="en-US" sz="1000" b="0">
              <a:solidFill>
                <a:schemeClr val="bg2"/>
              </a:solidFill>
            </a:endParaRPr>
          </a:p>
        </p:txBody>
      </p:sp>
      <p:pic>
        <p:nvPicPr>
          <p:cNvPr id="54277" name="Picture 7" descr="C:\Users\Stuart.Hartford\Desktop\safety.jpg">
            <a:extLst>
              <a:ext uri="{FF2B5EF4-FFF2-40B4-BE49-F238E27FC236}">
                <a16:creationId xmlns:a16="http://schemas.microsoft.com/office/drawing/2014/main" id="{37A7FDE9-86F9-4273-A3F6-16A86920B9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7426" y="3631872"/>
            <a:ext cx="1908134" cy="221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V:\Akiak E02006\5 Trip Reports, Photos\Photos\DCIM\100NIKON\DSCN0136.JPG">
            <a:extLst>
              <a:ext uri="{FF2B5EF4-FFF2-40B4-BE49-F238E27FC236}">
                <a16:creationId xmlns:a16="http://schemas.microsoft.com/office/drawing/2014/main" id="{0ED58DD2-A38B-49A2-BA38-2F4E3306F647}"/>
              </a:ext>
            </a:extLst>
          </p:cNvPr>
          <p:cNvPicPr>
            <a:picLocks noChangeAspect="1" noChangeArrowheads="1"/>
          </p:cNvPicPr>
          <p:nvPr/>
        </p:nvPicPr>
        <p:blipFill>
          <a:blip r:embed="rId4">
            <a:lum contrast="28000"/>
            <a:extLst>
              <a:ext uri="{28A0092B-C50C-407E-A947-70E740481C1C}">
                <a14:useLocalDpi xmlns:a14="http://schemas.microsoft.com/office/drawing/2010/main" val="0"/>
              </a:ext>
            </a:extLst>
          </a:blip>
          <a:srcRect/>
          <a:stretch>
            <a:fillRect/>
          </a:stretch>
        </p:blipFill>
        <p:spPr bwMode="auto">
          <a:xfrm>
            <a:off x="6151751" y="1406425"/>
            <a:ext cx="2694934" cy="20225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hart 4">
            <a:extLst>
              <a:ext uri="{FF2B5EF4-FFF2-40B4-BE49-F238E27FC236}">
                <a16:creationId xmlns:a16="http://schemas.microsoft.com/office/drawing/2014/main" id="{1C95492F-29DA-36DA-B813-29513B0E3400}"/>
              </a:ext>
            </a:extLst>
          </p:cNvPr>
          <p:cNvGraphicFramePr/>
          <p:nvPr>
            <p:extLst>
              <p:ext uri="{D42A27DB-BD31-4B8C-83A1-F6EECF244321}">
                <p14:modId xmlns:p14="http://schemas.microsoft.com/office/powerpoint/2010/main" val="4097333314"/>
              </p:ext>
            </p:extLst>
          </p:nvPr>
        </p:nvGraphicFramePr>
        <p:xfrm>
          <a:off x="358166" y="3084644"/>
          <a:ext cx="5685352" cy="3414443"/>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24269D01-5B7B-4356-B657-E194F59CE976}"/>
              </a:ext>
            </a:extLst>
          </p:cNvPr>
          <p:cNvSpPr>
            <a:spLocks noGrp="1"/>
          </p:cNvSpPr>
          <p:nvPr>
            <p:ph type="title"/>
          </p:nvPr>
        </p:nvSpPr>
        <p:spPr>
          <a:xfrm>
            <a:off x="1306513" y="261938"/>
            <a:ext cx="6337300" cy="658812"/>
          </a:xfrm>
        </p:spPr>
        <p:txBody>
          <a:bodyPr/>
          <a:lstStyle/>
          <a:p>
            <a:r>
              <a:rPr lang="en-US" altLang="en-US" sz="2800"/>
              <a:t>Fund Transfers to Tribes</a:t>
            </a:r>
            <a:br>
              <a:rPr lang="en-US" altLang="en-US" sz="2800"/>
            </a:br>
            <a:r>
              <a:rPr lang="en-US" altLang="en-US" sz="2400"/>
              <a:t>“202” Agreements</a:t>
            </a:r>
          </a:p>
        </p:txBody>
      </p:sp>
      <p:sp>
        <p:nvSpPr>
          <p:cNvPr id="56323" name="Text Placeholder 2">
            <a:extLst>
              <a:ext uri="{FF2B5EF4-FFF2-40B4-BE49-F238E27FC236}">
                <a16:creationId xmlns:a16="http://schemas.microsoft.com/office/drawing/2014/main" id="{BB188497-AC4F-4364-A381-1D85AE4FDDE9}"/>
              </a:ext>
            </a:extLst>
          </p:cNvPr>
          <p:cNvSpPr>
            <a:spLocks noGrp="1"/>
          </p:cNvSpPr>
          <p:nvPr>
            <p:ph type="body" sz="half" idx="1"/>
          </p:nvPr>
        </p:nvSpPr>
        <p:spPr>
          <a:xfrm>
            <a:off x="222250" y="1304925"/>
            <a:ext cx="4267200" cy="4891088"/>
          </a:xfrm>
          <a:ln>
            <a:noFill/>
          </a:ln>
          <a:extLst>
            <a:ext uri="{91240B29-F687-4F45-9708-019B960494DF}">
              <a14:hiddenLine xmlns:a14="http://schemas.microsoft.com/office/drawing/2010/main" w="9525">
                <a:solidFill>
                  <a:schemeClr val="tx2"/>
                </a:solidFill>
                <a:miter lim="800000"/>
                <a:headEnd/>
                <a:tailEnd/>
              </a14:hiddenLine>
            </a:ext>
          </a:extLst>
        </p:spPr>
        <p:txBody>
          <a:bodyPr/>
          <a:lstStyle/>
          <a:p>
            <a:r>
              <a:rPr lang="en-US" altLang="en-US" sz="1200" dirty="0"/>
              <a:t>MAP-21 and FAST-Act Authorize Cooperation of State, Local, Tribal Governments</a:t>
            </a:r>
          </a:p>
          <a:p>
            <a:endParaRPr lang="en-US" altLang="en-US" sz="1200" b="0" dirty="0"/>
          </a:p>
          <a:p>
            <a:r>
              <a:rPr lang="en-US" altLang="en-US" sz="1200" dirty="0"/>
              <a:t>23 U.S.C. §202 (a)(9)</a:t>
            </a:r>
          </a:p>
          <a:p>
            <a:pPr lvl="1"/>
            <a:r>
              <a:rPr lang="en-US" altLang="en-US" sz="1000" dirty="0"/>
              <a:t>The cooperation of states, counties, or other local subdivisions may be accepted in construction and improvement of a Tribal Transportation facility</a:t>
            </a:r>
          </a:p>
          <a:p>
            <a:pPr lvl="1"/>
            <a:r>
              <a:rPr lang="en-US" altLang="en-US" sz="1000" dirty="0"/>
              <a:t>Any funds received from a state, county or local subdivision shall be credited to appropriations available for the tribal transportation program.</a:t>
            </a:r>
          </a:p>
          <a:p>
            <a:pPr lvl="1"/>
            <a:r>
              <a:rPr lang="en-US" altLang="en-US" sz="1000" dirty="0"/>
              <a:t>25 CFR §170.627 requires an agreement among Tribe, State and BIA/FHWA describing source and use of funds – a model agreement is now available.</a:t>
            </a:r>
          </a:p>
          <a:p>
            <a:pPr lvl="1">
              <a:buFont typeface="Wingdings" pitchFamily="2" charset="2"/>
              <a:buNone/>
            </a:pPr>
            <a:endParaRPr lang="en-US" altLang="en-US" sz="1000" dirty="0"/>
          </a:p>
          <a:p>
            <a:r>
              <a:rPr lang="en-US" altLang="en-US" sz="1200" dirty="0"/>
              <a:t>Tribe Receives Funds in Same Manner as TTP Funds</a:t>
            </a:r>
          </a:p>
          <a:p>
            <a:pPr lvl="1"/>
            <a:r>
              <a:rPr lang="en-US" altLang="en-US" sz="1000" dirty="0"/>
              <a:t>Intergovernmental Fund Transfer Agreement</a:t>
            </a:r>
          </a:p>
          <a:p>
            <a:pPr lvl="1"/>
            <a:r>
              <a:rPr lang="en-US" altLang="en-US" sz="1000" dirty="0"/>
              <a:t>Scope of Work Must be Defined!</a:t>
            </a:r>
          </a:p>
          <a:p>
            <a:pPr lvl="1"/>
            <a:r>
              <a:rPr lang="en-US" altLang="en-US" sz="1000" dirty="0"/>
              <a:t>Oversight transferred from State to BIA</a:t>
            </a:r>
          </a:p>
          <a:p>
            <a:pPr lvl="1"/>
            <a:r>
              <a:rPr lang="en-US" altLang="en-US" sz="1000" dirty="0"/>
              <a:t>Tribe responsible for performance in full compliance with plans and specs</a:t>
            </a:r>
          </a:p>
          <a:p>
            <a:pPr lvl="1"/>
            <a:endParaRPr lang="en-US" altLang="en-US" sz="1000" dirty="0"/>
          </a:p>
          <a:p>
            <a:r>
              <a:rPr lang="en-US" altLang="en-US" sz="1200" dirty="0"/>
              <a:t>FY17 - Barrow Arctic Research Center Road ($3.0M)</a:t>
            </a:r>
          </a:p>
          <a:p>
            <a:pPr>
              <a:buFont typeface="Wingdings" panose="05000000000000000000" pitchFamily="2" charset="2"/>
              <a:buNone/>
            </a:pPr>
            <a:endParaRPr lang="en-US" altLang="en-US" sz="1200" dirty="0"/>
          </a:p>
          <a:p>
            <a:r>
              <a:rPr lang="en-US" altLang="en-US" sz="1200" dirty="0"/>
              <a:t>FY18 - Crooked Creek Community Streets ($2M)</a:t>
            </a:r>
          </a:p>
          <a:p>
            <a:endParaRPr lang="en-US" altLang="en-US" sz="1200" dirty="0"/>
          </a:p>
          <a:p>
            <a:r>
              <a:rPr lang="en-US" altLang="en-US" sz="1200" dirty="0"/>
              <a:t>FY19 - </a:t>
            </a:r>
            <a:r>
              <a:rPr lang="en-US" altLang="en-US" sz="1200" dirty="0" err="1"/>
              <a:t>Iqurmiut</a:t>
            </a:r>
            <a:r>
              <a:rPr lang="en-US" altLang="en-US" sz="1200" dirty="0"/>
              <a:t> Street Lighting ($7,480)</a:t>
            </a:r>
          </a:p>
          <a:p>
            <a:pPr marL="0" indent="0">
              <a:buNone/>
            </a:pPr>
            <a:endParaRPr lang="en-US" altLang="en-US" sz="1200" dirty="0"/>
          </a:p>
          <a:p>
            <a:r>
              <a:rPr lang="en-US" altLang="en-US" sz="1200" dirty="0"/>
              <a:t>FY22 – Kiana Road/Drainage Improvements </a:t>
            </a:r>
          </a:p>
          <a:p>
            <a:pPr marL="0" indent="0">
              <a:buNone/>
            </a:pPr>
            <a:endParaRPr lang="en-US" altLang="en-US" sz="1200" dirty="0"/>
          </a:p>
          <a:p>
            <a:endParaRPr lang="en-US" altLang="en-US" sz="1600" dirty="0"/>
          </a:p>
          <a:p>
            <a:endParaRPr lang="en-US" altLang="en-US" sz="1600" dirty="0"/>
          </a:p>
        </p:txBody>
      </p:sp>
      <p:sp>
        <p:nvSpPr>
          <p:cNvPr id="56324" name="Slide Number Placeholder 5">
            <a:extLst>
              <a:ext uri="{FF2B5EF4-FFF2-40B4-BE49-F238E27FC236}">
                <a16:creationId xmlns:a16="http://schemas.microsoft.com/office/drawing/2014/main" id="{4DDB490E-689B-4BAA-9C9C-05E95DB83ED8}"/>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nSpc>
                <a:spcPct val="100000"/>
              </a:lnSpc>
              <a:spcBef>
                <a:spcPct val="0"/>
              </a:spcBef>
              <a:buClrTx/>
              <a:buSzTx/>
              <a:buFontTx/>
              <a:buNone/>
            </a:pPr>
            <a:fld id="{3796C439-6A49-4810-9679-26BC93A52571}" type="slidenum">
              <a:rPr lang="en-US" altLang="en-US" sz="1000" b="0">
                <a:solidFill>
                  <a:srgbClr val="969696"/>
                </a:solidFill>
              </a:rPr>
              <a:pPr>
                <a:lnSpc>
                  <a:spcPct val="100000"/>
                </a:lnSpc>
                <a:spcBef>
                  <a:spcPct val="0"/>
                </a:spcBef>
                <a:buClrTx/>
                <a:buSzTx/>
                <a:buFontTx/>
                <a:buNone/>
              </a:pPr>
              <a:t>31</a:t>
            </a:fld>
            <a:endParaRPr lang="en-US" altLang="en-US" sz="1000" b="0">
              <a:solidFill>
                <a:schemeClr val="bg2"/>
              </a:solidFill>
            </a:endParaRPr>
          </a:p>
        </p:txBody>
      </p:sp>
      <p:pic>
        <p:nvPicPr>
          <p:cNvPr id="56325" name="Picture 6" descr="V:\Akiak E02006\5 Trip Reports, Photos\Photos\DCIM\100NIKON\DSCN0173.JPG">
            <a:extLst>
              <a:ext uri="{FF2B5EF4-FFF2-40B4-BE49-F238E27FC236}">
                <a16:creationId xmlns:a16="http://schemas.microsoft.com/office/drawing/2014/main" id="{9436FEA7-61FE-4B1D-A800-999D876F620F}"/>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713288" y="1524000"/>
            <a:ext cx="3267075" cy="2454275"/>
          </a:xfrm>
          <a:no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Picture 4" descr="\\ia.doi.net\ANC\ANCHOR~1\Data\TRANSP~1\VILLAG~1\QAGANT~1\1CONTR~1\1-9G2G~1\1-1-6C~1\1-1-6-~3\2017-0~2\Photos\Brechan Construction Photos\IMG_1698.jpg">
            <a:extLst>
              <a:ext uri="{FF2B5EF4-FFF2-40B4-BE49-F238E27FC236}">
                <a16:creationId xmlns:a16="http://schemas.microsoft.com/office/drawing/2014/main" id="{36A57F24-0755-497F-8D58-FC39A21F5433}"/>
              </a:ext>
            </a:extLst>
          </p:cNvPr>
          <p:cNvPicPr>
            <a:picLocks noGrp="1" noChangeAspect="1" noChangeArrowheads="1"/>
          </p:cNvPicPr>
          <p:nvPr>
            <p:ph sz="quarter" idx="3"/>
          </p:nvPr>
        </p:nvPicPr>
        <p:blipFill>
          <a:blip r:embed="rId6"/>
          <a:srcRect/>
          <a:stretch>
            <a:fillRect/>
          </a:stretch>
        </p:blipFill>
        <p:spPr>
          <a:xfrm>
            <a:off x="5438775" y="3656013"/>
            <a:ext cx="3282950" cy="2627312"/>
          </a:xfrm>
          <a:ln>
            <a:noFill/>
          </a:ln>
          <a:effectLst>
            <a:outerShdw blurRad="190500" algn="tl" rotWithShape="0">
              <a:srgbClr val="000000">
                <a:alpha val="70000"/>
              </a:srgbClr>
            </a:outerShdw>
          </a:effectLst>
        </p:spPr>
      </p:pic>
      <p:pic>
        <p:nvPicPr>
          <p:cNvPr id="2" name="Audio 1">
            <a:hlinkClick r:id="" action="ppaction://media"/>
            <a:extLst>
              <a:ext uri="{FF2B5EF4-FFF2-40B4-BE49-F238E27FC236}">
                <a16:creationId xmlns:a16="http://schemas.microsoft.com/office/drawing/2014/main" id="{BE3C7E2D-E476-45E0-ACE0-5763DCAA42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323E6181-1C6C-490A-9109-270E3EAD86AD}"/>
              </a:ext>
            </a:extLst>
          </p:cNvPr>
          <p:cNvSpPr>
            <a:spLocks noGrp="1"/>
          </p:cNvSpPr>
          <p:nvPr>
            <p:ph type="title"/>
          </p:nvPr>
        </p:nvSpPr>
        <p:spPr>
          <a:xfrm>
            <a:off x="1306513" y="261938"/>
            <a:ext cx="6337300" cy="658812"/>
          </a:xfrm>
        </p:spPr>
        <p:txBody>
          <a:bodyPr/>
          <a:lstStyle/>
          <a:p>
            <a:r>
              <a:rPr lang="en-US" altLang="en-US" sz="2800">
                <a:cs typeface="Arial" panose="020B0604020202020204" pitchFamily="34" charset="0"/>
              </a:rPr>
              <a:t>ERFO Program</a:t>
            </a:r>
            <a:br>
              <a:rPr lang="en-US" altLang="en-US" sz="2400">
                <a:cs typeface="Arial" panose="020B0604020202020204" pitchFamily="34" charset="0"/>
              </a:rPr>
            </a:br>
            <a:r>
              <a:rPr lang="en-US" altLang="en-US" sz="2400">
                <a:cs typeface="Arial" panose="020B0604020202020204" pitchFamily="34" charset="0"/>
              </a:rPr>
              <a:t> </a:t>
            </a:r>
            <a:r>
              <a:rPr lang="en-US" altLang="en-US" sz="1800">
                <a:cs typeface="Arial" panose="020B0604020202020204" pitchFamily="34" charset="0"/>
              </a:rPr>
              <a:t> (</a:t>
            </a:r>
            <a:r>
              <a:rPr lang="en-US" altLang="en-US" sz="1600">
                <a:cs typeface="Arial" panose="020B0604020202020204" pitchFamily="34" charset="0"/>
              </a:rPr>
              <a:t>Emergency Relief Funding for Federally Owned Roads)</a:t>
            </a:r>
            <a:endParaRPr lang="en-US" altLang="en-US" sz="1600"/>
          </a:p>
        </p:txBody>
      </p:sp>
      <p:sp>
        <p:nvSpPr>
          <p:cNvPr id="58371" name="Text Placeholder 2">
            <a:extLst>
              <a:ext uri="{FF2B5EF4-FFF2-40B4-BE49-F238E27FC236}">
                <a16:creationId xmlns:a16="http://schemas.microsoft.com/office/drawing/2014/main" id="{543D2016-8607-4384-B999-6DBB926089B2}"/>
              </a:ext>
            </a:extLst>
          </p:cNvPr>
          <p:cNvSpPr>
            <a:spLocks noGrp="1"/>
          </p:cNvSpPr>
          <p:nvPr>
            <p:ph type="body" sz="half" idx="1"/>
          </p:nvPr>
        </p:nvSpPr>
        <p:spPr>
          <a:xfrm>
            <a:off x="200025" y="1404938"/>
            <a:ext cx="4267200" cy="4891087"/>
          </a:xfrm>
          <a:ln>
            <a:noFill/>
          </a:ln>
          <a:extLst>
            <a:ext uri="{91240B29-F687-4F45-9708-019B960494DF}">
              <a14:hiddenLine xmlns:a14="http://schemas.microsoft.com/office/drawing/2010/main" w="15875">
                <a:solidFill>
                  <a:schemeClr val="tx2"/>
                </a:solidFill>
                <a:miter lim="800000"/>
                <a:headEnd/>
                <a:tailEnd/>
              </a14:hiddenLine>
            </a:ext>
          </a:extLst>
        </p:spPr>
        <p:txBody>
          <a:bodyPr/>
          <a:lstStyle/>
          <a:p>
            <a:pPr marL="285750" lvl="1" indent="-285750">
              <a:lnSpc>
                <a:spcPct val="100000"/>
              </a:lnSpc>
              <a:buFont typeface="Wingdings" pitchFamily="2" charset="2"/>
              <a:buChar char="n"/>
            </a:pPr>
            <a:r>
              <a:rPr lang="en-US" altLang="en-US" sz="1200" dirty="0">
                <a:solidFill>
                  <a:srgbClr val="006600"/>
                </a:solidFill>
              </a:rPr>
              <a:t>Notification</a:t>
            </a:r>
          </a:p>
          <a:p>
            <a:pPr marL="623888" lvl="2" indent="-285750">
              <a:lnSpc>
                <a:spcPct val="100000"/>
              </a:lnSpc>
              <a:buFont typeface="Wingdings" pitchFamily="2" charset="2"/>
              <a:buChar char="Ø"/>
            </a:pPr>
            <a:r>
              <a:rPr lang="en-US" altLang="en-US" sz="1000" dirty="0">
                <a:solidFill>
                  <a:srgbClr val="0033CC"/>
                </a:solidFill>
              </a:rPr>
              <a:t>All tribes (BIA and FHWA Tribes) should notify BIA if an event potentially qualifies for ERFO</a:t>
            </a:r>
          </a:p>
          <a:p>
            <a:pPr marL="623888" lvl="2" indent="-285750">
              <a:lnSpc>
                <a:spcPct val="100000"/>
              </a:lnSpc>
              <a:buFont typeface="Wingdings" pitchFamily="2" charset="2"/>
              <a:buChar char="Ø"/>
            </a:pPr>
            <a:r>
              <a:rPr lang="en-US" altLang="en-US" sz="1000" dirty="0">
                <a:solidFill>
                  <a:srgbClr val="0033CC"/>
                </a:solidFill>
              </a:rPr>
              <a:t>Take photographs ASAP after event</a:t>
            </a:r>
          </a:p>
          <a:p>
            <a:pPr marL="623888" lvl="2" indent="-285750">
              <a:lnSpc>
                <a:spcPct val="100000"/>
              </a:lnSpc>
              <a:buFont typeface="Wingdings" pitchFamily="2" charset="2"/>
              <a:buChar char="Ø"/>
            </a:pPr>
            <a:r>
              <a:rPr lang="en-US" altLang="en-US" sz="1000" dirty="0">
                <a:solidFill>
                  <a:srgbClr val="0033CC"/>
                </a:solidFill>
              </a:rPr>
              <a:t>AK Region ERFO Coordinator: Dawna Pearson </a:t>
            </a:r>
          </a:p>
          <a:p>
            <a:pPr marL="623888" lvl="2" indent="-285750">
              <a:lnSpc>
                <a:spcPct val="100000"/>
              </a:lnSpc>
              <a:buFont typeface="Wingdings" pitchFamily="2" charset="2"/>
              <a:buChar char="Ø"/>
            </a:pPr>
            <a:r>
              <a:rPr lang="en-US" altLang="en-US" sz="1000" dirty="0">
                <a:solidFill>
                  <a:srgbClr val="0033CC"/>
                </a:solidFill>
              </a:rPr>
              <a:t>dawna.pearson@bia.gov, (907) 271-4158</a:t>
            </a:r>
          </a:p>
          <a:p>
            <a:pPr marL="0" indent="0">
              <a:lnSpc>
                <a:spcPct val="100000"/>
              </a:lnSpc>
              <a:buFont typeface="Wingdings" panose="05000000000000000000" pitchFamily="2" charset="2"/>
              <a:buNone/>
            </a:pPr>
            <a:endParaRPr lang="en-US" altLang="en-US" sz="1100" dirty="0"/>
          </a:p>
          <a:p>
            <a:pPr marL="285750" lvl="1" indent="-285750">
              <a:lnSpc>
                <a:spcPct val="100000"/>
              </a:lnSpc>
              <a:buFont typeface="Wingdings" pitchFamily="2" charset="2"/>
              <a:buChar char="n"/>
            </a:pPr>
            <a:r>
              <a:rPr lang="en-US" altLang="en-US" sz="1200" dirty="0">
                <a:solidFill>
                  <a:srgbClr val="006600"/>
                </a:solidFill>
              </a:rPr>
              <a:t>Damage Threshold</a:t>
            </a:r>
          </a:p>
          <a:p>
            <a:pPr marL="623888" lvl="2" indent="-285750">
              <a:lnSpc>
                <a:spcPct val="100000"/>
              </a:lnSpc>
              <a:buFont typeface="Wingdings" pitchFamily="2" charset="2"/>
              <a:buChar char="Ø"/>
            </a:pPr>
            <a:r>
              <a:rPr lang="en-US" altLang="en-US" sz="1000" dirty="0">
                <a:solidFill>
                  <a:srgbClr val="0033CC"/>
                </a:solidFill>
              </a:rPr>
              <a:t>$700,000 total for one disaster event to qualify</a:t>
            </a:r>
          </a:p>
          <a:p>
            <a:pPr marL="623888" lvl="2" indent="-285750">
              <a:lnSpc>
                <a:spcPct val="100000"/>
              </a:lnSpc>
              <a:buFont typeface="Wingdings" pitchFamily="2" charset="2"/>
              <a:buChar char="Ø"/>
            </a:pPr>
            <a:r>
              <a:rPr lang="en-US" altLang="en-US" sz="1000" dirty="0">
                <a:solidFill>
                  <a:srgbClr val="0033CC"/>
                </a:solidFill>
              </a:rPr>
              <a:t>$5,000 each site to qualify within the disaster event</a:t>
            </a:r>
          </a:p>
          <a:p>
            <a:pPr marL="623888" lvl="2" indent="-285750">
              <a:lnSpc>
                <a:spcPct val="100000"/>
              </a:lnSpc>
              <a:buFont typeface="Wingdings" pitchFamily="2" charset="2"/>
              <a:buChar char="Ø"/>
            </a:pPr>
            <a:r>
              <a:rPr lang="en-US" altLang="en-US" sz="1000" dirty="0">
                <a:solidFill>
                  <a:srgbClr val="0033CC"/>
                </a:solidFill>
              </a:rPr>
              <a:t>ERFO restores to pre-disaster conditions</a:t>
            </a:r>
          </a:p>
          <a:p>
            <a:pPr marL="285750" lvl="1" indent="-285750">
              <a:lnSpc>
                <a:spcPct val="100000"/>
              </a:lnSpc>
            </a:pPr>
            <a:endParaRPr lang="en-US" altLang="en-US" sz="1100" dirty="0">
              <a:solidFill>
                <a:srgbClr val="006600"/>
              </a:solidFill>
            </a:endParaRPr>
          </a:p>
          <a:p>
            <a:pPr marL="285750" lvl="1" indent="-285750">
              <a:lnSpc>
                <a:spcPct val="100000"/>
              </a:lnSpc>
              <a:buFont typeface="Wingdings" pitchFamily="2" charset="2"/>
              <a:buChar char="n"/>
            </a:pPr>
            <a:r>
              <a:rPr lang="en-US" altLang="en-US" sz="1200" dirty="0">
                <a:solidFill>
                  <a:srgbClr val="006600"/>
                </a:solidFill>
              </a:rPr>
              <a:t>Ownership of TTP Routes</a:t>
            </a:r>
          </a:p>
          <a:p>
            <a:pPr marL="623888" lvl="2" indent="-285750">
              <a:lnSpc>
                <a:spcPct val="100000"/>
              </a:lnSpc>
              <a:buFont typeface="Wingdings" pitchFamily="2" charset="2"/>
              <a:buChar char="Ø"/>
            </a:pPr>
            <a:r>
              <a:rPr lang="en-US" altLang="en-US" sz="1000" dirty="0">
                <a:solidFill>
                  <a:srgbClr val="0033CC"/>
                </a:solidFill>
              </a:rPr>
              <a:t>Must be in the National Tribal Transportation Facility Inventory for a tribe to qualify as an ERFO recipient </a:t>
            </a:r>
          </a:p>
          <a:p>
            <a:pPr marL="285750" lvl="1" indent="-285750">
              <a:lnSpc>
                <a:spcPct val="100000"/>
              </a:lnSpc>
              <a:buFont typeface="Wingdings" pitchFamily="2" charset="2"/>
              <a:buNone/>
            </a:pPr>
            <a:endParaRPr lang="en-US" altLang="en-US" sz="1200" dirty="0">
              <a:solidFill>
                <a:srgbClr val="006600"/>
              </a:solidFill>
            </a:endParaRPr>
          </a:p>
          <a:p>
            <a:pPr marL="285750" lvl="1" indent="-285750">
              <a:lnSpc>
                <a:spcPct val="100000"/>
              </a:lnSpc>
              <a:buFont typeface="Wingdings" pitchFamily="2" charset="2"/>
              <a:buChar char="n"/>
            </a:pPr>
            <a:r>
              <a:rPr lang="en-US" altLang="en-US" sz="1200" dirty="0">
                <a:solidFill>
                  <a:srgbClr val="006600"/>
                </a:solidFill>
              </a:rPr>
              <a:t>BIA/FLH Actions</a:t>
            </a:r>
          </a:p>
          <a:p>
            <a:pPr marL="623888" lvl="2" indent="-285750">
              <a:lnSpc>
                <a:spcPct val="100000"/>
              </a:lnSpc>
              <a:buFont typeface="Wingdings" pitchFamily="2" charset="2"/>
              <a:buChar char="Ø"/>
            </a:pPr>
            <a:r>
              <a:rPr lang="en-US" altLang="en-US" sz="1000" dirty="0">
                <a:solidFill>
                  <a:srgbClr val="0033CC"/>
                </a:solidFill>
              </a:rPr>
              <a:t>BIA files NOI with FLH to start ERFO process</a:t>
            </a:r>
          </a:p>
          <a:p>
            <a:pPr marL="623888" lvl="2" indent="-285750">
              <a:lnSpc>
                <a:spcPct val="100000"/>
              </a:lnSpc>
              <a:buFont typeface="Wingdings" pitchFamily="2" charset="2"/>
              <a:buChar char="Ø"/>
            </a:pPr>
            <a:r>
              <a:rPr lang="en-US" altLang="en-US" sz="1000" dirty="0">
                <a:solidFill>
                  <a:srgbClr val="0033CC"/>
                </a:solidFill>
              </a:rPr>
              <a:t>BIA/FLH complete Damage Survey Reports (DSRs)</a:t>
            </a:r>
          </a:p>
          <a:p>
            <a:pPr marL="623888" lvl="2" indent="-285750">
              <a:lnSpc>
                <a:spcPct val="100000"/>
              </a:lnSpc>
              <a:buFont typeface="Wingdings" pitchFamily="2" charset="2"/>
              <a:buChar char="Ø"/>
            </a:pPr>
            <a:r>
              <a:rPr lang="en-US" altLang="en-US" sz="1000" dirty="0">
                <a:solidFill>
                  <a:srgbClr val="0033CC"/>
                </a:solidFill>
              </a:rPr>
              <a:t>BIA Submits Program of Projects (POP) to FLH</a:t>
            </a:r>
          </a:p>
          <a:p>
            <a:pPr marL="623888" lvl="2" indent="-285750">
              <a:lnSpc>
                <a:spcPct val="100000"/>
              </a:lnSpc>
              <a:buFont typeface="Wingdings" pitchFamily="2" charset="2"/>
              <a:buChar char="Ø"/>
            </a:pPr>
            <a:r>
              <a:rPr lang="en-US" altLang="en-US" sz="1000" dirty="0">
                <a:solidFill>
                  <a:srgbClr val="0033CC"/>
                </a:solidFill>
              </a:rPr>
              <a:t>FLH approves POP, establishes funding limit</a:t>
            </a:r>
          </a:p>
          <a:p>
            <a:pPr marL="623888" lvl="2" indent="-285750">
              <a:lnSpc>
                <a:spcPct val="100000"/>
              </a:lnSpc>
              <a:buFont typeface="Wingdings" pitchFamily="2" charset="2"/>
              <a:buChar char="Ø"/>
            </a:pPr>
            <a:r>
              <a:rPr lang="en-US" altLang="en-US" sz="1000" dirty="0">
                <a:solidFill>
                  <a:srgbClr val="0033CC"/>
                </a:solidFill>
              </a:rPr>
              <a:t>BIA transfers funds via G2Gs, PL 93-638 contracts</a:t>
            </a:r>
          </a:p>
          <a:p>
            <a:pPr marL="623888" lvl="2" indent="-285750">
              <a:lnSpc>
                <a:spcPct val="100000"/>
              </a:lnSpc>
              <a:buFont typeface="Wingdings" pitchFamily="2" charset="2"/>
              <a:buChar char="Ø"/>
            </a:pPr>
            <a:r>
              <a:rPr lang="en-US" altLang="en-US" sz="1000" dirty="0">
                <a:solidFill>
                  <a:srgbClr val="0033CC"/>
                </a:solidFill>
              </a:rPr>
              <a:t>BIA/FLH monitor work and submit status reports</a:t>
            </a:r>
          </a:p>
          <a:p>
            <a:pPr marL="285750" lvl="1" indent="-285750">
              <a:lnSpc>
                <a:spcPct val="100000"/>
              </a:lnSpc>
            </a:pPr>
            <a:endParaRPr lang="en-US" altLang="en-US" sz="1000" dirty="0"/>
          </a:p>
          <a:p>
            <a:pPr marL="0" indent="0">
              <a:lnSpc>
                <a:spcPct val="100000"/>
              </a:lnSpc>
            </a:pPr>
            <a:endParaRPr lang="en-US" altLang="en-US" sz="1100" dirty="0"/>
          </a:p>
        </p:txBody>
      </p:sp>
      <p:sp>
        <p:nvSpPr>
          <p:cNvPr id="58372" name="Slide Number Placeholder 5">
            <a:extLst>
              <a:ext uri="{FF2B5EF4-FFF2-40B4-BE49-F238E27FC236}">
                <a16:creationId xmlns:a16="http://schemas.microsoft.com/office/drawing/2014/main" id="{ACF6EBEE-6F6A-4233-A34D-09A5733BF56B}"/>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nSpc>
                <a:spcPct val="100000"/>
              </a:lnSpc>
              <a:spcBef>
                <a:spcPct val="0"/>
              </a:spcBef>
              <a:buClrTx/>
              <a:buSzTx/>
              <a:buFontTx/>
              <a:buNone/>
            </a:pPr>
            <a:fld id="{0D979F1E-17D6-4DF0-BFEB-88B94C5D4890}" type="slidenum">
              <a:rPr lang="en-US" altLang="en-US" sz="1000" b="0">
                <a:solidFill>
                  <a:srgbClr val="969696"/>
                </a:solidFill>
              </a:rPr>
              <a:pPr>
                <a:lnSpc>
                  <a:spcPct val="100000"/>
                </a:lnSpc>
                <a:spcBef>
                  <a:spcPct val="0"/>
                </a:spcBef>
                <a:buClrTx/>
                <a:buSzTx/>
                <a:buFontTx/>
                <a:buNone/>
              </a:pPr>
              <a:t>32</a:t>
            </a:fld>
            <a:endParaRPr lang="en-US" altLang="en-US" sz="1000" b="0">
              <a:solidFill>
                <a:schemeClr val="bg2"/>
              </a:solidFill>
            </a:endParaRPr>
          </a:p>
        </p:txBody>
      </p:sp>
      <p:pic>
        <p:nvPicPr>
          <p:cNvPr id="58373" name="Picture 2">
            <a:extLst>
              <a:ext uri="{FF2B5EF4-FFF2-40B4-BE49-F238E27FC236}">
                <a16:creationId xmlns:a16="http://schemas.microsoft.com/office/drawing/2014/main" id="{AE8F2986-548B-4AA2-9C79-72B86C1FEE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7725" y="1290638"/>
            <a:ext cx="4259263" cy="244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A picture containing outdoor, ground, mountain, nature&#10;&#10;Description automatically generated">
            <a:extLst>
              <a:ext uri="{FF2B5EF4-FFF2-40B4-BE49-F238E27FC236}">
                <a16:creationId xmlns:a16="http://schemas.microsoft.com/office/drawing/2014/main" id="{8BE14F84-7C78-4AE1-95AB-272A386EA8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1242" y="3850481"/>
            <a:ext cx="2604214" cy="1953160"/>
          </a:xfrm>
          <a:prstGeom prst="rect">
            <a:avLst/>
          </a:prstGeom>
          <a:noFill/>
          <a:ln w="9525">
            <a:noFill/>
            <a:miter lim="800000"/>
            <a:headEnd/>
            <a:tailEnd/>
          </a:ln>
          <a:effectLst>
            <a:outerShdw blurRad="190500" algn="tl" rotWithShape="0">
              <a:srgbClr val="000000">
                <a:alpha val="70000"/>
              </a:srgbClr>
            </a:outerShdw>
          </a:effec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D074E97C-EAB8-4E27-BF25-952B93D5529E}"/>
              </a:ext>
            </a:extLst>
          </p:cNvPr>
          <p:cNvSpPr>
            <a:spLocks noGrp="1"/>
          </p:cNvSpPr>
          <p:nvPr>
            <p:ph type="title"/>
          </p:nvPr>
        </p:nvSpPr>
        <p:spPr>
          <a:xfrm>
            <a:off x="1306513" y="312738"/>
            <a:ext cx="6337300" cy="658812"/>
          </a:xfrm>
        </p:spPr>
        <p:txBody>
          <a:bodyPr/>
          <a:lstStyle/>
          <a:p>
            <a:br>
              <a:rPr lang="en-US" altLang="en-US" dirty="0"/>
            </a:br>
            <a:br>
              <a:rPr lang="en-US" altLang="en-US" dirty="0"/>
            </a:br>
            <a:r>
              <a:rPr lang="en-US" altLang="en-US" dirty="0"/>
              <a:t>Excess Federal Property</a:t>
            </a:r>
            <a:br>
              <a:rPr lang="en-US" altLang="en-US" dirty="0"/>
            </a:br>
            <a:br>
              <a:rPr lang="en-US" altLang="en-US" sz="4000" dirty="0"/>
            </a:br>
            <a:endParaRPr lang="en-US" altLang="en-US" sz="4000" dirty="0"/>
          </a:p>
        </p:txBody>
      </p:sp>
      <p:sp>
        <p:nvSpPr>
          <p:cNvPr id="62467" name="Slide Number Placeholder 5">
            <a:extLst>
              <a:ext uri="{FF2B5EF4-FFF2-40B4-BE49-F238E27FC236}">
                <a16:creationId xmlns:a16="http://schemas.microsoft.com/office/drawing/2014/main" id="{CFDEAA7B-AE97-4EC6-A19F-B9DAF0CC2C3E}"/>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nSpc>
                <a:spcPct val="100000"/>
              </a:lnSpc>
              <a:spcBef>
                <a:spcPct val="0"/>
              </a:spcBef>
              <a:buClrTx/>
              <a:buSzTx/>
              <a:buFontTx/>
              <a:buNone/>
            </a:pPr>
            <a:fld id="{ACE61D12-DF5A-434F-8CCB-0988D969D210}" type="slidenum">
              <a:rPr lang="en-US" altLang="en-US" sz="1000" b="0">
                <a:solidFill>
                  <a:srgbClr val="969696"/>
                </a:solidFill>
              </a:rPr>
              <a:pPr>
                <a:lnSpc>
                  <a:spcPct val="100000"/>
                </a:lnSpc>
                <a:spcBef>
                  <a:spcPct val="0"/>
                </a:spcBef>
                <a:buClrTx/>
                <a:buSzTx/>
                <a:buFontTx/>
                <a:buNone/>
              </a:pPr>
              <a:t>33</a:t>
            </a:fld>
            <a:endParaRPr lang="en-US" altLang="en-US" sz="1000" b="0">
              <a:solidFill>
                <a:schemeClr val="bg2"/>
              </a:solidFill>
            </a:endParaRPr>
          </a:p>
        </p:txBody>
      </p:sp>
      <p:sp>
        <p:nvSpPr>
          <p:cNvPr id="35843" name="Content Placeholder 2">
            <a:extLst>
              <a:ext uri="{FF2B5EF4-FFF2-40B4-BE49-F238E27FC236}">
                <a16:creationId xmlns:a16="http://schemas.microsoft.com/office/drawing/2014/main" id="{F063FEA7-E6D2-4F0B-ABC8-64593BF424CB}"/>
              </a:ext>
            </a:extLst>
          </p:cNvPr>
          <p:cNvSpPr>
            <a:spLocks noGrp="1"/>
          </p:cNvSpPr>
          <p:nvPr>
            <p:ph sz="half" idx="1"/>
          </p:nvPr>
        </p:nvSpPr>
        <p:spPr>
          <a:xfrm>
            <a:off x="200025" y="1077896"/>
            <a:ext cx="4267200" cy="5218566"/>
          </a:xfrm>
          <a:noFill/>
          <a:ln>
            <a:noFill/>
          </a:ln>
          <a:effectLst>
            <a:softEdge rad="112500"/>
          </a:effectLst>
        </p:spPr>
        <p:txBody>
          <a:bodyPr/>
          <a:lstStyle>
            <a:lvl1pPr eaLnBrk="0" hangingPunct="0">
              <a:defRPr sz="1400">
                <a:solidFill>
                  <a:schemeClr val="tx1"/>
                </a:solidFill>
                <a:latin typeface="Arial" charset="0"/>
                <a:cs typeface="Arial" charset="0"/>
              </a:defRPr>
            </a:lvl1pPr>
            <a:lvl2pPr marL="688975" indent="-282575" eaLnBrk="0" hangingPunct="0">
              <a:defRPr sz="1400">
                <a:solidFill>
                  <a:schemeClr val="tx1"/>
                </a:solidFill>
                <a:latin typeface="Arial" charset="0"/>
                <a:cs typeface="Arial" charset="0"/>
              </a:defRPr>
            </a:lvl2pPr>
            <a:lvl3pPr marL="1027113" indent="-223838" eaLnBrk="0" hangingPunct="0">
              <a:defRPr sz="1400">
                <a:solidFill>
                  <a:schemeClr val="tx1"/>
                </a:solidFill>
                <a:latin typeface="Arial" charset="0"/>
                <a:cs typeface="Arial" charset="0"/>
              </a:defRPr>
            </a:lvl3pPr>
            <a:lvl4pPr marL="911225"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marL="0" indent="0">
              <a:buFont typeface="Wingdings" panose="05000000000000000000" pitchFamily="2" charset="2"/>
              <a:buNone/>
              <a:defRPr/>
            </a:pPr>
            <a:r>
              <a:rPr lang="en-US" altLang="en-US" sz="1100" dirty="0">
                <a:solidFill>
                  <a:srgbClr val="006600"/>
                </a:solidFill>
              </a:rPr>
              <a:t> </a:t>
            </a:r>
          </a:p>
          <a:p>
            <a:pPr marL="0" indent="0">
              <a:defRPr/>
            </a:pPr>
            <a:r>
              <a:rPr lang="en-US" altLang="en-US" dirty="0">
                <a:solidFill>
                  <a:srgbClr val="006600"/>
                </a:solidFill>
              </a:rPr>
              <a:t> </a:t>
            </a:r>
            <a:r>
              <a:rPr lang="en-US" altLang="en-US" dirty="0" err="1">
                <a:solidFill>
                  <a:srgbClr val="006600"/>
                </a:solidFill>
              </a:rPr>
              <a:t>GSAXcess</a:t>
            </a:r>
            <a:r>
              <a:rPr lang="en-US" altLang="en-US" dirty="0">
                <a:solidFill>
                  <a:srgbClr val="006600"/>
                </a:solidFill>
              </a:rPr>
              <a:t> Website</a:t>
            </a:r>
          </a:p>
          <a:p>
            <a:pPr marL="0" indent="0">
              <a:defRPr/>
            </a:pPr>
            <a:r>
              <a:rPr lang="en-US" altLang="en-US" dirty="0">
                <a:solidFill>
                  <a:srgbClr val="006600"/>
                </a:solidFill>
              </a:rPr>
              <a:t> GSA Activity Address Code (AAC)</a:t>
            </a:r>
          </a:p>
          <a:p>
            <a:pPr lvl="1">
              <a:defRPr/>
            </a:pPr>
            <a:endParaRPr lang="en-US" altLang="en-US" dirty="0">
              <a:solidFill>
                <a:srgbClr val="0033CC"/>
              </a:solidFill>
            </a:endParaRPr>
          </a:p>
          <a:p>
            <a:pPr marL="0" indent="0">
              <a:defRPr/>
            </a:pPr>
            <a:r>
              <a:rPr lang="en-US" altLang="en-US" dirty="0">
                <a:solidFill>
                  <a:srgbClr val="006600"/>
                </a:solidFill>
              </a:rPr>
              <a:t> Eligibility based on Contract, Compact, or 	Program Agreement</a:t>
            </a:r>
          </a:p>
          <a:p>
            <a:pPr lvl="1">
              <a:defRPr/>
            </a:pPr>
            <a:endParaRPr lang="en-US" altLang="en-US" dirty="0">
              <a:solidFill>
                <a:srgbClr val="0033CC"/>
              </a:solidFill>
            </a:endParaRPr>
          </a:p>
          <a:p>
            <a:pPr marL="0" indent="0">
              <a:defRPr/>
            </a:pPr>
            <a:r>
              <a:rPr lang="en-US" altLang="en-US" dirty="0">
                <a:solidFill>
                  <a:srgbClr val="006600"/>
                </a:solidFill>
              </a:rPr>
              <a:t> Vehicle Registration – Certificate to Obtain 	Title</a:t>
            </a:r>
          </a:p>
          <a:p>
            <a:pPr lvl="1">
              <a:defRPr/>
            </a:pPr>
            <a:endParaRPr lang="en-US" altLang="en-US" dirty="0">
              <a:solidFill>
                <a:srgbClr val="0033CC"/>
              </a:solidFill>
            </a:endParaRPr>
          </a:p>
          <a:p>
            <a:pPr marL="0" indent="0">
              <a:defRPr/>
            </a:pPr>
            <a:r>
              <a:rPr lang="en-US" altLang="en-US" dirty="0">
                <a:solidFill>
                  <a:srgbClr val="006600"/>
                </a:solidFill>
              </a:rPr>
              <a:t> Visit GSA’s Federal Excess Property website for</a:t>
            </a:r>
          </a:p>
          <a:p>
            <a:pPr marL="0" indent="0">
              <a:buFont typeface="Wingdings" panose="05000000000000000000" pitchFamily="2" charset="2"/>
              <a:buNone/>
              <a:defRPr/>
            </a:pPr>
            <a:r>
              <a:rPr lang="en-US" altLang="en-US" dirty="0">
                <a:solidFill>
                  <a:srgbClr val="006600"/>
                </a:solidFill>
              </a:rPr>
              <a:t>    information and training:  </a:t>
            </a:r>
            <a:r>
              <a:rPr lang="en-US" altLang="en-US" dirty="0">
                <a:solidFill>
                  <a:srgbClr val="0033CC"/>
                </a:solidFill>
                <a:hlinkClick r:id="rId3"/>
              </a:rPr>
              <a:t>https://gsaxcess.gov/</a:t>
            </a:r>
            <a:endParaRPr lang="en-US" altLang="en-US" dirty="0">
              <a:solidFill>
                <a:srgbClr val="0033CC"/>
              </a:solidFill>
            </a:endParaRPr>
          </a:p>
          <a:p>
            <a:pPr marL="0" indent="0">
              <a:buFont typeface="Wingdings" panose="05000000000000000000" pitchFamily="2" charset="2"/>
              <a:buNone/>
              <a:defRPr/>
            </a:pPr>
            <a:endParaRPr lang="en-US" altLang="en-US" dirty="0">
              <a:solidFill>
                <a:srgbClr val="0033CC"/>
              </a:solidFill>
            </a:endParaRPr>
          </a:p>
          <a:p>
            <a:pPr marL="0" indent="0">
              <a:defRPr/>
            </a:pPr>
            <a:r>
              <a:rPr lang="en-US" altLang="en-US" dirty="0">
                <a:solidFill>
                  <a:srgbClr val="006600"/>
                </a:solidFill>
              </a:rPr>
              <a:t>GSA Auto Choice – tribes can purchase new vehicles and equipment at the government rate</a:t>
            </a:r>
            <a:endParaRPr lang="en-US" altLang="en-US" dirty="0">
              <a:solidFill>
                <a:srgbClr val="0033CC"/>
              </a:solidFill>
            </a:endParaRPr>
          </a:p>
          <a:p>
            <a:pPr lvl="1">
              <a:buFont typeface="Wingdings" panose="05000000000000000000" pitchFamily="2" charset="2"/>
              <a:buNone/>
              <a:defRPr/>
            </a:pPr>
            <a:endParaRPr lang="en-US" altLang="en-US" dirty="0">
              <a:solidFill>
                <a:srgbClr val="0033CC"/>
              </a:solidFill>
            </a:endParaRPr>
          </a:p>
          <a:p>
            <a:pPr marL="0" indent="0">
              <a:defRPr/>
            </a:pPr>
            <a:r>
              <a:rPr lang="en-US" altLang="en-US" dirty="0">
                <a:solidFill>
                  <a:srgbClr val="006600"/>
                </a:solidFill>
              </a:rPr>
              <a:t> Property Management       </a:t>
            </a:r>
          </a:p>
          <a:p>
            <a:pPr lvl="1">
              <a:defRPr/>
            </a:pPr>
            <a:r>
              <a:rPr lang="en-US" altLang="en-US" dirty="0">
                <a:solidFill>
                  <a:srgbClr val="0033CC"/>
                </a:solidFill>
              </a:rPr>
              <a:t>Glenn </a:t>
            </a:r>
            <a:r>
              <a:rPr lang="en-US" altLang="en-US" dirty="0" err="1">
                <a:solidFill>
                  <a:srgbClr val="0033CC"/>
                </a:solidFill>
              </a:rPr>
              <a:t>Ivanoff</a:t>
            </a:r>
            <a:endParaRPr lang="en-US" altLang="en-US" dirty="0">
              <a:solidFill>
                <a:srgbClr val="0033CC"/>
              </a:solidFill>
            </a:endParaRPr>
          </a:p>
          <a:p>
            <a:pPr marL="744538" lvl="2" indent="0">
              <a:buNone/>
              <a:defRPr/>
            </a:pPr>
            <a:r>
              <a:rPr lang="en-US" altLang="en-US" dirty="0">
                <a:solidFill>
                  <a:srgbClr val="0033CC"/>
                </a:solidFill>
              </a:rPr>
              <a:t>(907) 271-4508</a:t>
            </a:r>
          </a:p>
          <a:p>
            <a:pPr marL="744538" lvl="2" indent="0">
              <a:buNone/>
              <a:defRPr/>
            </a:pPr>
            <a:r>
              <a:rPr lang="en-US" altLang="en-US" dirty="0">
                <a:solidFill>
                  <a:srgbClr val="0033CC"/>
                </a:solidFill>
              </a:rPr>
              <a:t>glenn.ivanoff@bia.gov</a:t>
            </a:r>
          </a:p>
          <a:p>
            <a:pPr lvl="1">
              <a:buFont typeface="Wingdings" panose="05000000000000000000" pitchFamily="2" charset="2"/>
              <a:buNone/>
              <a:defRPr/>
            </a:pPr>
            <a:r>
              <a:rPr lang="en-US" altLang="en-US" sz="900" dirty="0">
                <a:solidFill>
                  <a:srgbClr val="0033CC"/>
                </a:solidFill>
              </a:rPr>
              <a:t>	</a:t>
            </a:r>
          </a:p>
          <a:p>
            <a:pPr marL="0" indent="0">
              <a:defRPr/>
            </a:pPr>
            <a:endParaRPr lang="en-US" altLang="en-US" sz="1300" dirty="0">
              <a:solidFill>
                <a:srgbClr val="006600"/>
              </a:solidFill>
            </a:endParaRPr>
          </a:p>
          <a:p>
            <a:pPr marL="0" indent="0">
              <a:buFont typeface="Wingdings" panose="05000000000000000000" pitchFamily="2" charset="2"/>
              <a:buNone/>
              <a:defRPr/>
            </a:pPr>
            <a:r>
              <a:rPr lang="en-US" altLang="en-US" sz="1100" dirty="0">
                <a:solidFill>
                  <a:srgbClr val="006600"/>
                </a:solidFill>
              </a:rPr>
              <a:t> </a:t>
            </a:r>
          </a:p>
        </p:txBody>
      </p:sp>
      <p:pic>
        <p:nvPicPr>
          <p:cNvPr id="8" name="Picture 7" descr="H:\Transportation\BIA Equipment Donation List\New Folder\BIA EQUIPMENT 569.jpg">
            <a:extLst>
              <a:ext uri="{FF2B5EF4-FFF2-40B4-BE49-F238E27FC236}">
                <a16:creationId xmlns:a16="http://schemas.microsoft.com/office/drawing/2014/main" id="{3CAE9CCC-82AD-49FA-B7FB-0A94F51F1148}"/>
              </a:ext>
            </a:extLst>
          </p:cNvPr>
          <p:cNvPicPr>
            <a:picLocks noChangeAspect="1" noChangeArrowheads="1"/>
          </p:cNvPicPr>
          <p:nvPr/>
        </p:nvPicPr>
        <p:blipFill>
          <a:blip r:embed="rId4" cstate="print"/>
          <a:srcRect/>
          <a:stretch>
            <a:fillRect/>
          </a:stretch>
        </p:blipFill>
        <p:spPr bwMode="auto">
          <a:xfrm>
            <a:off x="4622400" y="1225849"/>
            <a:ext cx="4046400" cy="2726066"/>
          </a:xfrm>
          <a:prstGeom prst="rect">
            <a:avLst/>
          </a:prstGeom>
          <a:ln>
            <a:noFill/>
          </a:ln>
          <a:effectLst>
            <a:softEdge rad="112500"/>
          </a:effectLst>
        </p:spPr>
      </p:pic>
      <p:pic>
        <p:nvPicPr>
          <p:cNvPr id="9" name="Picture 3" descr="H:\Transportation\BIA Equipment Donation List\New Folder\BIA EQUIPMENT 387.jpg">
            <a:extLst>
              <a:ext uri="{FF2B5EF4-FFF2-40B4-BE49-F238E27FC236}">
                <a16:creationId xmlns:a16="http://schemas.microsoft.com/office/drawing/2014/main" id="{E6AB67C4-B051-4FCE-B4AF-BBFDBC6DBDDD}"/>
              </a:ext>
            </a:extLst>
          </p:cNvPr>
          <p:cNvPicPr>
            <a:picLocks noChangeAspect="1" noChangeArrowheads="1"/>
          </p:cNvPicPr>
          <p:nvPr/>
        </p:nvPicPr>
        <p:blipFill>
          <a:blip r:embed="rId5" cstate="print"/>
          <a:srcRect/>
          <a:stretch>
            <a:fillRect/>
          </a:stretch>
        </p:blipFill>
        <p:spPr bwMode="auto">
          <a:xfrm>
            <a:off x="4622401" y="3914234"/>
            <a:ext cx="4046400" cy="2569210"/>
          </a:xfrm>
          <a:prstGeom prst="rect">
            <a:avLst/>
          </a:prstGeom>
          <a:ln>
            <a:noFill/>
          </a:ln>
          <a:effectLst>
            <a:softEdge rad="112500"/>
          </a:effectLst>
        </p:spPr>
      </p:pic>
      <p:pic>
        <p:nvPicPr>
          <p:cNvPr id="62473" name="Picture 9">
            <a:extLst>
              <a:ext uri="{FF2B5EF4-FFF2-40B4-BE49-F238E27FC236}">
                <a16:creationId xmlns:a16="http://schemas.microsoft.com/office/drawing/2014/main" id="{A97C7D84-1BDC-41D8-8319-62527AF7CB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5275" y="1366838"/>
            <a:ext cx="187960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90935B2A-1B57-4674-AF95-B4E2A8B9AD76}"/>
              </a:ext>
            </a:extLst>
          </p:cNvPr>
          <p:cNvSpPr>
            <a:spLocks noGrp="1"/>
          </p:cNvSpPr>
          <p:nvPr>
            <p:ph type="title"/>
          </p:nvPr>
        </p:nvSpPr>
        <p:spPr>
          <a:xfrm>
            <a:off x="1335088" y="276225"/>
            <a:ext cx="6337300" cy="658813"/>
          </a:xfrm>
        </p:spPr>
        <p:txBody>
          <a:bodyPr/>
          <a:lstStyle/>
          <a:p>
            <a:r>
              <a:rPr lang="en-US" altLang="en-US" sz="2400"/>
              <a:t>“Dear Tribal Leader” Emails</a:t>
            </a:r>
          </a:p>
        </p:txBody>
      </p:sp>
      <p:sp>
        <p:nvSpPr>
          <p:cNvPr id="64515" name="Slide Number Placeholder 2">
            <a:extLst>
              <a:ext uri="{FF2B5EF4-FFF2-40B4-BE49-F238E27FC236}">
                <a16:creationId xmlns:a16="http://schemas.microsoft.com/office/drawing/2014/main" id="{4DC55F4B-B2AA-4E59-8672-34D62A48147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nSpc>
                <a:spcPct val="100000"/>
              </a:lnSpc>
              <a:spcBef>
                <a:spcPct val="0"/>
              </a:spcBef>
              <a:buClrTx/>
              <a:buSzTx/>
              <a:buFontTx/>
              <a:buNone/>
            </a:pPr>
            <a:fld id="{8E9094E0-0BCB-4E87-8F6A-14205D201B98}" type="slidenum">
              <a:rPr lang="en-US" altLang="en-US" sz="1000" b="0">
                <a:solidFill>
                  <a:srgbClr val="969696"/>
                </a:solidFill>
              </a:rPr>
              <a:pPr>
                <a:lnSpc>
                  <a:spcPct val="100000"/>
                </a:lnSpc>
                <a:spcBef>
                  <a:spcPct val="0"/>
                </a:spcBef>
                <a:buClrTx/>
                <a:buSzTx/>
                <a:buFontTx/>
                <a:buNone/>
              </a:pPr>
              <a:t>34</a:t>
            </a:fld>
            <a:endParaRPr lang="en-US" altLang="en-US" sz="1000" b="0">
              <a:solidFill>
                <a:schemeClr val="bg2"/>
              </a:solidFill>
            </a:endParaRPr>
          </a:p>
        </p:txBody>
      </p:sp>
      <p:graphicFrame>
        <p:nvGraphicFramePr>
          <p:cNvPr id="39999" name="Group 63">
            <a:extLst>
              <a:ext uri="{FF2B5EF4-FFF2-40B4-BE49-F238E27FC236}">
                <a16:creationId xmlns:a16="http://schemas.microsoft.com/office/drawing/2014/main" id="{8190A241-990C-4541-8417-8F0E39CB17CD}"/>
              </a:ext>
            </a:extLst>
          </p:cNvPr>
          <p:cNvGraphicFramePr>
            <a:graphicFrameLocks noGrp="1"/>
          </p:cNvGraphicFramePr>
          <p:nvPr>
            <p:extLst>
              <p:ext uri="{D42A27DB-BD31-4B8C-83A1-F6EECF244321}">
                <p14:modId xmlns:p14="http://schemas.microsoft.com/office/powerpoint/2010/main" val="416895627"/>
              </p:ext>
            </p:extLst>
          </p:nvPr>
        </p:nvGraphicFramePr>
        <p:xfrm>
          <a:off x="407322" y="1372154"/>
          <a:ext cx="8192831" cy="4044882"/>
        </p:xfrm>
        <a:graphic>
          <a:graphicData uri="http://schemas.openxmlformats.org/drawingml/2006/table">
            <a:tbl>
              <a:tblPr/>
              <a:tblGrid>
                <a:gridCol w="1140866">
                  <a:extLst>
                    <a:ext uri="{9D8B030D-6E8A-4147-A177-3AD203B41FA5}">
                      <a16:colId xmlns:a16="http://schemas.microsoft.com/office/drawing/2014/main" val="20000"/>
                    </a:ext>
                  </a:extLst>
                </a:gridCol>
                <a:gridCol w="5520373">
                  <a:extLst>
                    <a:ext uri="{9D8B030D-6E8A-4147-A177-3AD203B41FA5}">
                      <a16:colId xmlns:a16="http://schemas.microsoft.com/office/drawing/2014/main" val="20001"/>
                    </a:ext>
                  </a:extLst>
                </a:gridCol>
                <a:gridCol w="1531592">
                  <a:extLst>
                    <a:ext uri="{9D8B030D-6E8A-4147-A177-3AD203B41FA5}">
                      <a16:colId xmlns:a16="http://schemas.microsoft.com/office/drawing/2014/main" val="20002"/>
                    </a:ext>
                  </a:extLst>
                </a:gridCol>
              </a:tblGrid>
              <a:tr h="283323">
                <a:tc>
                  <a:txBody>
                    <a:bodyPr/>
                    <a:lstStyle>
                      <a:lvl1pPr eaLnBrk="0" hangingPunct="0">
                        <a:lnSpc>
                          <a:spcPct val="85000"/>
                        </a:lnSpc>
                        <a:spcBef>
                          <a:spcPct val="20000"/>
                        </a:spcBef>
                        <a:buClr>
                          <a:schemeClr val="tx1"/>
                        </a:buClr>
                        <a:buSzPct val="80000"/>
                        <a:buFont typeface="Wingdings" pitchFamily="2" charset="2"/>
                        <a:defRPr sz="2400" b="1">
                          <a:solidFill>
                            <a:srgbClr val="006600"/>
                          </a:solidFill>
                          <a:latin typeface="Arial" charset="0"/>
                        </a:defRPr>
                      </a:lvl1pPr>
                      <a:lvl2pPr marL="742950" indent="-285750" eaLnBrk="0" hangingPunct="0">
                        <a:lnSpc>
                          <a:spcPct val="85000"/>
                        </a:lnSpc>
                        <a:spcBef>
                          <a:spcPct val="20000"/>
                        </a:spcBef>
                        <a:buClr>
                          <a:schemeClr val="tx1"/>
                        </a:buClr>
                        <a:buSzPct val="80000"/>
                        <a:buFont typeface="Wingdings" pitchFamily="2" charset="2"/>
                        <a:defRPr sz="2000" b="1">
                          <a:solidFill>
                            <a:srgbClr val="0033CC"/>
                          </a:solidFill>
                          <a:latin typeface="Arial" charset="0"/>
                        </a:defRPr>
                      </a:lvl2pPr>
                      <a:lvl3pPr marL="1143000" indent="-228600" eaLnBrk="0" hangingPunct="0">
                        <a:lnSpc>
                          <a:spcPct val="85000"/>
                        </a:lnSpc>
                        <a:spcBef>
                          <a:spcPct val="20000"/>
                        </a:spcBef>
                        <a:buClr>
                          <a:schemeClr val="tx1"/>
                        </a:buClr>
                        <a:buSzPct val="80000"/>
                        <a:buFont typeface="Wingdings" pitchFamily="2" charset="2"/>
                        <a:defRPr b="1">
                          <a:solidFill>
                            <a:schemeClr val="tx1"/>
                          </a:solidFill>
                          <a:latin typeface="Arial" charset="0"/>
                        </a:defRPr>
                      </a:lvl3pPr>
                      <a:lvl4pPr marL="1600200" indent="-228600" eaLnBrk="0" hangingPunct="0">
                        <a:spcBef>
                          <a:spcPct val="20000"/>
                        </a:spcBef>
                        <a:buClr>
                          <a:srgbClr val="003399"/>
                        </a:buClr>
                        <a:buSzPct val="80000"/>
                        <a:buFont typeface="Wingdings" pitchFamily="2" charset="2"/>
                        <a:defRPr>
                          <a:solidFill>
                            <a:schemeClr val="tx1"/>
                          </a:solidFill>
                          <a:latin typeface="Arial" charset="0"/>
                        </a:defRPr>
                      </a:lvl4pPr>
                      <a:lvl5pPr marL="2057400" indent="-228600" eaLnBrk="0" hangingPunct="0">
                        <a:spcBef>
                          <a:spcPct val="20000"/>
                        </a:spcBef>
                        <a:buClr>
                          <a:srgbClr val="003399"/>
                        </a:buClr>
                        <a:buSzPct val="80000"/>
                        <a:buFont typeface="Wingdings" pitchFamily="2" charset="2"/>
                        <a:defRPr>
                          <a:solidFill>
                            <a:schemeClr val="tx1"/>
                          </a:solidFill>
                          <a:latin typeface="Arial" charset="0"/>
                        </a:defRPr>
                      </a:lvl5pPr>
                      <a:lvl6pPr marL="2514600" indent="-228600" eaLnBrk="0" fontAlgn="base" hangingPunct="0">
                        <a:spcBef>
                          <a:spcPct val="20000"/>
                        </a:spcBef>
                        <a:spcAft>
                          <a:spcPct val="0"/>
                        </a:spcAft>
                        <a:buClr>
                          <a:srgbClr val="003399"/>
                        </a:buClr>
                        <a:buSzPct val="80000"/>
                        <a:buFont typeface="Wingdings" pitchFamily="2" charset="2"/>
                        <a:defRPr>
                          <a:solidFill>
                            <a:schemeClr val="tx1"/>
                          </a:solidFill>
                          <a:latin typeface="Arial" charset="0"/>
                        </a:defRPr>
                      </a:lvl6pPr>
                      <a:lvl7pPr marL="2971800" indent="-228600" eaLnBrk="0" fontAlgn="base" hangingPunct="0">
                        <a:spcBef>
                          <a:spcPct val="20000"/>
                        </a:spcBef>
                        <a:spcAft>
                          <a:spcPct val="0"/>
                        </a:spcAft>
                        <a:buClr>
                          <a:srgbClr val="003399"/>
                        </a:buClr>
                        <a:buSzPct val="80000"/>
                        <a:buFont typeface="Wingdings" pitchFamily="2" charset="2"/>
                        <a:defRPr>
                          <a:solidFill>
                            <a:schemeClr val="tx1"/>
                          </a:solidFill>
                          <a:latin typeface="Arial" charset="0"/>
                        </a:defRPr>
                      </a:lvl7pPr>
                      <a:lvl8pPr marL="3429000" indent="-228600" eaLnBrk="0" fontAlgn="base" hangingPunct="0">
                        <a:spcBef>
                          <a:spcPct val="20000"/>
                        </a:spcBef>
                        <a:spcAft>
                          <a:spcPct val="0"/>
                        </a:spcAft>
                        <a:buClr>
                          <a:srgbClr val="003399"/>
                        </a:buClr>
                        <a:buSzPct val="80000"/>
                        <a:buFont typeface="Wingdings" pitchFamily="2" charset="2"/>
                        <a:defRPr>
                          <a:solidFill>
                            <a:schemeClr val="tx1"/>
                          </a:solidFill>
                          <a:latin typeface="Arial" charset="0"/>
                        </a:defRPr>
                      </a:lvl8pPr>
                      <a:lvl9pPr marL="3886200" indent="-228600" eaLnBrk="0" fontAlgn="base" hangingPunct="0">
                        <a:spcBef>
                          <a:spcPct val="20000"/>
                        </a:spcBef>
                        <a:spcAft>
                          <a:spcPct val="0"/>
                        </a:spcAft>
                        <a:buClr>
                          <a:srgbClr val="003399"/>
                        </a:buClr>
                        <a:buSzPct val="80000"/>
                        <a:buFont typeface="Wingdings" pitchFamily="2" charset="2"/>
                        <a:defRPr>
                          <a:solidFill>
                            <a:schemeClr val="tx1"/>
                          </a:solidFill>
                          <a:latin typeface="Arial" charset="0"/>
                        </a:defRPr>
                      </a:lvl9p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pPr>
                      <a:r>
                        <a:rPr kumimoji="0" lang="en-US" altLang="en-US" sz="1400" b="1" i="0" u="sng" strike="noStrike" cap="none" normalizeH="0" baseline="0" dirty="0">
                          <a:ln>
                            <a:noFill/>
                          </a:ln>
                          <a:solidFill>
                            <a:srgbClr val="0033CC"/>
                          </a:solidFill>
                          <a:effectLst/>
                          <a:latin typeface="Arial" charset="0"/>
                          <a:cs typeface="Arial" charset="0"/>
                        </a:rPr>
                        <a:t>Date </a:t>
                      </a:r>
                    </a:p>
                  </a:txBody>
                  <a:tcPr marL="91439" marR="91439" marT="45687" marB="456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85000"/>
                        </a:lnSpc>
                        <a:spcBef>
                          <a:spcPct val="20000"/>
                        </a:spcBef>
                        <a:buClr>
                          <a:schemeClr val="tx1"/>
                        </a:buClr>
                        <a:buSzPct val="80000"/>
                        <a:buFont typeface="Wingdings" pitchFamily="2" charset="2"/>
                        <a:defRPr sz="2400" b="1">
                          <a:solidFill>
                            <a:srgbClr val="006600"/>
                          </a:solidFill>
                          <a:latin typeface="Arial" charset="0"/>
                        </a:defRPr>
                      </a:lvl1pPr>
                      <a:lvl2pPr marL="742950" indent="-285750" eaLnBrk="0" hangingPunct="0">
                        <a:lnSpc>
                          <a:spcPct val="85000"/>
                        </a:lnSpc>
                        <a:spcBef>
                          <a:spcPct val="20000"/>
                        </a:spcBef>
                        <a:buClr>
                          <a:schemeClr val="tx1"/>
                        </a:buClr>
                        <a:buSzPct val="80000"/>
                        <a:buFont typeface="Wingdings" pitchFamily="2" charset="2"/>
                        <a:defRPr sz="2000" b="1">
                          <a:solidFill>
                            <a:srgbClr val="0033CC"/>
                          </a:solidFill>
                          <a:latin typeface="Arial" charset="0"/>
                        </a:defRPr>
                      </a:lvl2pPr>
                      <a:lvl3pPr marL="1143000" indent="-228600" eaLnBrk="0" hangingPunct="0">
                        <a:lnSpc>
                          <a:spcPct val="85000"/>
                        </a:lnSpc>
                        <a:spcBef>
                          <a:spcPct val="20000"/>
                        </a:spcBef>
                        <a:buClr>
                          <a:schemeClr val="tx1"/>
                        </a:buClr>
                        <a:buSzPct val="80000"/>
                        <a:buFont typeface="Wingdings" pitchFamily="2" charset="2"/>
                        <a:defRPr b="1">
                          <a:solidFill>
                            <a:schemeClr val="tx1"/>
                          </a:solidFill>
                          <a:latin typeface="Arial" charset="0"/>
                        </a:defRPr>
                      </a:lvl3pPr>
                      <a:lvl4pPr marL="1600200" indent="-228600" eaLnBrk="0" hangingPunct="0">
                        <a:spcBef>
                          <a:spcPct val="20000"/>
                        </a:spcBef>
                        <a:buClr>
                          <a:srgbClr val="003399"/>
                        </a:buClr>
                        <a:buSzPct val="80000"/>
                        <a:buFont typeface="Wingdings" pitchFamily="2" charset="2"/>
                        <a:defRPr>
                          <a:solidFill>
                            <a:schemeClr val="tx1"/>
                          </a:solidFill>
                          <a:latin typeface="Arial" charset="0"/>
                        </a:defRPr>
                      </a:lvl4pPr>
                      <a:lvl5pPr marL="2057400" indent="-228600" eaLnBrk="0" hangingPunct="0">
                        <a:spcBef>
                          <a:spcPct val="20000"/>
                        </a:spcBef>
                        <a:buClr>
                          <a:srgbClr val="003399"/>
                        </a:buClr>
                        <a:buSzPct val="80000"/>
                        <a:buFont typeface="Wingdings" pitchFamily="2" charset="2"/>
                        <a:defRPr>
                          <a:solidFill>
                            <a:schemeClr val="tx1"/>
                          </a:solidFill>
                          <a:latin typeface="Arial" charset="0"/>
                        </a:defRPr>
                      </a:lvl5pPr>
                      <a:lvl6pPr marL="2514600" indent="-228600" eaLnBrk="0" fontAlgn="base" hangingPunct="0">
                        <a:spcBef>
                          <a:spcPct val="20000"/>
                        </a:spcBef>
                        <a:spcAft>
                          <a:spcPct val="0"/>
                        </a:spcAft>
                        <a:buClr>
                          <a:srgbClr val="003399"/>
                        </a:buClr>
                        <a:buSzPct val="80000"/>
                        <a:buFont typeface="Wingdings" pitchFamily="2" charset="2"/>
                        <a:defRPr>
                          <a:solidFill>
                            <a:schemeClr val="tx1"/>
                          </a:solidFill>
                          <a:latin typeface="Arial" charset="0"/>
                        </a:defRPr>
                      </a:lvl6pPr>
                      <a:lvl7pPr marL="2971800" indent="-228600" eaLnBrk="0" fontAlgn="base" hangingPunct="0">
                        <a:spcBef>
                          <a:spcPct val="20000"/>
                        </a:spcBef>
                        <a:spcAft>
                          <a:spcPct val="0"/>
                        </a:spcAft>
                        <a:buClr>
                          <a:srgbClr val="003399"/>
                        </a:buClr>
                        <a:buSzPct val="80000"/>
                        <a:buFont typeface="Wingdings" pitchFamily="2" charset="2"/>
                        <a:defRPr>
                          <a:solidFill>
                            <a:schemeClr val="tx1"/>
                          </a:solidFill>
                          <a:latin typeface="Arial" charset="0"/>
                        </a:defRPr>
                      </a:lvl7pPr>
                      <a:lvl8pPr marL="3429000" indent="-228600" eaLnBrk="0" fontAlgn="base" hangingPunct="0">
                        <a:spcBef>
                          <a:spcPct val="20000"/>
                        </a:spcBef>
                        <a:spcAft>
                          <a:spcPct val="0"/>
                        </a:spcAft>
                        <a:buClr>
                          <a:srgbClr val="003399"/>
                        </a:buClr>
                        <a:buSzPct val="80000"/>
                        <a:buFont typeface="Wingdings" pitchFamily="2" charset="2"/>
                        <a:defRPr>
                          <a:solidFill>
                            <a:schemeClr val="tx1"/>
                          </a:solidFill>
                          <a:latin typeface="Arial" charset="0"/>
                        </a:defRPr>
                      </a:lvl8pPr>
                      <a:lvl9pPr marL="3886200" indent="-228600" eaLnBrk="0" fontAlgn="base" hangingPunct="0">
                        <a:spcBef>
                          <a:spcPct val="20000"/>
                        </a:spcBef>
                        <a:spcAft>
                          <a:spcPct val="0"/>
                        </a:spcAft>
                        <a:buClr>
                          <a:srgbClr val="003399"/>
                        </a:buClr>
                        <a:buSzPct val="80000"/>
                        <a:buFont typeface="Wingdings" pitchFamily="2" charset="2"/>
                        <a:defRPr>
                          <a:solidFill>
                            <a:schemeClr val="tx1"/>
                          </a:solidFill>
                          <a:latin typeface="Arial" charset="0"/>
                        </a:defRPr>
                      </a:lvl9p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pPr>
                      <a:r>
                        <a:rPr kumimoji="0" lang="en-US" altLang="en-US" sz="1400" b="1" i="0" u="sng" strike="noStrike" cap="none" normalizeH="0" baseline="0" dirty="0">
                          <a:ln>
                            <a:noFill/>
                          </a:ln>
                          <a:solidFill>
                            <a:srgbClr val="0033CC"/>
                          </a:solidFill>
                          <a:effectLst/>
                          <a:latin typeface="Arial" charset="0"/>
                          <a:cs typeface="Arial" charset="0"/>
                        </a:rPr>
                        <a:t>Subject</a:t>
                      </a:r>
                    </a:p>
                  </a:txBody>
                  <a:tcPr marL="91439" marR="91439" marT="45687" marB="456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85000"/>
                        </a:lnSpc>
                        <a:spcBef>
                          <a:spcPct val="20000"/>
                        </a:spcBef>
                        <a:buClr>
                          <a:schemeClr val="tx1"/>
                        </a:buClr>
                        <a:buSzPct val="80000"/>
                        <a:buFont typeface="Wingdings" pitchFamily="2" charset="2"/>
                        <a:defRPr sz="2400" b="1">
                          <a:solidFill>
                            <a:srgbClr val="006600"/>
                          </a:solidFill>
                          <a:latin typeface="Arial" charset="0"/>
                        </a:defRPr>
                      </a:lvl1pPr>
                      <a:lvl2pPr marL="742950" indent="-285750" eaLnBrk="0" hangingPunct="0">
                        <a:lnSpc>
                          <a:spcPct val="85000"/>
                        </a:lnSpc>
                        <a:spcBef>
                          <a:spcPct val="20000"/>
                        </a:spcBef>
                        <a:buClr>
                          <a:schemeClr val="tx1"/>
                        </a:buClr>
                        <a:buSzPct val="80000"/>
                        <a:buFont typeface="Wingdings" pitchFamily="2" charset="2"/>
                        <a:defRPr sz="2000" b="1">
                          <a:solidFill>
                            <a:srgbClr val="0033CC"/>
                          </a:solidFill>
                          <a:latin typeface="Arial" charset="0"/>
                        </a:defRPr>
                      </a:lvl2pPr>
                      <a:lvl3pPr marL="1143000" indent="-228600" eaLnBrk="0" hangingPunct="0">
                        <a:lnSpc>
                          <a:spcPct val="85000"/>
                        </a:lnSpc>
                        <a:spcBef>
                          <a:spcPct val="20000"/>
                        </a:spcBef>
                        <a:buClr>
                          <a:schemeClr val="tx1"/>
                        </a:buClr>
                        <a:buSzPct val="80000"/>
                        <a:buFont typeface="Wingdings" pitchFamily="2" charset="2"/>
                        <a:defRPr b="1">
                          <a:solidFill>
                            <a:schemeClr val="tx1"/>
                          </a:solidFill>
                          <a:latin typeface="Arial" charset="0"/>
                        </a:defRPr>
                      </a:lvl3pPr>
                      <a:lvl4pPr marL="1600200" indent="-228600" eaLnBrk="0" hangingPunct="0">
                        <a:spcBef>
                          <a:spcPct val="20000"/>
                        </a:spcBef>
                        <a:buClr>
                          <a:srgbClr val="003399"/>
                        </a:buClr>
                        <a:buSzPct val="80000"/>
                        <a:buFont typeface="Wingdings" pitchFamily="2" charset="2"/>
                        <a:defRPr>
                          <a:solidFill>
                            <a:schemeClr val="tx1"/>
                          </a:solidFill>
                          <a:latin typeface="Arial" charset="0"/>
                        </a:defRPr>
                      </a:lvl4pPr>
                      <a:lvl5pPr marL="2057400" indent="-228600" eaLnBrk="0" hangingPunct="0">
                        <a:spcBef>
                          <a:spcPct val="20000"/>
                        </a:spcBef>
                        <a:buClr>
                          <a:srgbClr val="003399"/>
                        </a:buClr>
                        <a:buSzPct val="80000"/>
                        <a:buFont typeface="Wingdings" pitchFamily="2" charset="2"/>
                        <a:defRPr>
                          <a:solidFill>
                            <a:schemeClr val="tx1"/>
                          </a:solidFill>
                          <a:latin typeface="Arial" charset="0"/>
                        </a:defRPr>
                      </a:lvl5pPr>
                      <a:lvl6pPr marL="2514600" indent="-228600" eaLnBrk="0" fontAlgn="base" hangingPunct="0">
                        <a:spcBef>
                          <a:spcPct val="20000"/>
                        </a:spcBef>
                        <a:spcAft>
                          <a:spcPct val="0"/>
                        </a:spcAft>
                        <a:buClr>
                          <a:srgbClr val="003399"/>
                        </a:buClr>
                        <a:buSzPct val="80000"/>
                        <a:buFont typeface="Wingdings" pitchFamily="2" charset="2"/>
                        <a:defRPr>
                          <a:solidFill>
                            <a:schemeClr val="tx1"/>
                          </a:solidFill>
                          <a:latin typeface="Arial" charset="0"/>
                        </a:defRPr>
                      </a:lvl6pPr>
                      <a:lvl7pPr marL="2971800" indent="-228600" eaLnBrk="0" fontAlgn="base" hangingPunct="0">
                        <a:spcBef>
                          <a:spcPct val="20000"/>
                        </a:spcBef>
                        <a:spcAft>
                          <a:spcPct val="0"/>
                        </a:spcAft>
                        <a:buClr>
                          <a:srgbClr val="003399"/>
                        </a:buClr>
                        <a:buSzPct val="80000"/>
                        <a:buFont typeface="Wingdings" pitchFamily="2" charset="2"/>
                        <a:defRPr>
                          <a:solidFill>
                            <a:schemeClr val="tx1"/>
                          </a:solidFill>
                          <a:latin typeface="Arial" charset="0"/>
                        </a:defRPr>
                      </a:lvl7pPr>
                      <a:lvl8pPr marL="3429000" indent="-228600" eaLnBrk="0" fontAlgn="base" hangingPunct="0">
                        <a:spcBef>
                          <a:spcPct val="20000"/>
                        </a:spcBef>
                        <a:spcAft>
                          <a:spcPct val="0"/>
                        </a:spcAft>
                        <a:buClr>
                          <a:srgbClr val="003399"/>
                        </a:buClr>
                        <a:buSzPct val="80000"/>
                        <a:buFont typeface="Wingdings" pitchFamily="2" charset="2"/>
                        <a:defRPr>
                          <a:solidFill>
                            <a:schemeClr val="tx1"/>
                          </a:solidFill>
                          <a:latin typeface="Arial" charset="0"/>
                        </a:defRPr>
                      </a:lvl8pPr>
                      <a:lvl9pPr marL="3886200" indent="-228600" eaLnBrk="0" fontAlgn="base" hangingPunct="0">
                        <a:spcBef>
                          <a:spcPct val="20000"/>
                        </a:spcBef>
                        <a:spcAft>
                          <a:spcPct val="0"/>
                        </a:spcAft>
                        <a:buClr>
                          <a:srgbClr val="003399"/>
                        </a:buClr>
                        <a:buSzPct val="80000"/>
                        <a:buFont typeface="Wingdings" pitchFamily="2" charset="2"/>
                        <a:defRPr>
                          <a:solidFill>
                            <a:schemeClr val="tx1"/>
                          </a:solidFill>
                          <a:latin typeface="Arial" charset="0"/>
                        </a:defRPr>
                      </a:lvl9p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pPr>
                      <a:r>
                        <a:rPr kumimoji="0" lang="en-US" altLang="en-US" sz="1400" b="1" i="0" u="sng" strike="noStrike" cap="none" normalizeH="0" baseline="0" dirty="0">
                          <a:ln>
                            <a:noFill/>
                          </a:ln>
                          <a:solidFill>
                            <a:srgbClr val="0033CC"/>
                          </a:solidFill>
                          <a:effectLst/>
                          <a:latin typeface="Arial" charset="0"/>
                          <a:cs typeface="Arial" charset="0"/>
                        </a:rPr>
                        <a:t>Deadline</a:t>
                      </a:r>
                    </a:p>
                  </a:txBody>
                  <a:tcPr marL="91439" marR="91439" marT="45687" marB="456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3133">
                <a:tc>
                  <a:txBody>
                    <a:body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chemeClr val="accent2"/>
                          </a:solidFill>
                          <a:effectLst/>
                          <a:latin typeface="Arial" charset="0"/>
                          <a:ea typeface="+mn-ea"/>
                          <a:cs typeface="Arial" charset="0"/>
                        </a:rPr>
                        <a:t>1/25/2022</a:t>
                      </a:r>
                    </a:p>
                  </a:txBody>
                  <a:tcPr marL="91439" marR="91439" marT="45687" marB="456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chemeClr val="accent2"/>
                          </a:solidFill>
                          <a:effectLst/>
                          <a:latin typeface="Arial" charset="0"/>
                          <a:ea typeface="+mn-ea"/>
                          <a:cs typeface="Arial" charset="0"/>
                        </a:rPr>
                        <a:t>FHWA Announces $17.8M for Tribal Technical Assistance Program Centers</a:t>
                      </a:r>
                    </a:p>
                  </a:txBody>
                  <a:tcPr marL="91439" marR="91439" marT="45687" marB="456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chemeClr val="accent2"/>
                          </a:solidFill>
                          <a:effectLst/>
                          <a:latin typeface="Arial" charset="0"/>
                          <a:ea typeface="+mn-ea"/>
                          <a:cs typeface="Arial" charset="0"/>
                        </a:rPr>
                        <a:t>3/25/2022</a:t>
                      </a:r>
                    </a:p>
                  </a:txBody>
                  <a:tcPr marL="91439" marR="91439" marT="45687" marB="456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29494">
                <a:tc>
                  <a:txBody>
                    <a:body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rgbClr val="006600"/>
                          </a:solidFill>
                          <a:effectLst/>
                          <a:latin typeface="Arial" charset="0"/>
                          <a:ea typeface="+mn-ea"/>
                          <a:cs typeface="Arial" charset="0"/>
                        </a:rPr>
                        <a:t>3/18/2022</a:t>
                      </a:r>
                    </a:p>
                  </a:txBody>
                  <a:tcPr marL="91439" marR="91439" marT="45687" marB="456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rgbClr val="006600"/>
                          </a:solidFill>
                          <a:effectLst/>
                          <a:latin typeface="Arial" charset="0"/>
                          <a:ea typeface="+mn-ea"/>
                          <a:cs typeface="Arial" charset="0"/>
                        </a:rPr>
                        <a:t>NOFO National Scenic Byways Program FY2022 Grants (FHWA - $22M)</a:t>
                      </a:r>
                    </a:p>
                  </a:txBody>
                  <a:tcPr marL="91439" marR="91439" marT="45687" marB="456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rgbClr val="006600"/>
                          </a:solidFill>
                          <a:effectLst/>
                          <a:latin typeface="Arial" charset="0"/>
                          <a:ea typeface="+mn-ea"/>
                          <a:cs typeface="Arial" charset="0"/>
                        </a:rPr>
                        <a:t>6/60/2022</a:t>
                      </a:r>
                    </a:p>
                  </a:txBody>
                  <a:tcPr marL="91439" marR="91439" marT="45687" marB="456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29494">
                <a:tc>
                  <a:txBody>
                    <a:body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chemeClr val="accent2"/>
                          </a:solidFill>
                          <a:effectLst/>
                          <a:latin typeface="Arial" charset="0"/>
                          <a:ea typeface="+mn-ea"/>
                          <a:cs typeface="Arial" charset="0"/>
                        </a:rPr>
                        <a:t>3/30/2022</a:t>
                      </a:r>
                    </a:p>
                  </a:txBody>
                  <a:tcPr marL="91439" marR="91439" marT="45687" marB="456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chemeClr val="accent2"/>
                          </a:solidFill>
                          <a:effectLst/>
                          <a:latin typeface="Arial" charset="0"/>
                          <a:ea typeface="+mn-ea"/>
                          <a:cs typeface="Arial" charset="0"/>
                        </a:rPr>
                        <a:t>Funding for Major Infrastructure Projects (FHWA - $2.9B) </a:t>
                      </a:r>
                    </a:p>
                  </a:txBody>
                  <a:tcPr marL="91439" marR="91439" marT="45687" marB="456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chemeClr val="accent2"/>
                          </a:solidFill>
                          <a:effectLst/>
                          <a:latin typeface="Arial" charset="0"/>
                          <a:ea typeface="+mn-ea"/>
                          <a:cs typeface="Arial" charset="0"/>
                        </a:rPr>
                        <a:t>5/23/2022</a:t>
                      </a:r>
                    </a:p>
                  </a:txBody>
                  <a:tcPr marL="91439" marR="91439" marT="45687" marB="456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37314156"/>
                  </a:ext>
                </a:extLst>
              </a:tr>
              <a:tr h="229494">
                <a:tc>
                  <a:txBody>
                    <a:body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rgbClr val="006600"/>
                          </a:solidFill>
                          <a:effectLst/>
                          <a:latin typeface="Arial" charset="0"/>
                          <a:ea typeface="+mn-ea"/>
                          <a:cs typeface="Arial" charset="0"/>
                        </a:rPr>
                        <a:t>5/2/2022</a:t>
                      </a:r>
                    </a:p>
                  </a:txBody>
                  <a:tcPr marL="91439" marR="91439" marT="45687" marB="456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rgbClr val="006600"/>
                          </a:solidFill>
                          <a:effectLst/>
                          <a:latin typeface="Arial" charset="0"/>
                          <a:ea typeface="+mn-ea"/>
                          <a:cs typeface="Arial" charset="0"/>
                        </a:rPr>
                        <a:t>Tribal Climate Resilience Solicitation (DOI, $46M)</a:t>
                      </a:r>
                    </a:p>
                  </a:txBody>
                  <a:tcPr marL="91439" marR="91439" marT="45687" marB="456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rgbClr val="006600"/>
                          </a:solidFill>
                          <a:effectLst/>
                          <a:latin typeface="Arial" charset="0"/>
                          <a:ea typeface="+mn-ea"/>
                          <a:cs typeface="Arial" charset="0"/>
                        </a:rPr>
                        <a:t>7/6/2022</a:t>
                      </a:r>
                    </a:p>
                  </a:txBody>
                  <a:tcPr marL="91439" marR="91439" marT="45687" marB="456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29494">
                <a:tc>
                  <a:txBody>
                    <a:body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chemeClr val="accent2"/>
                          </a:solidFill>
                          <a:effectLst/>
                          <a:latin typeface="Arial" charset="0"/>
                          <a:ea typeface="+mn-ea"/>
                          <a:cs typeface="Arial" charset="0"/>
                        </a:rPr>
                        <a:t>5/16/2022</a:t>
                      </a:r>
                    </a:p>
                  </a:txBody>
                  <a:tcPr marL="91439" marR="91439" marT="45687" marB="456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chemeClr val="accent2"/>
                          </a:solidFill>
                          <a:effectLst/>
                          <a:latin typeface="Arial" charset="0"/>
                          <a:ea typeface="+mn-ea"/>
                          <a:cs typeface="Arial" charset="0"/>
                        </a:rPr>
                        <a:t>Grant Opportunity:  Safe Streets and Roads for All (FHWA - $1B)</a:t>
                      </a:r>
                    </a:p>
                  </a:txBody>
                  <a:tcPr marL="91439" marR="91439" marT="45687" marB="456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chemeClr val="accent2"/>
                          </a:solidFill>
                          <a:effectLst/>
                          <a:latin typeface="Arial" charset="0"/>
                          <a:ea typeface="+mn-ea"/>
                          <a:cs typeface="Arial" charset="0"/>
                        </a:rPr>
                        <a:t>9/15/2022</a:t>
                      </a:r>
                    </a:p>
                  </a:txBody>
                  <a:tcPr marL="91439" marR="91439" marT="45687" marB="456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29494">
                <a:tc>
                  <a:txBody>
                    <a:body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rgbClr val="006600"/>
                          </a:solidFill>
                          <a:effectLst/>
                          <a:latin typeface="Arial" charset="0"/>
                          <a:ea typeface="+mn-ea"/>
                          <a:cs typeface="Arial" charset="0"/>
                        </a:rPr>
                        <a:t>6/8/2022</a:t>
                      </a:r>
                    </a:p>
                  </a:txBody>
                  <a:tcPr marL="91439" marR="91439" marT="45687" marB="456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rgbClr val="006600"/>
                          </a:solidFill>
                          <a:effectLst/>
                          <a:latin typeface="Arial" charset="0"/>
                          <a:ea typeface="+mn-ea"/>
                          <a:cs typeface="Arial" charset="0"/>
                        </a:rPr>
                        <a:t>TTP Bridge Program Questions and Answers (BIA)</a:t>
                      </a:r>
                    </a:p>
                  </a:txBody>
                  <a:tcPr marL="91439" marR="91439" marT="45687" marB="456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rgbClr val="006600"/>
                          </a:solidFill>
                          <a:effectLst/>
                          <a:latin typeface="Arial" charset="0"/>
                          <a:ea typeface="+mn-ea"/>
                          <a:cs typeface="Arial" charset="0"/>
                        </a:rPr>
                        <a:t>N/A</a:t>
                      </a:r>
                    </a:p>
                  </a:txBody>
                  <a:tcPr marL="91439" marR="91439" marT="45687" marB="456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29494">
                <a:tc>
                  <a:txBody>
                    <a:body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chemeClr val="accent2"/>
                          </a:solidFill>
                          <a:effectLst/>
                          <a:latin typeface="Arial" charset="0"/>
                          <a:ea typeface="+mn-ea"/>
                          <a:cs typeface="Arial" charset="0"/>
                        </a:rPr>
                        <a:t>6/9/2022</a:t>
                      </a:r>
                    </a:p>
                  </a:txBody>
                  <a:tcPr marL="91439" marR="91439" marT="45687" marB="456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rgbClr val="800000"/>
                          </a:solidFill>
                          <a:effectLst/>
                          <a:latin typeface="Arial" charset="0"/>
                          <a:ea typeface="+mn-ea"/>
                          <a:cs typeface="Arial" charset="0"/>
                        </a:rPr>
                        <a:t>Notification of 100% Funds Availability (BIA)</a:t>
                      </a:r>
                    </a:p>
                  </a:txBody>
                  <a:tcPr marL="91439" marR="91439" marT="45687" marB="456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chemeClr val="accent2"/>
                          </a:solidFill>
                          <a:effectLst/>
                          <a:latin typeface="Arial" charset="0"/>
                          <a:ea typeface="+mn-ea"/>
                          <a:cs typeface="Arial" charset="0"/>
                        </a:rPr>
                        <a:t>N/A</a:t>
                      </a:r>
                    </a:p>
                  </a:txBody>
                  <a:tcPr marL="91439" marR="91439" marT="45687" marB="456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16405522"/>
                  </a:ext>
                </a:extLst>
              </a:tr>
              <a:tr h="229494">
                <a:tc>
                  <a:txBody>
                    <a:body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rgbClr val="006600"/>
                          </a:solidFill>
                          <a:effectLst/>
                          <a:latin typeface="Arial" charset="0"/>
                          <a:ea typeface="+mn-ea"/>
                          <a:cs typeface="Arial" charset="0"/>
                        </a:rPr>
                        <a:t>7/14/2022</a:t>
                      </a:r>
                    </a:p>
                  </a:txBody>
                  <a:tcPr marL="91439" marR="91439" marT="45687" marB="456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rgbClr val="006600"/>
                          </a:solidFill>
                          <a:effectLst/>
                          <a:latin typeface="Arial" charset="0"/>
                          <a:ea typeface="+mn-ea"/>
                          <a:cs typeface="Arial" charset="0"/>
                        </a:rPr>
                        <a:t>Reconnecting Communities Discretionary Grants (FHWA - $B)</a:t>
                      </a:r>
                    </a:p>
                  </a:txBody>
                  <a:tcPr marL="91439" marR="91439" marT="45687" marB="456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rgbClr val="006600"/>
                          </a:solidFill>
                          <a:effectLst/>
                          <a:latin typeface="Arial" charset="0"/>
                          <a:ea typeface="+mn-ea"/>
                          <a:cs typeface="Arial" charset="0"/>
                        </a:rPr>
                        <a:t>N/A</a:t>
                      </a:r>
                    </a:p>
                  </a:txBody>
                  <a:tcPr marL="91439" marR="91439" marT="45687" marB="456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5143396"/>
                  </a:ext>
                </a:extLst>
              </a:tr>
              <a:tr h="229494">
                <a:tc>
                  <a:txBody>
                    <a:body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chemeClr val="accent2"/>
                          </a:solidFill>
                          <a:effectLst/>
                          <a:latin typeface="Arial" charset="0"/>
                          <a:ea typeface="+mn-ea"/>
                          <a:cs typeface="Arial" charset="0"/>
                        </a:rPr>
                        <a:t>8/1/2022</a:t>
                      </a:r>
                    </a:p>
                  </a:txBody>
                  <a:tcPr marL="91439" marR="91439" marT="45687" marB="456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chemeClr val="accent2"/>
                          </a:solidFill>
                          <a:effectLst/>
                          <a:latin typeface="Arial" charset="0"/>
                          <a:ea typeface="+mn-ea"/>
                          <a:cs typeface="Arial" charset="0"/>
                        </a:rPr>
                        <a:t>Placemaking Cooperative Agreements to Spur Economic Growth (USDA - $4M)</a:t>
                      </a:r>
                    </a:p>
                  </a:txBody>
                  <a:tcPr marL="91439" marR="91439" marT="45687" marB="456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chemeClr val="accent2"/>
                          </a:solidFill>
                          <a:effectLst/>
                          <a:latin typeface="Arial" charset="0"/>
                          <a:ea typeface="+mn-ea"/>
                          <a:cs typeface="Arial" charset="0"/>
                        </a:rPr>
                        <a:t>N/A</a:t>
                      </a:r>
                    </a:p>
                  </a:txBody>
                  <a:tcPr marL="91439" marR="91439" marT="45687" marB="456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75597204"/>
                  </a:ext>
                </a:extLst>
              </a:tr>
              <a:tr h="229494">
                <a:tc>
                  <a:txBody>
                    <a:body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rgbClr val="006600"/>
                          </a:solidFill>
                          <a:effectLst/>
                          <a:latin typeface="Arial" charset="0"/>
                          <a:ea typeface="+mn-ea"/>
                          <a:cs typeface="Arial" charset="0"/>
                        </a:rPr>
                        <a:t>9/19/2022</a:t>
                      </a:r>
                    </a:p>
                  </a:txBody>
                  <a:tcPr marL="91439" marR="91439" marT="45687" marB="456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rgbClr val="006600"/>
                          </a:solidFill>
                          <a:effectLst/>
                          <a:latin typeface="Arial" charset="0"/>
                          <a:ea typeface="+mn-ea"/>
                          <a:cs typeface="Arial" charset="0"/>
                        </a:rPr>
                        <a:t>USDOT Announces Grants for Smart Transportation Technology ($160M)</a:t>
                      </a:r>
                    </a:p>
                  </a:txBody>
                  <a:tcPr marL="91439" marR="91439" marT="45687" marB="456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rgbClr val="006600"/>
                          </a:solidFill>
                          <a:effectLst/>
                          <a:latin typeface="Arial" charset="0"/>
                          <a:ea typeface="+mn-ea"/>
                          <a:cs typeface="Arial" charset="0"/>
                        </a:rPr>
                        <a:t>11/18/2022</a:t>
                      </a:r>
                    </a:p>
                  </a:txBody>
                  <a:tcPr marL="91439" marR="91439" marT="45687" marB="456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1350766"/>
                  </a:ext>
                </a:extLst>
              </a:tr>
              <a:tr h="229494">
                <a:tc>
                  <a:txBody>
                    <a:body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chemeClr val="accent2"/>
                          </a:solidFill>
                          <a:effectLst/>
                          <a:latin typeface="Arial" charset="0"/>
                          <a:ea typeface="+mn-ea"/>
                          <a:cs typeface="Arial" charset="0"/>
                        </a:rPr>
                        <a:t>10/3/2022</a:t>
                      </a:r>
                    </a:p>
                  </a:txBody>
                  <a:tcPr marL="91439" marR="91439" marT="45687" marB="456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chemeClr val="accent2"/>
                          </a:solidFill>
                          <a:effectLst/>
                          <a:latin typeface="Arial" charset="0"/>
                          <a:ea typeface="+mn-ea"/>
                          <a:cs typeface="Arial" charset="0"/>
                        </a:rPr>
                        <a:t>Accepting Applications for FY23 TTP Safety Fund (FHWA – $42M)</a:t>
                      </a:r>
                    </a:p>
                  </a:txBody>
                  <a:tcPr marL="91439" marR="91439" marT="45687" marB="456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chemeClr val="accent2"/>
                          </a:solidFill>
                          <a:effectLst/>
                          <a:latin typeface="Arial" charset="0"/>
                          <a:ea typeface="+mn-ea"/>
                          <a:cs typeface="Arial" charset="0"/>
                        </a:rPr>
                        <a:t>1/15/2023</a:t>
                      </a:r>
                    </a:p>
                  </a:txBody>
                  <a:tcPr marL="91439" marR="91439" marT="45687" marB="456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09619722"/>
                  </a:ext>
                </a:extLst>
              </a:tr>
              <a:tr h="229494">
                <a:tc>
                  <a:txBody>
                    <a:body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rgbClr val="006600"/>
                          </a:solidFill>
                          <a:effectLst/>
                          <a:latin typeface="Arial" charset="0"/>
                          <a:ea typeface="+mn-ea"/>
                          <a:cs typeface="Arial" charset="0"/>
                        </a:rPr>
                        <a:t>10/6/2022</a:t>
                      </a:r>
                    </a:p>
                  </a:txBody>
                  <a:tcPr marL="91439" marR="91439" marT="45687" marB="456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rgbClr val="006600"/>
                          </a:solidFill>
                          <a:effectLst/>
                          <a:latin typeface="Arial" charset="0"/>
                          <a:ea typeface="+mn-ea"/>
                          <a:cs typeface="Arial" charset="0"/>
                        </a:rPr>
                        <a:t>Thriving Communities Program  (FHWA - $30M)</a:t>
                      </a:r>
                    </a:p>
                  </a:txBody>
                  <a:tcPr marL="91439" marR="91439" marT="45687" marB="456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rgbClr val="006600"/>
                          </a:solidFill>
                          <a:effectLst/>
                          <a:latin typeface="Arial" charset="0"/>
                          <a:ea typeface="+mn-ea"/>
                          <a:cs typeface="Arial" charset="0"/>
                        </a:rPr>
                        <a:t>NA</a:t>
                      </a:r>
                    </a:p>
                  </a:txBody>
                  <a:tcPr marL="91439" marR="91439" marT="45687" marB="456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72557155"/>
                  </a:ext>
                </a:extLst>
              </a:tr>
              <a:tr h="229494">
                <a:tc>
                  <a:txBody>
                    <a:body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chemeClr val="accent2"/>
                          </a:solidFill>
                          <a:effectLst/>
                          <a:latin typeface="Arial" charset="0"/>
                          <a:ea typeface="+mn-ea"/>
                          <a:cs typeface="Arial" charset="0"/>
                        </a:rPr>
                        <a:t>10/24/2022</a:t>
                      </a:r>
                    </a:p>
                  </a:txBody>
                  <a:tcPr marL="91439" marR="91439" marT="45687" marB="456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chemeClr val="accent2"/>
                          </a:solidFill>
                          <a:effectLst/>
                          <a:latin typeface="Arial" charset="0"/>
                          <a:ea typeface="+mn-ea"/>
                          <a:cs typeface="Arial" charset="0"/>
                        </a:rPr>
                        <a:t>Safety Technical Assistance from the FHWA Match Program</a:t>
                      </a:r>
                    </a:p>
                  </a:txBody>
                  <a:tcPr marL="91439" marR="91439" marT="45687" marB="456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chemeClr val="accent2"/>
                          </a:solidFill>
                          <a:effectLst/>
                          <a:latin typeface="Arial" charset="0"/>
                          <a:ea typeface="+mn-ea"/>
                          <a:cs typeface="Arial" charset="0"/>
                        </a:rPr>
                        <a:t>N/A</a:t>
                      </a:r>
                    </a:p>
                  </a:txBody>
                  <a:tcPr marL="91439" marR="91439" marT="45687" marB="456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10510858"/>
                  </a:ext>
                </a:extLst>
              </a:tr>
              <a:tr h="256404">
                <a:tc>
                  <a:txBody>
                    <a:body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rgbClr val="006600"/>
                          </a:solidFill>
                          <a:effectLst/>
                          <a:latin typeface="Arial" charset="0"/>
                          <a:ea typeface="+mn-ea"/>
                          <a:cs typeface="Arial" charset="0"/>
                        </a:rPr>
                        <a:t>10/24/2022</a:t>
                      </a:r>
                    </a:p>
                  </a:txBody>
                  <a:tcPr marL="91439" marR="91439" marT="45687" marB="456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rgbClr val="006600"/>
                          </a:solidFill>
                          <a:effectLst/>
                          <a:latin typeface="Arial" charset="0"/>
                          <a:ea typeface="+mn-ea"/>
                          <a:cs typeface="Arial" charset="0"/>
                        </a:rPr>
                        <a:t>National Culvert Removal, Replacement, Restoration Grants (FHWA - $1B)</a:t>
                      </a:r>
                    </a:p>
                  </a:txBody>
                  <a:tcPr marL="91439" marR="91439" marT="45687" marB="456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rgbClr val="006600"/>
                          </a:solidFill>
                          <a:effectLst/>
                          <a:latin typeface="Arial" charset="0"/>
                          <a:ea typeface="+mn-ea"/>
                          <a:cs typeface="Arial" charset="0"/>
                        </a:rPr>
                        <a:t>N/A</a:t>
                      </a:r>
                    </a:p>
                  </a:txBody>
                  <a:tcPr marL="91439" marR="91439" marT="45687" marB="456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06444391"/>
                  </a:ext>
                </a:extLst>
              </a:tr>
              <a:tr h="254047">
                <a:tc>
                  <a:txBody>
                    <a:body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chemeClr val="accent2"/>
                          </a:solidFill>
                          <a:effectLst/>
                          <a:latin typeface="Arial" charset="0"/>
                          <a:ea typeface="+mn-ea"/>
                          <a:cs typeface="Arial" charset="0"/>
                        </a:rPr>
                        <a:t>10/24/2022</a:t>
                      </a:r>
                    </a:p>
                  </a:txBody>
                  <a:tcPr marL="91439" marR="91439" marT="45687" marB="456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chemeClr val="accent2"/>
                          </a:solidFill>
                          <a:effectLst/>
                          <a:latin typeface="Arial" charset="0"/>
                          <a:ea typeface="+mn-ea"/>
                          <a:cs typeface="Arial" charset="0"/>
                        </a:rPr>
                        <a:t>Safe Ice Roads for Alaska – Open for Applications (AKDOT)</a:t>
                      </a:r>
                    </a:p>
                  </a:txBody>
                  <a:tcPr marL="91439" marR="91439" marT="45687" marB="456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chemeClr val="accent2"/>
                          </a:solidFill>
                          <a:effectLst/>
                          <a:latin typeface="Arial" charset="0"/>
                          <a:ea typeface="+mn-ea"/>
                          <a:cs typeface="Arial" charset="0"/>
                        </a:rPr>
                        <a:t>N/A</a:t>
                      </a:r>
                    </a:p>
                  </a:txBody>
                  <a:tcPr marL="91439" marR="91439" marT="45687" marB="456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8641973"/>
                  </a:ext>
                </a:extLst>
              </a:tr>
              <a:tr h="254047">
                <a:tc>
                  <a:txBody>
                    <a:body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rgbClr val="006600"/>
                          </a:solidFill>
                          <a:effectLst/>
                          <a:latin typeface="Arial" charset="0"/>
                          <a:ea typeface="+mn-ea"/>
                          <a:cs typeface="Arial" charset="0"/>
                        </a:rPr>
                        <a:t>11/3/2022</a:t>
                      </a:r>
                    </a:p>
                  </a:txBody>
                  <a:tcPr marL="91439" marR="91439" marT="45687" marB="456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rgbClr val="006600"/>
                          </a:solidFill>
                          <a:effectLst/>
                          <a:latin typeface="Arial" charset="0"/>
                          <a:ea typeface="+mn-ea"/>
                          <a:cs typeface="Arial" charset="0"/>
                        </a:rPr>
                        <a:t>Innovation Exchange – Unstable Slope Management Plan (FHWA)</a:t>
                      </a:r>
                    </a:p>
                  </a:txBody>
                  <a:tcPr marL="91439" marR="91439" marT="45687" marB="456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20000"/>
                        </a:spcBef>
                        <a:spcAft>
                          <a:spcPct val="0"/>
                        </a:spcAft>
                        <a:buClr>
                          <a:schemeClr val="tx1"/>
                        </a:buClr>
                        <a:buSzPct val="80000"/>
                        <a:buFont typeface="Wingdings" pitchFamily="2" charset="2"/>
                        <a:buNone/>
                        <a:tabLst/>
                        <a:defRPr/>
                      </a:pPr>
                      <a:r>
                        <a:rPr kumimoji="0" lang="en-US" altLang="en-US" sz="1000" b="1" i="0" u="none" strike="noStrike" kern="1200" cap="none" normalizeH="0" baseline="0" dirty="0">
                          <a:ln>
                            <a:noFill/>
                          </a:ln>
                          <a:solidFill>
                            <a:srgbClr val="006600"/>
                          </a:solidFill>
                          <a:effectLst/>
                          <a:latin typeface="Arial" charset="0"/>
                          <a:ea typeface="+mn-ea"/>
                          <a:cs typeface="Arial" charset="0"/>
                        </a:rPr>
                        <a:t>N/A</a:t>
                      </a:r>
                    </a:p>
                  </a:txBody>
                  <a:tcPr marL="91439" marR="91439" marT="45687" marB="456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09595968"/>
                  </a:ext>
                </a:extLst>
              </a:tr>
            </a:tbl>
          </a:graphicData>
        </a:graphic>
      </p:graphicFrame>
      <p:pic>
        <p:nvPicPr>
          <p:cNvPr id="9" name="Picture 10">
            <a:extLst>
              <a:ext uri="{FF2B5EF4-FFF2-40B4-BE49-F238E27FC236}">
                <a16:creationId xmlns:a16="http://schemas.microsoft.com/office/drawing/2014/main" id="{222E6CEC-AB66-402C-820E-4632FC8F4BF5}"/>
              </a:ext>
            </a:extLst>
          </p:cNvPr>
          <p:cNvPicPr>
            <a:picLocks noChangeAspect="1" noChangeArrowheads="1"/>
          </p:cNvPicPr>
          <p:nvPr/>
        </p:nvPicPr>
        <p:blipFill>
          <a:blip r:embed="rId3">
            <a:lum contrast="28000"/>
          </a:blip>
          <a:srcRect/>
          <a:stretch>
            <a:fillRect/>
          </a:stretch>
        </p:blipFill>
        <p:spPr bwMode="auto">
          <a:xfrm>
            <a:off x="1778970" y="5305625"/>
            <a:ext cx="1654613" cy="12140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4" descr="V:\Chefornak E02077\5 Trip Reports, Photos\2017-12-14 Chefornak Trip Photos\2017-12-16 Chefornak Images from Christine\IMG_3873.JPG">
            <a:extLst>
              <a:ext uri="{FF2B5EF4-FFF2-40B4-BE49-F238E27FC236}">
                <a16:creationId xmlns:a16="http://schemas.microsoft.com/office/drawing/2014/main" id="{AF32F92A-A41E-428A-8096-0520E0E15995}"/>
              </a:ext>
            </a:extLst>
          </p:cNvPr>
          <p:cNvPicPr>
            <a:picLocks noChangeAspect="1" noChangeArrowheads="1"/>
          </p:cNvPicPr>
          <p:nvPr/>
        </p:nvPicPr>
        <p:blipFill>
          <a:blip r:embed="rId4">
            <a:lum contrast="28000"/>
            <a:extLst>
              <a:ext uri="{28A0092B-C50C-407E-A947-70E740481C1C}">
                <a14:useLocalDpi xmlns:a14="http://schemas.microsoft.com/office/drawing/2010/main" val="0"/>
              </a:ext>
            </a:extLst>
          </a:blip>
          <a:srcRect/>
          <a:stretch>
            <a:fillRect/>
          </a:stretch>
        </p:blipFill>
        <p:spPr bwMode="auto">
          <a:xfrm>
            <a:off x="3021025" y="5283082"/>
            <a:ext cx="1799935" cy="12855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V:\Akiak E02006\5 Trip Reports, Photos\Photos\DCIM\100NIKON\DSCN0189.JPG">
            <a:extLst>
              <a:ext uri="{FF2B5EF4-FFF2-40B4-BE49-F238E27FC236}">
                <a16:creationId xmlns:a16="http://schemas.microsoft.com/office/drawing/2014/main" id="{45A98E86-9CE7-4D7C-82AD-CF3A827A6F06}"/>
              </a:ext>
            </a:extLst>
          </p:cNvPr>
          <p:cNvPicPr>
            <a:picLocks noChangeAspect="1" noChangeArrowheads="1"/>
          </p:cNvPicPr>
          <p:nvPr/>
        </p:nvPicPr>
        <p:blipFill>
          <a:blip r:embed="rId5" cstate="print">
            <a:lum contrast="28000"/>
            <a:extLst>
              <a:ext uri="{28A0092B-C50C-407E-A947-70E740481C1C}">
                <a14:useLocalDpi xmlns:a14="http://schemas.microsoft.com/office/drawing/2010/main" val="0"/>
              </a:ext>
            </a:extLst>
          </a:blip>
          <a:srcRect/>
          <a:stretch>
            <a:fillRect/>
          </a:stretch>
        </p:blipFill>
        <p:spPr bwMode="auto">
          <a:xfrm>
            <a:off x="4402452" y="5277338"/>
            <a:ext cx="1599874" cy="13374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86" name="Picture 70" descr="V:\Marshall E02297\5 Trip Reports, Photos\TRIP_9-12_DECEMBER_2018\Marshall\48395809_221952315360776_298526606761132032_n.jpg">
            <a:extLst>
              <a:ext uri="{FF2B5EF4-FFF2-40B4-BE49-F238E27FC236}">
                <a16:creationId xmlns:a16="http://schemas.microsoft.com/office/drawing/2014/main" id="{8DB87C82-A5D7-4E06-855F-4CE5C4A78679}"/>
              </a:ext>
            </a:extLst>
          </p:cNvPr>
          <p:cNvPicPr>
            <a:picLocks noChangeAspect="1" noChangeArrowheads="1"/>
          </p:cNvPicPr>
          <p:nvPr/>
        </p:nvPicPr>
        <p:blipFill>
          <a:blip r:embed="rId6" cstate="print">
            <a:lum contrast="28000"/>
            <a:extLst>
              <a:ext uri="{28A0092B-C50C-407E-A947-70E740481C1C}">
                <a14:useLocalDpi xmlns:a14="http://schemas.microsoft.com/office/drawing/2010/main" val="0"/>
              </a:ext>
            </a:extLst>
          </a:blip>
          <a:srcRect/>
          <a:stretch>
            <a:fillRect/>
          </a:stretch>
        </p:blipFill>
        <p:spPr bwMode="auto">
          <a:xfrm>
            <a:off x="5563139" y="5282594"/>
            <a:ext cx="1760815" cy="12379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2" descr="\\ia.doi.net\ANC\Anchorage_Share\Data\Transportation\VILLAGE FILES\Nunapitchuk E02361\5 Trip Reports, Photos\2016-09-03 Nunap Pix from Will\20160803_150410.jpg">
            <a:extLst>
              <a:ext uri="{FF2B5EF4-FFF2-40B4-BE49-F238E27FC236}">
                <a16:creationId xmlns:a16="http://schemas.microsoft.com/office/drawing/2014/main" id="{49AF4E40-94D2-4341-AB74-445CFAD0354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84677" y="5237869"/>
            <a:ext cx="1951593" cy="12876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a:extLst>
              <a:ext uri="{FF2B5EF4-FFF2-40B4-BE49-F238E27FC236}">
                <a16:creationId xmlns:a16="http://schemas.microsoft.com/office/drawing/2014/main" id="{708BE59A-FEA8-49EF-833C-F2D09FD98F16}"/>
              </a:ext>
            </a:extLst>
          </p:cNvPr>
          <p:cNvPicPr>
            <a:picLocks noChangeAspect="1"/>
          </p:cNvPicPr>
          <p:nvPr/>
        </p:nvPicPr>
        <p:blipFill>
          <a:blip r:embed="rId8" cstate="print">
            <a:lum contrast="28000"/>
            <a:extLst>
              <a:ext uri="{28A0092B-C50C-407E-A947-70E740481C1C}">
                <a14:useLocalDpi xmlns:a14="http://schemas.microsoft.com/office/drawing/2010/main" val="0"/>
              </a:ext>
            </a:extLst>
          </a:blip>
          <a:srcRect/>
          <a:stretch>
            <a:fillRect/>
          </a:stretch>
        </p:blipFill>
        <p:spPr bwMode="auto">
          <a:xfrm>
            <a:off x="259735" y="5251538"/>
            <a:ext cx="2030957" cy="13206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1">
            <a:extLst>
              <a:ext uri="{FF2B5EF4-FFF2-40B4-BE49-F238E27FC236}">
                <a16:creationId xmlns:a16="http://schemas.microsoft.com/office/drawing/2014/main" id="{D7DC1239-A3A3-4208-B0A8-54F7EE5CAC9B}"/>
              </a:ext>
            </a:extLst>
          </p:cNvPr>
          <p:cNvSpPr txBox="1">
            <a:spLocks noGrp="1"/>
          </p:cNvSpPr>
          <p:nvPr/>
        </p:nvSpPr>
        <p:spPr bwMode="auto">
          <a:xfrm>
            <a:off x="7988300" y="66294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r">
              <a:lnSpc>
                <a:spcPct val="100000"/>
              </a:lnSpc>
              <a:spcBef>
                <a:spcPct val="0"/>
              </a:spcBef>
              <a:buClrTx/>
              <a:buSzTx/>
              <a:buFontTx/>
              <a:buNone/>
            </a:pPr>
            <a:fld id="{588AF0FD-4C61-4C99-BB1A-1ECE1050B218}" type="slidenum">
              <a:rPr lang="en-US" altLang="en-US" sz="1000" b="0">
                <a:solidFill>
                  <a:srgbClr val="969696"/>
                </a:solidFill>
              </a:rPr>
              <a:pPr algn="r">
                <a:lnSpc>
                  <a:spcPct val="100000"/>
                </a:lnSpc>
                <a:spcBef>
                  <a:spcPct val="0"/>
                </a:spcBef>
                <a:buClrTx/>
                <a:buSzTx/>
                <a:buFontTx/>
                <a:buNone/>
              </a:pPr>
              <a:t>35</a:t>
            </a:fld>
            <a:endParaRPr lang="en-US" altLang="en-US" sz="1000" b="0">
              <a:solidFill>
                <a:schemeClr val="bg2"/>
              </a:solidFill>
            </a:endParaRPr>
          </a:p>
        </p:txBody>
      </p:sp>
      <p:sp>
        <p:nvSpPr>
          <p:cNvPr id="66563" name="Rectangle 4">
            <a:extLst>
              <a:ext uri="{FF2B5EF4-FFF2-40B4-BE49-F238E27FC236}">
                <a16:creationId xmlns:a16="http://schemas.microsoft.com/office/drawing/2014/main" id="{66005850-73FC-4418-ADB1-89DACC2A3795}"/>
              </a:ext>
            </a:extLst>
          </p:cNvPr>
          <p:cNvSpPr>
            <a:spLocks noChangeArrowheads="1"/>
          </p:cNvSpPr>
          <p:nvPr/>
        </p:nvSpPr>
        <p:spPr bwMode="auto">
          <a:xfrm>
            <a:off x="1768475" y="347663"/>
            <a:ext cx="55626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ctr">
              <a:lnSpc>
                <a:spcPct val="100000"/>
              </a:lnSpc>
              <a:buFont typeface="Wingdings" panose="05000000000000000000" pitchFamily="2" charset="2"/>
              <a:buNone/>
            </a:pPr>
            <a:r>
              <a:rPr lang="en-US" altLang="en-US" sz="3600"/>
              <a:t>Questions</a:t>
            </a:r>
            <a:r>
              <a:rPr lang="en-US" altLang="en-US" sz="4000"/>
              <a:t>?</a:t>
            </a:r>
          </a:p>
        </p:txBody>
      </p:sp>
      <p:sp>
        <p:nvSpPr>
          <p:cNvPr id="66564" name="TextBox 3">
            <a:extLst>
              <a:ext uri="{FF2B5EF4-FFF2-40B4-BE49-F238E27FC236}">
                <a16:creationId xmlns:a16="http://schemas.microsoft.com/office/drawing/2014/main" id="{4F61D46E-6F38-4E51-8968-6E95B5889B2F}"/>
              </a:ext>
            </a:extLst>
          </p:cNvPr>
          <p:cNvSpPr txBox="1">
            <a:spLocks noChangeArrowheads="1"/>
          </p:cNvSpPr>
          <p:nvPr/>
        </p:nvSpPr>
        <p:spPr bwMode="auto">
          <a:xfrm>
            <a:off x="2249488" y="1400175"/>
            <a:ext cx="45815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ct val="20000"/>
              </a:spcBef>
              <a:buClr>
                <a:schemeClr val="tx1"/>
              </a:buClr>
              <a:buSzPct val="80000"/>
              <a:buFont typeface="Wingdings" panose="05000000000000000000" pitchFamily="2" charset="2"/>
              <a:buChar char="n"/>
              <a:defRPr sz="2800" b="1">
                <a:solidFill>
                  <a:srgbClr val="006600"/>
                </a:solidFill>
                <a:latin typeface="Arial" panose="020B0604020202020204" pitchFamily="34" charset="0"/>
              </a:defRPr>
            </a:lvl1pPr>
            <a:lvl2pPr marL="742950" indent="-285750">
              <a:lnSpc>
                <a:spcPct val="85000"/>
              </a:lnSpc>
              <a:spcBef>
                <a:spcPct val="20000"/>
              </a:spcBef>
              <a:buClr>
                <a:schemeClr val="tx1"/>
              </a:buClr>
              <a:buSzPct val="80000"/>
              <a:buFont typeface="Wingdings" panose="05000000000000000000" pitchFamily="2" charset="2"/>
              <a:buChar char="Ø"/>
              <a:defRPr sz="2400" b="1">
                <a:solidFill>
                  <a:srgbClr val="0033CC"/>
                </a:solidFill>
                <a:latin typeface="Arial" panose="020B0604020202020204" pitchFamily="34" charset="0"/>
              </a:defRPr>
            </a:lvl2pPr>
            <a:lvl3pPr marL="1143000" indent="-228600">
              <a:lnSpc>
                <a:spcPct val="85000"/>
              </a:lnSpc>
              <a:spcBef>
                <a:spcPct val="20000"/>
              </a:spcBef>
              <a:buClr>
                <a:schemeClr val="tx1"/>
              </a:buClr>
              <a:buSzPct val="8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en-US" altLang="en-US" sz="1600" dirty="0"/>
              <a:t>Andrew White, MCE</a:t>
            </a:r>
          </a:p>
          <a:p>
            <a:pPr algn="ctr" eaLnBrk="1" hangingPunct="1">
              <a:lnSpc>
                <a:spcPct val="100000"/>
              </a:lnSpc>
              <a:spcBef>
                <a:spcPct val="0"/>
              </a:spcBef>
              <a:buClrTx/>
              <a:buSzTx/>
              <a:buFontTx/>
              <a:buNone/>
            </a:pPr>
            <a:r>
              <a:rPr lang="en-US" altLang="en-US" sz="1600" dirty="0"/>
              <a:t>3601 C. Street, Suite 1278</a:t>
            </a:r>
          </a:p>
          <a:p>
            <a:pPr algn="ctr" eaLnBrk="1" hangingPunct="1">
              <a:lnSpc>
                <a:spcPct val="100000"/>
              </a:lnSpc>
              <a:spcBef>
                <a:spcPct val="0"/>
              </a:spcBef>
              <a:buClrTx/>
              <a:buSzTx/>
              <a:buFontTx/>
              <a:buNone/>
            </a:pPr>
            <a:r>
              <a:rPr lang="en-US" altLang="en-US" sz="1600" dirty="0"/>
              <a:t>Anchorage, AK  99503</a:t>
            </a:r>
          </a:p>
          <a:p>
            <a:pPr algn="ctr" eaLnBrk="1" hangingPunct="1">
              <a:lnSpc>
                <a:spcPct val="100000"/>
              </a:lnSpc>
              <a:spcBef>
                <a:spcPct val="0"/>
              </a:spcBef>
              <a:buClrTx/>
              <a:buSzTx/>
              <a:buFontTx/>
              <a:buNone/>
            </a:pPr>
            <a:r>
              <a:rPr lang="en-US" altLang="en-US" sz="1600" dirty="0"/>
              <a:t>Andrew.White@bia.gov</a:t>
            </a:r>
          </a:p>
          <a:p>
            <a:pPr algn="ctr" eaLnBrk="1" hangingPunct="1">
              <a:lnSpc>
                <a:spcPct val="100000"/>
              </a:lnSpc>
              <a:spcBef>
                <a:spcPct val="0"/>
              </a:spcBef>
              <a:buClrTx/>
              <a:buSzTx/>
              <a:buFontTx/>
              <a:buNone/>
            </a:pPr>
            <a:r>
              <a:rPr lang="en-US" altLang="en-US" sz="1600" dirty="0"/>
              <a:t>Alaska.Transportation@bia.gov</a:t>
            </a:r>
          </a:p>
          <a:p>
            <a:pPr algn="ctr" eaLnBrk="1" hangingPunct="1">
              <a:lnSpc>
                <a:spcPct val="100000"/>
              </a:lnSpc>
              <a:spcBef>
                <a:spcPct val="0"/>
              </a:spcBef>
              <a:buClrTx/>
              <a:buSzTx/>
              <a:buFontTx/>
              <a:buNone/>
            </a:pPr>
            <a:r>
              <a:rPr lang="en-US" altLang="en-US" sz="1600" dirty="0"/>
              <a:t>Office:  (907) 271-4400</a:t>
            </a:r>
          </a:p>
          <a:p>
            <a:pPr algn="ctr" eaLnBrk="1" hangingPunct="1">
              <a:lnSpc>
                <a:spcPct val="100000"/>
              </a:lnSpc>
              <a:spcBef>
                <a:spcPct val="0"/>
              </a:spcBef>
              <a:buClrTx/>
              <a:buSzTx/>
              <a:buFontTx/>
              <a:buNone/>
            </a:pPr>
            <a:r>
              <a:rPr lang="en-US" altLang="en-US" sz="1600" dirty="0"/>
              <a:t>Direct Line:  (907) 271-4565</a:t>
            </a:r>
          </a:p>
          <a:p>
            <a:pPr algn="ctr" eaLnBrk="1" hangingPunct="1">
              <a:lnSpc>
                <a:spcPct val="100000"/>
              </a:lnSpc>
              <a:spcBef>
                <a:spcPct val="0"/>
              </a:spcBef>
              <a:buClrTx/>
              <a:buSzTx/>
              <a:buFontTx/>
              <a:buNone/>
            </a:pPr>
            <a:r>
              <a:rPr lang="en-US" altLang="en-US" sz="1600" dirty="0"/>
              <a:t>FAX: (907) 271-6163</a:t>
            </a:r>
          </a:p>
        </p:txBody>
      </p:sp>
      <p:pic>
        <p:nvPicPr>
          <p:cNvPr id="7" name="Picture 6">
            <a:extLst>
              <a:ext uri="{FF2B5EF4-FFF2-40B4-BE49-F238E27FC236}">
                <a16:creationId xmlns:a16="http://schemas.microsoft.com/office/drawing/2014/main" id="{C305145C-B388-473D-95D1-1B7DE6018238}"/>
              </a:ext>
            </a:extLst>
          </p:cNvPr>
          <p:cNvPicPr>
            <a:picLocks noChangeAspect="1"/>
          </p:cNvPicPr>
          <p:nvPr/>
        </p:nvPicPr>
        <p:blipFill rotWithShape="1">
          <a:blip r:embed="rId3">
            <a:extLst>
              <a:ext uri="{28A0092B-C50C-407E-A947-70E740481C1C}">
                <a14:useLocalDpi xmlns:a14="http://schemas.microsoft.com/office/drawing/2010/main" val="0"/>
              </a:ext>
            </a:extLst>
          </a:blip>
          <a:srcRect l="12373" t="5304" r="9398" b="25613"/>
          <a:stretch/>
        </p:blipFill>
        <p:spPr>
          <a:xfrm>
            <a:off x="822121" y="3680204"/>
            <a:ext cx="7415868" cy="2710632"/>
          </a:xfrm>
          <a:prstGeom prst="rect">
            <a:avLst/>
          </a:prstGeom>
          <a:ln>
            <a:noFill/>
          </a:ln>
          <a:effectLst>
            <a:softEdge rad="112500"/>
          </a:effec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29357-CF10-40D4-9087-60B5DD986072}"/>
              </a:ext>
            </a:extLst>
          </p:cNvPr>
          <p:cNvSpPr>
            <a:spLocks noGrp="1"/>
          </p:cNvSpPr>
          <p:nvPr>
            <p:ph type="title"/>
          </p:nvPr>
        </p:nvSpPr>
        <p:spPr>
          <a:xfrm>
            <a:off x="1331681" y="232568"/>
            <a:ext cx="6337300" cy="658812"/>
          </a:xfrm>
        </p:spPr>
        <p:txBody>
          <a:bodyPr/>
          <a:lstStyle/>
          <a:p>
            <a:r>
              <a:rPr lang="en-US" sz="2000" dirty="0"/>
              <a:t>Transportation Agenda</a:t>
            </a:r>
            <a:br>
              <a:rPr lang="en-US" sz="2400" dirty="0"/>
            </a:br>
            <a:endParaRPr lang="en-US" sz="2400" dirty="0">
              <a:solidFill>
                <a:srgbClr val="FF0000"/>
              </a:solidFill>
            </a:endParaRPr>
          </a:p>
        </p:txBody>
      </p:sp>
      <p:sp>
        <p:nvSpPr>
          <p:cNvPr id="6" name="Slide Number Placeholder 5">
            <a:extLst>
              <a:ext uri="{FF2B5EF4-FFF2-40B4-BE49-F238E27FC236}">
                <a16:creationId xmlns:a16="http://schemas.microsoft.com/office/drawing/2014/main" id="{B2F414BB-DE03-4661-995D-ACCA053942D5}"/>
              </a:ext>
            </a:extLst>
          </p:cNvPr>
          <p:cNvSpPr>
            <a:spLocks noGrp="1"/>
          </p:cNvSpPr>
          <p:nvPr>
            <p:ph type="sldNum" sz="quarter" idx="10"/>
          </p:nvPr>
        </p:nvSpPr>
        <p:spPr/>
        <p:txBody>
          <a:bodyPr/>
          <a:lstStyle/>
          <a:p>
            <a:fld id="{F4946AA2-9DF5-42B5-98ED-7F4223A34A31}" type="slidenum">
              <a:rPr lang="en-US" altLang="en-US" smtClean="0"/>
              <a:pPr/>
              <a:t>4</a:t>
            </a:fld>
            <a:endParaRPr lang="en-US" altLang="en-US">
              <a:solidFill>
                <a:schemeClr val="bg2"/>
              </a:solidFill>
            </a:endParaRPr>
          </a:p>
        </p:txBody>
      </p:sp>
      <p:pic>
        <p:nvPicPr>
          <p:cNvPr id="4" name="Picture 3">
            <a:extLst>
              <a:ext uri="{FF2B5EF4-FFF2-40B4-BE49-F238E27FC236}">
                <a16:creationId xmlns:a16="http://schemas.microsoft.com/office/drawing/2014/main" id="{CCA73FA6-F1D3-6AF5-BDCA-80BEA1E74143}"/>
              </a:ext>
            </a:extLst>
          </p:cNvPr>
          <p:cNvPicPr>
            <a:picLocks noChangeAspect="1"/>
          </p:cNvPicPr>
          <p:nvPr/>
        </p:nvPicPr>
        <p:blipFill>
          <a:blip r:embed="rId3"/>
          <a:stretch>
            <a:fillRect/>
          </a:stretch>
        </p:blipFill>
        <p:spPr>
          <a:xfrm>
            <a:off x="518160" y="1372315"/>
            <a:ext cx="7988300" cy="3926332"/>
          </a:xfrm>
          <a:prstGeom prst="rect">
            <a:avLst/>
          </a:prstGeom>
        </p:spPr>
      </p:pic>
    </p:spTree>
    <p:extLst>
      <p:ext uri="{BB962C8B-B14F-4D97-AF65-F5344CB8AC3E}">
        <p14:creationId xmlns:p14="http://schemas.microsoft.com/office/powerpoint/2010/main" val="290894790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29357-CF10-40D4-9087-60B5DD986072}"/>
              </a:ext>
            </a:extLst>
          </p:cNvPr>
          <p:cNvSpPr>
            <a:spLocks noGrp="1"/>
          </p:cNvSpPr>
          <p:nvPr>
            <p:ph type="title"/>
          </p:nvPr>
        </p:nvSpPr>
        <p:spPr>
          <a:xfrm>
            <a:off x="1331681" y="232568"/>
            <a:ext cx="6337300" cy="658812"/>
          </a:xfrm>
        </p:spPr>
        <p:txBody>
          <a:bodyPr/>
          <a:lstStyle/>
          <a:p>
            <a:r>
              <a:rPr lang="en-US" sz="2000" dirty="0"/>
              <a:t>Transportation Agenda</a:t>
            </a:r>
            <a:br>
              <a:rPr lang="en-US" sz="2400" dirty="0"/>
            </a:br>
            <a:endParaRPr lang="en-US" sz="2400" dirty="0">
              <a:solidFill>
                <a:srgbClr val="FF0000"/>
              </a:solidFill>
            </a:endParaRPr>
          </a:p>
        </p:txBody>
      </p:sp>
      <p:sp>
        <p:nvSpPr>
          <p:cNvPr id="6" name="Slide Number Placeholder 5">
            <a:extLst>
              <a:ext uri="{FF2B5EF4-FFF2-40B4-BE49-F238E27FC236}">
                <a16:creationId xmlns:a16="http://schemas.microsoft.com/office/drawing/2014/main" id="{B2F414BB-DE03-4661-995D-ACCA053942D5}"/>
              </a:ext>
            </a:extLst>
          </p:cNvPr>
          <p:cNvSpPr>
            <a:spLocks noGrp="1"/>
          </p:cNvSpPr>
          <p:nvPr>
            <p:ph type="sldNum" sz="quarter" idx="10"/>
          </p:nvPr>
        </p:nvSpPr>
        <p:spPr/>
        <p:txBody>
          <a:bodyPr/>
          <a:lstStyle/>
          <a:p>
            <a:fld id="{F4946AA2-9DF5-42B5-98ED-7F4223A34A31}" type="slidenum">
              <a:rPr lang="en-US" altLang="en-US" smtClean="0"/>
              <a:pPr/>
              <a:t>5</a:t>
            </a:fld>
            <a:endParaRPr lang="en-US" altLang="en-US">
              <a:solidFill>
                <a:schemeClr val="bg2"/>
              </a:solidFill>
            </a:endParaRPr>
          </a:p>
        </p:txBody>
      </p:sp>
      <p:pic>
        <p:nvPicPr>
          <p:cNvPr id="8" name="Picture 7">
            <a:extLst>
              <a:ext uri="{FF2B5EF4-FFF2-40B4-BE49-F238E27FC236}">
                <a16:creationId xmlns:a16="http://schemas.microsoft.com/office/drawing/2014/main" id="{F0A9055C-F637-D120-D0A2-ED479B5B0D95}"/>
              </a:ext>
            </a:extLst>
          </p:cNvPr>
          <p:cNvPicPr>
            <a:picLocks noChangeAspect="1"/>
          </p:cNvPicPr>
          <p:nvPr/>
        </p:nvPicPr>
        <p:blipFill>
          <a:blip r:embed="rId3"/>
          <a:stretch>
            <a:fillRect/>
          </a:stretch>
        </p:blipFill>
        <p:spPr>
          <a:xfrm>
            <a:off x="594171" y="1336474"/>
            <a:ext cx="7812319" cy="4890638"/>
          </a:xfrm>
          <a:prstGeom prst="rect">
            <a:avLst/>
          </a:prstGeom>
        </p:spPr>
      </p:pic>
    </p:spTree>
    <p:extLst>
      <p:ext uri="{BB962C8B-B14F-4D97-AF65-F5344CB8AC3E}">
        <p14:creationId xmlns:p14="http://schemas.microsoft.com/office/powerpoint/2010/main" val="156830277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29357-CF10-40D4-9087-60B5DD986072}"/>
              </a:ext>
            </a:extLst>
          </p:cNvPr>
          <p:cNvSpPr>
            <a:spLocks noGrp="1"/>
          </p:cNvSpPr>
          <p:nvPr>
            <p:ph type="title"/>
          </p:nvPr>
        </p:nvSpPr>
        <p:spPr>
          <a:xfrm>
            <a:off x="1331681" y="232568"/>
            <a:ext cx="6337300" cy="658812"/>
          </a:xfrm>
        </p:spPr>
        <p:txBody>
          <a:bodyPr/>
          <a:lstStyle/>
          <a:p>
            <a:r>
              <a:rPr lang="en-US" sz="2000" dirty="0"/>
              <a:t>Transportation Agenda</a:t>
            </a:r>
            <a:br>
              <a:rPr lang="en-US" sz="2400" dirty="0"/>
            </a:br>
            <a:endParaRPr lang="en-US" sz="2400" dirty="0">
              <a:solidFill>
                <a:srgbClr val="FF0000"/>
              </a:solidFill>
            </a:endParaRPr>
          </a:p>
        </p:txBody>
      </p:sp>
      <p:sp>
        <p:nvSpPr>
          <p:cNvPr id="6" name="Slide Number Placeholder 5">
            <a:extLst>
              <a:ext uri="{FF2B5EF4-FFF2-40B4-BE49-F238E27FC236}">
                <a16:creationId xmlns:a16="http://schemas.microsoft.com/office/drawing/2014/main" id="{B2F414BB-DE03-4661-995D-ACCA053942D5}"/>
              </a:ext>
            </a:extLst>
          </p:cNvPr>
          <p:cNvSpPr>
            <a:spLocks noGrp="1"/>
          </p:cNvSpPr>
          <p:nvPr>
            <p:ph type="sldNum" sz="quarter" idx="10"/>
          </p:nvPr>
        </p:nvSpPr>
        <p:spPr/>
        <p:txBody>
          <a:bodyPr/>
          <a:lstStyle/>
          <a:p>
            <a:fld id="{F4946AA2-9DF5-42B5-98ED-7F4223A34A31}" type="slidenum">
              <a:rPr lang="en-US" altLang="en-US" smtClean="0"/>
              <a:pPr/>
              <a:t>6</a:t>
            </a:fld>
            <a:endParaRPr lang="en-US" altLang="en-US">
              <a:solidFill>
                <a:schemeClr val="bg2"/>
              </a:solidFill>
            </a:endParaRPr>
          </a:p>
        </p:txBody>
      </p:sp>
      <p:pic>
        <p:nvPicPr>
          <p:cNvPr id="5" name="Picture 4">
            <a:extLst>
              <a:ext uri="{FF2B5EF4-FFF2-40B4-BE49-F238E27FC236}">
                <a16:creationId xmlns:a16="http://schemas.microsoft.com/office/drawing/2014/main" id="{B385D195-336E-1D58-295C-349DCCE43363}"/>
              </a:ext>
            </a:extLst>
          </p:cNvPr>
          <p:cNvPicPr>
            <a:picLocks noChangeAspect="1"/>
          </p:cNvPicPr>
          <p:nvPr/>
        </p:nvPicPr>
        <p:blipFill>
          <a:blip r:embed="rId3"/>
          <a:stretch>
            <a:fillRect/>
          </a:stretch>
        </p:blipFill>
        <p:spPr>
          <a:xfrm>
            <a:off x="655320" y="1399209"/>
            <a:ext cx="7833360" cy="555962"/>
          </a:xfrm>
          <a:prstGeom prst="rect">
            <a:avLst/>
          </a:prstGeom>
        </p:spPr>
      </p:pic>
      <p:pic>
        <p:nvPicPr>
          <p:cNvPr id="8" name="Picture 7">
            <a:extLst>
              <a:ext uri="{FF2B5EF4-FFF2-40B4-BE49-F238E27FC236}">
                <a16:creationId xmlns:a16="http://schemas.microsoft.com/office/drawing/2014/main" id="{D21DC9EE-2B20-6E4F-C5E3-035AA84BC8DA}"/>
              </a:ext>
            </a:extLst>
          </p:cNvPr>
          <p:cNvPicPr>
            <a:picLocks noChangeAspect="1"/>
          </p:cNvPicPr>
          <p:nvPr/>
        </p:nvPicPr>
        <p:blipFill>
          <a:blip r:embed="rId4"/>
          <a:stretch>
            <a:fillRect/>
          </a:stretch>
        </p:blipFill>
        <p:spPr>
          <a:xfrm>
            <a:off x="655320" y="1955171"/>
            <a:ext cx="7730175" cy="1268287"/>
          </a:xfrm>
          <a:prstGeom prst="rect">
            <a:avLst/>
          </a:prstGeom>
        </p:spPr>
      </p:pic>
      <p:pic>
        <p:nvPicPr>
          <p:cNvPr id="14" name="Picture 13">
            <a:extLst>
              <a:ext uri="{FF2B5EF4-FFF2-40B4-BE49-F238E27FC236}">
                <a16:creationId xmlns:a16="http://schemas.microsoft.com/office/drawing/2014/main" id="{4A10BEB7-33F2-811F-1097-9848C8C84B26}"/>
              </a:ext>
            </a:extLst>
          </p:cNvPr>
          <p:cNvPicPr>
            <a:picLocks noChangeAspect="1"/>
          </p:cNvPicPr>
          <p:nvPr/>
        </p:nvPicPr>
        <p:blipFill>
          <a:blip r:embed="rId5"/>
          <a:stretch>
            <a:fillRect/>
          </a:stretch>
        </p:blipFill>
        <p:spPr>
          <a:xfrm>
            <a:off x="655320" y="3213507"/>
            <a:ext cx="7730175" cy="1608996"/>
          </a:xfrm>
          <a:prstGeom prst="rect">
            <a:avLst/>
          </a:prstGeom>
        </p:spPr>
      </p:pic>
      <p:pic>
        <p:nvPicPr>
          <p:cNvPr id="16" name="Picture 15">
            <a:extLst>
              <a:ext uri="{FF2B5EF4-FFF2-40B4-BE49-F238E27FC236}">
                <a16:creationId xmlns:a16="http://schemas.microsoft.com/office/drawing/2014/main" id="{D06505F6-30DC-E63D-B74E-CE07F32282CC}"/>
              </a:ext>
            </a:extLst>
          </p:cNvPr>
          <p:cNvPicPr>
            <a:picLocks noChangeAspect="1"/>
          </p:cNvPicPr>
          <p:nvPr/>
        </p:nvPicPr>
        <p:blipFill>
          <a:blip r:embed="rId6"/>
          <a:stretch>
            <a:fillRect/>
          </a:stretch>
        </p:blipFill>
        <p:spPr>
          <a:xfrm>
            <a:off x="655320" y="4945327"/>
            <a:ext cx="7833360" cy="1015568"/>
          </a:xfrm>
          <a:prstGeom prst="rect">
            <a:avLst/>
          </a:prstGeom>
        </p:spPr>
      </p:pic>
    </p:spTree>
    <p:extLst>
      <p:ext uri="{BB962C8B-B14F-4D97-AF65-F5344CB8AC3E}">
        <p14:creationId xmlns:p14="http://schemas.microsoft.com/office/powerpoint/2010/main" val="35113473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29357-CF10-40D4-9087-60B5DD986072}"/>
              </a:ext>
            </a:extLst>
          </p:cNvPr>
          <p:cNvSpPr>
            <a:spLocks noGrp="1"/>
          </p:cNvSpPr>
          <p:nvPr>
            <p:ph type="title"/>
          </p:nvPr>
        </p:nvSpPr>
        <p:spPr>
          <a:xfrm>
            <a:off x="1331681" y="232568"/>
            <a:ext cx="6337300" cy="658812"/>
          </a:xfrm>
        </p:spPr>
        <p:txBody>
          <a:bodyPr/>
          <a:lstStyle/>
          <a:p>
            <a:r>
              <a:rPr lang="en-US" sz="2000" dirty="0"/>
              <a:t>Transportation Agenda</a:t>
            </a:r>
            <a:br>
              <a:rPr lang="en-US" sz="2400" dirty="0"/>
            </a:br>
            <a:endParaRPr lang="en-US" sz="2400" dirty="0">
              <a:solidFill>
                <a:srgbClr val="FF0000"/>
              </a:solidFill>
            </a:endParaRPr>
          </a:p>
        </p:txBody>
      </p:sp>
      <p:sp>
        <p:nvSpPr>
          <p:cNvPr id="6" name="Slide Number Placeholder 5">
            <a:extLst>
              <a:ext uri="{FF2B5EF4-FFF2-40B4-BE49-F238E27FC236}">
                <a16:creationId xmlns:a16="http://schemas.microsoft.com/office/drawing/2014/main" id="{B2F414BB-DE03-4661-995D-ACCA053942D5}"/>
              </a:ext>
            </a:extLst>
          </p:cNvPr>
          <p:cNvSpPr>
            <a:spLocks noGrp="1"/>
          </p:cNvSpPr>
          <p:nvPr>
            <p:ph type="sldNum" sz="quarter" idx="10"/>
          </p:nvPr>
        </p:nvSpPr>
        <p:spPr/>
        <p:txBody>
          <a:bodyPr/>
          <a:lstStyle/>
          <a:p>
            <a:fld id="{F4946AA2-9DF5-42B5-98ED-7F4223A34A31}" type="slidenum">
              <a:rPr lang="en-US" altLang="en-US" smtClean="0"/>
              <a:pPr/>
              <a:t>7</a:t>
            </a:fld>
            <a:endParaRPr lang="en-US" altLang="en-US">
              <a:solidFill>
                <a:schemeClr val="bg2"/>
              </a:solidFill>
            </a:endParaRPr>
          </a:p>
        </p:txBody>
      </p:sp>
      <p:pic>
        <p:nvPicPr>
          <p:cNvPr id="17" name="Picture 16">
            <a:extLst>
              <a:ext uri="{FF2B5EF4-FFF2-40B4-BE49-F238E27FC236}">
                <a16:creationId xmlns:a16="http://schemas.microsoft.com/office/drawing/2014/main" id="{F3E7896B-D1FF-B131-4B76-625193BB7B91}"/>
              </a:ext>
            </a:extLst>
          </p:cNvPr>
          <p:cNvPicPr>
            <a:picLocks noChangeAspect="1"/>
          </p:cNvPicPr>
          <p:nvPr/>
        </p:nvPicPr>
        <p:blipFill>
          <a:blip r:embed="rId3"/>
          <a:stretch>
            <a:fillRect/>
          </a:stretch>
        </p:blipFill>
        <p:spPr>
          <a:xfrm>
            <a:off x="655320" y="1399209"/>
            <a:ext cx="7833360" cy="555962"/>
          </a:xfrm>
          <a:prstGeom prst="rect">
            <a:avLst/>
          </a:prstGeom>
        </p:spPr>
      </p:pic>
      <p:pic>
        <p:nvPicPr>
          <p:cNvPr id="19" name="Picture 18">
            <a:extLst>
              <a:ext uri="{FF2B5EF4-FFF2-40B4-BE49-F238E27FC236}">
                <a16:creationId xmlns:a16="http://schemas.microsoft.com/office/drawing/2014/main" id="{C6BA8C6D-91C9-64B1-9630-86FEB412FFEB}"/>
              </a:ext>
            </a:extLst>
          </p:cNvPr>
          <p:cNvPicPr>
            <a:picLocks noChangeAspect="1"/>
          </p:cNvPicPr>
          <p:nvPr/>
        </p:nvPicPr>
        <p:blipFill>
          <a:blip r:embed="rId4"/>
          <a:stretch>
            <a:fillRect/>
          </a:stretch>
        </p:blipFill>
        <p:spPr>
          <a:xfrm>
            <a:off x="708660" y="2074901"/>
            <a:ext cx="7780020" cy="955689"/>
          </a:xfrm>
          <a:prstGeom prst="rect">
            <a:avLst/>
          </a:prstGeom>
        </p:spPr>
      </p:pic>
      <p:pic>
        <p:nvPicPr>
          <p:cNvPr id="21" name="Picture 20">
            <a:extLst>
              <a:ext uri="{FF2B5EF4-FFF2-40B4-BE49-F238E27FC236}">
                <a16:creationId xmlns:a16="http://schemas.microsoft.com/office/drawing/2014/main" id="{5C394D21-7734-80AB-8E90-F920509AD6AC}"/>
              </a:ext>
            </a:extLst>
          </p:cNvPr>
          <p:cNvPicPr>
            <a:picLocks noChangeAspect="1"/>
          </p:cNvPicPr>
          <p:nvPr/>
        </p:nvPicPr>
        <p:blipFill>
          <a:blip r:embed="rId5"/>
          <a:stretch>
            <a:fillRect/>
          </a:stretch>
        </p:blipFill>
        <p:spPr>
          <a:xfrm>
            <a:off x="655320" y="3261496"/>
            <a:ext cx="7833360" cy="2510059"/>
          </a:xfrm>
          <a:prstGeom prst="rect">
            <a:avLst/>
          </a:prstGeom>
        </p:spPr>
      </p:pic>
    </p:spTree>
    <p:extLst>
      <p:ext uri="{BB962C8B-B14F-4D97-AF65-F5344CB8AC3E}">
        <p14:creationId xmlns:p14="http://schemas.microsoft.com/office/powerpoint/2010/main" val="309394245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29357-CF10-40D4-9087-60B5DD986072}"/>
              </a:ext>
            </a:extLst>
          </p:cNvPr>
          <p:cNvSpPr>
            <a:spLocks noGrp="1"/>
          </p:cNvSpPr>
          <p:nvPr>
            <p:ph type="title"/>
          </p:nvPr>
        </p:nvSpPr>
        <p:spPr>
          <a:xfrm>
            <a:off x="1331681" y="232568"/>
            <a:ext cx="6337300" cy="658812"/>
          </a:xfrm>
        </p:spPr>
        <p:txBody>
          <a:bodyPr/>
          <a:lstStyle/>
          <a:p>
            <a:r>
              <a:rPr lang="en-US" sz="2000" dirty="0"/>
              <a:t>Transportation Agenda</a:t>
            </a:r>
            <a:br>
              <a:rPr lang="en-US" sz="2400" dirty="0"/>
            </a:br>
            <a:endParaRPr lang="en-US" sz="2400" dirty="0">
              <a:solidFill>
                <a:srgbClr val="FF0000"/>
              </a:solidFill>
            </a:endParaRPr>
          </a:p>
        </p:txBody>
      </p:sp>
      <p:sp>
        <p:nvSpPr>
          <p:cNvPr id="6" name="Slide Number Placeholder 5">
            <a:extLst>
              <a:ext uri="{FF2B5EF4-FFF2-40B4-BE49-F238E27FC236}">
                <a16:creationId xmlns:a16="http://schemas.microsoft.com/office/drawing/2014/main" id="{B2F414BB-DE03-4661-995D-ACCA053942D5}"/>
              </a:ext>
            </a:extLst>
          </p:cNvPr>
          <p:cNvSpPr>
            <a:spLocks noGrp="1"/>
          </p:cNvSpPr>
          <p:nvPr>
            <p:ph type="sldNum" sz="quarter" idx="10"/>
          </p:nvPr>
        </p:nvSpPr>
        <p:spPr/>
        <p:txBody>
          <a:bodyPr/>
          <a:lstStyle/>
          <a:p>
            <a:fld id="{F4946AA2-9DF5-42B5-98ED-7F4223A34A31}" type="slidenum">
              <a:rPr lang="en-US" altLang="en-US" smtClean="0"/>
              <a:pPr/>
              <a:t>8</a:t>
            </a:fld>
            <a:endParaRPr lang="en-US" altLang="en-US">
              <a:solidFill>
                <a:schemeClr val="bg2"/>
              </a:solidFill>
            </a:endParaRPr>
          </a:p>
        </p:txBody>
      </p:sp>
      <p:pic>
        <p:nvPicPr>
          <p:cNvPr id="10" name="Picture 9">
            <a:extLst>
              <a:ext uri="{FF2B5EF4-FFF2-40B4-BE49-F238E27FC236}">
                <a16:creationId xmlns:a16="http://schemas.microsoft.com/office/drawing/2014/main" id="{C93F1299-F41E-8502-6AE2-BD36EC3ABF90}"/>
              </a:ext>
            </a:extLst>
          </p:cNvPr>
          <p:cNvPicPr>
            <a:picLocks noChangeAspect="1"/>
          </p:cNvPicPr>
          <p:nvPr/>
        </p:nvPicPr>
        <p:blipFill>
          <a:blip r:embed="rId3"/>
          <a:stretch>
            <a:fillRect/>
          </a:stretch>
        </p:blipFill>
        <p:spPr>
          <a:xfrm>
            <a:off x="440769" y="1422316"/>
            <a:ext cx="8262462" cy="477685"/>
          </a:xfrm>
          <a:prstGeom prst="rect">
            <a:avLst/>
          </a:prstGeom>
        </p:spPr>
      </p:pic>
      <p:pic>
        <p:nvPicPr>
          <p:cNvPr id="12" name="Picture 11">
            <a:extLst>
              <a:ext uri="{FF2B5EF4-FFF2-40B4-BE49-F238E27FC236}">
                <a16:creationId xmlns:a16="http://schemas.microsoft.com/office/drawing/2014/main" id="{DD898777-0665-B6E1-E962-53917E711139}"/>
              </a:ext>
            </a:extLst>
          </p:cNvPr>
          <p:cNvPicPr>
            <a:picLocks noChangeAspect="1"/>
          </p:cNvPicPr>
          <p:nvPr/>
        </p:nvPicPr>
        <p:blipFill>
          <a:blip r:embed="rId4"/>
          <a:stretch>
            <a:fillRect/>
          </a:stretch>
        </p:blipFill>
        <p:spPr>
          <a:xfrm>
            <a:off x="577850" y="2137578"/>
            <a:ext cx="7988300" cy="2136577"/>
          </a:xfrm>
          <a:prstGeom prst="rect">
            <a:avLst/>
          </a:prstGeom>
        </p:spPr>
      </p:pic>
      <p:pic>
        <p:nvPicPr>
          <p:cNvPr id="14" name="Picture 13">
            <a:extLst>
              <a:ext uri="{FF2B5EF4-FFF2-40B4-BE49-F238E27FC236}">
                <a16:creationId xmlns:a16="http://schemas.microsoft.com/office/drawing/2014/main" id="{B77C0EBC-FA77-8DBB-279E-3588C4E0413B}"/>
              </a:ext>
            </a:extLst>
          </p:cNvPr>
          <p:cNvPicPr>
            <a:picLocks noChangeAspect="1"/>
          </p:cNvPicPr>
          <p:nvPr/>
        </p:nvPicPr>
        <p:blipFill>
          <a:blip r:embed="rId5"/>
          <a:stretch>
            <a:fillRect/>
          </a:stretch>
        </p:blipFill>
        <p:spPr>
          <a:xfrm>
            <a:off x="577850" y="4466012"/>
            <a:ext cx="7988300" cy="1654772"/>
          </a:xfrm>
          <a:prstGeom prst="rect">
            <a:avLst/>
          </a:prstGeom>
        </p:spPr>
      </p:pic>
    </p:spTree>
    <p:extLst>
      <p:ext uri="{BB962C8B-B14F-4D97-AF65-F5344CB8AC3E}">
        <p14:creationId xmlns:p14="http://schemas.microsoft.com/office/powerpoint/2010/main" val="262871134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29357-CF10-40D4-9087-60B5DD986072}"/>
              </a:ext>
            </a:extLst>
          </p:cNvPr>
          <p:cNvSpPr>
            <a:spLocks noGrp="1"/>
          </p:cNvSpPr>
          <p:nvPr>
            <p:ph type="title"/>
          </p:nvPr>
        </p:nvSpPr>
        <p:spPr>
          <a:xfrm>
            <a:off x="1331681" y="232568"/>
            <a:ext cx="6337300" cy="658812"/>
          </a:xfrm>
        </p:spPr>
        <p:txBody>
          <a:bodyPr/>
          <a:lstStyle/>
          <a:p>
            <a:r>
              <a:rPr lang="en-US" sz="2000" dirty="0"/>
              <a:t>Transportation Agenda</a:t>
            </a:r>
            <a:br>
              <a:rPr lang="en-US" sz="2400" dirty="0"/>
            </a:br>
            <a:endParaRPr lang="en-US" sz="2400" dirty="0">
              <a:solidFill>
                <a:srgbClr val="FF0000"/>
              </a:solidFill>
            </a:endParaRPr>
          </a:p>
        </p:txBody>
      </p:sp>
      <p:sp>
        <p:nvSpPr>
          <p:cNvPr id="6" name="Slide Number Placeholder 5">
            <a:extLst>
              <a:ext uri="{FF2B5EF4-FFF2-40B4-BE49-F238E27FC236}">
                <a16:creationId xmlns:a16="http://schemas.microsoft.com/office/drawing/2014/main" id="{B2F414BB-DE03-4661-995D-ACCA053942D5}"/>
              </a:ext>
            </a:extLst>
          </p:cNvPr>
          <p:cNvSpPr>
            <a:spLocks noGrp="1"/>
          </p:cNvSpPr>
          <p:nvPr>
            <p:ph type="sldNum" sz="quarter" idx="10"/>
          </p:nvPr>
        </p:nvSpPr>
        <p:spPr/>
        <p:txBody>
          <a:bodyPr/>
          <a:lstStyle/>
          <a:p>
            <a:fld id="{F4946AA2-9DF5-42B5-98ED-7F4223A34A31}" type="slidenum">
              <a:rPr lang="en-US" altLang="en-US" smtClean="0"/>
              <a:pPr/>
              <a:t>9</a:t>
            </a:fld>
            <a:endParaRPr lang="en-US" altLang="en-US">
              <a:solidFill>
                <a:schemeClr val="bg2"/>
              </a:solidFill>
            </a:endParaRPr>
          </a:p>
        </p:txBody>
      </p:sp>
      <p:pic>
        <p:nvPicPr>
          <p:cNvPr id="10" name="Picture 9">
            <a:extLst>
              <a:ext uri="{FF2B5EF4-FFF2-40B4-BE49-F238E27FC236}">
                <a16:creationId xmlns:a16="http://schemas.microsoft.com/office/drawing/2014/main" id="{C93F1299-F41E-8502-6AE2-BD36EC3ABF90}"/>
              </a:ext>
            </a:extLst>
          </p:cNvPr>
          <p:cNvPicPr>
            <a:picLocks noChangeAspect="1"/>
          </p:cNvPicPr>
          <p:nvPr/>
        </p:nvPicPr>
        <p:blipFill>
          <a:blip r:embed="rId3"/>
          <a:stretch>
            <a:fillRect/>
          </a:stretch>
        </p:blipFill>
        <p:spPr>
          <a:xfrm>
            <a:off x="440769" y="1422316"/>
            <a:ext cx="8262462" cy="477685"/>
          </a:xfrm>
          <a:prstGeom prst="rect">
            <a:avLst/>
          </a:prstGeom>
        </p:spPr>
      </p:pic>
      <p:pic>
        <p:nvPicPr>
          <p:cNvPr id="4" name="Picture 3">
            <a:extLst>
              <a:ext uri="{FF2B5EF4-FFF2-40B4-BE49-F238E27FC236}">
                <a16:creationId xmlns:a16="http://schemas.microsoft.com/office/drawing/2014/main" id="{C999B9F7-34C0-E30E-994F-6A77096EB905}"/>
              </a:ext>
            </a:extLst>
          </p:cNvPr>
          <p:cNvPicPr>
            <a:picLocks noChangeAspect="1"/>
          </p:cNvPicPr>
          <p:nvPr/>
        </p:nvPicPr>
        <p:blipFill>
          <a:blip r:embed="rId4"/>
          <a:stretch>
            <a:fillRect/>
          </a:stretch>
        </p:blipFill>
        <p:spPr>
          <a:xfrm>
            <a:off x="556260" y="1947570"/>
            <a:ext cx="7772400" cy="1308509"/>
          </a:xfrm>
          <a:prstGeom prst="rect">
            <a:avLst/>
          </a:prstGeom>
        </p:spPr>
      </p:pic>
    </p:spTree>
    <p:extLst>
      <p:ext uri="{BB962C8B-B14F-4D97-AF65-F5344CB8AC3E}">
        <p14:creationId xmlns:p14="http://schemas.microsoft.com/office/powerpoint/2010/main" val="4162741054"/>
      </p:ext>
    </p:extLst>
  </p:cSld>
  <p:clrMapOvr>
    <a:masterClrMapping/>
  </p:clrMapOvr>
  <p:transition/>
</p:sld>
</file>

<file path=ppt/theme/theme1.xml><?xml version="1.0" encoding="utf-8"?>
<a:theme xmlns:a="http://schemas.openxmlformats.org/drawingml/2006/main" name="Default Design">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Default Design">
      <a:majorFont>
        <a:latin typeface="Arial"/>
        <a:ea typeface=""/>
        <a:cs typeface=""/>
      </a:majorFont>
      <a:minorFont>
        <a:latin typeface="Arial"/>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C2D83"/>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0C2D83"/>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147778</TotalTime>
  <Words>6882</Words>
  <Application>Microsoft Office PowerPoint</Application>
  <PresentationFormat>On-screen Show (4:3)</PresentationFormat>
  <Paragraphs>910</Paragraphs>
  <Slides>35</Slides>
  <Notes>34</Notes>
  <HiddenSlides>0</HiddenSlides>
  <MMClips>1</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35</vt:i4>
      </vt:variant>
    </vt:vector>
  </HeadingPairs>
  <TitlesOfParts>
    <vt:vector size="45" baseType="lpstr">
      <vt:lpstr>Arial</vt:lpstr>
      <vt:lpstr>Calibri</vt:lpstr>
      <vt:lpstr>Calibri Light</vt:lpstr>
      <vt:lpstr>Century Schoolbook</vt:lpstr>
      <vt:lpstr>Times New Roman</vt:lpstr>
      <vt:lpstr>Wingdings</vt:lpstr>
      <vt:lpstr>Default Design</vt:lpstr>
      <vt:lpstr>1_Custom Design</vt:lpstr>
      <vt:lpstr>Custom Design</vt:lpstr>
      <vt:lpstr>Worksheet</vt:lpstr>
      <vt:lpstr>Bureau of Indian Affairs, Alaska Region  </vt:lpstr>
      <vt:lpstr>PowerPoint Presentation</vt:lpstr>
      <vt:lpstr>Talking Points</vt:lpstr>
      <vt:lpstr>Transportation Agenda </vt:lpstr>
      <vt:lpstr>Transportation Agenda </vt:lpstr>
      <vt:lpstr>Transportation Agenda </vt:lpstr>
      <vt:lpstr>Transportation Agenda </vt:lpstr>
      <vt:lpstr>Transportation Agenda </vt:lpstr>
      <vt:lpstr>Transportation Agenda </vt:lpstr>
      <vt:lpstr>PowerPoint Presentation</vt:lpstr>
      <vt:lpstr>Organization Chart</vt:lpstr>
      <vt:lpstr>Six Pillars of TTP</vt:lpstr>
      <vt:lpstr>Infrastructure Investment and Jobs Act (Surface Transportation Reauthorization)</vt:lpstr>
      <vt:lpstr> Annual TTP Funding ($Ms) Total Funding = $928M (18 Years) </vt:lpstr>
      <vt:lpstr>TTP Funds Flow</vt:lpstr>
      <vt:lpstr>Program Delivery Methods</vt:lpstr>
      <vt:lpstr>Notice of Funds Availability (NOFA)</vt:lpstr>
      <vt:lpstr>Funds Obligated in FY2023 ($26.8M, Title I Tribes, Includes POOs, TCR, 202a9)</vt:lpstr>
      <vt:lpstr>How Do AK Tribes Spend TTP Funds?</vt:lpstr>
      <vt:lpstr>Payment (2013-2023)</vt:lpstr>
      <vt:lpstr>Contracts and Agreements </vt:lpstr>
      <vt:lpstr>Self-Determination Contract Proposals </vt:lpstr>
      <vt:lpstr>Government to Government (G2G) Program Agreements  </vt:lpstr>
      <vt:lpstr>Financial Transactions:  Obligations and Payments FY2012 - FY2023  </vt:lpstr>
      <vt:lpstr> Federal Financial Reporting Calendar </vt:lpstr>
      <vt:lpstr>Single Audits</vt:lpstr>
      <vt:lpstr>National Tribal Transportation Facility Inventory Milestones</vt:lpstr>
      <vt:lpstr>Road Inventory  (25,758 miles)  </vt:lpstr>
      <vt:lpstr>Bridge Inventory </vt:lpstr>
      <vt:lpstr>Safety Program  </vt:lpstr>
      <vt:lpstr>Fund Transfers to Tribes “202” Agreements</vt:lpstr>
      <vt:lpstr>ERFO Program   (Emergency Relief Funding for Federally Owned Roads)</vt:lpstr>
      <vt:lpstr>  Excess Federal Property  </vt:lpstr>
      <vt:lpstr>“Dear Tribal Leader” Emails</vt:lpstr>
      <vt:lpstr>PowerPoint Presentation</vt:lpstr>
    </vt:vector>
  </TitlesOfParts>
  <Company>U.S. Air Force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Eleventh Air Force Slide Master</dc:title>
  <dc:creator>11 AF/CCX</dc:creator>
  <cp:lastModifiedBy>Meetings</cp:lastModifiedBy>
  <cp:revision>3667</cp:revision>
  <cp:lastPrinted>2022-04-05T00:14:06Z</cp:lastPrinted>
  <dcterms:created xsi:type="dcterms:W3CDTF">2000-11-08T19:46:05Z</dcterms:created>
  <dcterms:modified xsi:type="dcterms:W3CDTF">2023-11-28T23:51:21Z</dcterms:modified>
</cp:coreProperties>
</file>