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674" r:id="rId2"/>
  </p:sldMasterIdLst>
  <p:notesMasterIdLst>
    <p:notesMasterId r:id="rId16"/>
  </p:notesMasterIdLst>
  <p:handoutMasterIdLst>
    <p:handoutMasterId r:id="rId17"/>
  </p:handoutMasterIdLst>
  <p:sldIdLst>
    <p:sldId id="1107" r:id="rId3"/>
    <p:sldId id="1140" r:id="rId4"/>
    <p:sldId id="1057" r:id="rId5"/>
    <p:sldId id="1144" r:id="rId6"/>
    <p:sldId id="1145" r:id="rId7"/>
    <p:sldId id="1007" r:id="rId8"/>
    <p:sldId id="1032" r:id="rId9"/>
    <p:sldId id="1097" r:id="rId10"/>
    <p:sldId id="1138" r:id="rId11"/>
    <p:sldId id="1141" r:id="rId12"/>
    <p:sldId id="1142" r:id="rId13"/>
    <p:sldId id="1008" r:id="rId14"/>
    <p:sldId id="64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95">
          <p15:clr>
            <a:srgbClr val="A4A3A4"/>
          </p15:clr>
        </p15:guide>
        <p15:guide id="3" orient="horz" pos="4007">
          <p15:clr>
            <a:srgbClr val="A4A3A4"/>
          </p15:clr>
        </p15:guide>
        <p15:guide id="4" pos="2868">
          <p15:clr>
            <a:srgbClr val="A4A3A4"/>
          </p15:clr>
        </p15:guide>
        <p15:guide id="5" pos="131">
          <p15:clr>
            <a:srgbClr val="A4A3A4"/>
          </p15:clr>
        </p15:guide>
        <p15:guide id="6" pos="5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6600"/>
    <a:srgbClr val="8297F2"/>
    <a:srgbClr val="3399FF"/>
    <a:srgbClr val="FFFFCC"/>
    <a:srgbClr val="C4EB35"/>
    <a:srgbClr val="FFFFCE"/>
    <a:srgbClr val="33CCFF"/>
    <a:srgbClr val="FFC7EF"/>
    <a:srgbClr val="F8C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BD8BB-D80F-4C0C-B8C8-825F30F039A1}" v="26" dt="2023-08-16T16:33:15.146"/>
    <p1510:client id="{C9332EC4-7AC7-4F23-932C-DC42EFF54A04}" v="47" dt="2023-08-16T08:40:30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8492" autoAdjust="0"/>
  </p:normalViewPr>
  <p:slideViewPr>
    <p:cSldViewPr snapToGrid="0">
      <p:cViewPr varScale="1">
        <p:scale>
          <a:sx n="86" d="100"/>
          <a:sy n="86" d="100"/>
        </p:scale>
        <p:origin x="62" y="48"/>
      </p:cViewPr>
      <p:guideLst>
        <p:guide orient="horz" pos="2160"/>
        <p:guide orient="horz" pos="895"/>
        <p:guide orient="horz" pos="4007"/>
        <p:guide pos="2868"/>
        <p:guide pos="131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867"/>
    </p:cViewPr>
  </p:sorterViewPr>
  <p:notesViewPr>
    <p:cSldViewPr snapToGrid="0">
      <p:cViewPr varScale="1">
        <p:scale>
          <a:sx n="119" d="100"/>
          <a:sy n="119" d="100"/>
        </p:scale>
        <p:origin x="7650" y="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t" anchorCtr="0" compatLnSpc="1">
            <a:prstTxWarp prst="textNoShape">
              <a:avLst/>
            </a:prstTxWarp>
          </a:bodyPr>
          <a:lstStyle>
            <a:lvl1pPr defTabSz="914530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t" anchorCtr="0" compatLnSpc="1">
            <a:prstTxWarp prst="textNoShape">
              <a:avLst/>
            </a:prstTxWarp>
          </a:bodyPr>
          <a:lstStyle>
            <a:lvl1pPr algn="r" defTabSz="914530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b" anchorCtr="0" compatLnSpc="1">
            <a:prstTxWarp prst="textNoShape">
              <a:avLst/>
            </a:prstTxWarp>
          </a:bodyPr>
          <a:lstStyle>
            <a:lvl1pPr defTabSz="914530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28734457-BA16-46E3-90E4-0F4A927CA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t" anchorCtr="0" compatLnSpc="1">
            <a:prstTxWarp prst="textNoShape">
              <a:avLst/>
            </a:prstTxWarp>
          </a:bodyPr>
          <a:lstStyle>
            <a:lvl1pPr defTabSz="914530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t" anchorCtr="0" compatLnSpc="1">
            <a:prstTxWarp prst="textNoShape">
              <a:avLst/>
            </a:prstTxWarp>
          </a:bodyPr>
          <a:lstStyle>
            <a:lvl1pPr algn="r" defTabSz="914530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  <a:p>
            <a:pPr lvl="0"/>
            <a:r>
              <a:rPr lang="en-US" noProof="0" dirty="0"/>
              <a:t>Click to edit Master text style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b" anchorCtr="0" compatLnSpc="1">
            <a:prstTxWarp prst="textNoShape">
              <a:avLst/>
            </a:prstTxWarp>
          </a:bodyPr>
          <a:lstStyle>
            <a:lvl1pPr defTabSz="914530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27" tIns="45764" rIns="91527" bIns="4576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AD1BA7B2-FB61-4B44-B086-B8B2CDB05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421188"/>
            <a:ext cx="5792787" cy="4184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sz="1400"/>
          </a:p>
          <a:p>
            <a:endParaRPr lang="en-US" altLang="en-US" sz="140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77B538-37DA-4B21-9CA3-76412EAEC0E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593725" y="4505325"/>
            <a:ext cx="5861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 marL="171450" indent="-1714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 b="0"/>
          </a:p>
          <a:p>
            <a:endParaRPr lang="en-US" altLang="en-US" sz="13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78545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515264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ACCD33-A052-45A4-BBBF-1BFA34E1EFB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 anchor="b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4889CE0-A88E-470C-8C6E-2A167AB31DFB}" type="slidenum">
              <a:rPr lang="en-US" altLang="en-US" b="0">
                <a:latin typeface="Arial" panose="020B060402020202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80435" indent="-280435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52E87F-B308-461D-AB21-20392FC2297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8545C-176A-41D1-A5DB-13C3D00FB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8545C-176A-41D1-A5DB-13C3D00FB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41862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0F87F46-3B49-A393-0E9F-4D3A18B0E3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8DF66A2-5D3E-3DDE-40E3-A546B7F8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CC58659-5E56-93EE-53E9-8B8327F9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0D5FB-85CE-4E48-8950-F15FF0EA5D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70F87F46-3B49-A393-0E9F-4D3A18B0E3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8DF66A2-5D3E-3DDE-40E3-A546B7F8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CC58659-5E56-93EE-53E9-8B8327F9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0D5FB-85CE-4E48-8950-F15FF0EA5D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1AC896-D073-415F-9C57-031EDBE3BB8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9592B-3D05-47FD-9507-E5B6A7D44B9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1"/>
          <p:cNvSpPr>
            <a:spLocks noGrp="1"/>
          </p:cNvSpPr>
          <p:nvPr/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7" tIns="45764" rIns="91527" bIns="45764"/>
          <a:lstStyle>
            <a:lvl1pPr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582613" y="393700"/>
            <a:ext cx="7969250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i="1"/>
              <a:t>Bureau of Indian Affairs, Alaska Region</a:t>
            </a:r>
            <a:r>
              <a:rPr lang="en-US" sz="3600" i="1"/>
              <a:t> </a:t>
            </a: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6"/>
          <p:cNvSpPr txBox="1">
            <a:spLocks noChangeArrowheads="1"/>
          </p:cNvSpPr>
          <p:nvPr userDrawn="1"/>
        </p:nvSpPr>
        <p:spPr bwMode="auto">
          <a:xfrm>
            <a:off x="1363663" y="6521450"/>
            <a:ext cx="65532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solidFill>
                  <a:srgbClr val="006600"/>
                </a:solidFill>
                <a:latin typeface="Century Schoolbook" pitchFamily="18" charset="0"/>
              </a:rPr>
              <a:t>2017 Providers Conference – Embracing Change</a:t>
            </a:r>
          </a:p>
        </p:txBody>
      </p:sp>
      <p:sp>
        <p:nvSpPr>
          <p:cNvPr id="3382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5419725" y="5006975"/>
            <a:ext cx="4495800" cy="1047750"/>
          </a:xfrm>
        </p:spPr>
        <p:txBody>
          <a:bodyPr anchorCtr="0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en-US"/>
              <a:t>Stuart D. Hartford, P.E.</a:t>
            </a:r>
          </a:p>
          <a:p>
            <a:r>
              <a:rPr lang="en-US"/>
              <a:t>Regional Road Engineer</a:t>
            </a:r>
          </a:p>
        </p:txBody>
      </p:sp>
      <p:sp>
        <p:nvSpPr>
          <p:cNvPr id="3382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2109789" y="1558925"/>
            <a:ext cx="51435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IRR </a:t>
            </a:r>
            <a:r>
              <a:rPr lang="en-US" dirty="0" err="1"/>
              <a:t>Progam</a:t>
            </a:r>
            <a:r>
              <a:rPr lang="en-US" dirty="0"/>
              <a:t> Update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629400"/>
            <a:ext cx="12192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96969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 of:</a:t>
            </a:r>
          </a:p>
        </p:txBody>
      </p:sp>
      <p:sp>
        <p:nvSpPr>
          <p:cNvPr id="9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A670-B522-4DE7-97E2-BE45BDF75776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42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A2096-F2A2-4A02-BCEC-67AC3FA69286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2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11B65-D1CC-4E9C-AD18-629E2092B4F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29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6" y="261939"/>
            <a:ext cx="2171700" cy="6034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6" y="261939"/>
            <a:ext cx="6362700" cy="6034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15D3-0CEF-4701-88F9-FD6891A55A4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26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0025" y="1404939"/>
            <a:ext cx="4267200" cy="48910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9625" y="1404939"/>
            <a:ext cx="4267200" cy="4891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6E57-8332-410C-8A45-30CCB3B13BB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16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00025" y="1404939"/>
            <a:ext cx="8686800" cy="4891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BF66-F627-4D1D-97E1-B00CC65D309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702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025" y="1404939"/>
            <a:ext cx="4267200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9625" y="1404939"/>
            <a:ext cx="4267200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0025" y="3925889"/>
            <a:ext cx="42672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3925889"/>
            <a:ext cx="42672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04A8F-3EE3-47CB-8769-D25785E4457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677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0025" y="1404939"/>
            <a:ext cx="8686800" cy="4891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08D1-333D-4948-879E-E5A6F066D09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387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025" y="1404939"/>
            <a:ext cx="4267200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9625" y="1404939"/>
            <a:ext cx="4267200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00025" y="3925889"/>
            <a:ext cx="86868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819AB-C4CD-433A-ACB5-DAA75BF7D380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919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0025" y="1404939"/>
            <a:ext cx="4267200" cy="4891087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9625" y="1404939"/>
            <a:ext cx="4267200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9625" y="3925889"/>
            <a:ext cx="42672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B658C-E01B-4357-A3B8-C7F00DDF044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48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404939"/>
            <a:ext cx="426720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9625" y="1404939"/>
            <a:ext cx="4267200" cy="236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9625" y="3925889"/>
            <a:ext cx="4267200" cy="2370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F31F-DBD0-4DBC-9DE4-551AC92C2C1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695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  <a:lvl3pPr algn="l">
              <a:buFont typeface="Wingdings" pitchFamily="2" charset="2"/>
              <a:buChar char="ü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7E75-FC6E-4244-9BA8-D35D1741D3E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1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0025" y="261939"/>
            <a:ext cx="8686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10EEB-A29B-4775-9D08-B605C4BE29C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625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4" y="261938"/>
            <a:ext cx="6337300" cy="658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0025" y="1404939"/>
            <a:ext cx="426720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19625" y="1404939"/>
            <a:ext cx="4267200" cy="4891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0B89-FB89-483F-969A-BAA7D5F353B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864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513" y="261938"/>
            <a:ext cx="6337300" cy="6588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376363"/>
            <a:ext cx="8686800" cy="4891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E404-6C92-4792-B65B-6D7B0AF6902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803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932B-5EBD-40C6-AAC6-BA274C6FD233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AF3-2C36-4541-A7E3-285442C05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834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C56B-4C63-4245-8A64-45F4F8C61A3F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24BA-44A7-4099-AEEB-EBD0D9606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543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0B80-AAA1-4104-8290-1BC7CD12A8DE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936C-6211-42CC-BA17-E4067AD22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9A70-B5E3-4B14-8681-F159C6388737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B32D-7202-4C2F-902C-EF47EAD6F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61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1A0-D629-46A2-9FED-B2EC3106DF95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6F8A-1545-4335-A130-CEB3863D8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56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D997-DA94-47E0-A18B-96A5BF5CCF20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E78F-1B39-4051-BDD7-1F347ADAE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802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2705E-E493-4988-B376-D7DE7575C728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2B23-738D-4F19-9A20-7B93A2B73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5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B949-8F96-4EAF-9692-028C55C4103F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56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49CC-0367-472F-98FE-D34D78A453E1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1911-DF34-4D02-8271-4082D2EE8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89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DD06-ED9D-4A22-9E12-7BC8DD46BAB3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F705-CDDF-4A6D-9B39-B76E8566E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6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51A2-F6BA-438B-94F3-C5D7F6EA36E2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F3B4-B07E-41B3-B9C4-7989134E8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683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CB27-8B9B-4BFA-BEA6-D54301ADF4F7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DA4D-DFD0-451E-A5B9-A249CC7E9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5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404939"/>
            <a:ext cx="4267200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404939"/>
            <a:ext cx="4267200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643D-C3D0-43AC-BF2D-A7E1570C17C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58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4837-A503-478A-A7E3-A1B9EEC90BC3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481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6477-D8DE-46FD-91CD-E3B89BD2540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40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275C-22FE-44DD-A50F-AC49EB9B187C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6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CD59-5A11-4827-BF55-FC71EBFB10F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26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641E-2F27-4C10-8874-70464B330AF2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262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75" y="1368425"/>
            <a:ext cx="8686800" cy="4891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629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5A340360-0D6D-409A-A19B-4ADDC42B55AB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6513" y="261938"/>
            <a:ext cx="63373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OF SLIDE</a:t>
            </a:r>
          </a:p>
        </p:txBody>
      </p:sp>
      <p:sp>
        <p:nvSpPr>
          <p:cNvPr id="102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52" descr="Bureau of Indian Affairs 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75"/>
            <a:ext cx="979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0500"/>
            <a:ext cx="9223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17738" y="6499225"/>
            <a:ext cx="490696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i="1" dirty="0">
                <a:solidFill>
                  <a:srgbClr val="006600"/>
                </a:solidFill>
                <a:latin typeface="Century Schoolbook" pitchFamily="18" charset="0"/>
              </a:rPr>
              <a:t>Moving Together Toward Tomorrow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5" r:id="rId1"/>
    <p:sldLayoutId id="2147488926" r:id="rId2"/>
    <p:sldLayoutId id="2147488894" r:id="rId3"/>
    <p:sldLayoutId id="2147488895" r:id="rId4"/>
    <p:sldLayoutId id="2147488896" r:id="rId5"/>
    <p:sldLayoutId id="2147488897" r:id="rId6"/>
    <p:sldLayoutId id="2147488898" r:id="rId7"/>
    <p:sldLayoutId id="2147488899" r:id="rId8"/>
    <p:sldLayoutId id="2147488900" r:id="rId9"/>
    <p:sldLayoutId id="2147488901" r:id="rId10"/>
    <p:sldLayoutId id="2147488902" r:id="rId11"/>
    <p:sldLayoutId id="2147488903" r:id="rId12"/>
    <p:sldLayoutId id="2147488904" r:id="rId13"/>
    <p:sldLayoutId id="2147488905" r:id="rId14"/>
    <p:sldLayoutId id="2147488906" r:id="rId15"/>
    <p:sldLayoutId id="2147488907" r:id="rId16"/>
    <p:sldLayoutId id="2147488908" r:id="rId17"/>
    <p:sldLayoutId id="2147488909" r:id="rId18"/>
    <p:sldLayoutId id="2147488910" r:id="rId19"/>
    <p:sldLayoutId id="2147488911" r:id="rId20"/>
    <p:sldLayoutId id="2147488912" r:id="rId21"/>
    <p:sldLayoutId id="2147488913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n"/>
        <a:defRPr sz="2800" b="1">
          <a:solidFill>
            <a:srgbClr val="006600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b="1">
          <a:solidFill>
            <a:srgbClr val="0033CC"/>
          </a:solidFill>
          <a:latin typeface="+mn-lt"/>
        </a:defRPr>
      </a:lvl2pPr>
      <a:lvl3pPr marL="10271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4DCBAE-F558-43E1-9915-84B38111B807}" type="datetimeFigureOut">
              <a:rPr lang="en-US"/>
              <a:pPr>
                <a:defRPr/>
              </a:pPr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D0E630-22BE-41BE-BE57-E5F0DD0FE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4" r:id="rId1"/>
    <p:sldLayoutId id="2147488915" r:id="rId2"/>
    <p:sldLayoutId id="2147488916" r:id="rId3"/>
    <p:sldLayoutId id="2147488917" r:id="rId4"/>
    <p:sldLayoutId id="2147488918" r:id="rId5"/>
    <p:sldLayoutId id="2147488919" r:id="rId6"/>
    <p:sldLayoutId id="2147488920" r:id="rId7"/>
    <p:sldLayoutId id="2147488921" r:id="rId8"/>
    <p:sldLayoutId id="2147488922" r:id="rId9"/>
    <p:sldLayoutId id="2147488923" r:id="rId10"/>
    <p:sldLayoutId id="2147488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92468" y="552703"/>
            <a:ext cx="6337300" cy="557212"/>
          </a:xfrm>
        </p:spPr>
        <p:txBody>
          <a:bodyPr/>
          <a:lstStyle/>
          <a:p>
            <a:r>
              <a:rPr lang="en-US" altLang="en-US" sz="2400" i="1" dirty="0">
                <a:solidFill>
                  <a:schemeClr val="tx1"/>
                </a:solidFill>
              </a:rPr>
              <a:t>Bureau of Indian Affairs, Alaska Region </a:t>
            </a:r>
            <a:br>
              <a:rPr lang="en-US" altLang="en-US" sz="2400" i="1" dirty="0"/>
            </a:br>
            <a:endParaRPr lang="en-US" altLang="en-US" sz="2400" dirty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24BD598-81F4-4569-85EA-03D3F53B4BD9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3875" y="1206500"/>
            <a:ext cx="78200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0033CC"/>
                </a:solidFill>
              </a:rPr>
              <a:t>2023 Tribal Transportation Program</a:t>
            </a:r>
          </a:p>
          <a:p>
            <a:pPr algn="ctr">
              <a:defRPr/>
            </a:pPr>
            <a:r>
              <a:rPr lang="en-US" sz="3200" kern="0" dirty="0">
                <a:solidFill>
                  <a:srgbClr val="0033CC"/>
                </a:solidFill>
              </a:rPr>
              <a:t>TTPA 101 Overview</a:t>
            </a:r>
          </a:p>
          <a:p>
            <a:pPr algn="ctr">
              <a:defRPr/>
            </a:pPr>
            <a:r>
              <a:rPr lang="en-US" sz="1800" kern="0" dirty="0">
                <a:solidFill>
                  <a:srgbClr val="0033CC"/>
                </a:solidFill>
              </a:rPr>
              <a:t>Anchorage, AK  29 November, 2023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36" y="4074607"/>
            <a:ext cx="7997364" cy="204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98687" y="2592134"/>
            <a:ext cx="44704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0033CC"/>
                </a:solidFill>
              </a:rPr>
              <a:t>MARLENE D. WATSON, M.S., M.A., </a:t>
            </a:r>
            <a:r>
              <a:rPr lang="en-US" altLang="en-US" sz="1200" dirty="0" err="1">
                <a:solidFill>
                  <a:srgbClr val="0033CC"/>
                </a:solidFill>
              </a:rPr>
              <a:t>Mdiv</a:t>
            </a:r>
            <a:r>
              <a:rPr lang="en-US" altLang="en-US" sz="1200" dirty="0">
                <a:solidFill>
                  <a:srgbClr val="0033CC"/>
                </a:solidFill>
              </a:rPr>
              <a:t>.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0033CC"/>
                </a:solidFill>
              </a:rPr>
              <a:t>Civil Engineer - TTP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0033CC"/>
                </a:solidFill>
              </a:rPr>
              <a:t>3601 C Street, Suite 1278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0033CC"/>
                </a:solidFill>
              </a:rPr>
              <a:t>Anchorage, AK  99503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0033CC"/>
                </a:solidFill>
              </a:rPr>
              <a:t>(907) 271-2286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0033CC"/>
                </a:solidFill>
              </a:rPr>
              <a:t>Marlene.Watson@bia.gov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06057" y="6524171"/>
            <a:ext cx="3084286" cy="30777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2470" y="6109417"/>
            <a:ext cx="5578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400" spc="100" dirty="0">
                <a:solidFill>
                  <a:srgbClr val="0033CC"/>
                </a:solidFill>
              </a:rPr>
              <a:t>BIA Tribal Transportation Program Agreements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03412" y="235871"/>
            <a:ext cx="8229600" cy="850900"/>
          </a:xfrm>
        </p:spPr>
        <p:txBody>
          <a:bodyPr/>
          <a:lstStyle/>
          <a:p>
            <a:r>
              <a:rPr lang="en-US" altLang="en-US" sz="2000" dirty="0"/>
              <a:t>BIA TTP Program Agreement &amp; RFA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A00E116-EC96-42B4-92EE-0E496FD24332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EA631-39D4-2580-D4AB-E017D5EBB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53" y="2503165"/>
            <a:ext cx="3644473" cy="2317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C2230-F5EC-1273-7CC5-90A036DF9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726" y="1272745"/>
            <a:ext cx="4220135" cy="1517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DF856-6BB1-5C5F-2773-EDC18EE2D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273" y="2878334"/>
            <a:ext cx="3387400" cy="35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89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9600" cy="850900"/>
          </a:xfrm>
        </p:spPr>
        <p:txBody>
          <a:bodyPr/>
          <a:lstStyle/>
          <a:p>
            <a:r>
              <a:rPr lang="en-US" altLang="en-US" sz="2000" dirty="0"/>
              <a:t>Federal Financial Reporting Calendar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A00E116-EC96-42B4-92EE-0E496FD24332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C32B3-2285-63A9-F86B-683755AEA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533" y="1337655"/>
            <a:ext cx="3318211" cy="50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476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5329" y="1228215"/>
            <a:ext cx="3975014" cy="2834640"/>
          </a:xfrm>
          <a:prstGeom prst="rect">
            <a:avLst/>
          </a:prstGeom>
          <a:solidFill>
            <a:srgbClr val="8297F2">
              <a:alpha val="1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117587" y="419084"/>
            <a:ext cx="6337300" cy="658812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r>
              <a:rPr lang="en-US" altLang="en-US" sz="2800" dirty="0"/>
              <a:t>Program Agreement Close-Out</a:t>
            </a:r>
            <a:br>
              <a:rPr lang="en-US" altLang="en-US" dirty="0"/>
            </a:b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03E7B4A-9FB8-4B6C-99F4-809CF2C44C51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pic>
        <p:nvPicPr>
          <p:cNvPr id="9" name="Picture 3" descr="H:\Transportation\BIA Equipment Donation List\New Folder\BIA EQUIPMENT 387.jpg"/>
          <p:cNvPicPr>
            <a:picLocks noChangeAspect="1" noChangeArrowheads="1"/>
          </p:cNvPicPr>
          <p:nvPr/>
        </p:nvPicPr>
        <p:blipFill>
          <a:blip r:embed="rId3" cstate="print">
            <a:alphaModFix amt="33000"/>
          </a:blip>
          <a:srcRect/>
          <a:stretch>
            <a:fillRect/>
          </a:stretch>
        </p:blipFill>
        <p:spPr bwMode="auto">
          <a:xfrm>
            <a:off x="908371" y="2003611"/>
            <a:ext cx="6945998" cy="441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88732" y="6524172"/>
            <a:ext cx="3335867" cy="304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68853" y="1450101"/>
            <a:ext cx="4059918" cy="365760"/>
          </a:xfrm>
          <a:ln>
            <a:noFill/>
          </a:ln>
        </p:spPr>
        <p:txBody>
          <a:bodyPr/>
          <a:lstStyle/>
          <a:p>
            <a:r>
              <a:rPr lang="en-US" sz="1800" dirty="0">
                <a:solidFill>
                  <a:srgbClr val="0033CC"/>
                </a:solidFill>
              </a:rPr>
              <a:t>Close-Out Packet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363583" y="1739451"/>
            <a:ext cx="3624710" cy="2206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8975" lvl="1" indent="-282575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kern="0" dirty="0">
                <a:solidFill>
                  <a:srgbClr val="006600"/>
                </a:solidFill>
                <a:latin typeface="Arial"/>
              </a:rPr>
              <a:t>Close-out Letter</a:t>
            </a:r>
          </a:p>
          <a:p>
            <a:pPr marL="688975" lvl="1" indent="-282575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kern="0" dirty="0">
                <a:solidFill>
                  <a:srgbClr val="006600"/>
                </a:solidFill>
                <a:latin typeface="Arial"/>
              </a:rPr>
              <a:t>Property Record</a:t>
            </a:r>
          </a:p>
          <a:p>
            <a:pPr marL="688975" lvl="1" indent="-282575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kern="0" dirty="0">
                <a:solidFill>
                  <a:srgbClr val="006600"/>
                </a:solidFill>
                <a:latin typeface="Arial"/>
              </a:rPr>
              <a:t>Contract Certification Statement</a:t>
            </a:r>
          </a:p>
          <a:p>
            <a:pPr marL="688975" lvl="1" indent="-282575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kern="0" dirty="0">
                <a:solidFill>
                  <a:srgbClr val="006600"/>
                </a:solidFill>
                <a:latin typeface="Arial"/>
              </a:rPr>
              <a:t>Release of Claims</a:t>
            </a:r>
          </a:p>
          <a:p>
            <a:pPr marL="688975" lvl="1" indent="-282575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kern="0" dirty="0">
                <a:solidFill>
                  <a:srgbClr val="006600"/>
                </a:solidFill>
                <a:latin typeface="Arial"/>
              </a:rPr>
              <a:t>Final Financial Report, SF 425</a:t>
            </a:r>
          </a:p>
          <a:p>
            <a:pPr marL="688975" lvl="1" indent="-282575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en-US" kern="0" dirty="0">
                <a:solidFill>
                  <a:srgbClr val="006600"/>
                </a:solidFill>
                <a:latin typeface="Arial"/>
              </a:rPr>
              <a:t>Final Narrative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24" y="3852267"/>
            <a:ext cx="2688569" cy="20118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32" y="1807353"/>
            <a:ext cx="2637281" cy="197796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66562" name="Slide Number Placeholder 1"/>
          <p:cNvSpPr txBox="1">
            <a:spLocks noGrp="1"/>
          </p:cNvSpPr>
          <p:nvPr/>
        </p:nvSpPr>
        <p:spPr bwMode="auto">
          <a:xfrm>
            <a:off x="7988300" y="66294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6F6FBB6-1E58-4A3A-9E32-F2904F2C7927}" type="slidenum">
              <a:rPr lang="en-US" altLang="en-US" sz="1000" b="0">
                <a:solidFill>
                  <a:srgbClr val="969696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29247" y="320045"/>
            <a:ext cx="5194835" cy="72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Questions?</a:t>
            </a: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130572" y="3483874"/>
            <a:ext cx="4581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buNone/>
            </a:pPr>
            <a:r>
              <a:rPr lang="en-US" altLang="en-US" sz="1500" spc="-100" dirty="0">
                <a:solidFill>
                  <a:srgbClr val="0033CC"/>
                </a:solidFill>
                <a:latin typeface="Comic Sans MS" panose="030F0702030302020204" pitchFamily="66" charset="0"/>
              </a:rPr>
              <a:t>MARLENE D. WATSON, M.S., M.A., </a:t>
            </a:r>
            <a:r>
              <a:rPr lang="en-US" altLang="en-US" sz="1500" dirty="0" err="1">
                <a:solidFill>
                  <a:srgbClr val="0033CC"/>
                </a:solidFill>
                <a:latin typeface="Comic Sans MS" panose="030F0702030302020204" pitchFamily="66" charset="0"/>
              </a:rPr>
              <a:t>Mdiv</a:t>
            </a: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.</a:t>
            </a:r>
          </a:p>
          <a:p>
            <a:pPr algn="ctr">
              <a:lnSpc>
                <a:spcPct val="100000"/>
              </a:lnSpc>
              <a:buNone/>
            </a:pP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Civil Engineer - TTP</a:t>
            </a:r>
          </a:p>
          <a:p>
            <a:pPr algn="ctr">
              <a:lnSpc>
                <a:spcPct val="100000"/>
              </a:lnSpc>
              <a:buNone/>
            </a:pP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3601 C. Street, Suite 1278</a:t>
            </a:r>
          </a:p>
          <a:p>
            <a:pPr algn="ctr">
              <a:lnSpc>
                <a:spcPct val="100000"/>
              </a:lnSpc>
              <a:buNone/>
            </a:pP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Anchorage, AK  99503</a:t>
            </a:r>
          </a:p>
          <a:p>
            <a:pPr algn="ctr">
              <a:lnSpc>
                <a:spcPct val="100000"/>
              </a:lnSpc>
              <a:buNone/>
            </a:pP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(907) 271-2286</a:t>
            </a:r>
          </a:p>
          <a:p>
            <a:pPr algn="ctr">
              <a:lnSpc>
                <a:spcPct val="100000"/>
              </a:lnSpc>
              <a:buNone/>
            </a:pP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Marlene.Watson@bia.gov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33CC"/>
                </a:solidFill>
                <a:latin typeface="Comic Sans MS" panose="030F0702030302020204" pitchFamily="66" charset="0"/>
              </a:rPr>
              <a:t>FAX: (907) 271-6163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6057" y="6524171"/>
            <a:ext cx="3084286" cy="30777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6020" y="1958108"/>
            <a:ext cx="2426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  <a:latin typeface="Comic Sans MS" panose="030F0702030302020204" pitchFamily="66" charset="0"/>
                <a:cs typeface="Aldhabi" panose="020B0604020202020204" pitchFamily="2" charset="-78"/>
              </a:rPr>
              <a:t>BIA Alaska Region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430338" y="398463"/>
            <a:ext cx="6337300" cy="557212"/>
          </a:xfrm>
        </p:spPr>
        <p:txBody>
          <a:bodyPr/>
          <a:lstStyle/>
          <a:p>
            <a:br>
              <a:rPr lang="en-US" altLang="en-US" sz="2400" i="1"/>
            </a:br>
            <a:endParaRPr lang="en-US" altLang="en-US" sz="2400"/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1C18608-8286-4509-A094-BD171FDDCEAF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b="0" dirty="0">
              <a:solidFill>
                <a:schemeClr val="bg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5224" y="174305"/>
            <a:ext cx="6218392" cy="10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Speaker – Marlene D. Watson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736" y="1843078"/>
            <a:ext cx="3313119" cy="22054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 descr="A horse standing in a field&#10;&#10;Description automatically generated">
            <a:extLst>
              <a:ext uri="{FF2B5EF4-FFF2-40B4-BE49-F238E27FC236}">
                <a16:creationId xmlns:a16="http://schemas.microsoft.com/office/drawing/2014/main" id="{4D514401-0A75-4951-9765-E68C2A897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03" y="4498108"/>
            <a:ext cx="3150793" cy="181182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/>
          <p:cNvSpPr txBox="1"/>
          <p:nvPr/>
        </p:nvSpPr>
        <p:spPr>
          <a:xfrm>
            <a:off x="6829424" y="3644135"/>
            <a:ext cx="1615706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ANGEL ROCK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A50FD-098C-4C8A-A5E6-B6CD3815EDBC}"/>
              </a:ext>
            </a:extLst>
          </p:cNvPr>
          <p:cNvGrpSpPr/>
          <p:nvPr/>
        </p:nvGrpSpPr>
        <p:grpSpPr>
          <a:xfrm>
            <a:off x="3000375" y="1425566"/>
            <a:ext cx="1967661" cy="2923551"/>
            <a:chOff x="5955230" y="2473142"/>
            <a:chExt cx="2550671" cy="3056303"/>
          </a:xfrm>
        </p:grpSpPr>
        <p:sp>
          <p:nvSpPr>
            <p:cNvPr id="31" name="Freeform: Shape 17">
              <a:extLst>
                <a:ext uri="{FF2B5EF4-FFF2-40B4-BE49-F238E27FC236}">
                  <a16:creationId xmlns:a16="http://schemas.microsoft.com/office/drawing/2014/main" id="{7C906834-329C-4CF0-A068-74017AFE2D2E}"/>
                </a:ext>
              </a:extLst>
            </p:cNvPr>
            <p:cNvSpPr/>
            <p:nvPr/>
          </p:nvSpPr>
          <p:spPr>
            <a:xfrm>
              <a:off x="5955230" y="2473142"/>
              <a:ext cx="2550671" cy="575872"/>
            </a:xfrm>
            <a:custGeom>
              <a:avLst/>
              <a:gdLst>
                <a:gd name="connsiteX0" fmla="*/ 0 w 2550671"/>
                <a:gd name="connsiteY0" fmla="*/ 0 h 765201"/>
                <a:gd name="connsiteX1" fmla="*/ 2550671 w 2550671"/>
                <a:gd name="connsiteY1" fmla="*/ 0 h 765201"/>
                <a:gd name="connsiteX2" fmla="*/ 2550671 w 2550671"/>
                <a:gd name="connsiteY2" fmla="*/ 765201 h 765201"/>
                <a:gd name="connsiteX3" fmla="*/ 0 w 2550671"/>
                <a:gd name="connsiteY3" fmla="*/ 765201 h 765201"/>
                <a:gd name="connsiteX4" fmla="*/ 0 w 2550671"/>
                <a:gd name="connsiteY4" fmla="*/ 0 h 7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765201">
                  <a:moveTo>
                    <a:pt x="0" y="0"/>
                  </a:moveTo>
                  <a:lnTo>
                    <a:pt x="2550671" y="0"/>
                  </a:lnTo>
                  <a:lnTo>
                    <a:pt x="2550671" y="765201"/>
                  </a:lnTo>
                  <a:lnTo>
                    <a:pt x="0" y="76520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8B66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D8B66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D8B66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D8B662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201560" tIns="201560" rIns="201560" bIns="20156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0" kern="0" noProof="0" dirty="0">
                  <a:solidFill>
                    <a:prstClr val="white"/>
                  </a:solidFill>
                  <a:latin typeface="Arial"/>
                  <a:cs typeface="+mn-cs"/>
                </a:rPr>
                <a:t>Education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0FDEE713-C572-4AF8-8D08-284EBEDAFFCF}"/>
                </a:ext>
              </a:extLst>
            </p:cNvPr>
            <p:cNvSpPr/>
            <p:nvPr/>
          </p:nvSpPr>
          <p:spPr>
            <a:xfrm>
              <a:off x="5955230" y="3049014"/>
              <a:ext cx="2550671" cy="2480431"/>
            </a:xfrm>
            <a:custGeom>
              <a:avLst/>
              <a:gdLst>
                <a:gd name="connsiteX0" fmla="*/ 0 w 2550671"/>
                <a:gd name="connsiteY0" fmla="*/ 0 h 2291101"/>
                <a:gd name="connsiteX1" fmla="*/ 2550671 w 2550671"/>
                <a:gd name="connsiteY1" fmla="*/ 0 h 2291101"/>
                <a:gd name="connsiteX2" fmla="*/ 2550671 w 2550671"/>
                <a:gd name="connsiteY2" fmla="*/ 2291101 h 2291101"/>
                <a:gd name="connsiteX3" fmla="*/ 0 w 2550671"/>
                <a:gd name="connsiteY3" fmla="*/ 2291101 h 2291101"/>
                <a:gd name="connsiteX4" fmla="*/ 0 w 2550671"/>
                <a:gd name="connsiteY4" fmla="*/ 0 h 22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2291101">
                  <a:moveTo>
                    <a:pt x="0" y="0"/>
                  </a:moveTo>
                  <a:lnTo>
                    <a:pt x="2550671" y="0"/>
                  </a:lnTo>
                  <a:lnTo>
                    <a:pt x="2550671" y="2291101"/>
                  </a:lnTo>
                  <a:lnTo>
                    <a:pt x="0" y="2291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B66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D8B662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51950" tIns="251950" rIns="251950" bIns="251950" numCol="1" spcCol="1270" anchor="t" anchorCtr="0">
              <a:noAutofit/>
            </a:bodyPr>
            <a:lstStyle/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Masters of Civil Engineering</a:t>
              </a:r>
            </a:p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Masters of Architecture</a:t>
              </a:r>
            </a:p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University of California, Berkeley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0A50FD-098C-4C8A-A5E6-B6CD3815EDBC}"/>
              </a:ext>
            </a:extLst>
          </p:cNvPr>
          <p:cNvGrpSpPr/>
          <p:nvPr/>
        </p:nvGrpSpPr>
        <p:grpSpPr>
          <a:xfrm>
            <a:off x="6242102" y="4269719"/>
            <a:ext cx="2203028" cy="1974059"/>
            <a:chOff x="5955230" y="2510052"/>
            <a:chExt cx="2550671" cy="3019392"/>
          </a:xfrm>
        </p:grpSpPr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7C906834-329C-4CF0-A068-74017AFE2D2E}"/>
                </a:ext>
              </a:extLst>
            </p:cNvPr>
            <p:cNvSpPr/>
            <p:nvPr/>
          </p:nvSpPr>
          <p:spPr>
            <a:xfrm>
              <a:off x="5955230" y="2510052"/>
              <a:ext cx="2550671" cy="765201"/>
            </a:xfrm>
            <a:custGeom>
              <a:avLst/>
              <a:gdLst>
                <a:gd name="connsiteX0" fmla="*/ 0 w 2550671"/>
                <a:gd name="connsiteY0" fmla="*/ 0 h 765201"/>
                <a:gd name="connsiteX1" fmla="*/ 2550671 w 2550671"/>
                <a:gd name="connsiteY1" fmla="*/ 0 h 765201"/>
                <a:gd name="connsiteX2" fmla="*/ 2550671 w 2550671"/>
                <a:gd name="connsiteY2" fmla="*/ 765201 h 765201"/>
                <a:gd name="connsiteX3" fmla="*/ 0 w 2550671"/>
                <a:gd name="connsiteY3" fmla="*/ 765201 h 765201"/>
                <a:gd name="connsiteX4" fmla="*/ 0 w 2550671"/>
                <a:gd name="connsiteY4" fmla="*/ 0 h 7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765201">
                  <a:moveTo>
                    <a:pt x="0" y="0"/>
                  </a:moveTo>
                  <a:lnTo>
                    <a:pt x="2550671" y="0"/>
                  </a:lnTo>
                  <a:lnTo>
                    <a:pt x="2550671" y="765201"/>
                  </a:lnTo>
                  <a:lnTo>
                    <a:pt x="0" y="76520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0000">
                  <a:srgbClr val="C8A243"/>
                </a:gs>
                <a:gs pos="0">
                  <a:srgbClr val="D8B66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D8B66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D8B66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D8B662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201560" tIns="201560" rIns="201560" bIns="20156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0" kern="0" dirty="0">
                  <a:solidFill>
                    <a:prstClr val="white"/>
                  </a:solidFill>
                  <a:latin typeface="Arial"/>
                  <a:cs typeface="+mn-cs"/>
                </a:rPr>
                <a:t>Enjoy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0FDEE713-C572-4AF8-8D08-284EBEDAFFCF}"/>
                </a:ext>
              </a:extLst>
            </p:cNvPr>
            <p:cNvSpPr/>
            <p:nvPr/>
          </p:nvSpPr>
          <p:spPr>
            <a:xfrm>
              <a:off x="5955230" y="3238343"/>
              <a:ext cx="2550671" cy="2291101"/>
            </a:xfrm>
            <a:custGeom>
              <a:avLst/>
              <a:gdLst>
                <a:gd name="connsiteX0" fmla="*/ 0 w 2550671"/>
                <a:gd name="connsiteY0" fmla="*/ 0 h 2291101"/>
                <a:gd name="connsiteX1" fmla="*/ 2550671 w 2550671"/>
                <a:gd name="connsiteY1" fmla="*/ 0 h 2291101"/>
                <a:gd name="connsiteX2" fmla="*/ 2550671 w 2550671"/>
                <a:gd name="connsiteY2" fmla="*/ 2291101 h 2291101"/>
                <a:gd name="connsiteX3" fmla="*/ 0 w 2550671"/>
                <a:gd name="connsiteY3" fmla="*/ 2291101 h 2291101"/>
                <a:gd name="connsiteX4" fmla="*/ 0 w 2550671"/>
                <a:gd name="connsiteY4" fmla="*/ 0 h 22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2291101">
                  <a:moveTo>
                    <a:pt x="0" y="0"/>
                  </a:moveTo>
                  <a:lnTo>
                    <a:pt x="2550671" y="0"/>
                  </a:lnTo>
                  <a:lnTo>
                    <a:pt x="2550671" y="2291101"/>
                  </a:lnTo>
                  <a:lnTo>
                    <a:pt x="0" y="2291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B66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D8B662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51950" tIns="251950" rIns="251950" bIns="251950" numCol="1" spcCol="1270" anchor="t" anchorCtr="0">
              <a:noAutofit/>
            </a:bodyPr>
            <a:lstStyle/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Hiked to top of Angel Rock</a:t>
              </a:r>
            </a:p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Photo moment with moose and calves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0A50FD-098C-4C8A-A5E6-B6CD3815EDBC}"/>
              </a:ext>
            </a:extLst>
          </p:cNvPr>
          <p:cNvGrpSpPr/>
          <p:nvPr/>
        </p:nvGrpSpPr>
        <p:grpSpPr>
          <a:xfrm>
            <a:off x="378531" y="4361489"/>
            <a:ext cx="2530276" cy="1948442"/>
            <a:chOff x="5955230" y="2510052"/>
            <a:chExt cx="2550671" cy="3019392"/>
          </a:xfrm>
        </p:grpSpPr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7C906834-329C-4CF0-A068-74017AFE2D2E}"/>
                </a:ext>
              </a:extLst>
            </p:cNvPr>
            <p:cNvSpPr/>
            <p:nvPr/>
          </p:nvSpPr>
          <p:spPr>
            <a:xfrm>
              <a:off x="5955230" y="2510052"/>
              <a:ext cx="2550671" cy="765201"/>
            </a:xfrm>
            <a:custGeom>
              <a:avLst/>
              <a:gdLst>
                <a:gd name="connsiteX0" fmla="*/ 0 w 2550671"/>
                <a:gd name="connsiteY0" fmla="*/ 0 h 765201"/>
                <a:gd name="connsiteX1" fmla="*/ 2550671 w 2550671"/>
                <a:gd name="connsiteY1" fmla="*/ 0 h 765201"/>
                <a:gd name="connsiteX2" fmla="*/ 2550671 w 2550671"/>
                <a:gd name="connsiteY2" fmla="*/ 765201 h 765201"/>
                <a:gd name="connsiteX3" fmla="*/ 0 w 2550671"/>
                <a:gd name="connsiteY3" fmla="*/ 765201 h 765201"/>
                <a:gd name="connsiteX4" fmla="*/ 0 w 2550671"/>
                <a:gd name="connsiteY4" fmla="*/ 0 h 76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765201">
                  <a:moveTo>
                    <a:pt x="0" y="0"/>
                  </a:moveTo>
                  <a:lnTo>
                    <a:pt x="2550671" y="0"/>
                  </a:lnTo>
                  <a:lnTo>
                    <a:pt x="2550671" y="765201"/>
                  </a:lnTo>
                  <a:lnTo>
                    <a:pt x="0" y="76520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8B66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D8B66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D8B66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D8B662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spcFirstLastPara="0" vert="horz" wrap="square" lIns="201560" tIns="201560" rIns="201560" bIns="20156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b="0" kern="0" dirty="0">
                  <a:solidFill>
                    <a:prstClr val="white"/>
                  </a:solidFill>
                  <a:latin typeface="Arial"/>
                  <a:cs typeface="+mn-cs"/>
                </a:rPr>
                <a:t>BIA - TTP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id="{0FDEE713-C572-4AF8-8D08-284EBEDAFFCF}"/>
                </a:ext>
              </a:extLst>
            </p:cNvPr>
            <p:cNvSpPr/>
            <p:nvPr/>
          </p:nvSpPr>
          <p:spPr>
            <a:xfrm>
              <a:off x="5955230" y="3238343"/>
              <a:ext cx="2550671" cy="2291101"/>
            </a:xfrm>
            <a:custGeom>
              <a:avLst/>
              <a:gdLst>
                <a:gd name="connsiteX0" fmla="*/ 0 w 2550671"/>
                <a:gd name="connsiteY0" fmla="*/ 0 h 2291101"/>
                <a:gd name="connsiteX1" fmla="*/ 2550671 w 2550671"/>
                <a:gd name="connsiteY1" fmla="*/ 0 h 2291101"/>
                <a:gd name="connsiteX2" fmla="*/ 2550671 w 2550671"/>
                <a:gd name="connsiteY2" fmla="*/ 2291101 h 2291101"/>
                <a:gd name="connsiteX3" fmla="*/ 0 w 2550671"/>
                <a:gd name="connsiteY3" fmla="*/ 2291101 h 2291101"/>
                <a:gd name="connsiteX4" fmla="*/ 0 w 2550671"/>
                <a:gd name="connsiteY4" fmla="*/ 0 h 22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671" h="2291101">
                  <a:moveTo>
                    <a:pt x="0" y="0"/>
                  </a:moveTo>
                  <a:lnTo>
                    <a:pt x="2550671" y="0"/>
                  </a:lnTo>
                  <a:lnTo>
                    <a:pt x="2550671" y="2291101"/>
                  </a:lnTo>
                  <a:lnTo>
                    <a:pt x="0" y="2291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B66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D8B662">
                  <a:alpha val="90000"/>
                  <a:tint val="40000"/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spcFirstLastPara="0" vert="horz" wrap="square" lIns="251950" tIns="251950" rIns="251950" bIns="251950" numCol="1" spcCol="1270" anchor="t" anchorCtr="0">
              <a:noAutofit/>
            </a:bodyPr>
            <a:lstStyle/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700" b="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Joined April 2019</a:t>
              </a:r>
            </a:p>
            <a:p>
              <a:pPr marL="115888" marR="0" lvl="0" indent="-114300" defTabSz="7556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700" b="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/>
                </a:rPr>
                <a:t>Awarding Official Technical Representative (AOTR)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06057" y="6524171"/>
            <a:ext cx="3084286" cy="30777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AC9F8C1-455C-4963-8B51-990597BD2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1" y="1859778"/>
            <a:ext cx="2372144" cy="23721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396999" y="330402"/>
            <a:ext cx="6337300" cy="658812"/>
          </a:xfrm>
        </p:spPr>
        <p:txBody>
          <a:bodyPr/>
          <a:lstStyle/>
          <a:p>
            <a:r>
              <a:rPr lang="en-US" altLang="en-US" sz="2800" dirty="0"/>
              <a:t>Talking Points</a:t>
            </a:r>
            <a:endParaRPr lang="en-US" altLang="en-US" sz="2400" dirty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95EBE61-0B5F-40CD-A577-D6583B1A23A6}" type="slidenum">
              <a:rPr lang="en-US" altLang="en-US" sz="8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800" b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2413" y="4322763"/>
            <a:ext cx="457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1027113" lvl="2" indent="-223838">
              <a:lnSpc>
                <a:spcPct val="65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endParaRPr lang="en-US" altLang="en-US" sz="1050" dirty="0">
              <a:latin typeface="+mn-lt"/>
              <a:cs typeface="Arial" charset="0"/>
            </a:endParaRPr>
          </a:p>
          <a:p>
            <a:pPr marL="688975" lvl="1" indent="-282575">
              <a:lnSpc>
                <a:spcPct val="65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altLang="en-US" sz="1200" dirty="0">
              <a:solidFill>
                <a:srgbClr val="0033CC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6057" y="6524171"/>
            <a:ext cx="3084286" cy="30777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65" y="1855091"/>
            <a:ext cx="4480898" cy="3360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4300"/>
          </a:effectLst>
        </p:spPr>
      </p:pic>
      <p:sp>
        <p:nvSpPr>
          <p:cNvPr id="3" name="TextBox 2"/>
          <p:cNvSpPr txBox="1"/>
          <p:nvPr/>
        </p:nvSpPr>
        <p:spPr>
          <a:xfrm>
            <a:off x="471761" y="1435829"/>
            <a:ext cx="826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+mj-lt"/>
              </a:rPr>
              <a:t>BIA TTPAs: How to Open a New One to Close-Out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575" y="1948098"/>
            <a:ext cx="3895990" cy="4248516"/>
          </a:xfrm>
          <a:solidFill>
            <a:srgbClr val="3399FF">
              <a:alpha val="18000"/>
            </a:srgbClr>
          </a:solidFill>
          <a:ln cap="rnd">
            <a:noFill/>
          </a:ln>
        </p:spPr>
        <p:txBody>
          <a:bodyPr/>
          <a:lstStyle/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G2G Historical Agreement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Tribal Transportation Program Agreements (TTPAs)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2024 Fiscal Year Funding and Program Agreement Timelines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Notice of Funds Availability (NOFA)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TTP Funds Under One Roof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Program Agreement (PA)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Reference Funding Agreement (RFA)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Federal Financial Reports (FFR)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Program Agreement Close-Out</a:t>
            </a:r>
          </a:p>
          <a:p>
            <a:pPr marL="285750" lvl="1" indent="-28575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en-US" sz="1600" b="0" dirty="0"/>
              <a:t>Questions?</a:t>
            </a:r>
          </a:p>
          <a:p>
            <a:pPr marL="285750" lvl="1" indent="-28575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n"/>
            </a:pPr>
            <a:endParaRPr lang="en-US" altLang="en-US" sz="1400" dirty="0">
              <a:solidFill>
                <a:srgbClr val="006600"/>
              </a:solidFill>
            </a:endParaRPr>
          </a:p>
          <a:p>
            <a:pPr marL="285750" lvl="1" indent="-285750">
              <a:lnSpc>
                <a:spcPct val="65000"/>
              </a:lnSpc>
              <a:buFont typeface="Wingdings" pitchFamily="2" charset="2"/>
              <a:buNone/>
            </a:pPr>
            <a:endParaRPr lang="en-US" altLang="en-US" sz="1000" dirty="0"/>
          </a:p>
          <a:p>
            <a:pPr marL="285750" lvl="1" indent="-285750">
              <a:lnSpc>
                <a:spcPct val="65000"/>
              </a:lnSpc>
            </a:pPr>
            <a:endParaRPr lang="en-US" altLang="en-US" sz="1600" dirty="0"/>
          </a:p>
          <a:p>
            <a:pPr marL="285750" lvl="1" indent="-285750">
              <a:lnSpc>
                <a:spcPct val="65000"/>
              </a:lnSpc>
            </a:pPr>
            <a:endParaRPr lang="en-US" altLang="en-US" sz="1600" dirty="0"/>
          </a:p>
          <a:p>
            <a:pPr>
              <a:lnSpc>
                <a:spcPct val="65000"/>
              </a:lnSpc>
            </a:pPr>
            <a:endParaRPr lang="en-US" altLang="en-US" sz="3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544666" y="324372"/>
            <a:ext cx="6337300" cy="658812"/>
          </a:xfrm>
        </p:spPr>
        <p:txBody>
          <a:bodyPr/>
          <a:lstStyle/>
          <a:p>
            <a:r>
              <a:rPr lang="en-US" sz="2800" dirty="0">
                <a:solidFill>
                  <a:srgbClr val="0033CC"/>
                </a:solidFill>
                <a:latin typeface="+mj-lt"/>
              </a:rPr>
              <a:t>BIA G2G Agreements</a:t>
            </a:r>
            <a:endParaRPr lang="en-US" altLang="en-US" sz="2400" dirty="0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95EBE61-0B5F-40CD-A577-D6583B1A23A6}" type="slidenum">
              <a:rPr lang="en-US" altLang="en-US" sz="8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800" b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2413" y="4322763"/>
            <a:ext cx="457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1027113" lvl="2" indent="-223838">
              <a:lnSpc>
                <a:spcPct val="65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defRPr/>
            </a:pPr>
            <a:endParaRPr lang="en-US" altLang="en-US" sz="1050" dirty="0">
              <a:latin typeface="+mn-lt"/>
              <a:cs typeface="Arial" charset="0"/>
            </a:endParaRPr>
          </a:p>
          <a:p>
            <a:pPr marL="688975" lvl="1" indent="-282575">
              <a:lnSpc>
                <a:spcPct val="65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endParaRPr lang="en-US" altLang="en-US" sz="1200" dirty="0">
              <a:solidFill>
                <a:srgbClr val="0033CC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6057" y="6524171"/>
            <a:ext cx="3084286" cy="30777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5011" y="1332029"/>
            <a:ext cx="513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+mj-lt"/>
              </a:rPr>
              <a:t>Historical Agreement Took Place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575" y="1948099"/>
            <a:ext cx="3895990" cy="3935866"/>
          </a:xfrm>
          <a:solidFill>
            <a:srgbClr val="00B050">
              <a:alpha val="18000"/>
            </a:srgbClr>
          </a:solidFill>
          <a:ln cap="rnd">
            <a:noFill/>
          </a:ln>
        </p:spPr>
        <p:txBody>
          <a:bodyPr/>
          <a:lstStyle/>
          <a:p>
            <a:pPr marL="285750" lvl="1" indent="-28575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n"/>
            </a:pPr>
            <a:endParaRPr lang="en-US" altLang="en-US" sz="1400" dirty="0">
              <a:solidFill>
                <a:srgbClr val="006600"/>
              </a:solidFill>
            </a:endParaRPr>
          </a:p>
          <a:p>
            <a:pPr marL="285750" lvl="1" indent="-285750">
              <a:lnSpc>
                <a:spcPct val="65000"/>
              </a:lnSpc>
              <a:buFont typeface="Wingdings" pitchFamily="2" charset="2"/>
              <a:buNone/>
            </a:pPr>
            <a:r>
              <a:rPr lang="en-US" altLang="en-US" sz="1400" dirty="0"/>
              <a:t>For Immediate Release: December 15, 2002</a:t>
            </a:r>
          </a:p>
          <a:p>
            <a:pPr marL="285750" lvl="1" indent="-285750">
              <a:lnSpc>
                <a:spcPct val="65000"/>
              </a:lnSpc>
              <a:buFont typeface="Wingdings" pitchFamily="2" charset="2"/>
              <a:buNone/>
            </a:pPr>
            <a:endParaRPr lang="en-US" altLang="en-US" sz="1400" dirty="0"/>
          </a:p>
          <a:p>
            <a:pPr marL="285750" lvl="1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400" dirty="0"/>
              <a:t>     On a chilly, overcast day, leaders from twenty-nine tribal nations stood next to Bureau of Indian Affairs officials, a pen was put to paper and a historic agreement establishing the first government-to-government consultation policy between the BIA and the tribal nations was signed on December 13, 2000 in Seattle, Washington.</a:t>
            </a:r>
          </a:p>
          <a:p>
            <a:pPr marL="285750" lvl="1" indent="-285750">
              <a:lnSpc>
                <a:spcPct val="65000"/>
              </a:lnSpc>
              <a:buFont typeface="Wingdings" pitchFamily="2" charset="2"/>
              <a:buNone/>
            </a:pPr>
            <a:endParaRPr lang="en-US" altLang="en-US" sz="1000" dirty="0"/>
          </a:p>
          <a:p>
            <a:pPr marL="285750" lvl="1" indent="-285750">
              <a:lnSpc>
                <a:spcPct val="65000"/>
              </a:lnSpc>
            </a:pPr>
            <a:endParaRPr lang="en-US" altLang="en-US" sz="1600" dirty="0"/>
          </a:p>
          <a:p>
            <a:pPr marL="285750" lvl="1" indent="-285750">
              <a:lnSpc>
                <a:spcPct val="65000"/>
              </a:lnSpc>
            </a:pPr>
            <a:endParaRPr lang="en-US" altLang="en-US" sz="1600" dirty="0"/>
          </a:p>
          <a:p>
            <a:pPr>
              <a:lnSpc>
                <a:spcPct val="65000"/>
              </a:lnSpc>
            </a:pPr>
            <a:endParaRPr lang="en-US" alt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27B15-717F-789F-7662-F05780845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305" y="2080058"/>
            <a:ext cx="4267200" cy="2242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B68F8-99FD-B5B6-67A2-E0ACA6009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91" y="4677855"/>
            <a:ext cx="135342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12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:\FY 2017 Slideshow\DSC_0200.JPG">
            <a:extLst>
              <a:ext uri="{FF2B5EF4-FFF2-40B4-BE49-F238E27FC236}">
                <a16:creationId xmlns:a16="http://schemas.microsoft.com/office/drawing/2014/main" id="{FD9C2695-66F4-479A-D2B9-DE4A6060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3698875"/>
            <a:ext cx="26257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C5D0A0F4-DE8C-8EF7-7A3B-6218E612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434975"/>
            <a:ext cx="6337300" cy="658813"/>
          </a:xfrm>
        </p:spPr>
        <p:txBody>
          <a:bodyPr/>
          <a:lstStyle/>
          <a:p>
            <a:r>
              <a:rPr lang="en-US" altLang="en-US" sz="2400" dirty="0"/>
              <a:t>Tribal Transportation Program Agreements (TTPAs)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EEE6D90-21F6-F0C6-8FA4-70C3CE038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311275"/>
            <a:ext cx="4235450" cy="5026025"/>
          </a:xfrm>
          <a:ln w="25400">
            <a:noFill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BIA Director Signs Agreement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New Highway Legislation  =  New Agreement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1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100% payment when agreement is signed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Lump Sum Payment processed by BIADOT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Dedicated TTP account  required</a:t>
            </a:r>
          </a:p>
          <a:p>
            <a:pPr marL="406400" lvl="1" indent="0">
              <a:buFont typeface="Wingdings" panose="05000000000000000000" pitchFamily="2" charset="2"/>
              <a:buNone/>
              <a:defRPr/>
            </a:pPr>
            <a:endParaRPr lang="en-US" altLang="en-US" sz="1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RFAs/RFA Amendments for funding increases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1st CR is an RFA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Any after are RFA Amendments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Semi-Annual reporting </a:t>
            </a:r>
            <a:r>
              <a:rPr lang="en-US" altLang="en-US" sz="1400" b="0" dirty="0"/>
              <a:t>(</a:t>
            </a:r>
            <a:r>
              <a:rPr lang="en-US" altLang="en-US" sz="1400" b="0" i="1" dirty="0"/>
              <a:t>submitted within 60 days after end of reporting period) 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1000" dirty="0"/>
          </a:p>
          <a:p>
            <a:pPr marL="406400" lvl="1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en-US" altLang="en-US" sz="65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altLang="en-US" sz="1050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AAD5B-F1CD-1B5E-E113-54451A74B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12860E-689A-4A98-8D88-617D4EB05EB2}" type="slidenum">
              <a:rPr lang="en-US" altLang="en-US" sz="1000">
                <a:solidFill>
                  <a:srgbClr val="969696"/>
                </a:solidFill>
              </a:rPr>
              <a:pPr/>
              <a:t>5</a:t>
            </a:fld>
            <a:endParaRPr lang="en-US" altLang="en-US" sz="1000">
              <a:solidFill>
                <a:schemeClr val="bg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890CD6-980C-14A9-DC56-632C7F3AA7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88113" y="4575175"/>
            <a:ext cx="23098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9" name="TextBox 4">
            <a:extLst>
              <a:ext uri="{FF2B5EF4-FFF2-40B4-BE49-F238E27FC236}">
                <a16:creationId xmlns:a16="http://schemas.microsoft.com/office/drawing/2014/main" id="{9B79E436-0613-6435-A655-D7F43D9F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575175"/>
            <a:ext cx="3087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>
                <a:solidFill>
                  <a:schemeClr val="tx1"/>
                </a:solidFill>
              </a:rPr>
              <a:t>Karluk Transit Project</a:t>
            </a:r>
          </a:p>
        </p:txBody>
      </p:sp>
      <p:sp>
        <p:nvSpPr>
          <p:cNvPr id="18440" name="TextBox 4">
            <a:extLst>
              <a:ext uri="{FF2B5EF4-FFF2-40B4-BE49-F238E27FC236}">
                <a16:creationId xmlns:a16="http://schemas.microsoft.com/office/drawing/2014/main" id="{4007C62F-DA49-6F01-4D1A-D072F9DD0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683000"/>
            <a:ext cx="184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>
                <a:solidFill>
                  <a:schemeClr val="tx1"/>
                </a:solidFill>
              </a:rPr>
              <a:t>Petersburg Hungry Point Trail</a:t>
            </a:r>
          </a:p>
        </p:txBody>
      </p:sp>
      <p:pic>
        <p:nvPicPr>
          <p:cNvPr id="18441" name="Picture 3" descr="\\ia.doi.net\ANC\ANCHOR~1\Data\TRANSP~1\VILLAG~1\QAGANT~1\1CONTR~1\1-9G2G~1\1-1-6C~1\1-1-6-~3\2017-0~2\Photos\Boat Harbor Road\20170923_162455.jpg">
            <a:extLst>
              <a:ext uri="{FF2B5EF4-FFF2-40B4-BE49-F238E27FC236}">
                <a16:creationId xmlns:a16="http://schemas.microsoft.com/office/drawing/2014/main" id="{CFF702B6-97D1-453B-358A-44DA98A6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343025"/>
            <a:ext cx="324008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4">
            <a:extLst>
              <a:ext uri="{FF2B5EF4-FFF2-40B4-BE49-F238E27FC236}">
                <a16:creationId xmlns:a16="http://schemas.microsoft.com/office/drawing/2014/main" id="{30AECF11-9CFF-FFBD-798F-7EBCE537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357313"/>
            <a:ext cx="2128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>
                <a:solidFill>
                  <a:schemeClr val="tx1"/>
                </a:solidFill>
              </a:rPr>
              <a:t>Sand Point Boat Harbor Road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23B3C-C9A5-E640-CB5F-027DD0DBFA77}"/>
              </a:ext>
            </a:extLst>
          </p:cNvPr>
          <p:cNvSpPr txBox="1"/>
          <p:nvPr/>
        </p:nvSpPr>
        <p:spPr>
          <a:xfrm>
            <a:off x="2867487" y="6554787"/>
            <a:ext cx="3453414" cy="30777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56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:\FY 2017 Slideshow\DSC_0200.JPG">
            <a:extLst>
              <a:ext uri="{FF2B5EF4-FFF2-40B4-BE49-F238E27FC236}">
                <a16:creationId xmlns:a16="http://schemas.microsoft.com/office/drawing/2014/main" id="{FD9C2695-66F4-479A-D2B9-DE4A6060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3698875"/>
            <a:ext cx="26257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C5D0A0F4-DE8C-8EF7-7A3B-6218E612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434975"/>
            <a:ext cx="6337300" cy="658813"/>
          </a:xfrm>
        </p:spPr>
        <p:txBody>
          <a:bodyPr/>
          <a:lstStyle/>
          <a:p>
            <a:r>
              <a:rPr lang="en-US" altLang="en-US" sz="2400" dirty="0"/>
              <a:t>Tribal Transportation Program Agreements (TTPAs)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EEE6D90-21F6-F0C6-8FA4-70C3CE038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311275"/>
            <a:ext cx="4235450" cy="5026025"/>
          </a:xfrm>
          <a:ln w="25400">
            <a:noFill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Oversight during construction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000" dirty="0"/>
              <a:t> </a:t>
            </a:r>
            <a:r>
              <a:rPr lang="en-US" altLang="en-US" sz="1400" dirty="0"/>
              <a:t>Required at final Inspection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Site Visit at agreed milestone(s)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Tribal Administration of Program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More control at Tribal level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Flexibility between projects/activities on FHWA-approved TIP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No request/approval for payment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sz="1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Risk Assessment  - Yes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BIA Technical Assistance  – Yes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400" dirty="0"/>
              <a:t>91 G2G Agreements (20 SAFETEA-LU, 31 Map-21, 31 FAST-Act, 9 STRA-21)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400" dirty="0"/>
              <a:t>Projects include planning, maintenance, design, construction, safety and transit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AAD5B-F1CD-1B5E-E113-54451A74B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12860E-689A-4A98-8D88-617D4EB05EB2}" type="slidenum">
              <a:rPr lang="en-US" altLang="en-US" sz="1000">
                <a:solidFill>
                  <a:srgbClr val="969696"/>
                </a:solidFill>
              </a:rPr>
              <a:pPr/>
              <a:t>6</a:t>
            </a:fld>
            <a:endParaRPr lang="en-US" altLang="en-US" sz="1000">
              <a:solidFill>
                <a:schemeClr val="bg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890CD6-980C-14A9-DC56-632C7F3AA7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88113" y="4575175"/>
            <a:ext cx="23098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9" name="TextBox 4">
            <a:extLst>
              <a:ext uri="{FF2B5EF4-FFF2-40B4-BE49-F238E27FC236}">
                <a16:creationId xmlns:a16="http://schemas.microsoft.com/office/drawing/2014/main" id="{9B79E436-0613-6435-A655-D7F43D9F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575175"/>
            <a:ext cx="3087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>
                <a:solidFill>
                  <a:schemeClr val="tx1"/>
                </a:solidFill>
              </a:rPr>
              <a:t>Karluk Transit Project</a:t>
            </a:r>
          </a:p>
        </p:txBody>
      </p:sp>
      <p:sp>
        <p:nvSpPr>
          <p:cNvPr id="18440" name="TextBox 4">
            <a:extLst>
              <a:ext uri="{FF2B5EF4-FFF2-40B4-BE49-F238E27FC236}">
                <a16:creationId xmlns:a16="http://schemas.microsoft.com/office/drawing/2014/main" id="{4007C62F-DA49-6F01-4D1A-D072F9DD0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3683000"/>
            <a:ext cx="184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>
                <a:solidFill>
                  <a:schemeClr val="tx1"/>
                </a:solidFill>
              </a:rPr>
              <a:t>Petersburg Hungry Point Trail</a:t>
            </a:r>
          </a:p>
        </p:txBody>
      </p:sp>
      <p:pic>
        <p:nvPicPr>
          <p:cNvPr id="18441" name="Picture 3" descr="\\ia.doi.net\ANC\ANCHOR~1\Data\TRANSP~1\VILLAG~1\QAGANT~1\1CONTR~1\1-9G2G~1\1-1-6C~1\1-1-6-~3\2017-0~2\Photos\Boat Harbor Road\20170923_162455.jpg">
            <a:extLst>
              <a:ext uri="{FF2B5EF4-FFF2-40B4-BE49-F238E27FC236}">
                <a16:creationId xmlns:a16="http://schemas.microsoft.com/office/drawing/2014/main" id="{CFF702B6-97D1-453B-358A-44DA98A6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343025"/>
            <a:ext cx="3240088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4">
            <a:extLst>
              <a:ext uri="{FF2B5EF4-FFF2-40B4-BE49-F238E27FC236}">
                <a16:creationId xmlns:a16="http://schemas.microsoft.com/office/drawing/2014/main" id="{30AECF11-9CFF-FFBD-798F-7EBCE537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357313"/>
            <a:ext cx="2128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i="1">
                <a:solidFill>
                  <a:schemeClr val="tx1"/>
                </a:solidFill>
              </a:rPr>
              <a:t>Sand Point Boat Harbor Road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7D9F4-06C6-6F44-1477-52DC2565759B}"/>
              </a:ext>
            </a:extLst>
          </p:cNvPr>
          <p:cNvSpPr txBox="1"/>
          <p:nvPr/>
        </p:nvSpPr>
        <p:spPr>
          <a:xfrm>
            <a:off x="2920753" y="6502400"/>
            <a:ext cx="3435659" cy="30777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335088" y="276225"/>
            <a:ext cx="6337300" cy="658813"/>
          </a:xfrm>
        </p:spPr>
        <p:txBody>
          <a:bodyPr/>
          <a:lstStyle/>
          <a:p>
            <a:r>
              <a:rPr lang="en-US" altLang="en-US" sz="2400" dirty="0"/>
              <a:t>2024 Fiscal Year (Oct. 1, 2023)</a:t>
            </a:r>
            <a:br>
              <a:rPr lang="en-US" altLang="en-US" sz="2400" dirty="0"/>
            </a:br>
            <a:r>
              <a:rPr lang="en-US" altLang="en-US" sz="2400" dirty="0"/>
              <a:t> Funding and Program Agreement Timelines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0DFEEB5-82C6-46FD-BC1E-2B27FEF855D9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graphicFrame>
        <p:nvGraphicFramePr>
          <p:cNvPr id="3999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87274"/>
              </p:ext>
            </p:extLst>
          </p:nvPr>
        </p:nvGraphicFramePr>
        <p:xfrm>
          <a:off x="524080" y="1341130"/>
          <a:ext cx="8093075" cy="5030085"/>
        </p:xfrm>
        <a:graphic>
          <a:graphicData uri="http://schemas.openxmlformats.org/drawingml/2006/table">
            <a:tbl>
              <a:tblPr/>
              <a:tblGrid>
                <a:gridCol w="175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207">
                <a:tc>
                  <a:txBody>
                    <a:bodyPr/>
                    <a:lstStyle>
                      <a:lvl1pPr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400" b="1">
                          <a:solidFill>
                            <a:srgbClr val="0066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0033CC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Date </a:t>
                      </a:r>
                    </a:p>
                  </a:txBody>
                  <a:tcPr marL="91439" marR="91439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400" b="1">
                          <a:solidFill>
                            <a:srgbClr val="0066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sz="2000" b="1">
                          <a:solidFill>
                            <a:srgbClr val="0033CC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xx/01/2023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NOFA, FY2024 TTP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xx-Day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Tribal Shares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    - NOFA Letter and Tribal Shares List.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661659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xx/01/2024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NOFA, FY2024 TTP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Final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Tribal Shares List.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    - NOFA Letter and Tribal Shares.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93-638 Contract Proposal,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2-day,15-day or contract approval letters.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Begin 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BIADOT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Creates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a New TTP Program Agreement, RFAs, &amp; RFA Amendment Templates.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524523"/>
                  </a:ext>
                </a:extLst>
              </a:tr>
              <a:tr h="3535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Tribe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Submits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TTIPs/Certs/Tribal Resolution/ 3 </a:t>
                      </a:r>
                      <a:r>
                        <a:rPr kumimoji="0" lang="en-US" altLang="en-US" sz="12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Yrs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Single Audit Cert (SACs) or SARs.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338996"/>
                  </a:ext>
                </a:extLst>
              </a:tr>
              <a:tr h="330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 TTP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Prepares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Risk Assessment (RA)/FHWA TIPs.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 TTP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Sends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a Program Agreement and FY24 RFA Tribe to sign.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prstClr val="blac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 TTP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Creates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 PR and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Assembles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a Program Agreement/FY24 RFA/Items above.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4611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 TTP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Submits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PR/PA/RFA/SACs/Tribal Resolution/RA/FHWA TIP &amp; Certs.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End FY2024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BIADOT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Signs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and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Approves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a New TTP PA, RFAs or RFA Amendment w/ submittal.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413774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TBD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Tribe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withdrawals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TTP funds in its entirety or as needed.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8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TBD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Drawdown Request Letter or Supporting Documents Required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062914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TBD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Tribe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Receives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Funds,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Expends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Entire TTP Program Agreement and Submits Deliverables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443229"/>
                  </a:ext>
                </a:extLst>
              </a:tr>
              <a:tr h="273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TBD</a:t>
                      </a:r>
                    </a:p>
                  </a:txBody>
                  <a:tcPr marL="91439" marR="91439" marT="45687" marB="456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BIA and Tribe 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Close-Out</a:t>
                      </a:r>
                      <a:r>
                        <a:rPr kumimoji="0" lang="en-US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TTP Program Agreement</a:t>
                      </a:r>
                    </a:p>
                  </a:txBody>
                  <a:tcPr marL="91439" marR="9143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1212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46400" y="6524172"/>
            <a:ext cx="3434080" cy="304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5702" y="1341130"/>
            <a:ext cx="96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sng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Subject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half" idx="1"/>
          </p:nvPr>
        </p:nvSpPr>
        <p:spPr>
          <a:xfrm>
            <a:off x="268524" y="1811832"/>
            <a:ext cx="4606820" cy="410084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1600" dirty="0"/>
              <a:t>Sent whenever TTP funds are available 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Identifies available funding amounts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>
                <a:solidFill>
                  <a:srgbClr val="FF0000"/>
                </a:solidFill>
              </a:rPr>
              <a:t>Estimates </a:t>
            </a:r>
            <a:r>
              <a:rPr lang="en-US" altLang="en-US" sz="1200" b="0" dirty="0"/>
              <a:t>Final Tribal Share amounts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Identifies BIA POC by Tribe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NOFA Letter includes response instructions 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endParaRPr lang="en-US" altLang="en-US" sz="1600" dirty="0"/>
          </a:p>
          <a:p>
            <a:pPr>
              <a:lnSpc>
                <a:spcPct val="75000"/>
              </a:lnSpc>
            </a:pPr>
            <a:r>
              <a:rPr lang="en-US" altLang="en-US" sz="1600" dirty="0"/>
              <a:t>Tribes Respond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Signed Resolution to enter into Program Agreement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Tribal Transportation Improvement Program (TTIP)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TTIP Certification </a:t>
            </a:r>
            <a:r>
              <a:rPr lang="en-US" altLang="en-US" sz="1200" b="0" dirty="0">
                <a:solidFill>
                  <a:srgbClr val="FF0000"/>
                </a:solidFill>
              </a:rPr>
              <a:t>OR</a:t>
            </a:r>
            <a:r>
              <a:rPr lang="en-US" altLang="en-US" sz="1200" b="0" dirty="0"/>
              <a:t> Prior Year TIP Certification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Single Audit Certification (SAC) </a:t>
            </a:r>
            <a:r>
              <a:rPr lang="en-US" altLang="en-US" sz="1200" b="0" dirty="0">
                <a:solidFill>
                  <a:srgbClr val="FF0000"/>
                </a:solidFill>
              </a:rPr>
              <a:t>OR</a:t>
            </a:r>
            <a:r>
              <a:rPr lang="en-US" altLang="en-US" sz="1200" b="0" dirty="0"/>
              <a:t> Report (SAR)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Signed Program Agreement (PA) &amp; Referenced Funding Agreement (RFA)</a:t>
            </a:r>
          </a:p>
          <a:p>
            <a:pPr lvl="1">
              <a:lnSpc>
                <a:spcPct val="75000"/>
              </a:lnSpc>
            </a:pPr>
            <a:endParaRPr lang="en-US" altLang="en-US" sz="1200" dirty="0"/>
          </a:p>
          <a:p>
            <a:pPr>
              <a:lnSpc>
                <a:spcPct val="75000"/>
              </a:lnSpc>
            </a:pPr>
            <a:r>
              <a:rPr lang="en-US" altLang="en-US" sz="1600" dirty="0"/>
              <a:t>Templates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TTIP Template(s)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Certification Template(s)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TTPA Tribal Resolution Template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Single Year Audit Certification Template(s)</a:t>
            </a:r>
          </a:p>
          <a:p>
            <a:pPr lvl="1">
              <a:lnSpc>
                <a:spcPct val="75000"/>
              </a:lnSpc>
            </a:pPr>
            <a:r>
              <a:rPr lang="en-US" altLang="en-US" sz="1200" b="0" dirty="0"/>
              <a:t>Program Agreement, RFA, &amp; RFA Amendment Templates.</a:t>
            </a:r>
            <a:endParaRPr lang="en-US" altLang="en-US" sz="1200" dirty="0"/>
          </a:p>
          <a:p>
            <a:pPr marL="0" indent="0">
              <a:lnSpc>
                <a:spcPct val="75000"/>
              </a:lnSpc>
              <a:buNone/>
            </a:pPr>
            <a:endParaRPr lang="en-US" altLang="en-US" sz="1800" dirty="0"/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Notice of Funds Availability (NOFA)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8BC81D2-BDA2-4A48-A368-2A1559AA6370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6057" y="6524171"/>
            <a:ext cx="3084286" cy="30777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259" y="1391953"/>
            <a:ext cx="3420585" cy="2567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35" y="3684330"/>
            <a:ext cx="3236165" cy="2427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20663"/>
            <a:ext cx="8229600" cy="850900"/>
          </a:xfrm>
        </p:spPr>
        <p:txBody>
          <a:bodyPr/>
          <a:lstStyle/>
          <a:p>
            <a:r>
              <a:rPr lang="en-US" altLang="en-US" sz="2000" dirty="0"/>
              <a:t>Types of TTP Funds are Under</a:t>
            </a:r>
            <a:br>
              <a:rPr lang="en-US" altLang="en-US" sz="2000" dirty="0"/>
            </a:br>
            <a:r>
              <a:rPr lang="en-US" altLang="en-US" sz="2000" dirty="0"/>
              <a:t> One Roof for TTPA Tribes</a:t>
            </a:r>
          </a:p>
        </p:txBody>
      </p:sp>
      <p:sp>
        <p:nvSpPr>
          <p:cNvPr id="3379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94453" y="1656556"/>
            <a:ext cx="4041775" cy="4603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dirty="0"/>
              <a:t>How Do Tribes Spend TTP Funds?</a:t>
            </a:r>
          </a:p>
          <a:p>
            <a:pPr algn="ctr"/>
            <a:r>
              <a:rPr lang="en-US" altLang="en-US" sz="1400" dirty="0"/>
              <a:t>FY2019 Only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n"/>
              <a:defRPr sz="28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A00E116-EC96-42B4-92EE-0E496FD24332}" type="slidenum">
              <a:rPr lang="en-US" altLang="en-US" sz="1000" b="0" smtClean="0">
                <a:solidFill>
                  <a:srgbClr val="96969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graphicFrame>
        <p:nvGraphicFramePr>
          <p:cNvPr id="33799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1016114"/>
              </p:ext>
            </p:extLst>
          </p:nvPr>
        </p:nvGraphicFramePr>
        <p:xfrm>
          <a:off x="2349954" y="2286907"/>
          <a:ext cx="4930775" cy="389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858933" imgH="3810330" progId="Excel.Chart.8">
                  <p:embed/>
                </p:oleObj>
              </mc:Choice>
              <mc:Fallback>
                <p:oleObj name="Chart" r:id="rId3" imgW="4858933" imgH="3810330" progId="Excel.Chart.8">
                  <p:embed/>
                  <p:pic>
                    <p:nvPicPr>
                      <p:cNvPr id="33799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954" y="2286907"/>
                        <a:ext cx="4930775" cy="389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24171"/>
            <a:ext cx="9131300" cy="333829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111311</TotalTime>
  <Words>909</Words>
  <Application>Microsoft Office PowerPoint</Application>
  <PresentationFormat>On-screen Show (4:3)</PresentationFormat>
  <Paragraphs>181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Schoolbook</vt:lpstr>
      <vt:lpstr>Comic Sans MS</vt:lpstr>
      <vt:lpstr>Times New Roman</vt:lpstr>
      <vt:lpstr>Wingdings</vt:lpstr>
      <vt:lpstr>Default Design</vt:lpstr>
      <vt:lpstr>Custom Design</vt:lpstr>
      <vt:lpstr>Chart</vt:lpstr>
      <vt:lpstr>Bureau of Indian Affairs, Alaska Region  </vt:lpstr>
      <vt:lpstr> </vt:lpstr>
      <vt:lpstr>Talking Points</vt:lpstr>
      <vt:lpstr>BIA G2G Agreements</vt:lpstr>
      <vt:lpstr>Tribal Transportation Program Agreements (TTPAs) </vt:lpstr>
      <vt:lpstr>Tribal Transportation Program Agreements (TTPAs) </vt:lpstr>
      <vt:lpstr>2024 Fiscal Year (Oct. 1, 2023)  Funding and Program Agreement Timelines</vt:lpstr>
      <vt:lpstr>Notice of Funds Availability (NOFA)</vt:lpstr>
      <vt:lpstr>Types of TTP Funds are Under  One Roof for TTPA Tribes</vt:lpstr>
      <vt:lpstr>BIA TTP Program Agreement &amp; RFA</vt:lpstr>
      <vt:lpstr>Federal Financial Reporting Calendar</vt:lpstr>
      <vt:lpstr>  Program Agreement Close-Out  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Eleventh Air Force Slide Master</dc:title>
  <dc:creator>11 AF/CCX</dc:creator>
  <cp:lastModifiedBy>Harman, David J.</cp:lastModifiedBy>
  <cp:revision>3357</cp:revision>
  <cp:lastPrinted>2019-11-27T23:16:13Z</cp:lastPrinted>
  <dcterms:created xsi:type="dcterms:W3CDTF">2000-11-08T19:46:05Z</dcterms:created>
  <dcterms:modified xsi:type="dcterms:W3CDTF">2023-11-28T01:36:59Z</dcterms:modified>
</cp:coreProperties>
</file>