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769" r:id="rId5"/>
  </p:sldMasterIdLst>
  <p:notesMasterIdLst>
    <p:notesMasterId r:id="rId55"/>
  </p:notesMasterIdLst>
  <p:sldIdLst>
    <p:sldId id="2197" r:id="rId6"/>
    <p:sldId id="3983" r:id="rId7"/>
    <p:sldId id="3992" r:id="rId8"/>
    <p:sldId id="2172" r:id="rId9"/>
    <p:sldId id="2337" r:id="rId10"/>
    <p:sldId id="3987" r:id="rId11"/>
    <p:sldId id="3988" r:id="rId12"/>
    <p:sldId id="3989" r:id="rId13"/>
    <p:sldId id="3986" r:id="rId14"/>
    <p:sldId id="3990" r:id="rId15"/>
    <p:sldId id="593" r:id="rId16"/>
    <p:sldId id="493" r:id="rId17"/>
    <p:sldId id="3984" r:id="rId18"/>
    <p:sldId id="3985" r:id="rId19"/>
    <p:sldId id="2324" r:id="rId20"/>
    <p:sldId id="2331" r:id="rId21"/>
    <p:sldId id="3995" r:id="rId22"/>
    <p:sldId id="361" r:id="rId23"/>
    <p:sldId id="581" r:id="rId24"/>
    <p:sldId id="362" r:id="rId25"/>
    <p:sldId id="2340" r:id="rId26"/>
    <p:sldId id="583" r:id="rId27"/>
    <p:sldId id="2162" r:id="rId28"/>
    <p:sldId id="3972" r:id="rId29"/>
    <p:sldId id="3971" r:id="rId30"/>
    <p:sldId id="3969" r:id="rId31"/>
    <p:sldId id="3968" r:id="rId32"/>
    <p:sldId id="3943" r:id="rId33"/>
    <p:sldId id="3996" r:id="rId34"/>
    <p:sldId id="3997" r:id="rId35"/>
    <p:sldId id="2338" r:id="rId36"/>
    <p:sldId id="2341" r:id="rId37"/>
    <p:sldId id="512" r:id="rId38"/>
    <p:sldId id="3962" r:id="rId39"/>
    <p:sldId id="3916" r:id="rId40"/>
    <p:sldId id="3898" r:id="rId41"/>
    <p:sldId id="3950" r:id="rId42"/>
    <p:sldId id="3991" r:id="rId43"/>
    <p:sldId id="3960" r:id="rId44"/>
    <p:sldId id="259" r:id="rId45"/>
    <p:sldId id="2360" r:id="rId46"/>
    <p:sldId id="836" r:id="rId47"/>
    <p:sldId id="799" r:id="rId48"/>
    <p:sldId id="837" r:id="rId49"/>
    <p:sldId id="3993" r:id="rId50"/>
    <p:sldId id="261" r:id="rId51"/>
    <p:sldId id="264" r:id="rId52"/>
    <p:sldId id="2215" r:id="rId53"/>
    <p:sldId id="2198" r:id="rId5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TPSF Update" id="{F0806534-1A48-493B-A3FC-3073474BE5BD}">
          <p14:sldIdLst>
            <p14:sldId id="2197"/>
            <p14:sldId id="3983"/>
            <p14:sldId id="3992"/>
            <p14:sldId id="2172"/>
            <p14:sldId id="2337"/>
            <p14:sldId id="3987"/>
            <p14:sldId id="3988"/>
            <p14:sldId id="3989"/>
            <p14:sldId id="3986"/>
            <p14:sldId id="3990"/>
            <p14:sldId id="593"/>
            <p14:sldId id="493"/>
            <p14:sldId id="3984"/>
            <p14:sldId id="3985"/>
            <p14:sldId id="2324"/>
            <p14:sldId id="2331"/>
            <p14:sldId id="3995"/>
            <p14:sldId id="361"/>
            <p14:sldId id="581"/>
            <p14:sldId id="362"/>
            <p14:sldId id="2340"/>
            <p14:sldId id="583"/>
          </p14:sldIdLst>
        </p14:section>
        <p14:section name="part 2" id="{BDCEFDEE-63D9-491C-AE1E-28D48C80A143}">
          <p14:sldIdLst>
            <p14:sldId id="2162"/>
            <p14:sldId id="3972"/>
            <p14:sldId id="3971"/>
            <p14:sldId id="3969"/>
            <p14:sldId id="3968"/>
            <p14:sldId id="3943"/>
            <p14:sldId id="3996"/>
            <p14:sldId id="3997"/>
            <p14:sldId id="2338"/>
            <p14:sldId id="2341"/>
            <p14:sldId id="512"/>
          </p14:sldIdLst>
        </p14:section>
        <p14:section name="App process" id="{560B8944-1F55-4B91-A21D-EF249880A928}">
          <p14:sldIdLst>
            <p14:sldId id="3962"/>
            <p14:sldId id="3916"/>
            <p14:sldId id="3898"/>
            <p14:sldId id="3950"/>
            <p14:sldId id="3991"/>
            <p14:sldId id="3960"/>
            <p14:sldId id="259"/>
            <p14:sldId id="2360"/>
            <p14:sldId id="836"/>
            <p14:sldId id="799"/>
            <p14:sldId id="837"/>
            <p14:sldId id="3993"/>
            <p14:sldId id="261"/>
            <p14:sldId id="264"/>
            <p14:sldId id="2215"/>
          </p14:sldIdLst>
        </p14:section>
        <p14:section name="Ending" id="{77F1F16A-B7D9-456B-8E82-1B978F4E187F}">
          <p14:sldIdLst>
            <p14:sldId id="219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Cann, Barbara (FHWA)" initials="BAM" lastIdx="61" clrIdx="0">
    <p:extLst>
      <p:ext uri="{19B8F6BF-5375-455C-9EA6-DF929625EA0E}">
        <p15:presenceInfo xmlns:p15="http://schemas.microsoft.com/office/powerpoint/2012/main" userId="McCann, Barbara (FHW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C4E8"/>
    <a:srgbClr val="FFC514"/>
    <a:srgbClr val="FFD24F"/>
    <a:srgbClr val="0620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60" autoAdjust="0"/>
    <p:restoredTop sz="89189" autoAdjust="0"/>
  </p:normalViewPr>
  <p:slideViewPr>
    <p:cSldViewPr snapToGrid="0">
      <p:cViewPr varScale="1">
        <p:scale>
          <a:sx n="59" d="100"/>
          <a:sy n="59" d="100"/>
        </p:scale>
        <p:origin x="74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ata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4" Type="http://schemas.openxmlformats.org/officeDocument/2006/relationships/image" Target="../media/image56.svg"/></Relationships>
</file>

<file path=ppt/diagrams/_rels/data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4" Type="http://schemas.openxmlformats.org/officeDocument/2006/relationships/image" Target="../media/image5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F9FB9C-DB3B-4EF2-B7A3-29D251813F1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687EB40-89C6-4C16-883F-02486E183868}">
      <dgm:prSet/>
      <dgm:spPr/>
      <dgm:t>
        <a:bodyPr/>
        <a:lstStyle/>
        <a:p>
          <a:pPr>
            <a:defRPr cap="all"/>
          </a:pPr>
          <a:r>
            <a:rPr lang="en-US"/>
            <a:t>Safety Funding Updates</a:t>
          </a:r>
        </a:p>
      </dgm:t>
    </dgm:pt>
    <dgm:pt modelId="{0CFBFE45-F07C-45BA-89DC-D28F55E53199}" type="parTrans" cxnId="{EE1ADEE9-4DEC-4722-86B0-8FAA66371CC8}">
      <dgm:prSet/>
      <dgm:spPr/>
      <dgm:t>
        <a:bodyPr/>
        <a:lstStyle/>
        <a:p>
          <a:endParaRPr lang="en-US"/>
        </a:p>
      </dgm:t>
    </dgm:pt>
    <dgm:pt modelId="{BCA458F7-50CC-45EB-AD42-4B191BE22BCA}" type="sibTrans" cxnId="{EE1ADEE9-4DEC-4722-86B0-8FAA66371CC8}">
      <dgm:prSet/>
      <dgm:spPr/>
      <dgm:t>
        <a:bodyPr/>
        <a:lstStyle/>
        <a:p>
          <a:endParaRPr lang="en-US"/>
        </a:p>
      </dgm:t>
    </dgm:pt>
    <dgm:pt modelId="{5E79E098-C6DA-4346-BECB-EF17BE1DE294}">
      <dgm:prSet/>
      <dgm:spPr/>
      <dgm:t>
        <a:bodyPr/>
        <a:lstStyle/>
        <a:p>
          <a:pPr>
            <a:defRPr cap="all"/>
          </a:pPr>
          <a:r>
            <a:rPr lang="en-US"/>
            <a:t>Review IIJA/BIL Tribal safety topics (and gaps)</a:t>
          </a:r>
        </a:p>
      </dgm:t>
    </dgm:pt>
    <dgm:pt modelId="{FE6C19F2-FE33-4E4A-8B58-1386EFF0F16E}" type="parTrans" cxnId="{D830B38A-3181-40E1-A9C0-0206A607CDBB}">
      <dgm:prSet/>
      <dgm:spPr/>
      <dgm:t>
        <a:bodyPr/>
        <a:lstStyle/>
        <a:p>
          <a:endParaRPr lang="en-US"/>
        </a:p>
      </dgm:t>
    </dgm:pt>
    <dgm:pt modelId="{AEA7B2A8-0E5D-4ADF-8056-C18A518A3437}" type="sibTrans" cxnId="{D830B38A-3181-40E1-A9C0-0206A607CDBB}">
      <dgm:prSet/>
      <dgm:spPr/>
      <dgm:t>
        <a:bodyPr/>
        <a:lstStyle/>
        <a:p>
          <a:endParaRPr lang="en-US"/>
        </a:p>
      </dgm:t>
    </dgm:pt>
    <dgm:pt modelId="{9666B5ED-E8AA-4FBC-9F70-4190E7DFB0AA}">
      <dgm:prSet/>
      <dgm:spPr/>
      <dgm:t>
        <a:bodyPr/>
        <a:lstStyle/>
        <a:p>
          <a:pPr>
            <a:defRPr cap="all"/>
          </a:pPr>
          <a:r>
            <a:rPr lang="en-US"/>
            <a:t>Tribal safety research projects</a:t>
          </a:r>
        </a:p>
      </dgm:t>
    </dgm:pt>
    <dgm:pt modelId="{F9AEB038-ECBF-4A93-802E-2D8A5439C553}" type="parTrans" cxnId="{AD13B137-7E33-4DF7-A875-B4F266A01971}">
      <dgm:prSet/>
      <dgm:spPr/>
      <dgm:t>
        <a:bodyPr/>
        <a:lstStyle/>
        <a:p>
          <a:endParaRPr lang="en-US"/>
        </a:p>
      </dgm:t>
    </dgm:pt>
    <dgm:pt modelId="{DD9B5535-9272-408E-9052-049C1A070CDB}" type="sibTrans" cxnId="{AD13B137-7E33-4DF7-A875-B4F266A01971}">
      <dgm:prSet/>
      <dgm:spPr/>
      <dgm:t>
        <a:bodyPr/>
        <a:lstStyle/>
        <a:p>
          <a:endParaRPr lang="en-US"/>
        </a:p>
      </dgm:t>
    </dgm:pt>
    <dgm:pt modelId="{CDD5E54C-8B7E-4ED3-B2A5-36E41675AD95}" type="pres">
      <dgm:prSet presAssocID="{FBF9FB9C-DB3B-4EF2-B7A3-29D251813F12}" presName="root" presStyleCnt="0">
        <dgm:presLayoutVars>
          <dgm:dir/>
          <dgm:resizeHandles val="exact"/>
        </dgm:presLayoutVars>
      </dgm:prSet>
      <dgm:spPr/>
    </dgm:pt>
    <dgm:pt modelId="{0A18C554-2AE5-431E-A5C7-419C64F4AB74}" type="pres">
      <dgm:prSet presAssocID="{D687EB40-89C6-4C16-883F-02486E183868}" presName="compNode" presStyleCnt="0"/>
      <dgm:spPr/>
    </dgm:pt>
    <dgm:pt modelId="{01758EED-CC7B-4C3E-AD67-8139A2B45500}" type="pres">
      <dgm:prSet presAssocID="{D687EB40-89C6-4C16-883F-02486E183868}" presName="iconBgRect" presStyleLbl="bgShp" presStyleIdx="0" presStyleCnt="3"/>
      <dgm:spPr/>
    </dgm:pt>
    <dgm:pt modelId="{DBD720A1-2C62-4968-9972-EC74901266C8}" type="pres">
      <dgm:prSet presAssocID="{D687EB40-89C6-4C16-883F-02486E18386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365C8B07-883C-4536-9489-527447275F04}" type="pres">
      <dgm:prSet presAssocID="{D687EB40-89C6-4C16-883F-02486E183868}" presName="spaceRect" presStyleCnt="0"/>
      <dgm:spPr/>
    </dgm:pt>
    <dgm:pt modelId="{19183AAE-A824-4CA2-8255-D4C9F0F7616C}" type="pres">
      <dgm:prSet presAssocID="{D687EB40-89C6-4C16-883F-02486E183868}" presName="textRect" presStyleLbl="revTx" presStyleIdx="0" presStyleCnt="3">
        <dgm:presLayoutVars>
          <dgm:chMax val="1"/>
          <dgm:chPref val="1"/>
        </dgm:presLayoutVars>
      </dgm:prSet>
      <dgm:spPr/>
    </dgm:pt>
    <dgm:pt modelId="{DFCFDF6A-26F5-4DAF-A7FF-EA80308716A9}" type="pres">
      <dgm:prSet presAssocID="{BCA458F7-50CC-45EB-AD42-4B191BE22BCA}" presName="sibTrans" presStyleCnt="0"/>
      <dgm:spPr/>
    </dgm:pt>
    <dgm:pt modelId="{E8A0A9B9-11AA-4F13-ADFB-4ADA4FB1C10E}" type="pres">
      <dgm:prSet presAssocID="{5E79E098-C6DA-4346-BECB-EF17BE1DE294}" presName="compNode" presStyleCnt="0"/>
      <dgm:spPr/>
    </dgm:pt>
    <dgm:pt modelId="{98DD834E-19B9-4726-8ECA-A501145D74ED}" type="pres">
      <dgm:prSet presAssocID="{5E79E098-C6DA-4346-BECB-EF17BE1DE294}" presName="iconBgRect" presStyleLbl="bgShp" presStyleIdx="1" presStyleCnt="3"/>
      <dgm:spPr/>
    </dgm:pt>
    <dgm:pt modelId="{AD8978AD-583E-4C66-8B41-38D40382F6E9}" type="pres">
      <dgm:prSet presAssocID="{5E79E098-C6DA-4346-BECB-EF17BE1DE29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enn Diagram"/>
        </a:ext>
      </dgm:extLst>
    </dgm:pt>
    <dgm:pt modelId="{18365C6E-7BBC-4111-876E-DA1D0066E3DA}" type="pres">
      <dgm:prSet presAssocID="{5E79E098-C6DA-4346-BECB-EF17BE1DE294}" presName="spaceRect" presStyleCnt="0"/>
      <dgm:spPr/>
    </dgm:pt>
    <dgm:pt modelId="{1A27E2EE-EEFD-4F74-B1D9-FCFE6F4615A6}" type="pres">
      <dgm:prSet presAssocID="{5E79E098-C6DA-4346-BECB-EF17BE1DE294}" presName="textRect" presStyleLbl="revTx" presStyleIdx="1" presStyleCnt="3">
        <dgm:presLayoutVars>
          <dgm:chMax val="1"/>
          <dgm:chPref val="1"/>
        </dgm:presLayoutVars>
      </dgm:prSet>
      <dgm:spPr/>
    </dgm:pt>
    <dgm:pt modelId="{32D38864-E31E-4F46-A992-B869F1E3264D}" type="pres">
      <dgm:prSet presAssocID="{AEA7B2A8-0E5D-4ADF-8056-C18A518A3437}" presName="sibTrans" presStyleCnt="0"/>
      <dgm:spPr/>
    </dgm:pt>
    <dgm:pt modelId="{0EE9970D-6BE8-475B-9B1F-59193F903698}" type="pres">
      <dgm:prSet presAssocID="{9666B5ED-E8AA-4FBC-9F70-4190E7DFB0AA}" presName="compNode" presStyleCnt="0"/>
      <dgm:spPr/>
    </dgm:pt>
    <dgm:pt modelId="{8031519B-0738-45D9-A1A6-BD10B0C1E50F}" type="pres">
      <dgm:prSet presAssocID="{9666B5ED-E8AA-4FBC-9F70-4190E7DFB0AA}" presName="iconBgRect" presStyleLbl="bgShp" presStyleIdx="2" presStyleCnt="3"/>
      <dgm:spPr/>
    </dgm:pt>
    <dgm:pt modelId="{37D5FF93-A3A3-41DB-B133-5455EA0BEBC2}" type="pres">
      <dgm:prSet presAssocID="{9666B5ED-E8AA-4FBC-9F70-4190E7DFB0A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9005EFBD-FC3C-4D7C-84F5-FBCC4AB20534}" type="pres">
      <dgm:prSet presAssocID="{9666B5ED-E8AA-4FBC-9F70-4190E7DFB0AA}" presName="spaceRect" presStyleCnt="0"/>
      <dgm:spPr/>
    </dgm:pt>
    <dgm:pt modelId="{8B2146D5-E6EB-4C2B-B1D3-9F0AD2503BF4}" type="pres">
      <dgm:prSet presAssocID="{9666B5ED-E8AA-4FBC-9F70-4190E7DFB0AA}" presName="textRect" presStyleLbl="revTx" presStyleIdx="2" presStyleCnt="3">
        <dgm:presLayoutVars>
          <dgm:chMax val="1"/>
          <dgm:chPref val="1"/>
        </dgm:presLayoutVars>
      </dgm:prSet>
      <dgm:spPr/>
    </dgm:pt>
  </dgm:ptLst>
  <dgm:cxnLst>
    <dgm:cxn modelId="{0688D109-2E1B-4C05-952C-681212AEFDEF}" type="presOf" srcId="{5E79E098-C6DA-4346-BECB-EF17BE1DE294}" destId="{1A27E2EE-EEFD-4F74-B1D9-FCFE6F4615A6}" srcOrd="0" destOrd="0" presId="urn:microsoft.com/office/officeart/2018/5/layout/IconCircleLabelList"/>
    <dgm:cxn modelId="{AD13B137-7E33-4DF7-A875-B4F266A01971}" srcId="{FBF9FB9C-DB3B-4EF2-B7A3-29D251813F12}" destId="{9666B5ED-E8AA-4FBC-9F70-4190E7DFB0AA}" srcOrd="2" destOrd="0" parTransId="{F9AEB038-ECBF-4A93-802E-2D8A5439C553}" sibTransId="{DD9B5535-9272-408E-9052-049C1A070CDB}"/>
    <dgm:cxn modelId="{46982C64-3911-445B-B88A-13D4DB5C23A8}" type="presOf" srcId="{D687EB40-89C6-4C16-883F-02486E183868}" destId="{19183AAE-A824-4CA2-8255-D4C9F0F7616C}" srcOrd="0" destOrd="0" presId="urn:microsoft.com/office/officeart/2018/5/layout/IconCircleLabelList"/>
    <dgm:cxn modelId="{10BFB546-DF98-436F-BF63-C28BF572F391}" type="presOf" srcId="{9666B5ED-E8AA-4FBC-9F70-4190E7DFB0AA}" destId="{8B2146D5-E6EB-4C2B-B1D3-9F0AD2503BF4}" srcOrd="0" destOrd="0" presId="urn:microsoft.com/office/officeart/2018/5/layout/IconCircleLabelList"/>
    <dgm:cxn modelId="{D830B38A-3181-40E1-A9C0-0206A607CDBB}" srcId="{FBF9FB9C-DB3B-4EF2-B7A3-29D251813F12}" destId="{5E79E098-C6DA-4346-BECB-EF17BE1DE294}" srcOrd="1" destOrd="0" parTransId="{FE6C19F2-FE33-4E4A-8B58-1386EFF0F16E}" sibTransId="{AEA7B2A8-0E5D-4ADF-8056-C18A518A3437}"/>
    <dgm:cxn modelId="{0DAD10B7-200F-40FD-A18B-73C5B88C72B6}" type="presOf" srcId="{FBF9FB9C-DB3B-4EF2-B7A3-29D251813F12}" destId="{CDD5E54C-8B7E-4ED3-B2A5-36E41675AD95}" srcOrd="0" destOrd="0" presId="urn:microsoft.com/office/officeart/2018/5/layout/IconCircleLabelList"/>
    <dgm:cxn modelId="{EE1ADEE9-4DEC-4722-86B0-8FAA66371CC8}" srcId="{FBF9FB9C-DB3B-4EF2-B7A3-29D251813F12}" destId="{D687EB40-89C6-4C16-883F-02486E183868}" srcOrd="0" destOrd="0" parTransId="{0CFBFE45-F07C-45BA-89DC-D28F55E53199}" sibTransId="{BCA458F7-50CC-45EB-AD42-4B191BE22BCA}"/>
    <dgm:cxn modelId="{2822C7A8-7E3B-4B9F-8221-FEDB533C08E7}" type="presParOf" srcId="{CDD5E54C-8B7E-4ED3-B2A5-36E41675AD95}" destId="{0A18C554-2AE5-431E-A5C7-419C64F4AB74}" srcOrd="0" destOrd="0" presId="urn:microsoft.com/office/officeart/2018/5/layout/IconCircleLabelList"/>
    <dgm:cxn modelId="{A99AA9DD-4481-47E1-AED1-6E13D62B8FF7}" type="presParOf" srcId="{0A18C554-2AE5-431E-A5C7-419C64F4AB74}" destId="{01758EED-CC7B-4C3E-AD67-8139A2B45500}" srcOrd="0" destOrd="0" presId="urn:microsoft.com/office/officeart/2018/5/layout/IconCircleLabelList"/>
    <dgm:cxn modelId="{3BA09B46-ED8C-4D6D-BD93-AA1F7D5E4733}" type="presParOf" srcId="{0A18C554-2AE5-431E-A5C7-419C64F4AB74}" destId="{DBD720A1-2C62-4968-9972-EC74901266C8}" srcOrd="1" destOrd="0" presId="urn:microsoft.com/office/officeart/2018/5/layout/IconCircleLabelList"/>
    <dgm:cxn modelId="{CD343F86-F53D-481D-85D8-72749AC8804B}" type="presParOf" srcId="{0A18C554-2AE5-431E-A5C7-419C64F4AB74}" destId="{365C8B07-883C-4536-9489-527447275F04}" srcOrd="2" destOrd="0" presId="urn:microsoft.com/office/officeart/2018/5/layout/IconCircleLabelList"/>
    <dgm:cxn modelId="{532C3BAB-21F4-4307-A307-05E15F32E4F5}" type="presParOf" srcId="{0A18C554-2AE5-431E-A5C7-419C64F4AB74}" destId="{19183AAE-A824-4CA2-8255-D4C9F0F7616C}" srcOrd="3" destOrd="0" presId="urn:microsoft.com/office/officeart/2018/5/layout/IconCircleLabelList"/>
    <dgm:cxn modelId="{B430C5A2-F86C-4067-8D84-9B94FE072A4D}" type="presParOf" srcId="{CDD5E54C-8B7E-4ED3-B2A5-36E41675AD95}" destId="{DFCFDF6A-26F5-4DAF-A7FF-EA80308716A9}" srcOrd="1" destOrd="0" presId="urn:microsoft.com/office/officeart/2018/5/layout/IconCircleLabelList"/>
    <dgm:cxn modelId="{7949D581-5FF7-4E59-ABBE-4B187C6E9E87}" type="presParOf" srcId="{CDD5E54C-8B7E-4ED3-B2A5-36E41675AD95}" destId="{E8A0A9B9-11AA-4F13-ADFB-4ADA4FB1C10E}" srcOrd="2" destOrd="0" presId="urn:microsoft.com/office/officeart/2018/5/layout/IconCircleLabelList"/>
    <dgm:cxn modelId="{D1055624-6617-4019-93F0-0D7EAE3AA141}" type="presParOf" srcId="{E8A0A9B9-11AA-4F13-ADFB-4ADA4FB1C10E}" destId="{98DD834E-19B9-4726-8ECA-A501145D74ED}" srcOrd="0" destOrd="0" presId="urn:microsoft.com/office/officeart/2018/5/layout/IconCircleLabelList"/>
    <dgm:cxn modelId="{67649962-2C7D-47CE-A6E4-B376F09C02F1}" type="presParOf" srcId="{E8A0A9B9-11AA-4F13-ADFB-4ADA4FB1C10E}" destId="{AD8978AD-583E-4C66-8B41-38D40382F6E9}" srcOrd="1" destOrd="0" presId="urn:microsoft.com/office/officeart/2018/5/layout/IconCircleLabelList"/>
    <dgm:cxn modelId="{F130586E-C958-42EB-AC84-8A5B23361157}" type="presParOf" srcId="{E8A0A9B9-11AA-4F13-ADFB-4ADA4FB1C10E}" destId="{18365C6E-7BBC-4111-876E-DA1D0066E3DA}" srcOrd="2" destOrd="0" presId="urn:microsoft.com/office/officeart/2018/5/layout/IconCircleLabelList"/>
    <dgm:cxn modelId="{F1525EED-E843-45D3-BF90-D71D576B02BD}" type="presParOf" srcId="{E8A0A9B9-11AA-4F13-ADFB-4ADA4FB1C10E}" destId="{1A27E2EE-EEFD-4F74-B1D9-FCFE6F4615A6}" srcOrd="3" destOrd="0" presId="urn:microsoft.com/office/officeart/2018/5/layout/IconCircleLabelList"/>
    <dgm:cxn modelId="{33E40A26-B0B2-4C90-95F2-DCCF39090015}" type="presParOf" srcId="{CDD5E54C-8B7E-4ED3-B2A5-36E41675AD95}" destId="{32D38864-E31E-4F46-A992-B869F1E3264D}" srcOrd="3" destOrd="0" presId="urn:microsoft.com/office/officeart/2018/5/layout/IconCircleLabelList"/>
    <dgm:cxn modelId="{6BE11047-5F7F-48DC-AAE3-6E79F6BD6D6B}" type="presParOf" srcId="{CDD5E54C-8B7E-4ED3-B2A5-36E41675AD95}" destId="{0EE9970D-6BE8-475B-9B1F-59193F903698}" srcOrd="4" destOrd="0" presId="urn:microsoft.com/office/officeart/2018/5/layout/IconCircleLabelList"/>
    <dgm:cxn modelId="{1CF0C4F4-A6E8-4122-858C-19036B656AA2}" type="presParOf" srcId="{0EE9970D-6BE8-475B-9B1F-59193F903698}" destId="{8031519B-0738-45D9-A1A6-BD10B0C1E50F}" srcOrd="0" destOrd="0" presId="urn:microsoft.com/office/officeart/2018/5/layout/IconCircleLabelList"/>
    <dgm:cxn modelId="{50ED8F32-54C1-416A-9012-1011E389C753}" type="presParOf" srcId="{0EE9970D-6BE8-475B-9B1F-59193F903698}" destId="{37D5FF93-A3A3-41DB-B133-5455EA0BEBC2}" srcOrd="1" destOrd="0" presId="urn:microsoft.com/office/officeart/2018/5/layout/IconCircleLabelList"/>
    <dgm:cxn modelId="{C7094874-D76D-4E01-8C96-D2FBF7B02A7D}" type="presParOf" srcId="{0EE9970D-6BE8-475B-9B1F-59193F903698}" destId="{9005EFBD-FC3C-4D7C-84F5-FBCC4AB20534}" srcOrd="2" destOrd="0" presId="urn:microsoft.com/office/officeart/2018/5/layout/IconCircleLabelList"/>
    <dgm:cxn modelId="{50A78349-1714-43AF-B8C0-07DD8256C96A}" type="presParOf" srcId="{0EE9970D-6BE8-475B-9B1F-59193F903698}" destId="{8B2146D5-E6EB-4C2B-B1D3-9F0AD2503BF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F9FB9C-DB3B-4EF2-B7A3-29D251813F1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687EB40-89C6-4C16-883F-02486E183868}">
      <dgm:prSet custT="1"/>
      <dgm:spPr/>
      <dgm:t>
        <a:bodyPr/>
        <a:lstStyle/>
        <a:p>
          <a:pPr>
            <a:lnSpc>
              <a:spcPct val="100000"/>
            </a:lnSpc>
            <a:defRPr cap="all"/>
          </a:pPr>
          <a:r>
            <a:rPr lang="en-US" sz="2800"/>
            <a:t>Safety Funding Updates</a:t>
          </a:r>
        </a:p>
      </dgm:t>
    </dgm:pt>
    <dgm:pt modelId="{0CFBFE45-F07C-45BA-89DC-D28F55E53199}" type="parTrans" cxnId="{EE1ADEE9-4DEC-4722-86B0-8FAA66371CC8}">
      <dgm:prSet/>
      <dgm:spPr/>
      <dgm:t>
        <a:bodyPr/>
        <a:lstStyle/>
        <a:p>
          <a:endParaRPr lang="en-US" sz="2800"/>
        </a:p>
      </dgm:t>
    </dgm:pt>
    <dgm:pt modelId="{BCA458F7-50CC-45EB-AD42-4B191BE22BCA}" type="sibTrans" cxnId="{EE1ADEE9-4DEC-4722-86B0-8FAA66371CC8}">
      <dgm:prSet/>
      <dgm:spPr/>
      <dgm:t>
        <a:bodyPr/>
        <a:lstStyle/>
        <a:p>
          <a:endParaRPr lang="en-US" sz="2800"/>
        </a:p>
      </dgm:t>
    </dgm:pt>
    <dgm:pt modelId="{9666B5ED-E8AA-4FBC-9F70-4190E7DFB0AA}">
      <dgm:prSet custT="1"/>
      <dgm:spPr/>
      <dgm:t>
        <a:bodyPr/>
        <a:lstStyle/>
        <a:p>
          <a:pPr>
            <a:lnSpc>
              <a:spcPct val="100000"/>
            </a:lnSpc>
            <a:defRPr cap="all"/>
          </a:pPr>
          <a:r>
            <a:rPr lang="en-US" sz="2800" dirty="0"/>
            <a:t>Tribal safety </a:t>
          </a:r>
        </a:p>
        <a:p>
          <a:pPr>
            <a:lnSpc>
              <a:spcPct val="100000"/>
            </a:lnSpc>
            <a:defRPr cap="all"/>
          </a:pPr>
          <a:r>
            <a:rPr lang="en-US" sz="2800" dirty="0"/>
            <a:t>research projects</a:t>
          </a:r>
        </a:p>
      </dgm:t>
    </dgm:pt>
    <dgm:pt modelId="{F9AEB038-ECBF-4A93-802E-2D8A5439C553}" type="parTrans" cxnId="{AD13B137-7E33-4DF7-A875-B4F266A01971}">
      <dgm:prSet/>
      <dgm:spPr/>
      <dgm:t>
        <a:bodyPr/>
        <a:lstStyle/>
        <a:p>
          <a:endParaRPr lang="en-US" sz="2800"/>
        </a:p>
      </dgm:t>
    </dgm:pt>
    <dgm:pt modelId="{DD9B5535-9272-408E-9052-049C1A070CDB}" type="sibTrans" cxnId="{AD13B137-7E33-4DF7-A875-B4F266A01971}">
      <dgm:prSet/>
      <dgm:spPr/>
      <dgm:t>
        <a:bodyPr/>
        <a:lstStyle/>
        <a:p>
          <a:endParaRPr lang="en-US" sz="2800"/>
        </a:p>
      </dgm:t>
    </dgm:pt>
    <dgm:pt modelId="{CDD5E54C-8B7E-4ED3-B2A5-36E41675AD95}" type="pres">
      <dgm:prSet presAssocID="{FBF9FB9C-DB3B-4EF2-B7A3-29D251813F12}" presName="root" presStyleCnt="0">
        <dgm:presLayoutVars>
          <dgm:dir/>
          <dgm:resizeHandles val="exact"/>
        </dgm:presLayoutVars>
      </dgm:prSet>
      <dgm:spPr/>
    </dgm:pt>
    <dgm:pt modelId="{0A18C554-2AE5-431E-A5C7-419C64F4AB74}" type="pres">
      <dgm:prSet presAssocID="{D687EB40-89C6-4C16-883F-02486E183868}" presName="compNode" presStyleCnt="0"/>
      <dgm:spPr/>
    </dgm:pt>
    <dgm:pt modelId="{01758EED-CC7B-4C3E-AD67-8139A2B45500}" type="pres">
      <dgm:prSet presAssocID="{D687EB40-89C6-4C16-883F-02486E183868}" presName="iconBgRect" presStyleLbl="bgShp" presStyleIdx="0" presStyleCnt="2"/>
      <dgm:spPr/>
    </dgm:pt>
    <dgm:pt modelId="{DBD720A1-2C62-4968-9972-EC74901266C8}" type="pres">
      <dgm:prSet presAssocID="{D687EB40-89C6-4C16-883F-02486E18386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365C8B07-883C-4536-9489-527447275F04}" type="pres">
      <dgm:prSet presAssocID="{D687EB40-89C6-4C16-883F-02486E183868}" presName="spaceRect" presStyleCnt="0"/>
      <dgm:spPr/>
    </dgm:pt>
    <dgm:pt modelId="{19183AAE-A824-4CA2-8255-D4C9F0F7616C}" type="pres">
      <dgm:prSet presAssocID="{D687EB40-89C6-4C16-883F-02486E183868}" presName="textRect" presStyleLbl="revTx" presStyleIdx="0" presStyleCnt="2">
        <dgm:presLayoutVars>
          <dgm:chMax val="1"/>
          <dgm:chPref val="1"/>
        </dgm:presLayoutVars>
      </dgm:prSet>
      <dgm:spPr/>
    </dgm:pt>
    <dgm:pt modelId="{DFCFDF6A-26F5-4DAF-A7FF-EA80308716A9}" type="pres">
      <dgm:prSet presAssocID="{BCA458F7-50CC-45EB-AD42-4B191BE22BCA}" presName="sibTrans" presStyleCnt="0"/>
      <dgm:spPr/>
    </dgm:pt>
    <dgm:pt modelId="{0EE9970D-6BE8-475B-9B1F-59193F903698}" type="pres">
      <dgm:prSet presAssocID="{9666B5ED-E8AA-4FBC-9F70-4190E7DFB0AA}" presName="compNode" presStyleCnt="0"/>
      <dgm:spPr/>
    </dgm:pt>
    <dgm:pt modelId="{8031519B-0738-45D9-A1A6-BD10B0C1E50F}" type="pres">
      <dgm:prSet presAssocID="{9666B5ED-E8AA-4FBC-9F70-4190E7DFB0AA}" presName="iconBgRect" presStyleLbl="bgShp" presStyleIdx="1" presStyleCnt="2"/>
      <dgm:spPr/>
    </dgm:pt>
    <dgm:pt modelId="{37D5FF93-A3A3-41DB-B133-5455EA0BEBC2}" type="pres">
      <dgm:prSet presAssocID="{9666B5ED-E8AA-4FBC-9F70-4190E7DFB0AA}"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esearch with solid fill"/>
        </a:ext>
      </dgm:extLst>
    </dgm:pt>
    <dgm:pt modelId="{9005EFBD-FC3C-4D7C-84F5-FBCC4AB20534}" type="pres">
      <dgm:prSet presAssocID="{9666B5ED-E8AA-4FBC-9F70-4190E7DFB0AA}" presName="spaceRect" presStyleCnt="0"/>
      <dgm:spPr/>
    </dgm:pt>
    <dgm:pt modelId="{8B2146D5-E6EB-4C2B-B1D3-9F0AD2503BF4}" type="pres">
      <dgm:prSet presAssocID="{9666B5ED-E8AA-4FBC-9F70-4190E7DFB0AA}" presName="textRect" presStyleLbl="revTx" presStyleIdx="1" presStyleCnt="2">
        <dgm:presLayoutVars>
          <dgm:chMax val="1"/>
          <dgm:chPref val="1"/>
        </dgm:presLayoutVars>
      </dgm:prSet>
      <dgm:spPr/>
    </dgm:pt>
  </dgm:ptLst>
  <dgm:cxnLst>
    <dgm:cxn modelId="{AD13B137-7E33-4DF7-A875-B4F266A01971}" srcId="{FBF9FB9C-DB3B-4EF2-B7A3-29D251813F12}" destId="{9666B5ED-E8AA-4FBC-9F70-4190E7DFB0AA}" srcOrd="1" destOrd="0" parTransId="{F9AEB038-ECBF-4A93-802E-2D8A5439C553}" sibTransId="{DD9B5535-9272-408E-9052-049C1A070CDB}"/>
    <dgm:cxn modelId="{46982C64-3911-445B-B88A-13D4DB5C23A8}" type="presOf" srcId="{D687EB40-89C6-4C16-883F-02486E183868}" destId="{19183AAE-A824-4CA2-8255-D4C9F0F7616C}" srcOrd="0" destOrd="0" presId="urn:microsoft.com/office/officeart/2018/5/layout/IconCircleLabelList"/>
    <dgm:cxn modelId="{10BFB546-DF98-436F-BF63-C28BF572F391}" type="presOf" srcId="{9666B5ED-E8AA-4FBC-9F70-4190E7DFB0AA}" destId="{8B2146D5-E6EB-4C2B-B1D3-9F0AD2503BF4}" srcOrd="0" destOrd="0" presId="urn:microsoft.com/office/officeart/2018/5/layout/IconCircleLabelList"/>
    <dgm:cxn modelId="{0DAD10B7-200F-40FD-A18B-73C5B88C72B6}" type="presOf" srcId="{FBF9FB9C-DB3B-4EF2-B7A3-29D251813F12}" destId="{CDD5E54C-8B7E-4ED3-B2A5-36E41675AD95}" srcOrd="0" destOrd="0" presId="urn:microsoft.com/office/officeart/2018/5/layout/IconCircleLabelList"/>
    <dgm:cxn modelId="{EE1ADEE9-4DEC-4722-86B0-8FAA66371CC8}" srcId="{FBF9FB9C-DB3B-4EF2-B7A3-29D251813F12}" destId="{D687EB40-89C6-4C16-883F-02486E183868}" srcOrd="0" destOrd="0" parTransId="{0CFBFE45-F07C-45BA-89DC-D28F55E53199}" sibTransId="{BCA458F7-50CC-45EB-AD42-4B191BE22BCA}"/>
    <dgm:cxn modelId="{2822C7A8-7E3B-4B9F-8221-FEDB533C08E7}" type="presParOf" srcId="{CDD5E54C-8B7E-4ED3-B2A5-36E41675AD95}" destId="{0A18C554-2AE5-431E-A5C7-419C64F4AB74}" srcOrd="0" destOrd="0" presId="urn:microsoft.com/office/officeart/2018/5/layout/IconCircleLabelList"/>
    <dgm:cxn modelId="{A99AA9DD-4481-47E1-AED1-6E13D62B8FF7}" type="presParOf" srcId="{0A18C554-2AE5-431E-A5C7-419C64F4AB74}" destId="{01758EED-CC7B-4C3E-AD67-8139A2B45500}" srcOrd="0" destOrd="0" presId="urn:microsoft.com/office/officeart/2018/5/layout/IconCircleLabelList"/>
    <dgm:cxn modelId="{3BA09B46-ED8C-4D6D-BD93-AA1F7D5E4733}" type="presParOf" srcId="{0A18C554-2AE5-431E-A5C7-419C64F4AB74}" destId="{DBD720A1-2C62-4968-9972-EC74901266C8}" srcOrd="1" destOrd="0" presId="urn:microsoft.com/office/officeart/2018/5/layout/IconCircleLabelList"/>
    <dgm:cxn modelId="{CD343F86-F53D-481D-85D8-72749AC8804B}" type="presParOf" srcId="{0A18C554-2AE5-431E-A5C7-419C64F4AB74}" destId="{365C8B07-883C-4536-9489-527447275F04}" srcOrd="2" destOrd="0" presId="urn:microsoft.com/office/officeart/2018/5/layout/IconCircleLabelList"/>
    <dgm:cxn modelId="{532C3BAB-21F4-4307-A307-05E15F32E4F5}" type="presParOf" srcId="{0A18C554-2AE5-431E-A5C7-419C64F4AB74}" destId="{19183AAE-A824-4CA2-8255-D4C9F0F7616C}" srcOrd="3" destOrd="0" presId="urn:microsoft.com/office/officeart/2018/5/layout/IconCircleLabelList"/>
    <dgm:cxn modelId="{B430C5A2-F86C-4067-8D84-9B94FE072A4D}" type="presParOf" srcId="{CDD5E54C-8B7E-4ED3-B2A5-36E41675AD95}" destId="{DFCFDF6A-26F5-4DAF-A7FF-EA80308716A9}" srcOrd="1" destOrd="0" presId="urn:microsoft.com/office/officeart/2018/5/layout/IconCircleLabelList"/>
    <dgm:cxn modelId="{6BE11047-5F7F-48DC-AAE3-6E79F6BD6D6B}" type="presParOf" srcId="{CDD5E54C-8B7E-4ED3-B2A5-36E41675AD95}" destId="{0EE9970D-6BE8-475B-9B1F-59193F903698}" srcOrd="2" destOrd="0" presId="urn:microsoft.com/office/officeart/2018/5/layout/IconCircleLabelList"/>
    <dgm:cxn modelId="{1CF0C4F4-A6E8-4122-858C-19036B656AA2}" type="presParOf" srcId="{0EE9970D-6BE8-475B-9B1F-59193F903698}" destId="{8031519B-0738-45D9-A1A6-BD10B0C1E50F}" srcOrd="0" destOrd="0" presId="urn:microsoft.com/office/officeart/2018/5/layout/IconCircleLabelList"/>
    <dgm:cxn modelId="{50ED8F32-54C1-416A-9012-1011E389C753}" type="presParOf" srcId="{0EE9970D-6BE8-475B-9B1F-59193F903698}" destId="{37D5FF93-A3A3-41DB-B133-5455EA0BEBC2}" srcOrd="1" destOrd="0" presId="urn:microsoft.com/office/officeart/2018/5/layout/IconCircleLabelList"/>
    <dgm:cxn modelId="{C7094874-D76D-4E01-8C96-D2FBF7B02A7D}" type="presParOf" srcId="{0EE9970D-6BE8-475B-9B1F-59193F903698}" destId="{9005EFBD-FC3C-4D7C-84F5-FBCC4AB20534}" srcOrd="2" destOrd="0" presId="urn:microsoft.com/office/officeart/2018/5/layout/IconCircleLabelList"/>
    <dgm:cxn modelId="{50A78349-1714-43AF-B8C0-07DD8256C96A}" type="presParOf" srcId="{0EE9970D-6BE8-475B-9B1F-59193F903698}" destId="{8B2146D5-E6EB-4C2B-B1D3-9F0AD2503BF4}"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4EF1A5-9102-4EE6-B72E-BADD0936232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B1E17E6-E78E-4F9D-84ED-97080467B97B}">
      <dgm:prSet/>
      <dgm:spPr/>
      <dgm:t>
        <a:bodyPr/>
        <a:lstStyle/>
        <a:p>
          <a:r>
            <a:rPr lang="en-US"/>
            <a:t>Roadway Departure</a:t>
          </a:r>
        </a:p>
      </dgm:t>
    </dgm:pt>
    <dgm:pt modelId="{0A1A4117-0D30-4575-B704-F6938935E526}" type="parTrans" cxnId="{63C6F527-C281-4A9A-828D-759CC9E6D4D8}">
      <dgm:prSet/>
      <dgm:spPr/>
      <dgm:t>
        <a:bodyPr/>
        <a:lstStyle/>
        <a:p>
          <a:endParaRPr lang="en-US"/>
        </a:p>
      </dgm:t>
    </dgm:pt>
    <dgm:pt modelId="{73BEA429-78A7-4DAB-9291-070DBF5D940E}" type="sibTrans" cxnId="{63C6F527-C281-4A9A-828D-759CC9E6D4D8}">
      <dgm:prSet/>
      <dgm:spPr/>
      <dgm:t>
        <a:bodyPr/>
        <a:lstStyle/>
        <a:p>
          <a:endParaRPr lang="en-US"/>
        </a:p>
      </dgm:t>
    </dgm:pt>
    <dgm:pt modelId="{1D0F7DD7-033C-4BC0-8C68-B09B9DD91D62}">
      <dgm:prSet/>
      <dgm:spPr/>
      <dgm:t>
        <a:bodyPr/>
        <a:lstStyle/>
        <a:p>
          <a:r>
            <a:rPr lang="en-US"/>
            <a:t>Pedestrian</a:t>
          </a:r>
        </a:p>
      </dgm:t>
    </dgm:pt>
    <dgm:pt modelId="{D53BFD54-A566-4F21-B807-1582FBC32546}" type="parTrans" cxnId="{32D80462-25D8-4B89-A543-606365033008}">
      <dgm:prSet/>
      <dgm:spPr/>
      <dgm:t>
        <a:bodyPr/>
        <a:lstStyle/>
        <a:p>
          <a:endParaRPr lang="en-US"/>
        </a:p>
      </dgm:t>
    </dgm:pt>
    <dgm:pt modelId="{68C18E82-247E-4B1B-98F0-B17B3255628C}" type="sibTrans" cxnId="{32D80462-25D8-4B89-A543-606365033008}">
      <dgm:prSet/>
      <dgm:spPr/>
      <dgm:t>
        <a:bodyPr/>
        <a:lstStyle/>
        <a:p>
          <a:endParaRPr lang="en-US"/>
        </a:p>
      </dgm:t>
    </dgm:pt>
    <dgm:pt modelId="{33023564-BA14-4FD8-B705-E723EF7AF306}">
      <dgm:prSet/>
      <dgm:spPr/>
      <dgm:t>
        <a:bodyPr/>
        <a:lstStyle/>
        <a:p>
          <a:r>
            <a:rPr lang="en-US"/>
            <a:t>Intersections</a:t>
          </a:r>
        </a:p>
      </dgm:t>
    </dgm:pt>
    <dgm:pt modelId="{E9C9A03A-366F-4770-A7E1-1BD9E462294E}" type="parTrans" cxnId="{F0C85C0D-B977-4BCB-B8C3-9957C8983AFB}">
      <dgm:prSet/>
      <dgm:spPr/>
      <dgm:t>
        <a:bodyPr/>
        <a:lstStyle/>
        <a:p>
          <a:endParaRPr lang="en-US"/>
        </a:p>
      </dgm:t>
    </dgm:pt>
    <dgm:pt modelId="{F61F5BC9-E369-4214-A43E-71349190BB57}" type="sibTrans" cxnId="{F0C85C0D-B977-4BCB-B8C3-9957C8983AFB}">
      <dgm:prSet/>
      <dgm:spPr/>
      <dgm:t>
        <a:bodyPr/>
        <a:lstStyle/>
        <a:p>
          <a:endParaRPr lang="en-US"/>
        </a:p>
      </dgm:t>
    </dgm:pt>
    <dgm:pt modelId="{44080EE5-7560-4FDC-85A4-8C643D9E61EE}" type="pres">
      <dgm:prSet presAssocID="{F34EF1A5-9102-4EE6-B72E-BADD09362328}" presName="root" presStyleCnt="0">
        <dgm:presLayoutVars>
          <dgm:dir/>
          <dgm:resizeHandles val="exact"/>
        </dgm:presLayoutVars>
      </dgm:prSet>
      <dgm:spPr/>
    </dgm:pt>
    <dgm:pt modelId="{67A06742-4E2D-4789-80BA-3263D7FDB733}" type="pres">
      <dgm:prSet presAssocID="{0B1E17E6-E78E-4F9D-84ED-97080467B97B}" presName="compNode" presStyleCnt="0"/>
      <dgm:spPr/>
    </dgm:pt>
    <dgm:pt modelId="{701EABB3-54B0-4AFE-94E0-FFB60741C19C}" type="pres">
      <dgm:prSet presAssocID="{0B1E17E6-E78E-4F9D-84ED-97080467B97B}" presName="bgRect" presStyleLbl="bgShp" presStyleIdx="0" presStyleCnt="3"/>
      <dgm:spPr/>
    </dgm:pt>
    <dgm:pt modelId="{E04C5F2B-1CA5-4E64-BFEE-AB91CC59B540}" type="pres">
      <dgm:prSet presAssocID="{0B1E17E6-E78E-4F9D-84ED-97080467B97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r"/>
        </a:ext>
      </dgm:extLst>
    </dgm:pt>
    <dgm:pt modelId="{8D9B8BD5-B000-4E4E-9EF0-45F55CB89E66}" type="pres">
      <dgm:prSet presAssocID="{0B1E17E6-E78E-4F9D-84ED-97080467B97B}" presName="spaceRect" presStyleCnt="0"/>
      <dgm:spPr/>
    </dgm:pt>
    <dgm:pt modelId="{D3F4D1A4-2D53-40F8-B673-B09B3F4AB677}" type="pres">
      <dgm:prSet presAssocID="{0B1E17E6-E78E-4F9D-84ED-97080467B97B}" presName="parTx" presStyleLbl="revTx" presStyleIdx="0" presStyleCnt="3">
        <dgm:presLayoutVars>
          <dgm:chMax val="0"/>
          <dgm:chPref val="0"/>
        </dgm:presLayoutVars>
      </dgm:prSet>
      <dgm:spPr/>
    </dgm:pt>
    <dgm:pt modelId="{00BF9C8B-B2D7-4620-9407-CF1A17F17173}" type="pres">
      <dgm:prSet presAssocID="{73BEA429-78A7-4DAB-9291-070DBF5D940E}" presName="sibTrans" presStyleCnt="0"/>
      <dgm:spPr/>
    </dgm:pt>
    <dgm:pt modelId="{138158A7-216E-4E92-9211-676D4EC7E1D7}" type="pres">
      <dgm:prSet presAssocID="{1D0F7DD7-033C-4BC0-8C68-B09B9DD91D62}" presName="compNode" presStyleCnt="0"/>
      <dgm:spPr/>
    </dgm:pt>
    <dgm:pt modelId="{87CB742C-1F0B-43CA-BD33-FDDE6EA4DA9C}" type="pres">
      <dgm:prSet presAssocID="{1D0F7DD7-033C-4BC0-8C68-B09B9DD91D62}" presName="bgRect" presStyleLbl="bgShp" presStyleIdx="1" presStyleCnt="3"/>
      <dgm:spPr/>
    </dgm:pt>
    <dgm:pt modelId="{E655DC1D-4932-4B79-AF64-699BF61DD5FF}" type="pres">
      <dgm:prSet presAssocID="{1D0F7DD7-033C-4BC0-8C68-B09B9DD91D6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lk"/>
        </a:ext>
      </dgm:extLst>
    </dgm:pt>
    <dgm:pt modelId="{DC489A46-6F0F-44F5-9720-4DBCDB89DA2E}" type="pres">
      <dgm:prSet presAssocID="{1D0F7DD7-033C-4BC0-8C68-B09B9DD91D62}" presName="spaceRect" presStyleCnt="0"/>
      <dgm:spPr/>
    </dgm:pt>
    <dgm:pt modelId="{69A562DB-7748-4231-BF9C-7DDA34552F1E}" type="pres">
      <dgm:prSet presAssocID="{1D0F7DD7-033C-4BC0-8C68-B09B9DD91D62}" presName="parTx" presStyleLbl="revTx" presStyleIdx="1" presStyleCnt="3">
        <dgm:presLayoutVars>
          <dgm:chMax val="0"/>
          <dgm:chPref val="0"/>
        </dgm:presLayoutVars>
      </dgm:prSet>
      <dgm:spPr/>
    </dgm:pt>
    <dgm:pt modelId="{425B260A-D3BF-4822-9741-AC50987A9FB7}" type="pres">
      <dgm:prSet presAssocID="{68C18E82-247E-4B1B-98F0-B17B3255628C}" presName="sibTrans" presStyleCnt="0"/>
      <dgm:spPr/>
    </dgm:pt>
    <dgm:pt modelId="{401D4C03-498F-4407-ACA8-1EF8399C4CF1}" type="pres">
      <dgm:prSet presAssocID="{33023564-BA14-4FD8-B705-E723EF7AF306}" presName="compNode" presStyleCnt="0"/>
      <dgm:spPr/>
    </dgm:pt>
    <dgm:pt modelId="{07918AF1-4786-4D0A-82EA-935E1DB09FCF}" type="pres">
      <dgm:prSet presAssocID="{33023564-BA14-4FD8-B705-E723EF7AF306}" presName="bgRect" presStyleLbl="bgShp" presStyleIdx="2" presStyleCnt="3"/>
      <dgm:spPr/>
    </dgm:pt>
    <dgm:pt modelId="{9D99BA93-6752-4595-B36C-35AFCBEC117E}" type="pres">
      <dgm:prSet presAssocID="{33023564-BA14-4FD8-B705-E723EF7AF30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r"/>
        </a:ext>
      </dgm:extLst>
    </dgm:pt>
    <dgm:pt modelId="{671EA43F-826A-42B5-90D2-5796DB31E51C}" type="pres">
      <dgm:prSet presAssocID="{33023564-BA14-4FD8-B705-E723EF7AF306}" presName="spaceRect" presStyleCnt="0"/>
      <dgm:spPr/>
    </dgm:pt>
    <dgm:pt modelId="{0EA17315-5B07-4A40-B213-993762C33849}" type="pres">
      <dgm:prSet presAssocID="{33023564-BA14-4FD8-B705-E723EF7AF306}" presName="parTx" presStyleLbl="revTx" presStyleIdx="2" presStyleCnt="3">
        <dgm:presLayoutVars>
          <dgm:chMax val="0"/>
          <dgm:chPref val="0"/>
        </dgm:presLayoutVars>
      </dgm:prSet>
      <dgm:spPr/>
    </dgm:pt>
  </dgm:ptLst>
  <dgm:cxnLst>
    <dgm:cxn modelId="{F0C85C0D-B977-4BCB-B8C3-9957C8983AFB}" srcId="{F34EF1A5-9102-4EE6-B72E-BADD09362328}" destId="{33023564-BA14-4FD8-B705-E723EF7AF306}" srcOrd="2" destOrd="0" parTransId="{E9C9A03A-366F-4770-A7E1-1BD9E462294E}" sibTransId="{F61F5BC9-E369-4214-A43E-71349190BB57}"/>
    <dgm:cxn modelId="{AB98BE1D-9823-44B1-BD28-3BC932A8010E}" type="presOf" srcId="{0B1E17E6-E78E-4F9D-84ED-97080467B97B}" destId="{D3F4D1A4-2D53-40F8-B673-B09B3F4AB677}" srcOrd="0" destOrd="0" presId="urn:microsoft.com/office/officeart/2018/2/layout/IconVerticalSolidList"/>
    <dgm:cxn modelId="{63C6F527-C281-4A9A-828D-759CC9E6D4D8}" srcId="{F34EF1A5-9102-4EE6-B72E-BADD09362328}" destId="{0B1E17E6-E78E-4F9D-84ED-97080467B97B}" srcOrd="0" destOrd="0" parTransId="{0A1A4117-0D30-4575-B704-F6938935E526}" sibTransId="{73BEA429-78A7-4DAB-9291-070DBF5D940E}"/>
    <dgm:cxn modelId="{32D80462-25D8-4B89-A543-606365033008}" srcId="{F34EF1A5-9102-4EE6-B72E-BADD09362328}" destId="{1D0F7DD7-033C-4BC0-8C68-B09B9DD91D62}" srcOrd="1" destOrd="0" parTransId="{D53BFD54-A566-4F21-B807-1582FBC32546}" sibTransId="{68C18E82-247E-4B1B-98F0-B17B3255628C}"/>
    <dgm:cxn modelId="{57BD114D-4245-4829-AF4E-55872780DC39}" type="presOf" srcId="{33023564-BA14-4FD8-B705-E723EF7AF306}" destId="{0EA17315-5B07-4A40-B213-993762C33849}" srcOrd="0" destOrd="0" presId="urn:microsoft.com/office/officeart/2018/2/layout/IconVerticalSolidList"/>
    <dgm:cxn modelId="{AAC255C2-C7FB-43C7-967F-65F94B42A0FF}" type="presOf" srcId="{1D0F7DD7-033C-4BC0-8C68-B09B9DD91D62}" destId="{69A562DB-7748-4231-BF9C-7DDA34552F1E}" srcOrd="0" destOrd="0" presId="urn:microsoft.com/office/officeart/2018/2/layout/IconVerticalSolidList"/>
    <dgm:cxn modelId="{8FBD29FF-2678-4EA5-9AFF-6027EBB40B9D}" type="presOf" srcId="{F34EF1A5-9102-4EE6-B72E-BADD09362328}" destId="{44080EE5-7560-4FDC-85A4-8C643D9E61EE}" srcOrd="0" destOrd="0" presId="urn:microsoft.com/office/officeart/2018/2/layout/IconVerticalSolidList"/>
    <dgm:cxn modelId="{3BB9497C-9E48-499E-BC7A-9DE4A291364A}" type="presParOf" srcId="{44080EE5-7560-4FDC-85A4-8C643D9E61EE}" destId="{67A06742-4E2D-4789-80BA-3263D7FDB733}" srcOrd="0" destOrd="0" presId="urn:microsoft.com/office/officeart/2018/2/layout/IconVerticalSolidList"/>
    <dgm:cxn modelId="{659CF814-EE6C-43B6-BE21-56AD51610D0E}" type="presParOf" srcId="{67A06742-4E2D-4789-80BA-3263D7FDB733}" destId="{701EABB3-54B0-4AFE-94E0-FFB60741C19C}" srcOrd="0" destOrd="0" presId="urn:microsoft.com/office/officeart/2018/2/layout/IconVerticalSolidList"/>
    <dgm:cxn modelId="{D7E0E5A4-B137-4D62-A8F1-24DF3F5BA1AB}" type="presParOf" srcId="{67A06742-4E2D-4789-80BA-3263D7FDB733}" destId="{E04C5F2B-1CA5-4E64-BFEE-AB91CC59B540}" srcOrd="1" destOrd="0" presId="urn:microsoft.com/office/officeart/2018/2/layout/IconVerticalSolidList"/>
    <dgm:cxn modelId="{92163B82-C13A-468E-9E11-93B550C8BF25}" type="presParOf" srcId="{67A06742-4E2D-4789-80BA-3263D7FDB733}" destId="{8D9B8BD5-B000-4E4E-9EF0-45F55CB89E66}" srcOrd="2" destOrd="0" presId="urn:microsoft.com/office/officeart/2018/2/layout/IconVerticalSolidList"/>
    <dgm:cxn modelId="{D8609E50-C40D-4987-9507-22C6DA22D14F}" type="presParOf" srcId="{67A06742-4E2D-4789-80BA-3263D7FDB733}" destId="{D3F4D1A4-2D53-40F8-B673-B09B3F4AB677}" srcOrd="3" destOrd="0" presId="urn:microsoft.com/office/officeart/2018/2/layout/IconVerticalSolidList"/>
    <dgm:cxn modelId="{647F4F21-2A49-45CA-BA0D-76AB27DA6CF9}" type="presParOf" srcId="{44080EE5-7560-4FDC-85A4-8C643D9E61EE}" destId="{00BF9C8B-B2D7-4620-9407-CF1A17F17173}" srcOrd="1" destOrd="0" presId="urn:microsoft.com/office/officeart/2018/2/layout/IconVerticalSolidList"/>
    <dgm:cxn modelId="{6B0ED9A3-12AC-4727-B810-8D116F42133D}" type="presParOf" srcId="{44080EE5-7560-4FDC-85A4-8C643D9E61EE}" destId="{138158A7-216E-4E92-9211-676D4EC7E1D7}" srcOrd="2" destOrd="0" presId="urn:microsoft.com/office/officeart/2018/2/layout/IconVerticalSolidList"/>
    <dgm:cxn modelId="{6C901D40-6386-4A7F-900F-C0CC251319FA}" type="presParOf" srcId="{138158A7-216E-4E92-9211-676D4EC7E1D7}" destId="{87CB742C-1F0B-43CA-BD33-FDDE6EA4DA9C}" srcOrd="0" destOrd="0" presId="urn:microsoft.com/office/officeart/2018/2/layout/IconVerticalSolidList"/>
    <dgm:cxn modelId="{94CDBC60-6B34-4700-8393-1BB7618CDBEA}" type="presParOf" srcId="{138158A7-216E-4E92-9211-676D4EC7E1D7}" destId="{E655DC1D-4932-4B79-AF64-699BF61DD5FF}" srcOrd="1" destOrd="0" presId="urn:microsoft.com/office/officeart/2018/2/layout/IconVerticalSolidList"/>
    <dgm:cxn modelId="{D6AFCAA1-C4C9-45FC-83B2-595C4E04891D}" type="presParOf" srcId="{138158A7-216E-4E92-9211-676D4EC7E1D7}" destId="{DC489A46-6F0F-44F5-9720-4DBCDB89DA2E}" srcOrd="2" destOrd="0" presId="urn:microsoft.com/office/officeart/2018/2/layout/IconVerticalSolidList"/>
    <dgm:cxn modelId="{BD26B8A9-4FB7-4CAB-84D3-D84F69CCA899}" type="presParOf" srcId="{138158A7-216E-4E92-9211-676D4EC7E1D7}" destId="{69A562DB-7748-4231-BF9C-7DDA34552F1E}" srcOrd="3" destOrd="0" presId="urn:microsoft.com/office/officeart/2018/2/layout/IconVerticalSolidList"/>
    <dgm:cxn modelId="{A8D4BF4B-4AE8-401A-A89E-E42D5E048C7F}" type="presParOf" srcId="{44080EE5-7560-4FDC-85A4-8C643D9E61EE}" destId="{425B260A-D3BF-4822-9741-AC50987A9FB7}" srcOrd="3" destOrd="0" presId="urn:microsoft.com/office/officeart/2018/2/layout/IconVerticalSolidList"/>
    <dgm:cxn modelId="{6A6384BC-467E-4D0F-A9A7-47C8E62D437F}" type="presParOf" srcId="{44080EE5-7560-4FDC-85A4-8C643D9E61EE}" destId="{401D4C03-498F-4407-ACA8-1EF8399C4CF1}" srcOrd="4" destOrd="0" presId="urn:microsoft.com/office/officeart/2018/2/layout/IconVerticalSolidList"/>
    <dgm:cxn modelId="{AD293FE8-F2D8-49D9-A73C-0518DC449DDE}" type="presParOf" srcId="{401D4C03-498F-4407-ACA8-1EF8399C4CF1}" destId="{07918AF1-4786-4D0A-82EA-935E1DB09FCF}" srcOrd="0" destOrd="0" presId="urn:microsoft.com/office/officeart/2018/2/layout/IconVerticalSolidList"/>
    <dgm:cxn modelId="{C74696A9-1417-4318-B381-2A171F86EC83}" type="presParOf" srcId="{401D4C03-498F-4407-ACA8-1EF8399C4CF1}" destId="{9D99BA93-6752-4595-B36C-35AFCBEC117E}" srcOrd="1" destOrd="0" presId="urn:microsoft.com/office/officeart/2018/2/layout/IconVerticalSolidList"/>
    <dgm:cxn modelId="{0B65B10F-8478-4BBE-BBFF-81A9B95A8B84}" type="presParOf" srcId="{401D4C03-498F-4407-ACA8-1EF8399C4CF1}" destId="{671EA43F-826A-42B5-90D2-5796DB31E51C}" srcOrd="2" destOrd="0" presId="urn:microsoft.com/office/officeart/2018/2/layout/IconVerticalSolidList"/>
    <dgm:cxn modelId="{8DF93D2B-4DB0-4F5D-8AE6-59C487B0B76C}" type="presParOf" srcId="{401D4C03-498F-4407-ACA8-1EF8399C4CF1}" destId="{0EA17315-5B07-4A40-B213-993762C3384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58EED-CC7B-4C3E-AD67-8139A2B45500}">
      <dsp:nvSpPr>
        <dsp:cNvPr id="0" name=""/>
        <dsp:cNvSpPr/>
      </dsp:nvSpPr>
      <dsp:spPr>
        <a:xfrm>
          <a:off x="718664" y="453902"/>
          <a:ext cx="1955812" cy="1955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D720A1-2C62-4968-9972-EC74901266C8}">
      <dsp:nvSpPr>
        <dsp:cNvPr id="0" name=""/>
        <dsp:cNvSpPr/>
      </dsp:nvSpPr>
      <dsp:spPr>
        <a:xfrm>
          <a:off x="1135476" y="87071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183AAE-A824-4CA2-8255-D4C9F0F7616C}">
      <dsp:nvSpPr>
        <dsp:cNvPr id="0" name=""/>
        <dsp:cNvSpPr/>
      </dsp:nvSpPr>
      <dsp:spPr>
        <a:xfrm>
          <a:off x="93445"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Safety Funding Updates</a:t>
          </a:r>
        </a:p>
      </dsp:txBody>
      <dsp:txXfrm>
        <a:off x="93445" y="3018902"/>
        <a:ext cx="3206250" cy="720000"/>
      </dsp:txXfrm>
    </dsp:sp>
    <dsp:sp modelId="{98DD834E-19B9-4726-8ECA-A501145D74ED}">
      <dsp:nvSpPr>
        <dsp:cNvPr id="0" name=""/>
        <dsp:cNvSpPr/>
      </dsp:nvSpPr>
      <dsp:spPr>
        <a:xfrm>
          <a:off x="4486008" y="453902"/>
          <a:ext cx="1955812" cy="1955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8978AD-583E-4C66-8B41-38D40382F6E9}">
      <dsp:nvSpPr>
        <dsp:cNvPr id="0" name=""/>
        <dsp:cNvSpPr/>
      </dsp:nvSpPr>
      <dsp:spPr>
        <a:xfrm>
          <a:off x="4902820" y="87071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27E2EE-EEFD-4F74-B1D9-FCFE6F4615A6}">
      <dsp:nvSpPr>
        <dsp:cNvPr id="0" name=""/>
        <dsp:cNvSpPr/>
      </dsp:nvSpPr>
      <dsp:spPr>
        <a:xfrm>
          <a:off x="3860789"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Review IIJA/BIL Tribal safety topics (and gaps)</a:t>
          </a:r>
        </a:p>
      </dsp:txBody>
      <dsp:txXfrm>
        <a:off x="3860789" y="3018902"/>
        <a:ext cx="3206250" cy="720000"/>
      </dsp:txXfrm>
    </dsp:sp>
    <dsp:sp modelId="{8031519B-0738-45D9-A1A6-BD10B0C1E50F}">
      <dsp:nvSpPr>
        <dsp:cNvPr id="0" name=""/>
        <dsp:cNvSpPr/>
      </dsp:nvSpPr>
      <dsp:spPr>
        <a:xfrm>
          <a:off x="8253352" y="453902"/>
          <a:ext cx="1955812" cy="1955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D5FF93-A3A3-41DB-B133-5455EA0BEBC2}">
      <dsp:nvSpPr>
        <dsp:cNvPr id="0" name=""/>
        <dsp:cNvSpPr/>
      </dsp:nvSpPr>
      <dsp:spPr>
        <a:xfrm>
          <a:off x="8670164" y="8707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2146D5-E6EB-4C2B-B1D3-9F0AD2503BF4}">
      <dsp:nvSpPr>
        <dsp:cNvPr id="0" name=""/>
        <dsp:cNvSpPr/>
      </dsp:nvSpPr>
      <dsp:spPr>
        <a:xfrm>
          <a:off x="7628133" y="30189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90000"/>
            </a:lnSpc>
            <a:spcBef>
              <a:spcPct val="0"/>
            </a:spcBef>
            <a:spcAft>
              <a:spcPct val="35000"/>
            </a:spcAft>
            <a:buNone/>
            <a:defRPr cap="all"/>
          </a:pPr>
          <a:r>
            <a:rPr lang="en-US" sz="2200" kern="1200"/>
            <a:t>Tribal safety research projects</a:t>
          </a:r>
        </a:p>
      </dsp:txBody>
      <dsp:txXfrm>
        <a:off x="7628133" y="3018902"/>
        <a:ext cx="32062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58EED-CC7B-4C3E-AD67-8139A2B45500}">
      <dsp:nvSpPr>
        <dsp:cNvPr id="0" name=""/>
        <dsp:cNvSpPr/>
      </dsp:nvSpPr>
      <dsp:spPr>
        <a:xfrm>
          <a:off x="2250914" y="145670"/>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D720A1-2C62-4968-9972-EC74901266C8}">
      <dsp:nvSpPr>
        <dsp:cNvPr id="0" name=""/>
        <dsp:cNvSpPr/>
      </dsp:nvSpPr>
      <dsp:spPr>
        <a:xfrm>
          <a:off x="2718914" y="613670"/>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183AAE-A824-4CA2-8255-D4C9F0F7616C}">
      <dsp:nvSpPr>
        <dsp:cNvPr id="0" name=""/>
        <dsp:cNvSpPr/>
      </dsp:nvSpPr>
      <dsp:spPr>
        <a:xfrm>
          <a:off x="1548914" y="3025670"/>
          <a:ext cx="3600000" cy="1021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kern="1200"/>
            <a:t>Safety Funding Updates</a:t>
          </a:r>
        </a:p>
      </dsp:txBody>
      <dsp:txXfrm>
        <a:off x="1548914" y="3025670"/>
        <a:ext cx="3600000" cy="1021464"/>
      </dsp:txXfrm>
    </dsp:sp>
    <dsp:sp modelId="{8031519B-0738-45D9-A1A6-BD10B0C1E50F}">
      <dsp:nvSpPr>
        <dsp:cNvPr id="0" name=""/>
        <dsp:cNvSpPr/>
      </dsp:nvSpPr>
      <dsp:spPr>
        <a:xfrm>
          <a:off x="6480914" y="145670"/>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D5FF93-A3A3-41DB-B133-5455EA0BEBC2}">
      <dsp:nvSpPr>
        <dsp:cNvPr id="0" name=""/>
        <dsp:cNvSpPr/>
      </dsp:nvSpPr>
      <dsp:spPr>
        <a:xfrm>
          <a:off x="6948914" y="613670"/>
          <a:ext cx="1260000" cy="126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2146D5-E6EB-4C2B-B1D3-9F0AD2503BF4}">
      <dsp:nvSpPr>
        <dsp:cNvPr id="0" name=""/>
        <dsp:cNvSpPr/>
      </dsp:nvSpPr>
      <dsp:spPr>
        <a:xfrm>
          <a:off x="5778914" y="3025670"/>
          <a:ext cx="3600000" cy="10214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kern="1200" dirty="0"/>
            <a:t>Tribal safety </a:t>
          </a:r>
        </a:p>
        <a:p>
          <a:pPr marL="0" lvl="0" indent="0" algn="ctr" defTabSz="1244600">
            <a:lnSpc>
              <a:spcPct val="100000"/>
            </a:lnSpc>
            <a:spcBef>
              <a:spcPct val="0"/>
            </a:spcBef>
            <a:spcAft>
              <a:spcPct val="35000"/>
            </a:spcAft>
            <a:buNone/>
            <a:defRPr cap="all"/>
          </a:pPr>
          <a:r>
            <a:rPr lang="en-US" sz="2800" kern="1200" dirty="0"/>
            <a:t>research projects</a:t>
          </a:r>
        </a:p>
      </dsp:txBody>
      <dsp:txXfrm>
        <a:off x="5778914" y="3025670"/>
        <a:ext cx="3600000" cy="10214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1EABB3-54B0-4AFE-94E0-FFB60741C19C}">
      <dsp:nvSpPr>
        <dsp:cNvPr id="0" name=""/>
        <dsp:cNvSpPr/>
      </dsp:nvSpPr>
      <dsp:spPr>
        <a:xfrm>
          <a:off x="0" y="682"/>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4C5F2B-1CA5-4E64-BFEE-AB91CC59B540}">
      <dsp:nvSpPr>
        <dsp:cNvPr id="0" name=""/>
        <dsp:cNvSpPr/>
      </dsp:nvSpPr>
      <dsp:spPr>
        <a:xfrm>
          <a:off x="482961" y="359909"/>
          <a:ext cx="878111" cy="878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F4D1A4-2D53-40F8-B673-B09B3F4AB677}">
      <dsp:nvSpPr>
        <dsp:cNvPr id="0" name=""/>
        <dsp:cNvSpPr/>
      </dsp:nvSpPr>
      <dsp:spPr>
        <a:xfrm>
          <a:off x="1844034" y="682"/>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US" sz="2500" kern="1200"/>
            <a:t>Roadway Departure</a:t>
          </a:r>
        </a:p>
      </dsp:txBody>
      <dsp:txXfrm>
        <a:off x="1844034" y="682"/>
        <a:ext cx="4401230" cy="1596566"/>
      </dsp:txXfrm>
    </dsp:sp>
    <dsp:sp modelId="{87CB742C-1F0B-43CA-BD33-FDDE6EA4DA9C}">
      <dsp:nvSpPr>
        <dsp:cNvPr id="0" name=""/>
        <dsp:cNvSpPr/>
      </dsp:nvSpPr>
      <dsp:spPr>
        <a:xfrm>
          <a:off x="0" y="1996390"/>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55DC1D-4932-4B79-AF64-699BF61DD5FF}">
      <dsp:nvSpPr>
        <dsp:cNvPr id="0" name=""/>
        <dsp:cNvSpPr/>
      </dsp:nvSpPr>
      <dsp:spPr>
        <a:xfrm>
          <a:off x="482961" y="2355617"/>
          <a:ext cx="878111" cy="8781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A562DB-7748-4231-BF9C-7DDA34552F1E}">
      <dsp:nvSpPr>
        <dsp:cNvPr id="0" name=""/>
        <dsp:cNvSpPr/>
      </dsp:nvSpPr>
      <dsp:spPr>
        <a:xfrm>
          <a:off x="1844034" y="1996390"/>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US" sz="2500" kern="1200"/>
            <a:t>Pedestrian</a:t>
          </a:r>
        </a:p>
      </dsp:txBody>
      <dsp:txXfrm>
        <a:off x="1844034" y="1996390"/>
        <a:ext cx="4401230" cy="1596566"/>
      </dsp:txXfrm>
    </dsp:sp>
    <dsp:sp modelId="{07918AF1-4786-4D0A-82EA-935E1DB09FCF}">
      <dsp:nvSpPr>
        <dsp:cNvPr id="0" name=""/>
        <dsp:cNvSpPr/>
      </dsp:nvSpPr>
      <dsp:spPr>
        <a:xfrm>
          <a:off x="0" y="3992098"/>
          <a:ext cx="6245265" cy="15965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99BA93-6752-4595-B36C-35AFCBEC117E}">
      <dsp:nvSpPr>
        <dsp:cNvPr id="0" name=""/>
        <dsp:cNvSpPr/>
      </dsp:nvSpPr>
      <dsp:spPr>
        <a:xfrm>
          <a:off x="482961" y="4351325"/>
          <a:ext cx="878111" cy="8781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A17315-5B07-4A40-B213-993762C33849}">
      <dsp:nvSpPr>
        <dsp:cNvPr id="0" name=""/>
        <dsp:cNvSpPr/>
      </dsp:nvSpPr>
      <dsp:spPr>
        <a:xfrm>
          <a:off x="1844034" y="3992098"/>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US" sz="2500" kern="1200"/>
            <a:t>Intersections</a:t>
          </a:r>
        </a:p>
      </dsp:txBody>
      <dsp:txXfrm>
        <a:off x="1844034" y="3992098"/>
        <a:ext cx="4401230" cy="1596566"/>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6C8770F-92E7-4937-B8B1-FAD3284AE252}" type="datetimeFigureOut">
              <a:rPr lang="en-US" smtClean="0"/>
              <a:t>11/29/2023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FF4AC93-8358-4E6C-90DF-91AAAE8CB48D}" type="slidenum">
              <a:rPr lang="en-US" smtClean="0"/>
              <a:t>‹#›</a:t>
            </a:fld>
            <a:endParaRPr lang="en-US"/>
          </a:p>
        </p:txBody>
      </p:sp>
    </p:spTree>
    <p:extLst>
      <p:ext uri="{BB962C8B-B14F-4D97-AF65-F5344CB8AC3E}">
        <p14:creationId xmlns:p14="http://schemas.microsoft.com/office/powerpoint/2010/main" val="144489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ighways.dot.gov/federal-lands/programs-triba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tribalsafety.org/Fundin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F4AC93-8358-4E6C-90DF-91AAAE8CB48D}" type="slidenum">
              <a:rPr lang="en-US" smtClean="0"/>
              <a:t>1</a:t>
            </a:fld>
            <a:endParaRPr lang="en-US"/>
          </a:p>
        </p:txBody>
      </p:sp>
    </p:spTree>
    <p:extLst>
      <p:ext uri="{BB962C8B-B14F-4D97-AF65-F5344CB8AC3E}">
        <p14:creationId xmlns:p14="http://schemas.microsoft.com/office/powerpoint/2010/main" val="3166633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We can’t pay for routine, ongoing activities but can issue grants to get something new started.  Example:  Grant issued to buy GPR and try it out for the first year;  Following years other funding needed to continue operations. </a:t>
            </a:r>
          </a:p>
        </p:txBody>
      </p:sp>
      <p:sp>
        <p:nvSpPr>
          <p:cNvPr id="4" name="Slide Number Placeholder 3"/>
          <p:cNvSpPr>
            <a:spLocks noGrp="1"/>
          </p:cNvSpPr>
          <p:nvPr>
            <p:ph type="sldNum" sz="quarter" idx="5"/>
          </p:nvPr>
        </p:nvSpPr>
        <p:spPr/>
        <p:txBody>
          <a:bodyPr/>
          <a:lstStyle/>
          <a:p>
            <a:fld id="{5FF4AC93-8358-4E6C-90DF-91AAAE8CB48D}" type="slidenum">
              <a:rPr lang="en-US" smtClean="0"/>
              <a:t>31</a:t>
            </a:fld>
            <a:endParaRPr lang="en-US"/>
          </a:p>
        </p:txBody>
      </p:sp>
    </p:spTree>
    <p:extLst>
      <p:ext uri="{BB962C8B-B14F-4D97-AF65-F5344CB8AC3E}">
        <p14:creationId xmlns:p14="http://schemas.microsoft.com/office/powerpoint/2010/main" val="2048553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&gt;&gt; Evacuation routes – TTPSF addresses injuries and fatalities from use of transportation facilities.  It is not within the scope of our mission to address disaster preparedness.</a:t>
            </a:r>
          </a:p>
          <a:p>
            <a:r>
              <a:rPr lang="en-US" dirty="0"/>
              <a:t>&gt;&gt; Proposed roads – Routes must be official and existing on the inventory.</a:t>
            </a:r>
          </a:p>
          <a:p>
            <a:r>
              <a:rPr lang="en-US" dirty="0"/>
              <a:t>&gt;&gt; Routine Maintenance Activities</a:t>
            </a:r>
          </a:p>
          <a:p>
            <a:r>
              <a:rPr lang="en-US" dirty="0"/>
              <a:t>&gt;&gt; </a:t>
            </a:r>
          </a:p>
          <a:p>
            <a:endParaRPr lang="en-US" dirty="0"/>
          </a:p>
        </p:txBody>
      </p:sp>
      <p:sp>
        <p:nvSpPr>
          <p:cNvPr id="4" name="Slide Number Placeholder 3"/>
          <p:cNvSpPr>
            <a:spLocks noGrp="1"/>
          </p:cNvSpPr>
          <p:nvPr>
            <p:ph type="sldNum" sz="quarter" idx="5"/>
          </p:nvPr>
        </p:nvSpPr>
        <p:spPr/>
        <p:txBody>
          <a:bodyPr/>
          <a:lstStyle/>
          <a:p>
            <a:fld id="{5FF4AC93-8358-4E6C-90DF-91AAAE8CB48D}" type="slidenum">
              <a:rPr lang="en-US" smtClean="0"/>
              <a:t>32</a:t>
            </a:fld>
            <a:endParaRPr lang="en-US"/>
          </a:p>
        </p:txBody>
      </p:sp>
    </p:spTree>
    <p:extLst>
      <p:ext uri="{BB962C8B-B14F-4D97-AF65-F5344CB8AC3E}">
        <p14:creationId xmlns:p14="http://schemas.microsoft.com/office/powerpoint/2010/main" val="1750674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 Yockey gave permission for use of her photos</a:t>
            </a:r>
          </a:p>
        </p:txBody>
      </p:sp>
      <p:sp>
        <p:nvSpPr>
          <p:cNvPr id="4" name="Slide Number Placeholder 3"/>
          <p:cNvSpPr>
            <a:spLocks noGrp="1"/>
          </p:cNvSpPr>
          <p:nvPr>
            <p:ph type="sldNum" sz="quarter" idx="10"/>
          </p:nvPr>
        </p:nvSpPr>
        <p:spPr/>
        <p:txBody>
          <a:bodyPr/>
          <a:lstStyle/>
          <a:p>
            <a:fld id="{521FF9E0-7BE0-42D1-B292-6CAB3A7E3E7D}" type="slidenum">
              <a:rPr lang="en-US" smtClean="0"/>
              <a:t>40</a:t>
            </a:fld>
            <a:endParaRPr lang="en-US"/>
          </a:p>
        </p:txBody>
      </p:sp>
    </p:spTree>
    <p:extLst>
      <p:ext uri="{BB962C8B-B14F-4D97-AF65-F5344CB8AC3E}">
        <p14:creationId xmlns:p14="http://schemas.microsoft.com/office/powerpoint/2010/main" val="325995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FCC8D5-6D68-A443-97C0-91AE5977134B}" type="slidenum">
              <a:rPr lang="en-US" smtClean="0"/>
              <a:pPr/>
              <a:t>41</a:t>
            </a:fld>
            <a:endParaRPr lang="en-US"/>
          </a:p>
        </p:txBody>
      </p:sp>
    </p:spTree>
    <p:extLst>
      <p:ext uri="{BB962C8B-B14F-4D97-AF65-F5344CB8AC3E}">
        <p14:creationId xmlns:p14="http://schemas.microsoft.com/office/powerpoint/2010/main" val="3858500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FCC8D5-6D68-A443-97C0-91AE5977134B}" type="slidenum">
              <a:rPr lang="en-US" smtClean="0"/>
              <a:pPr/>
              <a:t>43</a:t>
            </a:fld>
            <a:endParaRPr lang="en-US"/>
          </a:p>
        </p:txBody>
      </p:sp>
    </p:spTree>
    <p:extLst>
      <p:ext uri="{BB962C8B-B14F-4D97-AF65-F5344CB8AC3E}">
        <p14:creationId xmlns:p14="http://schemas.microsoft.com/office/powerpoint/2010/main" val="1431137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on other transportation funding options for Tribes: </a:t>
            </a:r>
          </a:p>
          <a:p>
            <a:r>
              <a:rPr lang="en-US" sz="1300" dirty="0">
                <a:hlinkClick r:id="rId3"/>
              </a:rPr>
              <a:t>https://highways.dot.gov/federal-lands/programs-tribal</a:t>
            </a:r>
            <a:r>
              <a:rPr lang="en-US" sz="1300" dirty="0"/>
              <a:t> </a:t>
            </a:r>
          </a:p>
          <a:p>
            <a:r>
              <a:rPr lang="en-US" sz="1300" dirty="0">
                <a:hlinkClick r:id="rId4"/>
              </a:rPr>
              <a:t>www.TribalSafety.org/Funding</a:t>
            </a:r>
            <a:r>
              <a:rPr lang="en-US" sz="1300" dirty="0"/>
              <a:t> </a:t>
            </a:r>
          </a:p>
          <a:p>
            <a:endParaRPr lang="en-US" dirty="0"/>
          </a:p>
        </p:txBody>
      </p:sp>
      <p:sp>
        <p:nvSpPr>
          <p:cNvPr id="4" name="Slide Number Placeholder 3"/>
          <p:cNvSpPr>
            <a:spLocks noGrp="1"/>
          </p:cNvSpPr>
          <p:nvPr>
            <p:ph type="sldNum" sz="quarter" idx="5"/>
          </p:nvPr>
        </p:nvSpPr>
        <p:spPr/>
        <p:txBody>
          <a:bodyPr/>
          <a:lstStyle/>
          <a:p>
            <a:fld id="{5FF4AC93-8358-4E6C-90DF-91AAAE8CB48D}" type="slidenum">
              <a:rPr lang="en-US" smtClean="0"/>
              <a:t>4</a:t>
            </a:fld>
            <a:endParaRPr lang="en-US"/>
          </a:p>
        </p:txBody>
      </p:sp>
    </p:spTree>
    <p:extLst>
      <p:ext uri="{BB962C8B-B14F-4D97-AF65-F5344CB8AC3E}">
        <p14:creationId xmlns:p14="http://schemas.microsoft.com/office/powerpoint/2010/main" val="946546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43F4E"/>
                </a:solidFill>
                <a:effectLst/>
                <a:latin typeface="Source Sans Pro" panose="020B0503030403020204" pitchFamily="34" charset="0"/>
              </a:rPr>
              <a:t>Planning and Demonstration grants can be used for a variety of activities, including developing or updating an Action Plan, conducting supplemental planning, or completing demonstration activities. Communities that do not already have a qualifying Action Plan should apply for funds to develop an Action Plan, but may include supplemental planning and/or demonstration activities in their application.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343F4E"/>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43F4E"/>
                </a:solidFill>
                <a:effectLst/>
                <a:latin typeface="Source Sans Pro" panose="020B0503030403020204" pitchFamily="34" charset="0"/>
              </a:rPr>
              <a:t>First let’s talk about Action Plans. There are eight main components to it. Planning uses data and analysis to identify a community’s safety problems. The community also engages the public and other stakeholders in a process-oriented approach, and based on all that information a list of projects and strategies are developed to address the identified safety problems. The NOFO and the Action Plan webinar give more detail about what constitutes a “comprehensive safety action plan” than in this presentation, but that’s the quick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343F4E"/>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43F4E"/>
                </a:solidFill>
                <a:effectLst/>
                <a:latin typeface="Source Sans Pro" panose="020B0503030403020204" pitchFamily="34" charset="0"/>
              </a:rPr>
              <a:t>Note that project-level planning such as environmental reviews such as NEPA, as well as preliminary engineering and design, for specific projects in an Action are not considered supplemental planning nor demonstration activities, and cannot be funded using a Planning and Demonstration Grant. NEPA and project engineering design is an eligible activity for Implementation Grants, however.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343F4E"/>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43F4E"/>
                </a:solidFill>
                <a:effectLst/>
                <a:latin typeface="Source Sans Pro" panose="020B0503030403020204" pitchFamily="34" charset="0"/>
              </a:rPr>
              <a:t>Let’s talk through supplemental planning and demonstration activities next.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343F4E"/>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43F4E"/>
                </a:solidFill>
                <a:effectLst/>
                <a:latin typeface="Source Sans Pro" panose="020B0503030403020204" pitchFamily="34" charset="0"/>
              </a:rPr>
              <a:t>Supplemental planning updates or further elaborates on the components of an Action Plan. It can be updating an existing plan, or adding bells and whistles, or deep dives based on the identified needs of a community.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343F4E"/>
                </a:solidFill>
                <a:effectLst/>
                <a:latin typeface="Source Sans Pro" panose="020B0503030403020204" pitchFamily="34" charset="0"/>
              </a:rPr>
              <a:t>Topical safety sub-plans could be speed management, vulnerable road users, accessibility for individuals with disabilities, Americans with Disabilities Act of 1990 (ADA) transition plans, health equity, safety-focused Intelligent Transportation System implementation, lighting, or other relevant safety topics.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343F4E"/>
                </a:solidFill>
                <a:effectLst/>
                <a:latin typeface="Source Sans Pro" panose="020B0503030403020204" pitchFamily="34" charset="0"/>
              </a:rPr>
              <a:t>Maybe there’s a high injury network series of roads that you want to do road safety audits on, or additional data analysis to identify contributing factors.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343F4E"/>
                </a:solidFill>
                <a:effectLst/>
                <a:latin typeface="Source Sans Pro" panose="020B0503030403020204" pitchFamily="34" charset="0"/>
              </a:rPr>
              <a:t>You can also further engage your community, or assess how different groups such as kids, the elderly, or communities of color should be considered in the implementation of projects and strategies.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343F4E"/>
              </a:solidFill>
              <a:effectLst/>
              <a:latin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43F4E"/>
                </a:solidFill>
                <a:effectLst/>
                <a:latin typeface="Source Sans Pro" panose="020B0503030403020204" pitchFamily="34" charset="0"/>
              </a:rPr>
              <a:t>Demonstration activities:</a:t>
            </a:r>
          </a:p>
          <a:p>
            <a:pPr marL="171450" indent="-171450" algn="l">
              <a:buFont typeface="Arial" panose="020B0604020202020204" pitchFamily="34" charset="0"/>
              <a:buChar char="•"/>
            </a:pPr>
            <a:r>
              <a:rPr lang="en-US" b="0" i="0">
                <a:solidFill>
                  <a:srgbClr val="343F4E"/>
                </a:solidFill>
                <a:effectLst/>
                <a:latin typeface="Source Sans Pro" panose="020B0503030403020204" pitchFamily="34" charset="0"/>
              </a:rPr>
              <a:t>The Department is anticipating awarding at least $250 million in funding to demonstration activities. </a:t>
            </a:r>
          </a:p>
          <a:p>
            <a:pPr marL="171450" indent="-171450" algn="l">
              <a:buFont typeface="Arial" panose="020B0604020202020204" pitchFamily="34" charset="0"/>
              <a:buChar char="•"/>
            </a:pPr>
            <a:r>
              <a:rPr lang="en-US" b="0" i="0">
                <a:solidFill>
                  <a:srgbClr val="343F4E"/>
                </a:solidFill>
                <a:effectLst/>
                <a:latin typeface="Source Sans Pro" panose="020B0503030403020204" pitchFamily="34" charset="0"/>
              </a:rPr>
              <a:t>Demonstration activities are not new per se, but in the latest NOFO we have clarified and elevated them based on our experience in the last funding round.</a:t>
            </a:r>
          </a:p>
          <a:p>
            <a:pPr marL="171450" indent="-171450" algn="l">
              <a:buFont typeface="Arial" panose="020B0604020202020204" pitchFamily="34" charset="0"/>
              <a:buChar char="•"/>
            </a:pPr>
            <a:r>
              <a:rPr lang="en-US" b="0" i="0">
                <a:solidFill>
                  <a:srgbClr val="343F4E"/>
                </a:solidFill>
                <a:effectLst/>
                <a:latin typeface="Source Sans Pro" panose="020B0503030403020204" pitchFamily="34" charset="0"/>
              </a:rPr>
              <a:t>Demonstration activities are temporary in nature, and meant to test changes that will advance safety before you spend millions on projects and strategies.</a:t>
            </a:r>
          </a:p>
          <a:p>
            <a:pPr marL="171450" indent="-171450" algn="l">
              <a:buFont typeface="Arial" panose="020B0604020202020204" pitchFamily="34" charset="0"/>
              <a:buChar char="•"/>
            </a:pPr>
            <a:r>
              <a:rPr lang="en-US" b="0" i="0">
                <a:solidFill>
                  <a:srgbClr val="343F4E"/>
                </a:solidFill>
                <a:effectLst/>
                <a:latin typeface="Source Sans Pro" panose="020B0503030403020204" pitchFamily="34" charset="0"/>
              </a:rPr>
              <a:t>Demonstration activities tie back to information the Action Plan, especially the list of projects and strategies.</a:t>
            </a:r>
          </a:p>
          <a:p>
            <a:pPr marL="171450" indent="-171450" algn="l">
              <a:buFont typeface="Arial" panose="020B0604020202020204" pitchFamily="34" charset="0"/>
              <a:buChar char="•"/>
            </a:pPr>
            <a:r>
              <a:rPr lang="en-US" b="0" i="0">
                <a:solidFill>
                  <a:srgbClr val="343F4E"/>
                </a:solidFill>
                <a:effectLst/>
                <a:latin typeface="Source Sans Pro" panose="020B0503030403020204" pitchFamily="34" charset="0"/>
              </a:rPr>
              <a:t>Here are a few examples:</a:t>
            </a:r>
          </a:p>
          <a:p>
            <a:pPr marL="628650" lvl="1" indent="-171450" algn="l">
              <a:buFont typeface="Arial" panose="020B0604020202020204" pitchFamily="34" charset="0"/>
              <a:buChar char="•"/>
            </a:pPr>
            <a:r>
              <a:rPr lang="en-US" b="0" i="0">
                <a:solidFill>
                  <a:srgbClr val="343F4E"/>
                </a:solidFill>
                <a:effectLst/>
                <a:latin typeface="Source Sans Pro" panose="020B0503030403020204" pitchFamily="34" charset="0"/>
              </a:rPr>
              <a:t>Quick-build strategies also known as tactical urbanism, that inform permanent projects in the future. For example, say you want to re-allocate road space to test out a new separated bike lane. You use paint and plastic bollards to see if it works before making permanent changes.</a:t>
            </a:r>
          </a:p>
          <a:p>
            <a:pPr marL="171450" indent="-171450" algn="l">
              <a:buFont typeface="Arial" panose="020B0604020202020204" pitchFamily="34" charset="0"/>
              <a:buChar char="•"/>
            </a:pPr>
            <a:r>
              <a:rPr lang="en-US" b="0" i="0">
                <a:solidFill>
                  <a:srgbClr val="343F4E"/>
                </a:solidFill>
                <a:effectLst/>
                <a:latin typeface="Source Sans Pro" panose="020B0503030403020204" pitchFamily="34" charset="0"/>
              </a:rPr>
              <a:t>Various Manual on Uniform Traffic Control Device (MUTCD) engineering studies that further safety applications of the MUTCD (e.g., evaluating warrants for traffic signal installation, high-visibility crosswalk markings, bike lane treatments).</a:t>
            </a:r>
          </a:p>
          <a:p>
            <a:pPr marL="171450" indent="-171450" algn="l">
              <a:buFont typeface="Arial" panose="020B0604020202020204" pitchFamily="34" charset="0"/>
              <a:buChar char="•"/>
            </a:pPr>
            <a:r>
              <a:rPr lang="en-US" b="0" i="0">
                <a:solidFill>
                  <a:srgbClr val="343F4E"/>
                </a:solidFill>
                <a:effectLst/>
                <a:latin typeface="Source Sans Pro" panose="020B0503030403020204" pitchFamily="34" charset="0"/>
              </a:rPr>
              <a:t>Pilot programs for behavioral or operational activities that include at least one element of the Safe System Approach (e.g., test out a new education campaign’s messaging at a small scale, trial changes to how Emergency Medical Services respond to crashes).</a:t>
            </a:r>
          </a:p>
          <a:p>
            <a:pPr marL="171450" indent="-171450" algn="l">
              <a:buFont typeface="Arial" panose="020B0604020202020204" pitchFamily="34" charset="0"/>
              <a:buChar char="•"/>
            </a:pPr>
            <a:r>
              <a:rPr lang="en-US" b="0" i="0">
                <a:solidFill>
                  <a:srgbClr val="343F4E"/>
                </a:solidFill>
                <a:effectLst/>
                <a:latin typeface="Source Sans Pro" panose="020B0503030403020204" pitchFamily="34" charset="0"/>
              </a:rPr>
              <a:t>Pilot programs that demonstrate safety benefits of technologies not yet adopted in the community (e.g., variable speed limits, technology for adaptive signal timing, adaptive lighting, Intelligent Transportation Systems, vehicle-to-infrastructure technology). Eligible technologies must be commercially available and at a prototype or advanced technological readiness level.</a:t>
            </a:r>
          </a:p>
        </p:txBody>
      </p:sp>
      <p:sp>
        <p:nvSpPr>
          <p:cNvPr id="4" name="Slide Number Placeholder 3"/>
          <p:cNvSpPr>
            <a:spLocks noGrp="1"/>
          </p:cNvSpPr>
          <p:nvPr>
            <p:ph type="sldNum" sz="quarter" idx="5"/>
          </p:nvPr>
        </p:nvSpPr>
        <p:spPr/>
        <p:txBody>
          <a:bodyPr/>
          <a:lstStyle/>
          <a:p>
            <a:fld id="{F73179DF-E1DD-4F07-8DA4-41E60996E7FA}" type="slidenum">
              <a:rPr lang="en-US" smtClean="0"/>
              <a:t>6</a:t>
            </a:fld>
            <a:endParaRPr lang="en-US"/>
          </a:p>
        </p:txBody>
      </p:sp>
    </p:spTree>
    <p:extLst>
      <p:ext uri="{BB962C8B-B14F-4D97-AF65-F5344CB8AC3E}">
        <p14:creationId xmlns:p14="http://schemas.microsoft.com/office/powerpoint/2010/main" val="2173253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Times New Roman" panose="02020603050405020304" pitchFamily="18" charset="0"/>
                <a:ea typeface="Calibri" panose="020F0502020204030204" pitchFamily="34" charset="0"/>
              </a:rPr>
              <a:t>Applicants who have an existing plan, or plans, that align with the Comprehensive Safety Action Plan process can apply for Implementation grants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Times New Roman" panose="02020603050405020304" pitchFamily="18" charset="0"/>
                <a:ea typeface="Calibri" panose="020F0502020204030204" pitchFamily="34" charset="0"/>
              </a:rPr>
              <a:t>These could include Vision Zero plans, Local Road Safety plans,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Times New Roman" panose="02020603050405020304" pitchFamily="18" charset="0"/>
                <a:ea typeface="Calibri" panose="020F0502020204030204" pitchFamily="34" charset="0"/>
              </a:rPr>
              <a:t>Implementation Grants must be used to fund projects and strategies identified in an action plan. These should be pretty apparent to an applicant because they have already been identified as a solution to a pressing safety need.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Times New Roman" panose="02020603050405020304" pitchFamily="18" charset="0"/>
                <a:ea typeface="Calibri" panose="020F0502020204030204" pitchFamily="34" charset="0"/>
              </a:rPr>
              <a:t>Projects and strategies can be varied, and can be infrastructure, behavioral, and/or operational in nature.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Times New Roman" panose="02020603050405020304" pitchFamily="18" charset="0"/>
                <a:ea typeface="Calibri" panose="020F0502020204030204" pitchFamily="34" charset="0"/>
              </a:rPr>
              <a:t>Implementation Grants may also fund associated planning and design activities to implement a project (that’s the NEPA environmental review and construction design work), as well as supplemental planning and demonstration activities.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Times New Roman" panose="02020603050405020304" pitchFamily="18" charset="0"/>
                <a:ea typeface="Calibri" panose="020F0502020204030204" pitchFamily="34" charset="0"/>
              </a:rPr>
              <a:t>Applicants can bundle activities together, so it doesn’t have to be one project in one location.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Times New Roman" panose="02020603050405020304" pitchFamily="18" charset="0"/>
                <a:ea typeface="Calibri" panose="020F0502020204030204" pitchFamily="34" charset="0"/>
              </a:rPr>
              <a:t>We are especially encouraging demonstration activities in Implementation Grants, which I talked about previously. </a:t>
            </a:r>
          </a:p>
        </p:txBody>
      </p:sp>
      <p:sp>
        <p:nvSpPr>
          <p:cNvPr id="4" name="Slide Number Placeholder 3"/>
          <p:cNvSpPr>
            <a:spLocks noGrp="1"/>
          </p:cNvSpPr>
          <p:nvPr>
            <p:ph type="sldNum" sz="quarter" idx="5"/>
          </p:nvPr>
        </p:nvSpPr>
        <p:spPr/>
        <p:txBody>
          <a:bodyPr/>
          <a:lstStyle/>
          <a:p>
            <a:fld id="{F73179DF-E1DD-4F07-8DA4-41E60996E7FA}" type="slidenum">
              <a:rPr lang="en-US" smtClean="0"/>
              <a:t>8</a:t>
            </a:fld>
            <a:endParaRPr lang="en-US"/>
          </a:p>
        </p:txBody>
      </p:sp>
    </p:spTree>
    <p:extLst>
      <p:ext uri="{BB962C8B-B14F-4D97-AF65-F5344CB8AC3E}">
        <p14:creationId xmlns:p14="http://schemas.microsoft.com/office/powerpoint/2010/main" val="1141261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2925" y="757238"/>
            <a:ext cx="6716713" cy="37782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9BEB93A1-969E-4D91-A691-AC37CAA1D4E0}" type="slidenum">
              <a:rPr lang="en-US" sz="1400">
                <a:solidFill>
                  <a:prstClr val="black"/>
                </a:solidFill>
                <a:latin typeface="Calibri"/>
              </a:rPr>
              <a:pPr defTabSz="966612">
                <a:defRPr/>
              </a:pPr>
              <a:t>12</a:t>
            </a:fld>
            <a:endParaRPr lang="en-US" sz="1400">
              <a:solidFill>
                <a:prstClr val="black"/>
              </a:solidFill>
              <a:latin typeface="Calibri"/>
            </a:endParaRPr>
          </a:p>
        </p:txBody>
      </p:sp>
    </p:spTree>
    <p:extLst>
      <p:ext uri="{BB962C8B-B14F-4D97-AF65-F5344CB8AC3E}">
        <p14:creationId xmlns:p14="http://schemas.microsoft.com/office/powerpoint/2010/main" val="418741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3C74F9-C9DB-4745-96E9-E2B80BD001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321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who have considered this category in the past, please know that we are using a new, less complicated form this year. </a:t>
            </a:r>
          </a:p>
        </p:txBody>
      </p:sp>
      <p:sp>
        <p:nvSpPr>
          <p:cNvPr id="4" name="Slide Number Placeholder 3"/>
          <p:cNvSpPr>
            <a:spLocks noGrp="1"/>
          </p:cNvSpPr>
          <p:nvPr>
            <p:ph type="sldNum" sz="quarter" idx="5"/>
          </p:nvPr>
        </p:nvSpPr>
        <p:spPr/>
        <p:txBody>
          <a:bodyPr/>
          <a:lstStyle/>
          <a:p>
            <a:fld id="{5FF4AC93-8358-4E6C-90DF-91AAAE8CB48D}" type="slidenum">
              <a:rPr lang="en-US" smtClean="0"/>
              <a:t>20</a:t>
            </a:fld>
            <a:endParaRPr lang="en-US"/>
          </a:p>
        </p:txBody>
      </p:sp>
    </p:spTree>
    <p:extLst>
      <p:ext uri="{BB962C8B-B14F-4D97-AF65-F5344CB8AC3E}">
        <p14:creationId xmlns:p14="http://schemas.microsoft.com/office/powerpoint/2010/main" val="92278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FHWA Proven Safety Countermeasures http://safety.fhwa.dot.gov/provencountermeasures/ </a:t>
            </a:r>
          </a:p>
        </p:txBody>
      </p:sp>
      <p:sp>
        <p:nvSpPr>
          <p:cNvPr id="4" name="Slide Number Placeholder 3"/>
          <p:cNvSpPr>
            <a:spLocks noGrp="1"/>
          </p:cNvSpPr>
          <p:nvPr>
            <p:ph type="sldNum" sz="quarter" idx="5"/>
          </p:nvPr>
        </p:nvSpPr>
        <p:spPr/>
        <p:txBody>
          <a:bodyPr/>
          <a:lstStyle/>
          <a:p>
            <a:fld id="{5FF4AC93-8358-4E6C-90DF-91AAAE8CB48D}" type="slidenum">
              <a:rPr lang="en-US" smtClean="0"/>
              <a:t>23</a:t>
            </a:fld>
            <a:endParaRPr lang="en-US"/>
          </a:p>
        </p:txBody>
      </p:sp>
    </p:spTree>
    <p:extLst>
      <p:ext uri="{BB962C8B-B14F-4D97-AF65-F5344CB8AC3E}">
        <p14:creationId xmlns:p14="http://schemas.microsoft.com/office/powerpoint/2010/main" val="40479638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2891047"/>
            <a:ext cx="7689980" cy="1456032"/>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Subtitle 2"/>
          <p:cNvSpPr>
            <a:spLocks noGrp="1"/>
          </p:cNvSpPr>
          <p:nvPr>
            <p:ph type="subTitle" idx="1"/>
          </p:nvPr>
        </p:nvSpPr>
        <p:spPr>
          <a:xfrm>
            <a:off x="838200" y="4516017"/>
            <a:ext cx="7689980" cy="46653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221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normAutofit/>
          </a:bodyPr>
          <a:lstStyle>
            <a:lvl1pPr algn="ctr">
              <a:defRPr sz="7200"/>
            </a:lvl1pPr>
          </a:lstStyle>
          <a:p>
            <a:r>
              <a:rPr lang="en-US"/>
              <a:t>Click to edit</a:t>
            </a:r>
          </a:p>
        </p:txBody>
      </p:sp>
      <p:sp>
        <p:nvSpPr>
          <p:cNvPr id="3" name="Content Placeholder 2"/>
          <p:cNvSpPr>
            <a:spLocks noGrp="1"/>
          </p:cNvSpPr>
          <p:nvPr>
            <p:ph idx="1"/>
          </p:nvPr>
        </p:nvSpPr>
        <p:spPr>
          <a:xfrm>
            <a:off x="4724401" y="2136710"/>
            <a:ext cx="6629400" cy="38442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11/29/2023</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991281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5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normAutofit/>
          </a:bodyPr>
          <a:lstStyle>
            <a:lvl1pPr algn="ctr">
              <a:defRPr sz="7200"/>
            </a:lvl1pPr>
          </a:lstStyle>
          <a:p>
            <a:r>
              <a:rPr lang="en-US"/>
              <a:t>Click to edit</a:t>
            </a:r>
          </a:p>
        </p:txBody>
      </p:sp>
      <p:sp>
        <p:nvSpPr>
          <p:cNvPr id="3" name="Content Placeholder 2"/>
          <p:cNvSpPr>
            <a:spLocks noGrp="1"/>
          </p:cNvSpPr>
          <p:nvPr>
            <p:ph idx="1"/>
          </p:nvPr>
        </p:nvSpPr>
        <p:spPr>
          <a:xfrm>
            <a:off x="4724401" y="2136710"/>
            <a:ext cx="6629400" cy="38442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11/29/2023</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019676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9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normAutofit/>
          </a:bodyPr>
          <a:lstStyle>
            <a:lvl1pPr algn="ctr">
              <a:defRPr sz="7200"/>
            </a:lvl1pPr>
          </a:lstStyle>
          <a:p>
            <a:r>
              <a:rPr lang="en-US"/>
              <a:t>Click to edit</a:t>
            </a:r>
          </a:p>
        </p:txBody>
      </p:sp>
      <p:sp>
        <p:nvSpPr>
          <p:cNvPr id="3" name="Content Placeholder 2"/>
          <p:cNvSpPr>
            <a:spLocks noGrp="1"/>
          </p:cNvSpPr>
          <p:nvPr>
            <p:ph idx="1"/>
          </p:nvPr>
        </p:nvSpPr>
        <p:spPr>
          <a:xfrm>
            <a:off x="4724401" y="2136710"/>
            <a:ext cx="6629400" cy="38442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11/29/2023</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580004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a:t>
            </a:r>
          </a:p>
        </p:txBody>
      </p:sp>
      <p:sp>
        <p:nvSpPr>
          <p:cNvPr id="3" name="Content Placeholder 2"/>
          <p:cNvSpPr>
            <a:spLocks noGrp="1"/>
          </p:cNvSpPr>
          <p:nvPr>
            <p:ph idx="1"/>
          </p:nvPr>
        </p:nvSpPr>
        <p:spPr>
          <a:xfrm>
            <a:off x="3788228" y="2623751"/>
            <a:ext cx="7565571" cy="3553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3D479D-D175-4AC6-B1CF-2F1159BFB2E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688658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1437" cy="1325563"/>
          </a:xfrm>
        </p:spPr>
        <p:txBody>
          <a:bodyPr/>
          <a:lstStyle>
            <a:lvl1pPr>
              <a:defRPr>
                <a:solidFill>
                  <a:schemeClr val="bg1"/>
                </a:solidFill>
              </a:defRPr>
            </a:lvl1pPr>
          </a:lstStyle>
          <a:p>
            <a:r>
              <a:rPr lang="en-US"/>
              <a:t>Click to edit</a:t>
            </a:r>
          </a:p>
        </p:txBody>
      </p:sp>
      <p:sp>
        <p:nvSpPr>
          <p:cNvPr id="3" name="Content Placeholder 2"/>
          <p:cNvSpPr>
            <a:spLocks noGrp="1"/>
          </p:cNvSpPr>
          <p:nvPr>
            <p:ph idx="1"/>
          </p:nvPr>
        </p:nvSpPr>
        <p:spPr>
          <a:xfrm>
            <a:off x="3554963" y="1825625"/>
            <a:ext cx="6834674" cy="3520816"/>
          </a:xfrm>
        </p:spPr>
        <p:txBody>
          <a:bodyPr/>
          <a:lstStyle>
            <a:lvl1pPr marL="228600" indent="-228600">
              <a:buFontTx/>
              <a:buBlip>
                <a:blip r:embed="rId3"/>
              </a:buBlip>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
        <p:nvSpPr>
          <p:cNvPr id="7"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11/29/2023</a:t>
            </a:fld>
            <a:endParaRPr lang="en-US"/>
          </a:p>
        </p:txBody>
      </p:sp>
    </p:spTree>
    <p:extLst>
      <p:ext uri="{BB962C8B-B14F-4D97-AF65-F5344CB8AC3E}">
        <p14:creationId xmlns:p14="http://schemas.microsoft.com/office/powerpoint/2010/main" val="2722600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1437" cy="1325563"/>
          </a:xfrm>
        </p:spPr>
        <p:txBody>
          <a:bodyPr/>
          <a:lstStyle>
            <a:lvl1pPr>
              <a:defRPr>
                <a:solidFill>
                  <a:srgbClr val="FFD24F"/>
                </a:solidFill>
              </a:defRPr>
            </a:lvl1pPr>
          </a:lstStyle>
          <a:p>
            <a:r>
              <a:rPr lang="en-US"/>
              <a:t>Click to edit</a:t>
            </a:r>
          </a:p>
        </p:txBody>
      </p:sp>
      <p:sp>
        <p:nvSpPr>
          <p:cNvPr id="3" name="Content Placeholder 2"/>
          <p:cNvSpPr>
            <a:spLocks noGrp="1"/>
          </p:cNvSpPr>
          <p:nvPr>
            <p:ph idx="1"/>
          </p:nvPr>
        </p:nvSpPr>
        <p:spPr>
          <a:xfrm>
            <a:off x="3554963" y="1825625"/>
            <a:ext cx="6834674" cy="3520816"/>
          </a:xfrm>
        </p:spPr>
        <p:txBody>
          <a:bodyPr/>
          <a:lstStyle>
            <a:lvl1pPr marL="228600" indent="-228600">
              <a:buFontTx/>
              <a:buBlip>
                <a:blip r:embed="rId3"/>
              </a:buBlip>
              <a:defRPr>
                <a:solidFill>
                  <a:srgbClr val="FFD24F"/>
                </a:solidFill>
              </a:defRPr>
            </a:lvl1pPr>
            <a:lvl2pPr>
              <a:defRPr>
                <a:solidFill>
                  <a:srgbClr val="FFD24F"/>
                </a:solidFill>
              </a:defRPr>
            </a:lvl2pPr>
            <a:lvl3pPr>
              <a:defRPr>
                <a:solidFill>
                  <a:srgbClr val="FFD24F"/>
                </a:solidFill>
              </a:defRPr>
            </a:lvl3pPr>
            <a:lvl4pPr>
              <a:defRPr>
                <a:solidFill>
                  <a:srgbClr val="FFD24F"/>
                </a:solidFill>
              </a:defRPr>
            </a:lvl4pPr>
            <a:lvl5pPr>
              <a:defRPr>
                <a:solidFill>
                  <a:srgbClr val="FFD24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
        <p:nvSpPr>
          <p:cNvPr id="7"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11/29/2023</a:t>
            </a:fld>
            <a:endParaRPr lang="en-US"/>
          </a:p>
        </p:txBody>
      </p:sp>
    </p:spTree>
    <p:extLst>
      <p:ext uri="{BB962C8B-B14F-4D97-AF65-F5344CB8AC3E}">
        <p14:creationId xmlns:p14="http://schemas.microsoft.com/office/powerpoint/2010/main" val="1898472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1083" y="1119674"/>
            <a:ext cx="8592715" cy="2565918"/>
          </a:xfrm>
        </p:spPr>
        <p:txBody>
          <a:bodyPr anchor="b"/>
          <a:lstStyle>
            <a:lvl1pPr algn="ct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2761083" y="3815023"/>
            <a:ext cx="8592715" cy="1036895"/>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801152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1437" cy="1325563"/>
          </a:xfrm>
        </p:spPr>
        <p:txBody>
          <a:bodyPr/>
          <a:lstStyle>
            <a:lvl1pPr>
              <a:defRPr>
                <a:solidFill>
                  <a:schemeClr val="bg1"/>
                </a:solidFill>
              </a:defRPr>
            </a:lvl1pPr>
          </a:lstStyle>
          <a:p>
            <a:r>
              <a:rPr lang="en-US"/>
              <a:t>Click to edit</a:t>
            </a:r>
          </a:p>
        </p:txBody>
      </p:sp>
      <p:sp>
        <p:nvSpPr>
          <p:cNvPr id="3" name="Content Placeholder 2"/>
          <p:cNvSpPr>
            <a:spLocks noGrp="1"/>
          </p:cNvSpPr>
          <p:nvPr>
            <p:ph idx="1"/>
          </p:nvPr>
        </p:nvSpPr>
        <p:spPr>
          <a:xfrm>
            <a:off x="3554963" y="1825625"/>
            <a:ext cx="6834674" cy="3520816"/>
          </a:xfrm>
        </p:spPr>
        <p:txBody>
          <a:bodyPr/>
          <a:lstStyle>
            <a:lvl1pPr marL="228600" indent="-228600">
              <a:buFontTx/>
              <a:buBlip>
                <a:blip r:embed="rId3"/>
              </a:buBlip>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
        <p:nvSpPr>
          <p:cNvPr id="7"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11/29/2023</a:t>
            </a:fld>
            <a:endParaRPr lang="en-US"/>
          </a:p>
        </p:txBody>
      </p:sp>
    </p:spTree>
    <p:extLst>
      <p:ext uri="{BB962C8B-B14F-4D97-AF65-F5344CB8AC3E}">
        <p14:creationId xmlns:p14="http://schemas.microsoft.com/office/powerpoint/2010/main" val="2717587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1437" cy="1325563"/>
          </a:xfrm>
        </p:spPr>
        <p:txBody>
          <a:bodyPr/>
          <a:lstStyle>
            <a:lvl1pPr>
              <a:defRPr>
                <a:solidFill>
                  <a:srgbClr val="FFD24F"/>
                </a:solidFill>
              </a:defRPr>
            </a:lvl1pPr>
          </a:lstStyle>
          <a:p>
            <a:r>
              <a:rPr lang="en-US"/>
              <a:t>Click to edit</a:t>
            </a:r>
          </a:p>
        </p:txBody>
      </p:sp>
      <p:sp>
        <p:nvSpPr>
          <p:cNvPr id="3" name="Content Placeholder 2"/>
          <p:cNvSpPr>
            <a:spLocks noGrp="1"/>
          </p:cNvSpPr>
          <p:nvPr>
            <p:ph idx="1"/>
          </p:nvPr>
        </p:nvSpPr>
        <p:spPr>
          <a:xfrm>
            <a:off x="3554963" y="1825625"/>
            <a:ext cx="6834674" cy="3520816"/>
          </a:xfrm>
        </p:spPr>
        <p:txBody>
          <a:bodyPr/>
          <a:lstStyle>
            <a:lvl1pPr marL="228600" indent="-228600">
              <a:buFontTx/>
              <a:buBlip>
                <a:blip r:embed="rId3"/>
              </a:buBlip>
              <a:defRPr>
                <a:solidFill>
                  <a:srgbClr val="FFD24F"/>
                </a:solidFill>
              </a:defRPr>
            </a:lvl1pPr>
            <a:lvl2pPr>
              <a:defRPr>
                <a:solidFill>
                  <a:srgbClr val="FFD24F"/>
                </a:solidFill>
              </a:defRPr>
            </a:lvl2pPr>
            <a:lvl3pPr>
              <a:defRPr>
                <a:solidFill>
                  <a:srgbClr val="FFD24F"/>
                </a:solidFill>
              </a:defRPr>
            </a:lvl3pPr>
            <a:lvl4pPr>
              <a:defRPr>
                <a:solidFill>
                  <a:srgbClr val="FFD24F"/>
                </a:solidFill>
              </a:defRPr>
            </a:lvl4pPr>
            <a:lvl5pPr>
              <a:defRPr>
                <a:solidFill>
                  <a:srgbClr val="FFD24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
        <p:nvSpPr>
          <p:cNvPr id="7"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11/29/2023</a:t>
            </a:fld>
            <a:endParaRPr lang="en-US"/>
          </a:p>
        </p:txBody>
      </p:sp>
    </p:spTree>
    <p:extLst>
      <p:ext uri="{BB962C8B-B14F-4D97-AF65-F5344CB8AC3E}">
        <p14:creationId xmlns:p14="http://schemas.microsoft.com/office/powerpoint/2010/main" val="1481143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1083" y="1119674"/>
            <a:ext cx="8592715" cy="2565918"/>
          </a:xfrm>
        </p:spPr>
        <p:txBody>
          <a:bodyPr anchor="b"/>
          <a:lstStyle>
            <a:lvl1pPr algn="ct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2761083" y="3815023"/>
            <a:ext cx="8592715" cy="1036895"/>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783853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2891047"/>
            <a:ext cx="7689980" cy="1456032"/>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Subtitle 2"/>
          <p:cNvSpPr>
            <a:spLocks noGrp="1"/>
          </p:cNvSpPr>
          <p:nvPr>
            <p:ph type="subTitle" idx="1"/>
          </p:nvPr>
        </p:nvSpPr>
        <p:spPr>
          <a:xfrm>
            <a:off x="838200" y="4516017"/>
            <a:ext cx="7689980" cy="46653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U.S. Department of Transportation&#10;Federal Highway Administration">
            <a:extLst>
              <a:ext uri="{FF2B5EF4-FFF2-40B4-BE49-F238E27FC236}">
                <a16:creationId xmlns:a16="http://schemas.microsoft.com/office/drawing/2014/main" id="{F58AFCB4-90C4-4C05-A264-39FE96CA896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8200" y="5280234"/>
            <a:ext cx="895119" cy="881295"/>
          </a:xfrm>
          <a:prstGeom prst="rect">
            <a:avLst/>
          </a:prstGeom>
        </p:spPr>
      </p:pic>
      <p:pic>
        <p:nvPicPr>
          <p:cNvPr id="10" name="Picture 9" descr="U.S. Department of Transportation&#10;Federal Highway Administration">
            <a:extLst>
              <a:ext uri="{FF2B5EF4-FFF2-40B4-BE49-F238E27FC236}">
                <a16:creationId xmlns:a16="http://schemas.microsoft.com/office/drawing/2014/main" id="{E08D46B5-669F-48D0-B6E6-A8FB146B315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19015" y="5435720"/>
            <a:ext cx="1878676" cy="725809"/>
          </a:xfrm>
          <a:prstGeom prst="rect">
            <a:avLst/>
          </a:prstGeom>
        </p:spPr>
      </p:pic>
    </p:spTree>
    <p:extLst>
      <p:ext uri="{BB962C8B-B14F-4D97-AF65-F5344CB8AC3E}">
        <p14:creationId xmlns:p14="http://schemas.microsoft.com/office/powerpoint/2010/main" val="3646602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1437" cy="1325563"/>
          </a:xfrm>
        </p:spPr>
        <p:txBody>
          <a:bodyPr/>
          <a:lstStyle>
            <a:lvl1pPr>
              <a:defRPr>
                <a:solidFill>
                  <a:schemeClr val="bg1"/>
                </a:solidFill>
              </a:defRPr>
            </a:lvl1pPr>
          </a:lstStyle>
          <a:p>
            <a:r>
              <a:rPr lang="en-US"/>
              <a:t>Click to edit</a:t>
            </a:r>
          </a:p>
        </p:txBody>
      </p:sp>
      <p:sp>
        <p:nvSpPr>
          <p:cNvPr id="3" name="Content Placeholder 2"/>
          <p:cNvSpPr>
            <a:spLocks noGrp="1"/>
          </p:cNvSpPr>
          <p:nvPr>
            <p:ph idx="1"/>
          </p:nvPr>
        </p:nvSpPr>
        <p:spPr>
          <a:xfrm>
            <a:off x="3554963" y="1825625"/>
            <a:ext cx="6834674" cy="3520816"/>
          </a:xfrm>
        </p:spPr>
        <p:txBody>
          <a:bodyPr/>
          <a:lstStyle>
            <a:lvl1pPr marL="228600" indent="-228600">
              <a:buFontTx/>
              <a:buBlip>
                <a:blip r:embed="rId3"/>
              </a:buBlip>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
        <p:nvSpPr>
          <p:cNvPr id="7"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11/29/2023</a:t>
            </a:fld>
            <a:endParaRPr lang="en-US"/>
          </a:p>
        </p:txBody>
      </p:sp>
    </p:spTree>
    <p:extLst>
      <p:ext uri="{BB962C8B-B14F-4D97-AF65-F5344CB8AC3E}">
        <p14:creationId xmlns:p14="http://schemas.microsoft.com/office/powerpoint/2010/main" val="1439010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1437" cy="1325563"/>
          </a:xfrm>
        </p:spPr>
        <p:txBody>
          <a:bodyPr/>
          <a:lstStyle>
            <a:lvl1pPr>
              <a:defRPr>
                <a:solidFill>
                  <a:srgbClr val="FFD24F"/>
                </a:solidFill>
              </a:defRPr>
            </a:lvl1pPr>
          </a:lstStyle>
          <a:p>
            <a:r>
              <a:rPr lang="en-US"/>
              <a:t>Click to edit</a:t>
            </a:r>
          </a:p>
        </p:txBody>
      </p:sp>
      <p:sp>
        <p:nvSpPr>
          <p:cNvPr id="3" name="Content Placeholder 2"/>
          <p:cNvSpPr>
            <a:spLocks noGrp="1"/>
          </p:cNvSpPr>
          <p:nvPr>
            <p:ph idx="1"/>
          </p:nvPr>
        </p:nvSpPr>
        <p:spPr>
          <a:xfrm>
            <a:off x="3554963" y="1825625"/>
            <a:ext cx="6834674" cy="3520816"/>
          </a:xfrm>
        </p:spPr>
        <p:txBody>
          <a:bodyPr/>
          <a:lstStyle>
            <a:lvl1pPr marL="228600" indent="-228600">
              <a:buFontTx/>
              <a:buBlip>
                <a:blip r:embed="rId3"/>
              </a:buBlip>
              <a:defRPr>
                <a:solidFill>
                  <a:srgbClr val="FFD24F"/>
                </a:solidFill>
              </a:defRPr>
            </a:lvl1pPr>
            <a:lvl2pPr>
              <a:defRPr>
                <a:solidFill>
                  <a:srgbClr val="FFD24F"/>
                </a:solidFill>
              </a:defRPr>
            </a:lvl2pPr>
            <a:lvl3pPr>
              <a:defRPr>
                <a:solidFill>
                  <a:srgbClr val="FFD24F"/>
                </a:solidFill>
              </a:defRPr>
            </a:lvl3pPr>
            <a:lvl4pPr>
              <a:defRPr>
                <a:solidFill>
                  <a:srgbClr val="FFD24F"/>
                </a:solidFill>
              </a:defRPr>
            </a:lvl4pPr>
            <a:lvl5pPr>
              <a:defRPr>
                <a:solidFill>
                  <a:srgbClr val="FFD24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
        <p:nvSpPr>
          <p:cNvPr id="7"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11/29/2023</a:t>
            </a:fld>
            <a:endParaRPr lang="en-US"/>
          </a:p>
        </p:txBody>
      </p:sp>
    </p:spTree>
    <p:extLst>
      <p:ext uri="{BB962C8B-B14F-4D97-AF65-F5344CB8AC3E}">
        <p14:creationId xmlns:p14="http://schemas.microsoft.com/office/powerpoint/2010/main" val="860247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1083" y="1119674"/>
            <a:ext cx="8592715" cy="2565918"/>
          </a:xfrm>
        </p:spPr>
        <p:txBody>
          <a:bodyPr anchor="b"/>
          <a:lstStyle>
            <a:lvl1pPr algn="ct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2761083" y="3815023"/>
            <a:ext cx="8592715" cy="1036895"/>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880916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1437" cy="1325563"/>
          </a:xfrm>
        </p:spPr>
        <p:txBody>
          <a:bodyPr/>
          <a:lstStyle>
            <a:lvl1pPr>
              <a:defRPr>
                <a:solidFill>
                  <a:schemeClr val="bg1"/>
                </a:solidFill>
              </a:defRPr>
            </a:lvl1pPr>
          </a:lstStyle>
          <a:p>
            <a:r>
              <a:rPr lang="en-US"/>
              <a:t>Click to edit</a:t>
            </a:r>
          </a:p>
        </p:txBody>
      </p:sp>
      <p:sp>
        <p:nvSpPr>
          <p:cNvPr id="3" name="Content Placeholder 2"/>
          <p:cNvSpPr>
            <a:spLocks noGrp="1"/>
          </p:cNvSpPr>
          <p:nvPr>
            <p:ph idx="1"/>
          </p:nvPr>
        </p:nvSpPr>
        <p:spPr>
          <a:xfrm>
            <a:off x="3554963" y="1825625"/>
            <a:ext cx="6834674" cy="3520816"/>
          </a:xfrm>
        </p:spPr>
        <p:txBody>
          <a:bodyPr/>
          <a:lstStyle>
            <a:lvl1pPr marL="228600" indent="-228600">
              <a:buFontTx/>
              <a:buBlip>
                <a:blip r:embed="rId3"/>
              </a:buBlip>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
        <p:nvSpPr>
          <p:cNvPr id="7"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11/29/2023</a:t>
            </a:fld>
            <a:endParaRPr lang="en-US"/>
          </a:p>
        </p:txBody>
      </p:sp>
    </p:spTree>
    <p:extLst>
      <p:ext uri="{BB962C8B-B14F-4D97-AF65-F5344CB8AC3E}">
        <p14:creationId xmlns:p14="http://schemas.microsoft.com/office/powerpoint/2010/main" val="477281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1437" cy="1325563"/>
          </a:xfrm>
        </p:spPr>
        <p:txBody>
          <a:bodyPr/>
          <a:lstStyle>
            <a:lvl1pPr>
              <a:defRPr>
                <a:solidFill>
                  <a:srgbClr val="FFD24F"/>
                </a:solidFill>
              </a:defRPr>
            </a:lvl1pPr>
          </a:lstStyle>
          <a:p>
            <a:r>
              <a:rPr lang="en-US"/>
              <a:t>Click to edit</a:t>
            </a:r>
          </a:p>
        </p:txBody>
      </p:sp>
      <p:sp>
        <p:nvSpPr>
          <p:cNvPr id="3" name="Content Placeholder 2"/>
          <p:cNvSpPr>
            <a:spLocks noGrp="1"/>
          </p:cNvSpPr>
          <p:nvPr>
            <p:ph idx="1"/>
          </p:nvPr>
        </p:nvSpPr>
        <p:spPr>
          <a:xfrm>
            <a:off x="3554963" y="1825625"/>
            <a:ext cx="6834674" cy="3520816"/>
          </a:xfrm>
        </p:spPr>
        <p:txBody>
          <a:bodyPr/>
          <a:lstStyle>
            <a:lvl1pPr marL="228600" indent="-228600">
              <a:buFontTx/>
              <a:buBlip>
                <a:blip r:embed="rId3"/>
              </a:buBlip>
              <a:defRPr>
                <a:solidFill>
                  <a:srgbClr val="FFD24F"/>
                </a:solidFill>
              </a:defRPr>
            </a:lvl1pPr>
            <a:lvl2pPr>
              <a:defRPr>
                <a:solidFill>
                  <a:srgbClr val="FFD24F"/>
                </a:solidFill>
              </a:defRPr>
            </a:lvl2pPr>
            <a:lvl3pPr>
              <a:defRPr>
                <a:solidFill>
                  <a:srgbClr val="FFD24F"/>
                </a:solidFill>
              </a:defRPr>
            </a:lvl3pPr>
            <a:lvl4pPr>
              <a:defRPr>
                <a:solidFill>
                  <a:srgbClr val="FFD24F"/>
                </a:solidFill>
              </a:defRPr>
            </a:lvl4pPr>
            <a:lvl5pPr>
              <a:defRPr>
                <a:solidFill>
                  <a:srgbClr val="FFD24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
        <p:nvSpPr>
          <p:cNvPr id="7"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11/29/2023</a:t>
            </a:fld>
            <a:endParaRPr lang="en-US"/>
          </a:p>
        </p:txBody>
      </p:sp>
    </p:spTree>
    <p:extLst>
      <p:ext uri="{BB962C8B-B14F-4D97-AF65-F5344CB8AC3E}">
        <p14:creationId xmlns:p14="http://schemas.microsoft.com/office/powerpoint/2010/main" val="4089338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1083" y="1119674"/>
            <a:ext cx="8592715" cy="2565918"/>
          </a:xfrm>
        </p:spPr>
        <p:txBody>
          <a:bodyPr anchor="b"/>
          <a:lstStyle>
            <a:lvl1pPr algn="ct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2761083" y="3815023"/>
            <a:ext cx="8592715" cy="1036895"/>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486098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1437" cy="1325563"/>
          </a:xfrm>
        </p:spPr>
        <p:txBody>
          <a:bodyPr/>
          <a:lstStyle>
            <a:lvl1pPr>
              <a:defRPr>
                <a:solidFill>
                  <a:schemeClr val="bg1"/>
                </a:solidFill>
              </a:defRPr>
            </a:lvl1pPr>
          </a:lstStyle>
          <a:p>
            <a:r>
              <a:rPr lang="en-US"/>
              <a:t>Click to edit</a:t>
            </a:r>
          </a:p>
        </p:txBody>
      </p:sp>
      <p:sp>
        <p:nvSpPr>
          <p:cNvPr id="3" name="Content Placeholder 2"/>
          <p:cNvSpPr>
            <a:spLocks noGrp="1"/>
          </p:cNvSpPr>
          <p:nvPr>
            <p:ph idx="1"/>
          </p:nvPr>
        </p:nvSpPr>
        <p:spPr>
          <a:xfrm>
            <a:off x="3554963" y="1825625"/>
            <a:ext cx="6834674" cy="3520816"/>
          </a:xfrm>
        </p:spPr>
        <p:txBody>
          <a:bodyPr/>
          <a:lstStyle>
            <a:lvl1pPr marL="228600" indent="-228600">
              <a:buFontTx/>
              <a:buBlip>
                <a:blip r:embed="rId3"/>
              </a:buBlip>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
        <p:nvSpPr>
          <p:cNvPr id="7"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11/29/2023</a:t>
            </a:fld>
            <a:endParaRPr lang="en-US"/>
          </a:p>
        </p:txBody>
      </p:sp>
    </p:spTree>
    <p:extLst>
      <p:ext uri="{BB962C8B-B14F-4D97-AF65-F5344CB8AC3E}">
        <p14:creationId xmlns:p14="http://schemas.microsoft.com/office/powerpoint/2010/main" val="1170531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1437" cy="1325563"/>
          </a:xfrm>
        </p:spPr>
        <p:txBody>
          <a:bodyPr/>
          <a:lstStyle>
            <a:lvl1pPr>
              <a:defRPr>
                <a:solidFill>
                  <a:srgbClr val="FFD24F"/>
                </a:solidFill>
              </a:defRPr>
            </a:lvl1pPr>
          </a:lstStyle>
          <a:p>
            <a:r>
              <a:rPr lang="en-US"/>
              <a:t>Click to edit</a:t>
            </a:r>
          </a:p>
        </p:txBody>
      </p:sp>
      <p:sp>
        <p:nvSpPr>
          <p:cNvPr id="3" name="Content Placeholder 2"/>
          <p:cNvSpPr>
            <a:spLocks noGrp="1"/>
          </p:cNvSpPr>
          <p:nvPr>
            <p:ph idx="1"/>
          </p:nvPr>
        </p:nvSpPr>
        <p:spPr>
          <a:xfrm>
            <a:off x="3554963" y="1825625"/>
            <a:ext cx="6834674" cy="3520816"/>
          </a:xfrm>
        </p:spPr>
        <p:txBody>
          <a:bodyPr/>
          <a:lstStyle>
            <a:lvl1pPr marL="228600" indent="-228600">
              <a:buFontTx/>
              <a:buBlip>
                <a:blip r:embed="rId3"/>
              </a:buBlip>
              <a:defRPr>
                <a:solidFill>
                  <a:srgbClr val="FFD24F"/>
                </a:solidFill>
              </a:defRPr>
            </a:lvl1pPr>
            <a:lvl2pPr>
              <a:defRPr>
                <a:solidFill>
                  <a:srgbClr val="FFD24F"/>
                </a:solidFill>
              </a:defRPr>
            </a:lvl2pPr>
            <a:lvl3pPr>
              <a:defRPr>
                <a:solidFill>
                  <a:srgbClr val="FFD24F"/>
                </a:solidFill>
              </a:defRPr>
            </a:lvl3pPr>
            <a:lvl4pPr>
              <a:defRPr>
                <a:solidFill>
                  <a:srgbClr val="FFD24F"/>
                </a:solidFill>
              </a:defRPr>
            </a:lvl4pPr>
            <a:lvl5pPr>
              <a:defRPr>
                <a:solidFill>
                  <a:srgbClr val="FFD24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
        <p:nvSpPr>
          <p:cNvPr id="7"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11/29/2023</a:t>
            </a:fld>
            <a:endParaRPr lang="en-US"/>
          </a:p>
        </p:txBody>
      </p:sp>
    </p:spTree>
    <p:extLst>
      <p:ext uri="{BB962C8B-B14F-4D97-AF65-F5344CB8AC3E}">
        <p14:creationId xmlns:p14="http://schemas.microsoft.com/office/powerpoint/2010/main" val="1720485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1083" y="1119674"/>
            <a:ext cx="8592715" cy="2565918"/>
          </a:xfrm>
        </p:spPr>
        <p:txBody>
          <a:bodyPr anchor="b"/>
          <a:lstStyle>
            <a:lvl1pPr algn="ct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2761083" y="3815023"/>
            <a:ext cx="8592715" cy="1036895"/>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35498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23118" y="188847"/>
            <a:ext cx="8429366" cy="2852737"/>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838200" y="5458408"/>
            <a:ext cx="10509250" cy="76511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845910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2891047"/>
            <a:ext cx="7689980" cy="1456032"/>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Subtitle 2"/>
          <p:cNvSpPr>
            <a:spLocks noGrp="1"/>
          </p:cNvSpPr>
          <p:nvPr>
            <p:ph type="subTitle" idx="1"/>
          </p:nvPr>
        </p:nvSpPr>
        <p:spPr>
          <a:xfrm>
            <a:off x="838200" y="4516017"/>
            <a:ext cx="7689980" cy="46653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U.S. Department of Transportation&#10;Federal Highway Administration">
            <a:extLst>
              <a:ext uri="{FF2B5EF4-FFF2-40B4-BE49-F238E27FC236}">
                <a16:creationId xmlns:a16="http://schemas.microsoft.com/office/drawing/2014/main" id="{63165096-A8A4-4755-AD8A-75E548AA0F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8200" y="5280234"/>
            <a:ext cx="895119" cy="881295"/>
          </a:xfrm>
          <a:prstGeom prst="rect">
            <a:avLst/>
          </a:prstGeom>
        </p:spPr>
      </p:pic>
      <p:pic>
        <p:nvPicPr>
          <p:cNvPr id="10" name="Picture 9" descr="U.S. Department of Transportation&#10;Federal Highway Administration">
            <a:extLst>
              <a:ext uri="{FF2B5EF4-FFF2-40B4-BE49-F238E27FC236}">
                <a16:creationId xmlns:a16="http://schemas.microsoft.com/office/drawing/2014/main" id="{5195834E-BA35-4292-89E3-91B1900CDC6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19015" y="5435720"/>
            <a:ext cx="1878676" cy="725809"/>
          </a:xfrm>
          <a:prstGeom prst="rect">
            <a:avLst/>
          </a:prstGeom>
        </p:spPr>
      </p:pic>
    </p:spTree>
    <p:extLst>
      <p:ext uri="{BB962C8B-B14F-4D97-AF65-F5344CB8AC3E}">
        <p14:creationId xmlns:p14="http://schemas.microsoft.com/office/powerpoint/2010/main" val="17866247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856791"/>
            <a:ext cx="9668069" cy="1837935"/>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838200" y="4348065"/>
            <a:ext cx="10509250" cy="76511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487626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856791"/>
            <a:ext cx="9668069" cy="1837935"/>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838200" y="4348065"/>
            <a:ext cx="10509250" cy="76511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854221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856791"/>
            <a:ext cx="9668069" cy="1837935"/>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838200" y="4348065"/>
            <a:ext cx="10509250" cy="76511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811665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1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856791"/>
            <a:ext cx="9668069" cy="1837935"/>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838200" y="4348065"/>
            <a:ext cx="10509250" cy="76511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049055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18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856791"/>
            <a:ext cx="9668069" cy="1837935"/>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838200" y="4348065"/>
            <a:ext cx="10509250" cy="76511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690469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19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856791"/>
            <a:ext cx="9668069" cy="1837935"/>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838200" y="4348065"/>
            <a:ext cx="10509250" cy="76511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846980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298187"/>
            <a:ext cx="10515600" cy="1325563"/>
          </a:xfrm>
        </p:spPr>
        <p:txBody>
          <a:bodyPr/>
          <a:lstStyle/>
          <a:p>
            <a:r>
              <a:rPr lang="en-US"/>
              <a:t>Click to edit</a:t>
            </a:r>
          </a:p>
        </p:txBody>
      </p:sp>
      <p:sp>
        <p:nvSpPr>
          <p:cNvPr id="3" name="Content Placeholder 2"/>
          <p:cNvSpPr>
            <a:spLocks noGrp="1"/>
          </p:cNvSpPr>
          <p:nvPr>
            <p:ph sz="half" idx="1"/>
          </p:nvPr>
        </p:nvSpPr>
        <p:spPr>
          <a:xfrm>
            <a:off x="838200" y="2761861"/>
            <a:ext cx="5181600" cy="34151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761861"/>
            <a:ext cx="5181600" cy="3415101"/>
          </a:xfrm>
        </p:spPr>
        <p:txBody>
          <a:bodyPr/>
          <a:lstStyle>
            <a:lvl1pPr marL="228600" indent="-228600">
              <a:buFontTx/>
              <a:buBlip>
                <a:blip r:embed="rId2"/>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05706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2688869"/>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3512781"/>
            <a:ext cx="5157787" cy="25147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688869"/>
            <a:ext cx="5183188" cy="823912"/>
          </a:xfrm>
        </p:spPr>
        <p:txBody>
          <a:bodyPr anchor="b"/>
          <a:lstStyle>
            <a:lvl1pPr marL="0" indent="0">
              <a:buNone/>
              <a:defRPr sz="2400" b="1">
                <a:solidFill>
                  <a:srgbClr val="06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512781"/>
            <a:ext cx="5183188" cy="2514794"/>
          </a:xfrm>
        </p:spPr>
        <p:txBody>
          <a:bodyPr/>
          <a:lstStyle>
            <a:lvl1pPr marL="228600" indent="-228600">
              <a:buFontTx/>
              <a:buBlip>
                <a:blip r:embed="rId2"/>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D479D-D175-4AC6-B1CF-2F1159BFB2EF}"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9241B-F1BA-41D4-8DBA-1AE471FD398F}" type="slidenum">
              <a:rPr lang="en-US" smtClean="0"/>
              <a:t>‹#›</a:t>
            </a:fld>
            <a:endParaRPr lang="en-US"/>
          </a:p>
        </p:txBody>
      </p:sp>
      <p:sp>
        <p:nvSpPr>
          <p:cNvPr id="10" name="Title 1"/>
          <p:cNvSpPr>
            <a:spLocks noGrp="1"/>
          </p:cNvSpPr>
          <p:nvPr>
            <p:ph type="title"/>
          </p:nvPr>
        </p:nvSpPr>
        <p:spPr>
          <a:xfrm>
            <a:off x="838200" y="1279962"/>
            <a:ext cx="8574832" cy="1325563"/>
          </a:xfrm>
        </p:spPr>
        <p:txBody>
          <a:bodyPr/>
          <a:lstStyle/>
          <a:p>
            <a:r>
              <a:rPr lang="en-US"/>
              <a:t>Click to edit</a:t>
            </a:r>
          </a:p>
        </p:txBody>
      </p:sp>
    </p:spTree>
    <p:extLst>
      <p:ext uri="{BB962C8B-B14F-4D97-AF65-F5344CB8AC3E}">
        <p14:creationId xmlns:p14="http://schemas.microsoft.com/office/powerpoint/2010/main" val="19188750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298187"/>
            <a:ext cx="10515600" cy="1325563"/>
          </a:xfrm>
        </p:spPr>
        <p:txBody>
          <a:bodyPr/>
          <a:lstStyle/>
          <a:p>
            <a:r>
              <a:rPr lang="en-US"/>
              <a:t>Click to edit</a:t>
            </a:r>
          </a:p>
        </p:txBody>
      </p:sp>
      <p:sp>
        <p:nvSpPr>
          <p:cNvPr id="3" name="Content Placeholder 2"/>
          <p:cNvSpPr>
            <a:spLocks noGrp="1"/>
          </p:cNvSpPr>
          <p:nvPr>
            <p:ph sz="half" idx="1"/>
          </p:nvPr>
        </p:nvSpPr>
        <p:spPr>
          <a:xfrm>
            <a:off x="838200" y="2761861"/>
            <a:ext cx="5181600" cy="34151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761861"/>
            <a:ext cx="5181600" cy="3415101"/>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855464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2688869"/>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3512781"/>
            <a:ext cx="5157787" cy="25147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688869"/>
            <a:ext cx="5183188" cy="823912"/>
          </a:xfrm>
        </p:spPr>
        <p:txBody>
          <a:bodyPr anchor="b"/>
          <a:lstStyle>
            <a:lvl1pPr marL="0" indent="0">
              <a:buNone/>
              <a:defRPr sz="2400" b="1">
                <a:solidFill>
                  <a:srgbClr val="06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512781"/>
            <a:ext cx="5183188" cy="2514794"/>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D479D-D175-4AC6-B1CF-2F1159BFB2EF}"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9241B-F1BA-41D4-8DBA-1AE471FD398F}" type="slidenum">
              <a:rPr lang="en-US" smtClean="0"/>
              <a:t>‹#›</a:t>
            </a:fld>
            <a:endParaRPr lang="en-US"/>
          </a:p>
        </p:txBody>
      </p:sp>
      <p:sp>
        <p:nvSpPr>
          <p:cNvPr id="10" name="Title 1"/>
          <p:cNvSpPr>
            <a:spLocks noGrp="1"/>
          </p:cNvSpPr>
          <p:nvPr>
            <p:ph type="title"/>
          </p:nvPr>
        </p:nvSpPr>
        <p:spPr>
          <a:xfrm>
            <a:off x="838200" y="1279962"/>
            <a:ext cx="8574832" cy="1325563"/>
          </a:xfrm>
        </p:spPr>
        <p:txBody>
          <a:bodyPr/>
          <a:lstStyle/>
          <a:p>
            <a:r>
              <a:rPr lang="en-US"/>
              <a:t>Click to edit</a:t>
            </a:r>
          </a:p>
        </p:txBody>
      </p:sp>
    </p:spTree>
    <p:extLst>
      <p:ext uri="{BB962C8B-B14F-4D97-AF65-F5344CB8AC3E}">
        <p14:creationId xmlns:p14="http://schemas.microsoft.com/office/powerpoint/2010/main" val="316682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lstStyle/>
          <a:p>
            <a:r>
              <a:rPr lang="en-US"/>
              <a:t>Click to edit</a:t>
            </a:r>
          </a:p>
        </p:txBody>
      </p:sp>
      <p:sp>
        <p:nvSpPr>
          <p:cNvPr id="3" name="Content Placeholder 2"/>
          <p:cNvSpPr>
            <a:spLocks noGrp="1"/>
          </p:cNvSpPr>
          <p:nvPr>
            <p:ph idx="1"/>
          </p:nvPr>
        </p:nvSpPr>
        <p:spPr>
          <a:xfrm>
            <a:off x="5952931" y="2444619"/>
            <a:ext cx="5400869" cy="29764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11/29/2023</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16173228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298187"/>
            <a:ext cx="10515600" cy="1325563"/>
          </a:xfrm>
        </p:spPr>
        <p:txBody>
          <a:bodyPr/>
          <a:lstStyle/>
          <a:p>
            <a:r>
              <a:rPr lang="en-US"/>
              <a:t>Click to edit</a:t>
            </a:r>
          </a:p>
        </p:txBody>
      </p:sp>
      <p:sp>
        <p:nvSpPr>
          <p:cNvPr id="3" name="Content Placeholder 2"/>
          <p:cNvSpPr>
            <a:spLocks noGrp="1"/>
          </p:cNvSpPr>
          <p:nvPr>
            <p:ph sz="half" idx="1"/>
          </p:nvPr>
        </p:nvSpPr>
        <p:spPr>
          <a:xfrm>
            <a:off x="838200" y="2761861"/>
            <a:ext cx="5181600" cy="34151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761861"/>
            <a:ext cx="5181600" cy="3415101"/>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1403328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2688869"/>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3512781"/>
            <a:ext cx="5157787" cy="25147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688869"/>
            <a:ext cx="5183188" cy="823912"/>
          </a:xfrm>
        </p:spPr>
        <p:txBody>
          <a:bodyPr anchor="b"/>
          <a:lstStyle>
            <a:lvl1pPr marL="0" indent="0">
              <a:buNone/>
              <a:defRPr sz="2400" b="1">
                <a:solidFill>
                  <a:srgbClr val="06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512781"/>
            <a:ext cx="5183188" cy="2514794"/>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D479D-D175-4AC6-B1CF-2F1159BFB2EF}"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9241B-F1BA-41D4-8DBA-1AE471FD398F}" type="slidenum">
              <a:rPr lang="en-US" smtClean="0"/>
              <a:t>‹#›</a:t>
            </a:fld>
            <a:endParaRPr lang="en-US"/>
          </a:p>
        </p:txBody>
      </p:sp>
      <p:sp>
        <p:nvSpPr>
          <p:cNvPr id="10" name="Title 1"/>
          <p:cNvSpPr>
            <a:spLocks noGrp="1"/>
          </p:cNvSpPr>
          <p:nvPr>
            <p:ph type="title"/>
          </p:nvPr>
        </p:nvSpPr>
        <p:spPr>
          <a:xfrm>
            <a:off x="838200" y="1279962"/>
            <a:ext cx="8574832" cy="1325563"/>
          </a:xfrm>
        </p:spPr>
        <p:txBody>
          <a:bodyPr/>
          <a:lstStyle/>
          <a:p>
            <a:r>
              <a:rPr lang="en-US"/>
              <a:t>Click to edit</a:t>
            </a:r>
          </a:p>
        </p:txBody>
      </p:sp>
    </p:spTree>
    <p:extLst>
      <p:ext uri="{BB962C8B-B14F-4D97-AF65-F5344CB8AC3E}">
        <p14:creationId xmlns:p14="http://schemas.microsoft.com/office/powerpoint/2010/main" val="17115093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46465"/>
            <a:ext cx="10515600" cy="1325563"/>
          </a:xfrm>
        </p:spPr>
        <p:txBody>
          <a:bodyPr/>
          <a:lstStyle/>
          <a:p>
            <a:r>
              <a:rPr lang="en-US"/>
              <a:t>Click to edit</a:t>
            </a:r>
          </a:p>
        </p:txBody>
      </p:sp>
      <p:sp>
        <p:nvSpPr>
          <p:cNvPr id="3" name="Content Placeholder 2"/>
          <p:cNvSpPr>
            <a:spLocks noGrp="1"/>
          </p:cNvSpPr>
          <p:nvPr>
            <p:ph sz="half" idx="1"/>
          </p:nvPr>
        </p:nvSpPr>
        <p:spPr>
          <a:xfrm>
            <a:off x="838200" y="1672029"/>
            <a:ext cx="5181600" cy="45049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72029"/>
            <a:ext cx="5181600" cy="4504934"/>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025398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4379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467704"/>
            <a:ext cx="5157787" cy="35598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43792"/>
            <a:ext cx="5183188" cy="823912"/>
          </a:xfrm>
        </p:spPr>
        <p:txBody>
          <a:bodyPr anchor="b"/>
          <a:lstStyle>
            <a:lvl1pPr marL="0" indent="0">
              <a:buNone/>
              <a:defRPr sz="2400" b="1">
                <a:solidFill>
                  <a:srgbClr val="06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67704"/>
            <a:ext cx="5183188" cy="3559871"/>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D479D-D175-4AC6-B1CF-2F1159BFB2EF}"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9241B-F1BA-41D4-8DBA-1AE471FD398F}" type="slidenum">
              <a:rPr lang="en-US" smtClean="0"/>
              <a:t>‹#›</a:t>
            </a:fld>
            <a:endParaRPr lang="en-US"/>
          </a:p>
        </p:txBody>
      </p:sp>
      <p:sp>
        <p:nvSpPr>
          <p:cNvPr id="10" name="Title 1"/>
          <p:cNvSpPr>
            <a:spLocks noGrp="1"/>
          </p:cNvSpPr>
          <p:nvPr>
            <p:ph type="title"/>
          </p:nvPr>
        </p:nvSpPr>
        <p:spPr>
          <a:xfrm>
            <a:off x="838200" y="318229"/>
            <a:ext cx="8574832" cy="1325563"/>
          </a:xfrm>
        </p:spPr>
        <p:txBody>
          <a:bodyPr/>
          <a:lstStyle/>
          <a:p>
            <a:r>
              <a:rPr lang="en-US"/>
              <a:t>Click to edit</a:t>
            </a:r>
          </a:p>
        </p:txBody>
      </p:sp>
    </p:spTree>
    <p:extLst>
      <p:ext uri="{BB962C8B-B14F-4D97-AF65-F5344CB8AC3E}">
        <p14:creationId xmlns:p14="http://schemas.microsoft.com/office/powerpoint/2010/main" val="37767506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9_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46465"/>
            <a:ext cx="10515600" cy="1325563"/>
          </a:xfrm>
        </p:spPr>
        <p:txBody>
          <a:bodyPr/>
          <a:lstStyle/>
          <a:p>
            <a:r>
              <a:rPr lang="en-US"/>
              <a:t>Click to edit</a:t>
            </a:r>
          </a:p>
        </p:txBody>
      </p:sp>
      <p:sp>
        <p:nvSpPr>
          <p:cNvPr id="3" name="Content Placeholder 2"/>
          <p:cNvSpPr>
            <a:spLocks noGrp="1"/>
          </p:cNvSpPr>
          <p:nvPr>
            <p:ph sz="half" idx="1"/>
          </p:nvPr>
        </p:nvSpPr>
        <p:spPr>
          <a:xfrm>
            <a:off x="838200" y="1672029"/>
            <a:ext cx="5181600" cy="45049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72029"/>
            <a:ext cx="5181600" cy="4504934"/>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8307879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10_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46465"/>
            <a:ext cx="10515600" cy="1325563"/>
          </a:xfrm>
        </p:spPr>
        <p:txBody>
          <a:bodyPr/>
          <a:lstStyle/>
          <a:p>
            <a:r>
              <a:rPr lang="en-US"/>
              <a:t>Click to edit</a:t>
            </a:r>
          </a:p>
        </p:txBody>
      </p:sp>
      <p:sp>
        <p:nvSpPr>
          <p:cNvPr id="3" name="Content Placeholder 2"/>
          <p:cNvSpPr>
            <a:spLocks noGrp="1"/>
          </p:cNvSpPr>
          <p:nvPr>
            <p:ph sz="half" idx="1"/>
          </p:nvPr>
        </p:nvSpPr>
        <p:spPr>
          <a:xfrm>
            <a:off x="838200" y="1672029"/>
            <a:ext cx="5181600" cy="45049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72029"/>
            <a:ext cx="5181600" cy="4504934"/>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217439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46465"/>
            <a:ext cx="10515600" cy="1325563"/>
          </a:xfrm>
        </p:spPr>
        <p:txBody>
          <a:bodyPr/>
          <a:lstStyle/>
          <a:p>
            <a:r>
              <a:rPr lang="en-US"/>
              <a:t>Click to edit</a:t>
            </a:r>
          </a:p>
        </p:txBody>
      </p:sp>
      <p:sp>
        <p:nvSpPr>
          <p:cNvPr id="3" name="Content Placeholder 2"/>
          <p:cNvSpPr>
            <a:spLocks noGrp="1"/>
          </p:cNvSpPr>
          <p:nvPr>
            <p:ph sz="half" idx="1"/>
          </p:nvPr>
        </p:nvSpPr>
        <p:spPr>
          <a:xfrm>
            <a:off x="838200" y="1672029"/>
            <a:ext cx="5181600" cy="45049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72029"/>
            <a:ext cx="5181600" cy="4504934"/>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4178892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43792"/>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467704"/>
            <a:ext cx="5157787" cy="35598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43792"/>
            <a:ext cx="5183188" cy="823912"/>
          </a:xfrm>
        </p:spPr>
        <p:txBody>
          <a:bodyPr anchor="b"/>
          <a:lstStyle>
            <a:lvl1pPr marL="0" indent="0">
              <a:buNone/>
              <a:defRPr sz="2400" b="1">
                <a:solidFill>
                  <a:srgbClr val="06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67704"/>
            <a:ext cx="5183188" cy="3559871"/>
          </a:xfrm>
        </p:spPr>
        <p:txBody>
          <a:bodyPr/>
          <a:lstStyle>
            <a:lvl1pPr marL="228600" indent="-228600">
              <a:buFontTx/>
              <a:buBlip>
                <a:blip r:embed="rId3"/>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D479D-D175-4AC6-B1CF-2F1159BFB2EF}"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9241B-F1BA-41D4-8DBA-1AE471FD398F}" type="slidenum">
              <a:rPr lang="en-US" smtClean="0"/>
              <a:t>‹#›</a:t>
            </a:fld>
            <a:endParaRPr lang="en-US"/>
          </a:p>
        </p:txBody>
      </p:sp>
      <p:sp>
        <p:nvSpPr>
          <p:cNvPr id="10" name="Title 1"/>
          <p:cNvSpPr>
            <a:spLocks noGrp="1"/>
          </p:cNvSpPr>
          <p:nvPr>
            <p:ph type="title"/>
          </p:nvPr>
        </p:nvSpPr>
        <p:spPr>
          <a:xfrm>
            <a:off x="838200" y="318229"/>
            <a:ext cx="8574832" cy="1325563"/>
          </a:xfrm>
        </p:spPr>
        <p:txBody>
          <a:bodyPr/>
          <a:lstStyle/>
          <a:p>
            <a:r>
              <a:rPr lang="en-US"/>
              <a:t>Click to edit</a:t>
            </a:r>
          </a:p>
        </p:txBody>
      </p:sp>
    </p:spTree>
    <p:extLst>
      <p:ext uri="{BB962C8B-B14F-4D97-AF65-F5344CB8AC3E}">
        <p14:creationId xmlns:p14="http://schemas.microsoft.com/office/powerpoint/2010/main" val="4623160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a:t>
            </a:r>
          </a:p>
        </p:txBody>
      </p:sp>
      <p:sp>
        <p:nvSpPr>
          <p:cNvPr id="3" name="Date Placeholder 2"/>
          <p:cNvSpPr>
            <a:spLocks noGrp="1"/>
          </p:cNvSpPr>
          <p:nvPr>
            <p:ph type="dt" sz="half" idx="10"/>
          </p:nvPr>
        </p:nvSpPr>
        <p:spPr/>
        <p:txBody>
          <a:bodyPr/>
          <a:lstStyle/>
          <a:p>
            <a:fld id="{003D479D-D175-4AC6-B1CF-2F1159BFB2EF}" type="datetimeFigureOut">
              <a:rPr lang="en-US" smtClean="0"/>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7279423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03D479D-D175-4AC6-B1CF-2F1159BFB2EF}" type="datetimeFigureOut">
              <a:rPr lang="en-US" smtClean="0"/>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A9241B-F1BA-41D4-8DBA-1AE471FD398F}" type="slidenum">
              <a:rPr lang="en-US" smtClean="0"/>
              <a:t>‹#›</a:t>
            </a:fld>
            <a:endParaRPr lang="en-US"/>
          </a:p>
        </p:txBody>
      </p:sp>
      <p:sp>
        <p:nvSpPr>
          <p:cNvPr id="6" name="Title 1">
            <a:extLst>
              <a:ext uri="{FF2B5EF4-FFF2-40B4-BE49-F238E27FC236}">
                <a16:creationId xmlns:a16="http://schemas.microsoft.com/office/drawing/2014/main" id="{95BFA9AC-D6C8-407B-9225-C03C69A7D4F1}"/>
              </a:ext>
            </a:extLst>
          </p:cNvPr>
          <p:cNvSpPr>
            <a:spLocks noGrp="1"/>
          </p:cNvSpPr>
          <p:nvPr>
            <p:ph type="title"/>
          </p:nvPr>
        </p:nvSpPr>
        <p:spPr>
          <a:xfrm>
            <a:off x="838200" y="18256"/>
            <a:ext cx="10515600" cy="1325563"/>
          </a:xfrm>
        </p:spPr>
        <p:txBody>
          <a:bodyPr/>
          <a:lstStyle>
            <a:lvl1pPr>
              <a:defRPr>
                <a:solidFill>
                  <a:schemeClr val="bg1"/>
                </a:solidFill>
              </a:defRPr>
            </a:lvl1pPr>
          </a:lstStyle>
          <a:p>
            <a:r>
              <a:rPr lang="en-US"/>
              <a:t>Click to edit</a:t>
            </a:r>
          </a:p>
        </p:txBody>
      </p:sp>
    </p:spTree>
    <p:extLst>
      <p:ext uri="{BB962C8B-B14F-4D97-AF65-F5344CB8AC3E}">
        <p14:creationId xmlns:p14="http://schemas.microsoft.com/office/powerpoint/2010/main" val="3599621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lstStyle/>
          <a:p>
            <a:r>
              <a:rPr lang="en-US"/>
              <a:t>Click to edit</a:t>
            </a:r>
          </a:p>
        </p:txBody>
      </p:sp>
      <p:sp>
        <p:nvSpPr>
          <p:cNvPr id="3" name="Content Placeholder 2"/>
          <p:cNvSpPr>
            <a:spLocks noGrp="1"/>
          </p:cNvSpPr>
          <p:nvPr>
            <p:ph idx="1"/>
          </p:nvPr>
        </p:nvSpPr>
        <p:spPr>
          <a:xfrm>
            <a:off x="5952931" y="2444619"/>
            <a:ext cx="5400869" cy="29764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11/29/2023</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669753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6"/>
            <a:ext cx="10515600" cy="1325563"/>
          </a:xfrm>
        </p:spPr>
        <p:txBody>
          <a:bodyPr/>
          <a:lstStyle>
            <a:lvl1pPr>
              <a:defRPr>
                <a:solidFill>
                  <a:schemeClr val="bg1"/>
                </a:solidFill>
              </a:defRPr>
            </a:lvl1pPr>
          </a:lstStyle>
          <a:p>
            <a:r>
              <a:rPr lang="en-US"/>
              <a:t>Click to edit</a:t>
            </a:r>
          </a:p>
        </p:txBody>
      </p:sp>
      <p:sp>
        <p:nvSpPr>
          <p:cNvPr id="3" name="Content Placeholder 2"/>
          <p:cNvSpPr>
            <a:spLocks noGrp="1"/>
          </p:cNvSpPr>
          <p:nvPr>
            <p:ph sz="half" idx="1"/>
          </p:nvPr>
        </p:nvSpPr>
        <p:spPr>
          <a:xfrm>
            <a:off x="838200" y="1474237"/>
            <a:ext cx="5181600" cy="4702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74237"/>
            <a:ext cx="5181600" cy="4702725"/>
          </a:xfrm>
        </p:spPr>
        <p:txBody>
          <a:bodyPr/>
          <a:lstStyle>
            <a:lvl1pPr marL="228600" indent="-228600">
              <a:buFontTx/>
              <a:buBlip>
                <a:blip r:embed="rId2"/>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3D479D-D175-4AC6-B1CF-2F1159BFB2EF}"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9174021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343819"/>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258008"/>
            <a:ext cx="5157787" cy="37695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43819"/>
            <a:ext cx="5183188" cy="823912"/>
          </a:xfrm>
        </p:spPr>
        <p:txBody>
          <a:bodyPr anchor="b"/>
          <a:lstStyle>
            <a:lvl1pPr marL="0" indent="0">
              <a:buNone/>
              <a:defRPr sz="2400" b="1">
                <a:solidFill>
                  <a:srgbClr val="0620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258008"/>
            <a:ext cx="5183188" cy="3769567"/>
          </a:xfrm>
        </p:spPr>
        <p:txBody>
          <a:bodyPr/>
          <a:lstStyle>
            <a:lvl1pPr marL="228600" indent="-228600">
              <a:buFontTx/>
              <a:buBlip>
                <a:blip r:embed="rId2"/>
              </a:buBlip>
              <a:defRPr>
                <a:solidFill>
                  <a:srgbClr val="06205C"/>
                </a:solidFill>
              </a:defRPr>
            </a:lvl1pPr>
            <a:lvl2pPr>
              <a:defRPr>
                <a:solidFill>
                  <a:srgbClr val="06205C"/>
                </a:solidFill>
              </a:defRPr>
            </a:lvl2pPr>
            <a:lvl3pPr>
              <a:defRPr>
                <a:solidFill>
                  <a:srgbClr val="06205C"/>
                </a:solidFill>
              </a:defRPr>
            </a:lvl3pPr>
            <a:lvl4pPr>
              <a:defRPr>
                <a:solidFill>
                  <a:srgbClr val="06205C"/>
                </a:solidFill>
              </a:defRPr>
            </a:lvl4pPr>
            <a:lvl5pPr>
              <a:defRPr>
                <a:solidFill>
                  <a:srgbClr val="06205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3D479D-D175-4AC6-B1CF-2F1159BFB2EF}"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A9241B-F1BA-41D4-8DBA-1AE471FD398F}" type="slidenum">
              <a:rPr lang="en-US" smtClean="0"/>
              <a:t>‹#›</a:t>
            </a:fld>
            <a:endParaRPr lang="en-US"/>
          </a:p>
        </p:txBody>
      </p:sp>
      <p:sp>
        <p:nvSpPr>
          <p:cNvPr id="11" name="Title 1">
            <a:extLst>
              <a:ext uri="{FF2B5EF4-FFF2-40B4-BE49-F238E27FC236}">
                <a16:creationId xmlns:a16="http://schemas.microsoft.com/office/drawing/2014/main" id="{7CD782D4-EF71-4EE1-9B43-0EEC8F5C27DD}"/>
              </a:ext>
            </a:extLst>
          </p:cNvPr>
          <p:cNvSpPr>
            <a:spLocks noGrp="1"/>
          </p:cNvSpPr>
          <p:nvPr>
            <p:ph type="title"/>
          </p:nvPr>
        </p:nvSpPr>
        <p:spPr>
          <a:xfrm>
            <a:off x="838200" y="18256"/>
            <a:ext cx="10515600" cy="1325563"/>
          </a:xfrm>
        </p:spPr>
        <p:txBody>
          <a:bodyPr/>
          <a:lstStyle>
            <a:lvl1pPr>
              <a:defRPr>
                <a:solidFill>
                  <a:schemeClr val="bg1"/>
                </a:solidFill>
              </a:defRPr>
            </a:lvl1pPr>
          </a:lstStyle>
          <a:p>
            <a:r>
              <a:rPr lang="en-US"/>
              <a:t>Click to edit</a:t>
            </a:r>
          </a:p>
        </p:txBody>
      </p:sp>
    </p:spTree>
    <p:extLst>
      <p:ext uri="{BB962C8B-B14F-4D97-AF65-F5344CB8AC3E}">
        <p14:creationId xmlns:p14="http://schemas.microsoft.com/office/powerpoint/2010/main" val="11853576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2745051"/>
            <a:ext cx="6172200" cy="273202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745051"/>
            <a:ext cx="3932237" cy="273722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3D479D-D175-4AC6-B1CF-2F1159BFB2EF}"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
        <p:nvSpPr>
          <p:cNvPr id="8" name="Title 1"/>
          <p:cNvSpPr>
            <a:spLocks noGrp="1"/>
          </p:cNvSpPr>
          <p:nvPr>
            <p:ph type="title"/>
          </p:nvPr>
        </p:nvSpPr>
        <p:spPr>
          <a:xfrm>
            <a:off x="838200" y="1326178"/>
            <a:ext cx="6178420" cy="1325563"/>
          </a:xfrm>
        </p:spPr>
        <p:txBody>
          <a:bodyPr/>
          <a:lstStyle/>
          <a:p>
            <a:r>
              <a:rPr lang="en-US"/>
              <a:t>Click to edit</a:t>
            </a:r>
          </a:p>
        </p:txBody>
      </p:sp>
    </p:spTree>
    <p:extLst>
      <p:ext uri="{BB962C8B-B14F-4D97-AF65-F5344CB8AC3E}">
        <p14:creationId xmlns:p14="http://schemas.microsoft.com/office/powerpoint/2010/main" val="33915008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588406"/>
            <a:ext cx="6172200" cy="388866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586204"/>
            <a:ext cx="3932237" cy="389606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3D479D-D175-4AC6-B1CF-2F1159BFB2EF}"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
        <p:nvSpPr>
          <p:cNvPr id="9" name="Title 1">
            <a:extLst>
              <a:ext uri="{FF2B5EF4-FFF2-40B4-BE49-F238E27FC236}">
                <a16:creationId xmlns:a16="http://schemas.microsoft.com/office/drawing/2014/main" id="{3616210E-0752-4396-8043-99E62F07BD69}"/>
              </a:ext>
            </a:extLst>
          </p:cNvPr>
          <p:cNvSpPr>
            <a:spLocks noGrp="1"/>
          </p:cNvSpPr>
          <p:nvPr>
            <p:ph type="title"/>
          </p:nvPr>
        </p:nvSpPr>
        <p:spPr>
          <a:xfrm>
            <a:off x="838200" y="18256"/>
            <a:ext cx="10515600" cy="1325563"/>
          </a:xfrm>
        </p:spPr>
        <p:txBody>
          <a:bodyPr/>
          <a:lstStyle>
            <a:lvl1pPr>
              <a:defRPr>
                <a:solidFill>
                  <a:schemeClr val="bg1"/>
                </a:solidFill>
              </a:defRPr>
            </a:lvl1pPr>
          </a:lstStyle>
          <a:p>
            <a:r>
              <a:rPr lang="en-US"/>
              <a:t>Click to edit</a:t>
            </a:r>
          </a:p>
        </p:txBody>
      </p:sp>
    </p:spTree>
    <p:extLst>
      <p:ext uri="{BB962C8B-B14F-4D97-AF65-F5344CB8AC3E}">
        <p14:creationId xmlns:p14="http://schemas.microsoft.com/office/powerpoint/2010/main" val="3630771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539551"/>
            <a:ext cx="6172200" cy="38119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1537470"/>
            <a:ext cx="3932237" cy="38192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3D479D-D175-4AC6-B1CF-2F1159BFB2EF}"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A9241B-F1BA-41D4-8DBA-1AE471FD398F}" type="slidenum">
              <a:rPr lang="en-US" smtClean="0"/>
              <a:t>‹#›</a:t>
            </a:fld>
            <a:endParaRPr lang="en-US"/>
          </a:p>
        </p:txBody>
      </p:sp>
      <p:sp>
        <p:nvSpPr>
          <p:cNvPr id="9" name="Title 1">
            <a:extLst>
              <a:ext uri="{FF2B5EF4-FFF2-40B4-BE49-F238E27FC236}">
                <a16:creationId xmlns:a16="http://schemas.microsoft.com/office/drawing/2014/main" id="{E97E9AC2-9742-4337-9102-32D5F6DCBAE0}"/>
              </a:ext>
            </a:extLst>
          </p:cNvPr>
          <p:cNvSpPr>
            <a:spLocks noGrp="1"/>
          </p:cNvSpPr>
          <p:nvPr>
            <p:ph type="title"/>
          </p:nvPr>
        </p:nvSpPr>
        <p:spPr>
          <a:xfrm>
            <a:off x="838200" y="18256"/>
            <a:ext cx="10515600" cy="1325563"/>
          </a:xfrm>
        </p:spPr>
        <p:txBody>
          <a:bodyPr/>
          <a:lstStyle>
            <a:lvl1pPr>
              <a:defRPr>
                <a:solidFill>
                  <a:schemeClr val="bg1"/>
                </a:solidFill>
              </a:defRPr>
            </a:lvl1pPr>
          </a:lstStyle>
          <a:p>
            <a:r>
              <a:rPr lang="en-US"/>
              <a:t>Click to edit</a:t>
            </a:r>
          </a:p>
        </p:txBody>
      </p:sp>
    </p:spTree>
    <p:extLst>
      <p:ext uri="{BB962C8B-B14F-4D97-AF65-F5344CB8AC3E}">
        <p14:creationId xmlns:p14="http://schemas.microsoft.com/office/powerpoint/2010/main" val="8766167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D479D-D175-4AC6-B1CF-2F1159BFB2EF}" type="datetimeFigureOut">
              <a:rPr lang="en-US" smtClean="0"/>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4007169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D479D-D175-4AC6-B1CF-2F1159BFB2EF}" type="datetimeFigureOut">
              <a:rPr lang="en-US" smtClean="0"/>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34850905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1353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D479D-D175-4AC6-B1CF-2F1159BFB2EF}" type="datetimeFigureOut">
              <a:rPr lang="en-US" smtClean="0"/>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7574089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D479D-D175-4AC6-B1CF-2F1159BFB2EF}" type="datetimeFigureOut">
              <a:rPr lang="en-US" smtClean="0"/>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A9241B-F1BA-41D4-8DBA-1AE471FD398F}" type="slidenum">
              <a:rPr lang="en-US" smtClean="0"/>
              <a:t>‹#›</a:t>
            </a:fld>
            <a:endParaRPr lang="en-US"/>
          </a:p>
        </p:txBody>
      </p:sp>
      <p:sp>
        <p:nvSpPr>
          <p:cNvPr id="5" name="Title 1"/>
          <p:cNvSpPr>
            <a:spLocks noGrp="1"/>
          </p:cNvSpPr>
          <p:nvPr>
            <p:ph type="title" hasCustomPrompt="1"/>
          </p:nvPr>
        </p:nvSpPr>
        <p:spPr>
          <a:xfrm>
            <a:off x="838200" y="2411962"/>
            <a:ext cx="10515600" cy="1017038"/>
          </a:xfrm>
        </p:spPr>
        <p:txBody>
          <a:bodyPr anchor="b"/>
          <a:lstStyle>
            <a:lvl1pPr algn="ctr">
              <a:defRPr sz="6000">
                <a:solidFill>
                  <a:schemeClr val="bg1"/>
                </a:solidFill>
              </a:defRPr>
            </a:lvl1pPr>
          </a:lstStyle>
          <a:p>
            <a:r>
              <a:rPr lang="en-US"/>
              <a:t>Thank You</a:t>
            </a:r>
          </a:p>
        </p:txBody>
      </p:sp>
      <p:sp>
        <p:nvSpPr>
          <p:cNvPr id="6" name="Text Placeholder 2"/>
          <p:cNvSpPr>
            <a:spLocks noGrp="1"/>
          </p:cNvSpPr>
          <p:nvPr>
            <p:ph type="body" idx="1"/>
          </p:nvPr>
        </p:nvSpPr>
        <p:spPr>
          <a:xfrm>
            <a:off x="838200" y="3669133"/>
            <a:ext cx="10509250" cy="76511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59557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lstStyle/>
          <a:p>
            <a:r>
              <a:rPr lang="en-US"/>
              <a:t>Click to edit</a:t>
            </a:r>
          </a:p>
        </p:txBody>
      </p:sp>
      <p:sp>
        <p:nvSpPr>
          <p:cNvPr id="3" name="Content Placeholder 2"/>
          <p:cNvSpPr>
            <a:spLocks noGrp="1"/>
          </p:cNvSpPr>
          <p:nvPr>
            <p:ph idx="1"/>
          </p:nvPr>
        </p:nvSpPr>
        <p:spPr>
          <a:xfrm>
            <a:off x="5952931" y="2444619"/>
            <a:ext cx="5400869" cy="29764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11/29/2023</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40217220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cSld name="Quote with Caption">
    <p:spTree>
      <p:nvGrpSpPr>
        <p:cNvPr id="1" name=""/>
        <p:cNvGrpSpPr/>
        <p:nvPr/>
      </p:nvGrpSpPr>
      <p:grpSpPr>
        <a:xfrm>
          <a:off x="0" y="0"/>
          <a:ext cx="0" cy="0"/>
          <a:chOff x="0" y="0"/>
          <a:chExt cx="0" cy="0"/>
        </a:xfrm>
      </p:grpSpPr>
      <p:grpSp>
        <p:nvGrpSpPr>
          <p:cNvPr id="3" name="Group 2"/>
          <p:cNvGrpSpPr/>
          <p:nvPr/>
        </p:nvGrpSpPr>
        <p:grpSpPr>
          <a:xfrm>
            <a:off x="-2117" y="0"/>
            <a:ext cx="12194117" cy="6860798"/>
            <a:chOff x="-1588" y="0"/>
            <a:chExt cx="9145588" cy="6860798"/>
          </a:xfrm>
        </p:grpSpPr>
        <p:sp>
          <p:nvSpPr>
            <p:cNvPr id="13" name="Rectangle 12"/>
            <p:cNvSpPr/>
            <p:nvPr/>
          </p:nvSpPr>
          <p:spPr>
            <a:xfrm>
              <a:off x="0" y="0"/>
              <a:ext cx="9118832"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1504082" y="927102"/>
            <a:ext cx="8213847" cy="2882179"/>
          </a:xfrm>
        </p:spPr>
        <p:txBody>
          <a:bodyPr anchor="ct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849706" y="3809281"/>
            <a:ext cx="7528191"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
          </p:nvPr>
        </p:nvSpPr>
        <p:spPr>
          <a:xfrm>
            <a:off x="1155255" y="5000819"/>
            <a:ext cx="8458231"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a:xfrm>
            <a:off x="10099259" y="6365501"/>
            <a:ext cx="1320799" cy="228659"/>
          </a:xfrm>
          <a:prstGeom prst="rect">
            <a:avLst/>
          </a:prstGeom>
        </p:spPr>
        <p:txBody>
          <a:bodyPr/>
          <a:lstStyle/>
          <a:p>
            <a:fld id="{E4D16131-CC47-4F96-9527-FC235BAF6BE2}" type="datetimeFigureOut">
              <a:rPr lang="en-US" smtClean="0">
                <a:solidFill>
                  <a:srgbClr val="1CADE4"/>
                </a:solidFill>
              </a:rPr>
              <a:pPr/>
              <a:t>11/29/2023</a:t>
            </a:fld>
            <a:endParaRPr lang="en-US">
              <a:solidFill>
                <a:srgbClr val="1CADE4"/>
              </a:solidFill>
            </a:endParaRPr>
          </a:p>
        </p:txBody>
      </p:sp>
      <p:sp>
        <p:nvSpPr>
          <p:cNvPr id="5" name="Footer Placeholder 4"/>
          <p:cNvSpPr>
            <a:spLocks noGrp="1"/>
          </p:cNvSpPr>
          <p:nvPr>
            <p:ph type="ftr" sz="quarter" idx="11"/>
          </p:nvPr>
        </p:nvSpPr>
        <p:spPr>
          <a:xfrm>
            <a:off x="787793" y="6365497"/>
            <a:ext cx="5146393" cy="228660"/>
          </a:xfrm>
          <a:prstGeom prst="rect">
            <a:avLst/>
          </a:prstGeom>
        </p:spPr>
        <p:txBody>
          <a:bodyPr/>
          <a:lstStyle/>
          <a:p>
            <a:endParaRPr lang="en-US">
              <a:solidFill>
                <a:srgbClr val="1CADE4"/>
              </a:solidFill>
            </a:endParaRPr>
          </a:p>
        </p:txBody>
      </p:sp>
    </p:spTree>
    <p:extLst>
      <p:ext uri="{BB962C8B-B14F-4D97-AF65-F5344CB8AC3E}">
        <p14:creationId xmlns:p14="http://schemas.microsoft.com/office/powerpoint/2010/main" val="36484884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7F2C5-BD48-77CD-AB4E-6CBF9D9C5D77}"/>
              </a:ext>
            </a:extLst>
          </p:cNvPr>
          <p:cNvSpPr>
            <a:spLocks noGrp="1"/>
          </p:cNvSpPr>
          <p:nvPr>
            <p:ph type="title"/>
          </p:nvPr>
        </p:nvSpPr>
        <p:spPr>
          <a:xfrm>
            <a:off x="2317866" y="0"/>
            <a:ext cx="8496992" cy="1325563"/>
          </a:xfrm>
        </p:spPr>
        <p:txBody>
          <a:bodyPr/>
          <a:lstStyle/>
          <a:p>
            <a:r>
              <a:rPr lang="en-US"/>
              <a:t>Click to edit Master title style</a:t>
            </a:r>
          </a:p>
        </p:txBody>
      </p:sp>
      <p:pic>
        <p:nvPicPr>
          <p:cNvPr id="9" name="Picture 8">
            <a:extLst>
              <a:ext uri="{FF2B5EF4-FFF2-40B4-BE49-F238E27FC236}">
                <a16:creationId xmlns:a16="http://schemas.microsoft.com/office/drawing/2014/main" id="{79FB2422-254D-4640-52AE-B2333F04CC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23865" cy="1438102"/>
          </a:xfrm>
          <a:prstGeom prst="rect">
            <a:avLst/>
          </a:prstGeom>
        </p:spPr>
      </p:pic>
    </p:spTree>
    <p:extLst>
      <p:ext uri="{BB962C8B-B14F-4D97-AF65-F5344CB8AC3E}">
        <p14:creationId xmlns:p14="http://schemas.microsoft.com/office/powerpoint/2010/main" val="21009776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3 Photos">
    <p:bg>
      <p:bgPr>
        <a:solidFill>
          <a:srgbClr val="37463B"/>
        </a:solidFill>
        <a:effectLst/>
      </p:bgPr>
    </p:bg>
    <p:spTree>
      <p:nvGrpSpPr>
        <p:cNvPr id="1" name=""/>
        <p:cNvGrpSpPr/>
        <p:nvPr/>
      </p:nvGrpSpPr>
      <p:grpSpPr>
        <a:xfrm>
          <a:off x="0" y="0"/>
          <a:ext cx="0" cy="0"/>
          <a:chOff x="0" y="0"/>
          <a:chExt cx="0" cy="0"/>
        </a:xfrm>
      </p:grpSpPr>
      <p:pic>
        <p:nvPicPr>
          <p:cNvPr id="4" name="Picture Placeholder 25" descr="A close up of a coral&#10;&#10;Description automatically generated">
            <a:extLst>
              <a:ext uri="{FF2B5EF4-FFF2-40B4-BE49-F238E27FC236}">
                <a16:creationId xmlns:a16="http://schemas.microsoft.com/office/drawing/2014/main" id="{4B0ACBD7-EFB6-4100-A022-0B9A0A88CBEA}"/>
              </a:ext>
            </a:extLst>
          </p:cNvPr>
          <p:cNvPicPr>
            <a:picLocks noChangeAspect="1"/>
          </p:cNvPicPr>
          <p:nvPr userDrawn="1"/>
        </p:nvPicPr>
        <p:blipFill rotWithShape="1">
          <a:blip r:embed="rId2" cstate="email">
            <a:duotone>
              <a:prstClr val="black"/>
              <a:schemeClr val="tx2">
                <a:tint val="45000"/>
                <a:satMod val="400000"/>
              </a:schemeClr>
            </a:duotone>
            <a:alphaModFix amt="5000"/>
            <a:extLst>
              <a:ext uri="{28A0092B-C50C-407E-A947-70E740481C1C}">
                <a14:useLocalDpi xmlns:a14="http://schemas.microsoft.com/office/drawing/2010/main"/>
              </a:ext>
            </a:extLst>
          </a:blip>
          <a:srcRect/>
          <a:stretch/>
        </p:blipFill>
        <p:spPr>
          <a:xfrm>
            <a:off x="-151534" y="0"/>
            <a:ext cx="12302836" cy="6858000"/>
          </a:xfrm>
          <a:prstGeom prst="rect">
            <a:avLst/>
          </a:prstGeom>
        </p:spPr>
      </p:pic>
      <p:sp>
        <p:nvSpPr>
          <p:cNvPr id="15" name="Rectangle 14">
            <a:extLst>
              <a:ext uri="{FF2B5EF4-FFF2-40B4-BE49-F238E27FC236}">
                <a16:creationId xmlns:a16="http://schemas.microsoft.com/office/drawing/2014/main" id="{49D52662-2F87-470B-A022-E4CA89559661}"/>
              </a:ext>
            </a:extLst>
          </p:cNvPr>
          <p:cNvSpPr/>
          <p:nvPr userDrawn="1"/>
        </p:nvSpPr>
        <p:spPr>
          <a:xfrm>
            <a:off x="285565" y="285567"/>
            <a:ext cx="11620870" cy="6286867"/>
          </a:xfrm>
          <a:prstGeom prst="rect">
            <a:avLst/>
          </a:prstGeom>
          <a:no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16" name="Title 4">
            <a:extLst>
              <a:ext uri="{FF2B5EF4-FFF2-40B4-BE49-F238E27FC236}">
                <a16:creationId xmlns:a16="http://schemas.microsoft.com/office/drawing/2014/main" id="{F5B8733E-1A4B-4690-A8B5-6D6D024ED01F}"/>
              </a:ext>
            </a:extLst>
          </p:cNvPr>
          <p:cNvSpPr>
            <a:spLocks noGrp="1"/>
          </p:cNvSpPr>
          <p:nvPr>
            <p:ph type="title" hasCustomPrompt="1"/>
          </p:nvPr>
        </p:nvSpPr>
        <p:spPr>
          <a:xfrm>
            <a:off x="783771" y="437907"/>
            <a:ext cx="10540721" cy="592890"/>
          </a:xfrm>
        </p:spPr>
        <p:txBody>
          <a:bodyPr vert="horz" lIns="0" tIns="0" rIns="0" bIns="0" rtlCol="0">
            <a:noAutofit/>
          </a:bodyPr>
          <a:lstStyle>
            <a:lvl1pPr>
              <a:defRPr lang="en-US" sz="4000" cap="all" baseline="0">
                <a:solidFill>
                  <a:schemeClr val="accent3">
                    <a:lumMod val="20000"/>
                    <a:lumOff val="80000"/>
                  </a:schemeClr>
                </a:solidFill>
                <a:latin typeface="+mj-lt"/>
                <a:ea typeface="+mn-ea"/>
                <a:cs typeface="+mn-cs"/>
              </a:defRPr>
            </a:lvl1pPr>
          </a:lstStyle>
          <a:p>
            <a:pPr marL="228591" lvl="0" indent="-228591">
              <a:spcBef>
                <a:spcPts val="1000"/>
              </a:spcBef>
              <a:buFontTx/>
            </a:pPr>
            <a:r>
              <a:rPr lang="en-US" dirty="0"/>
              <a:t>title</a:t>
            </a:r>
          </a:p>
        </p:txBody>
      </p:sp>
      <p:sp>
        <p:nvSpPr>
          <p:cNvPr id="17" name="Rectangle 16">
            <a:extLst>
              <a:ext uri="{FF2B5EF4-FFF2-40B4-BE49-F238E27FC236}">
                <a16:creationId xmlns:a16="http://schemas.microsoft.com/office/drawing/2014/main" id="{22A32276-6020-4A04-9368-BBABF42AEE0E}"/>
              </a:ext>
            </a:extLst>
          </p:cNvPr>
          <p:cNvSpPr/>
          <p:nvPr userDrawn="1"/>
        </p:nvSpPr>
        <p:spPr>
          <a:xfrm>
            <a:off x="285565" y="285567"/>
            <a:ext cx="11620870" cy="1191542"/>
          </a:xfrm>
          <a:prstGeom prst="rect">
            <a:avLst/>
          </a:prstGeom>
          <a:no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18" name="Content Placeholder 7">
            <a:extLst>
              <a:ext uri="{FF2B5EF4-FFF2-40B4-BE49-F238E27FC236}">
                <a16:creationId xmlns:a16="http://schemas.microsoft.com/office/drawing/2014/main" id="{75C055ED-2485-4623-82A6-5BF3B1C6D2B5}"/>
              </a:ext>
            </a:extLst>
          </p:cNvPr>
          <p:cNvSpPr>
            <a:spLocks noGrp="1"/>
          </p:cNvSpPr>
          <p:nvPr>
            <p:ph sz="quarter" idx="16"/>
          </p:nvPr>
        </p:nvSpPr>
        <p:spPr>
          <a:xfrm>
            <a:off x="633414" y="1627188"/>
            <a:ext cx="10925174" cy="47133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47567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8680EB-BA43-4678-8D01-7069FF4ECC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1999" cy="6857999"/>
          </a:xfrm>
          <a:prstGeom prst="rect">
            <a:avLst/>
          </a:prstGeom>
        </p:spPr>
      </p:pic>
      <p:sp>
        <p:nvSpPr>
          <p:cNvPr id="2" name="Title 1"/>
          <p:cNvSpPr>
            <a:spLocks noGrp="1"/>
          </p:cNvSpPr>
          <p:nvPr>
            <p:ph type="title"/>
          </p:nvPr>
        </p:nvSpPr>
        <p:spPr>
          <a:xfrm>
            <a:off x="838200" y="681038"/>
            <a:ext cx="10515600" cy="1009651"/>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black background with a black square&#10;&#10;Description automatically generated">
            <a:extLst>
              <a:ext uri="{FF2B5EF4-FFF2-40B4-BE49-F238E27FC236}">
                <a16:creationId xmlns:a16="http://schemas.microsoft.com/office/drawing/2014/main" id="{FF46410A-47A4-BA26-823E-3F79055218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5363" y="5840555"/>
            <a:ext cx="1969873" cy="588749"/>
          </a:xfrm>
          <a:prstGeom prst="rect">
            <a:avLst/>
          </a:prstGeom>
        </p:spPr>
      </p:pic>
    </p:spTree>
    <p:extLst>
      <p:ext uri="{BB962C8B-B14F-4D97-AF65-F5344CB8AC3E}">
        <p14:creationId xmlns:p14="http://schemas.microsoft.com/office/powerpoint/2010/main" val="16906525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8680EB-BA43-4678-8D01-7069FF4ECC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8"/>
          </a:xfrm>
          <a:prstGeom prst="rect">
            <a:avLst/>
          </a:prstGeom>
        </p:spPr>
      </p:pic>
      <p:sp>
        <p:nvSpPr>
          <p:cNvPr id="2" name="Title 1">
            <a:extLst>
              <a:ext uri="{FF2B5EF4-FFF2-40B4-BE49-F238E27FC236}">
                <a16:creationId xmlns:a16="http://schemas.microsoft.com/office/drawing/2014/main" id="{CE973C8C-F464-9320-4527-DFA7F6C8364A}"/>
              </a:ext>
            </a:extLst>
          </p:cNvPr>
          <p:cNvSpPr>
            <a:spLocks noGrp="1"/>
          </p:cNvSpPr>
          <p:nvPr>
            <p:ph type="title"/>
          </p:nvPr>
        </p:nvSpPr>
        <p:spPr>
          <a:xfrm>
            <a:off x="838200" y="2556390"/>
            <a:ext cx="10515600" cy="1325563"/>
          </a:xfrm>
        </p:spPr>
        <p:txBody>
          <a:bodyPr/>
          <a:lstStyle>
            <a:lvl1pPr algn="ctr">
              <a:defRPr>
                <a:solidFill>
                  <a:schemeClr val="bg1"/>
                </a:solidFill>
              </a:defRPr>
            </a:lvl1pPr>
          </a:lstStyle>
          <a:p>
            <a:r>
              <a:rPr lang="en-US" dirty="0"/>
              <a:t>Click to edit Master title style</a:t>
            </a:r>
          </a:p>
        </p:txBody>
      </p:sp>
      <p:pic>
        <p:nvPicPr>
          <p:cNvPr id="5" name="Picture 4" descr="A black and white sign with white text&#10;&#10;Description automatically generated">
            <a:extLst>
              <a:ext uri="{FF2B5EF4-FFF2-40B4-BE49-F238E27FC236}">
                <a16:creationId xmlns:a16="http://schemas.microsoft.com/office/drawing/2014/main" id="{AEB7852C-5FB4-A4B9-6919-9F76E7B4EE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5363" y="5820550"/>
            <a:ext cx="1969875" cy="588749"/>
          </a:xfrm>
          <a:prstGeom prst="rect">
            <a:avLst/>
          </a:prstGeom>
        </p:spPr>
      </p:pic>
    </p:spTree>
    <p:extLst>
      <p:ext uri="{BB962C8B-B14F-4D97-AF65-F5344CB8AC3E}">
        <p14:creationId xmlns:p14="http://schemas.microsoft.com/office/powerpoint/2010/main" val="39988388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3 Photos">
    <p:bg>
      <p:bgPr>
        <a:solidFill>
          <a:srgbClr val="37463B"/>
        </a:solidFill>
        <a:effectLst/>
      </p:bgPr>
    </p:bg>
    <p:spTree>
      <p:nvGrpSpPr>
        <p:cNvPr id="1" name=""/>
        <p:cNvGrpSpPr/>
        <p:nvPr/>
      </p:nvGrpSpPr>
      <p:grpSpPr>
        <a:xfrm>
          <a:off x="0" y="0"/>
          <a:ext cx="0" cy="0"/>
          <a:chOff x="0" y="0"/>
          <a:chExt cx="0" cy="0"/>
        </a:xfrm>
      </p:grpSpPr>
      <p:pic>
        <p:nvPicPr>
          <p:cNvPr id="4" name="Picture Placeholder 25" descr="A close up of a coral&#10;&#10;Description automatically generated">
            <a:extLst>
              <a:ext uri="{FF2B5EF4-FFF2-40B4-BE49-F238E27FC236}">
                <a16:creationId xmlns:a16="http://schemas.microsoft.com/office/drawing/2014/main" id="{4B0ACBD7-EFB6-4100-A022-0B9A0A88CBEA}"/>
              </a:ext>
            </a:extLst>
          </p:cNvPr>
          <p:cNvPicPr>
            <a:picLocks noChangeAspect="1"/>
          </p:cNvPicPr>
          <p:nvPr userDrawn="1"/>
        </p:nvPicPr>
        <p:blipFill rotWithShape="1">
          <a:blip r:embed="rId2" cstate="email">
            <a:duotone>
              <a:prstClr val="black"/>
              <a:schemeClr val="tx2">
                <a:tint val="45000"/>
                <a:satMod val="400000"/>
              </a:schemeClr>
            </a:duotone>
            <a:alphaModFix amt="5000"/>
            <a:extLst>
              <a:ext uri="{28A0092B-C50C-407E-A947-70E740481C1C}">
                <a14:useLocalDpi xmlns:a14="http://schemas.microsoft.com/office/drawing/2010/main"/>
              </a:ext>
            </a:extLst>
          </a:blip>
          <a:srcRect/>
          <a:stretch/>
        </p:blipFill>
        <p:spPr>
          <a:xfrm>
            <a:off x="-151534" y="0"/>
            <a:ext cx="12302836" cy="6858000"/>
          </a:xfrm>
          <a:prstGeom prst="rect">
            <a:avLst/>
          </a:prstGeom>
        </p:spPr>
      </p:pic>
      <p:sp>
        <p:nvSpPr>
          <p:cNvPr id="15" name="Rectangle 14">
            <a:extLst>
              <a:ext uri="{FF2B5EF4-FFF2-40B4-BE49-F238E27FC236}">
                <a16:creationId xmlns:a16="http://schemas.microsoft.com/office/drawing/2014/main" id="{49D52662-2F87-470B-A022-E4CA89559661}"/>
              </a:ext>
            </a:extLst>
          </p:cNvPr>
          <p:cNvSpPr/>
          <p:nvPr userDrawn="1"/>
        </p:nvSpPr>
        <p:spPr>
          <a:xfrm>
            <a:off x="285565" y="285567"/>
            <a:ext cx="11620870" cy="6286867"/>
          </a:xfrm>
          <a:prstGeom prst="rect">
            <a:avLst/>
          </a:prstGeom>
          <a:no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16" name="Title 4">
            <a:extLst>
              <a:ext uri="{FF2B5EF4-FFF2-40B4-BE49-F238E27FC236}">
                <a16:creationId xmlns:a16="http://schemas.microsoft.com/office/drawing/2014/main" id="{F5B8733E-1A4B-4690-A8B5-6D6D024ED01F}"/>
              </a:ext>
            </a:extLst>
          </p:cNvPr>
          <p:cNvSpPr>
            <a:spLocks noGrp="1"/>
          </p:cNvSpPr>
          <p:nvPr>
            <p:ph type="title" hasCustomPrompt="1"/>
          </p:nvPr>
        </p:nvSpPr>
        <p:spPr>
          <a:xfrm>
            <a:off x="783771" y="437907"/>
            <a:ext cx="10540721" cy="592890"/>
          </a:xfrm>
        </p:spPr>
        <p:txBody>
          <a:bodyPr vert="horz" lIns="0" tIns="0" rIns="0" bIns="0" rtlCol="0">
            <a:noAutofit/>
          </a:bodyPr>
          <a:lstStyle>
            <a:lvl1pPr>
              <a:defRPr lang="en-US" sz="4000" cap="all" baseline="0">
                <a:solidFill>
                  <a:schemeClr val="accent3">
                    <a:lumMod val="20000"/>
                    <a:lumOff val="80000"/>
                  </a:schemeClr>
                </a:solidFill>
                <a:latin typeface="+mj-lt"/>
                <a:ea typeface="+mn-ea"/>
                <a:cs typeface="+mn-cs"/>
              </a:defRPr>
            </a:lvl1pPr>
          </a:lstStyle>
          <a:p>
            <a:pPr marL="228591" lvl="0" indent="-228591">
              <a:spcBef>
                <a:spcPts val="1000"/>
              </a:spcBef>
              <a:buFontTx/>
            </a:pPr>
            <a:r>
              <a:rPr lang="en-US" dirty="0"/>
              <a:t>title</a:t>
            </a:r>
          </a:p>
        </p:txBody>
      </p:sp>
      <p:sp>
        <p:nvSpPr>
          <p:cNvPr id="17" name="Rectangle 16">
            <a:extLst>
              <a:ext uri="{FF2B5EF4-FFF2-40B4-BE49-F238E27FC236}">
                <a16:creationId xmlns:a16="http://schemas.microsoft.com/office/drawing/2014/main" id="{22A32276-6020-4A04-9368-BBABF42AEE0E}"/>
              </a:ext>
            </a:extLst>
          </p:cNvPr>
          <p:cNvSpPr/>
          <p:nvPr userDrawn="1"/>
        </p:nvSpPr>
        <p:spPr>
          <a:xfrm>
            <a:off x="285565" y="285567"/>
            <a:ext cx="11620870" cy="1191542"/>
          </a:xfrm>
          <a:prstGeom prst="rect">
            <a:avLst/>
          </a:prstGeom>
          <a:no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18" name="Content Placeholder 7">
            <a:extLst>
              <a:ext uri="{FF2B5EF4-FFF2-40B4-BE49-F238E27FC236}">
                <a16:creationId xmlns:a16="http://schemas.microsoft.com/office/drawing/2014/main" id="{75C055ED-2485-4623-82A6-5BF3B1C6D2B5}"/>
              </a:ext>
            </a:extLst>
          </p:cNvPr>
          <p:cNvSpPr>
            <a:spLocks noGrp="1"/>
          </p:cNvSpPr>
          <p:nvPr>
            <p:ph sz="quarter" idx="16"/>
          </p:nvPr>
        </p:nvSpPr>
        <p:spPr>
          <a:xfrm>
            <a:off x="633414" y="1627188"/>
            <a:ext cx="10925174" cy="471332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1058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9832"/>
            <a:ext cx="12239271" cy="6924368"/>
          </a:xfrm>
          <a:prstGeom prst="rect">
            <a:avLst/>
          </a:prstGeom>
        </p:spPr>
      </p:pic>
      <p:sp>
        <p:nvSpPr>
          <p:cNvPr id="2" name="Title 1"/>
          <p:cNvSpPr>
            <a:spLocks noGrp="1"/>
          </p:cNvSpPr>
          <p:nvPr>
            <p:ph type="title"/>
          </p:nvPr>
        </p:nvSpPr>
        <p:spPr>
          <a:xfrm>
            <a:off x="203200" y="0"/>
            <a:ext cx="11379200" cy="1143000"/>
          </a:xfrm>
        </p:spPr>
        <p:txBody>
          <a:bodyPr/>
          <a:lstStyle>
            <a:lvl1pPr algn="l">
              <a:defRPr b="1"/>
            </a:lvl1pPr>
          </a:lstStyle>
          <a:p>
            <a:r>
              <a:rPr lang="en-US"/>
              <a:t>Click to edit Master title style</a:t>
            </a:r>
            <a:endParaRPr lang="en-US" dirty="0"/>
          </a:p>
        </p:txBody>
      </p:sp>
      <p:sp>
        <p:nvSpPr>
          <p:cNvPr id="3" name="Content Placeholder 2"/>
          <p:cNvSpPr>
            <a:spLocks noGrp="1"/>
          </p:cNvSpPr>
          <p:nvPr>
            <p:ph sz="half" idx="1"/>
          </p:nvPr>
        </p:nvSpPr>
        <p:spPr>
          <a:xfrm>
            <a:off x="203200" y="1168053"/>
            <a:ext cx="5588000" cy="4970637"/>
          </a:xfrm>
        </p:spPr>
        <p:txBody>
          <a:bodyPr/>
          <a:lstStyle>
            <a:lvl1pPr>
              <a:buClr>
                <a:srgbClr val="223C77"/>
              </a:buClr>
              <a:defRPr sz="2800"/>
            </a:lvl1pPr>
            <a:lvl2pPr>
              <a:buClr>
                <a:srgbClr val="28A9C8"/>
              </a:buCl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67637"/>
            <a:ext cx="5384800" cy="4166364"/>
          </a:xfrm>
        </p:spPr>
        <p:txBody>
          <a:bodyPr/>
          <a:lstStyle>
            <a:lvl1pPr>
              <a:buClr>
                <a:srgbClr val="223C77"/>
              </a:buClr>
              <a:defRPr sz="2800"/>
            </a:lvl1pPr>
            <a:lvl2pPr>
              <a:buClr>
                <a:srgbClr val="28A9C8"/>
              </a:buCl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9144000" y="6477002"/>
            <a:ext cx="2844800" cy="365125"/>
          </a:xfrm>
        </p:spPr>
        <p:txBody>
          <a:bodyPr/>
          <a:lstStyle>
            <a:lvl1pPr algn="r">
              <a:defRPr b="1">
                <a:solidFill>
                  <a:schemeClr val="bg1"/>
                </a:solidFill>
              </a:defRPr>
            </a:lvl1pPr>
          </a:lstStyle>
          <a:p>
            <a:fld id="{4CACDFA3-63EB-49D3-956F-F41BF7056233}" type="slidenum">
              <a:rPr lang="en-US" smtClean="0"/>
              <a:pPr/>
              <a:t>‹#›</a:t>
            </a:fld>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91601" y="6061529"/>
            <a:ext cx="2167467" cy="638629"/>
          </a:xfrm>
          <a:prstGeom prst="rect">
            <a:avLst/>
          </a:prstGeom>
        </p:spPr>
      </p:pic>
    </p:spTree>
    <p:extLst>
      <p:ext uri="{BB962C8B-B14F-4D97-AF65-F5344CB8AC3E}">
        <p14:creationId xmlns:p14="http://schemas.microsoft.com/office/powerpoint/2010/main" val="16557812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D479D-D175-4AC6-B1CF-2F1159BFB2EF}" type="datetimeFigureOut">
              <a:rPr lang="en-US" smtClean="0"/>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5950017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1" y="1856792"/>
            <a:ext cx="9668069" cy="1837935"/>
          </a:xfrm>
        </p:spPr>
        <p:txBody>
          <a:bodyPr anchor="b"/>
          <a:lstStyle>
            <a:lvl1pPr algn="ctr">
              <a:defRPr sz="6000">
                <a:solidFill>
                  <a:schemeClr val="bg1"/>
                </a:solidFill>
              </a:defRPr>
            </a:lvl1pPr>
          </a:lstStyle>
          <a:p>
            <a:r>
              <a:rPr lang="en-US"/>
              <a:t>Click to edit </a:t>
            </a:r>
            <a:br>
              <a:rPr lang="en-US"/>
            </a:br>
            <a:r>
              <a:rPr lang="en-US"/>
              <a:t>Master title style</a:t>
            </a:r>
          </a:p>
        </p:txBody>
      </p:sp>
      <p:sp>
        <p:nvSpPr>
          <p:cNvPr id="3" name="Text Placeholder 2"/>
          <p:cNvSpPr>
            <a:spLocks noGrp="1"/>
          </p:cNvSpPr>
          <p:nvPr>
            <p:ph type="body" idx="1"/>
          </p:nvPr>
        </p:nvSpPr>
        <p:spPr>
          <a:xfrm>
            <a:off x="838200" y="4348065"/>
            <a:ext cx="10509250" cy="765110"/>
          </a:xfrm>
        </p:spPr>
        <p:txBody>
          <a:bodyPr/>
          <a:lstStyle>
            <a:lvl1pPr marL="0" indent="0" algn="ctr">
              <a:buNone/>
              <a:defRPr sz="2400">
                <a:solidFill>
                  <a:schemeClr val="bg1"/>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D479D-D175-4AC6-B1CF-2F1159BFB2EF}"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813807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lstStyle/>
          <a:p>
            <a:r>
              <a:rPr lang="en-US"/>
              <a:t>Click to edit</a:t>
            </a:r>
          </a:p>
        </p:txBody>
      </p:sp>
      <p:sp>
        <p:nvSpPr>
          <p:cNvPr id="3" name="Content Placeholder 2"/>
          <p:cNvSpPr>
            <a:spLocks noGrp="1"/>
          </p:cNvSpPr>
          <p:nvPr>
            <p:ph idx="1"/>
          </p:nvPr>
        </p:nvSpPr>
        <p:spPr>
          <a:xfrm>
            <a:off x="5952931" y="2444619"/>
            <a:ext cx="5400869" cy="29764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11/29/2023</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1735584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lstStyle/>
          <a:p>
            <a:r>
              <a:rPr lang="en-US"/>
              <a:t>Click to edit</a:t>
            </a:r>
          </a:p>
        </p:txBody>
      </p:sp>
      <p:sp>
        <p:nvSpPr>
          <p:cNvPr id="3" name="Content Placeholder 2"/>
          <p:cNvSpPr>
            <a:spLocks noGrp="1"/>
          </p:cNvSpPr>
          <p:nvPr>
            <p:ph idx="1"/>
          </p:nvPr>
        </p:nvSpPr>
        <p:spPr>
          <a:xfrm>
            <a:off x="5952931" y="2444619"/>
            <a:ext cx="5400869" cy="29764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11/29/2023</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2260729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365125"/>
            <a:ext cx="6629400" cy="1325563"/>
          </a:xfrm>
        </p:spPr>
        <p:txBody>
          <a:bodyPr>
            <a:normAutofit/>
          </a:bodyPr>
          <a:lstStyle>
            <a:lvl1pPr algn="ctr">
              <a:defRPr sz="7200"/>
            </a:lvl1pPr>
          </a:lstStyle>
          <a:p>
            <a:r>
              <a:rPr lang="en-US"/>
              <a:t>Click to edit</a:t>
            </a:r>
          </a:p>
        </p:txBody>
      </p:sp>
      <p:sp>
        <p:nvSpPr>
          <p:cNvPr id="3" name="Content Placeholder 2"/>
          <p:cNvSpPr>
            <a:spLocks noGrp="1"/>
          </p:cNvSpPr>
          <p:nvPr>
            <p:ph idx="1"/>
          </p:nvPr>
        </p:nvSpPr>
        <p:spPr>
          <a:xfrm>
            <a:off x="4724401" y="2136710"/>
            <a:ext cx="6629400" cy="38442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724400" y="6356350"/>
            <a:ext cx="2743200" cy="365125"/>
          </a:xfrm>
        </p:spPr>
        <p:txBody>
          <a:bodyPr/>
          <a:lstStyle>
            <a:lvl1pPr algn="ctr">
              <a:defRPr/>
            </a:lvl1pPr>
          </a:lstStyle>
          <a:p>
            <a:fld id="{003D479D-D175-4AC6-B1CF-2F1159BFB2EF}" type="datetimeFigureOut">
              <a:rPr lang="en-US" smtClean="0"/>
              <a:pPr/>
              <a:t>11/29/2023</a:t>
            </a:fld>
            <a:endParaRPr lang="en-US"/>
          </a:p>
        </p:txBody>
      </p:sp>
      <p:sp>
        <p:nvSpPr>
          <p:cNvPr id="6" name="Slide Number Placeholder 5"/>
          <p:cNvSpPr>
            <a:spLocks noGrp="1"/>
          </p:cNvSpPr>
          <p:nvPr>
            <p:ph type="sldNum" sz="quarter" idx="12"/>
          </p:nvPr>
        </p:nvSpPr>
        <p:spPr/>
        <p:txBody>
          <a:bodyPr/>
          <a:lstStyle/>
          <a:p>
            <a:fld id="{38A9241B-F1BA-41D4-8DBA-1AE471FD398F}" type="slidenum">
              <a:rPr lang="en-US" smtClean="0"/>
              <a:t>‹#›</a:t>
            </a:fld>
            <a:endParaRPr lang="en-US"/>
          </a:p>
        </p:txBody>
      </p:sp>
    </p:spTree>
    <p:extLst>
      <p:ext uri="{BB962C8B-B14F-4D97-AF65-F5344CB8AC3E}">
        <p14:creationId xmlns:p14="http://schemas.microsoft.com/office/powerpoint/2010/main" val="12522811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theme" Target="../theme/theme2.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298187"/>
            <a:ext cx="7315200" cy="1325563"/>
          </a:xfrm>
          <a:prstGeom prst="rect">
            <a:avLst/>
          </a:prstGeom>
        </p:spPr>
        <p:txBody>
          <a:bodyPr vert="horz" lIns="91440" tIns="45720" rIns="91440" bIns="45720" rtlCol="0" anchor="ctr">
            <a:normAutofit/>
          </a:bodyPr>
          <a:lstStyle/>
          <a:p>
            <a:r>
              <a:rPr lang="en-US"/>
              <a:t>Click to edit</a:t>
            </a:r>
          </a:p>
        </p:txBody>
      </p:sp>
      <p:sp>
        <p:nvSpPr>
          <p:cNvPr id="3" name="Text Placeholder 2"/>
          <p:cNvSpPr>
            <a:spLocks noGrp="1"/>
          </p:cNvSpPr>
          <p:nvPr>
            <p:ph type="body" idx="1"/>
          </p:nvPr>
        </p:nvSpPr>
        <p:spPr>
          <a:xfrm>
            <a:off x="838200" y="2623751"/>
            <a:ext cx="10515600" cy="35532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3D479D-D175-4AC6-B1CF-2F1159BFB2EF}" type="datetimeFigureOut">
              <a:rPr lang="en-US" smtClean="0"/>
              <a:t>11/29/2023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38A9241B-F1BA-41D4-8DBA-1AE471FD398F}" type="slidenum">
              <a:rPr lang="en-US" smtClean="0"/>
              <a:pPr/>
              <a:t>‹#›</a:t>
            </a:fld>
            <a:endParaRPr lang="en-US"/>
          </a:p>
        </p:txBody>
      </p:sp>
    </p:spTree>
    <p:extLst>
      <p:ext uri="{BB962C8B-B14F-4D97-AF65-F5344CB8AC3E}">
        <p14:creationId xmlns:p14="http://schemas.microsoft.com/office/powerpoint/2010/main" val="3649799779"/>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67" r:id="rId4"/>
    <p:sldLayoutId id="2147483668" r:id="rId5"/>
    <p:sldLayoutId id="2147483669" r:id="rId6"/>
    <p:sldLayoutId id="2147483670" r:id="rId7"/>
    <p:sldLayoutId id="2147483671" r:id="rId8"/>
    <p:sldLayoutId id="2147483672" r:id="rId9"/>
    <p:sldLayoutId id="2147483674" r:id="rId10"/>
    <p:sldLayoutId id="2147483677" r:id="rId11"/>
    <p:sldLayoutId id="2147483681" r:id="rId12"/>
    <p:sldLayoutId id="2147483682"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7"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 id="2147483721" r:id="rId40"/>
    <p:sldLayoutId id="2147483722" r:id="rId41"/>
    <p:sldLayoutId id="2147483727" r:id="rId42"/>
    <p:sldLayoutId id="2147483728" r:id="rId43"/>
    <p:sldLayoutId id="2147483731" r:id="rId44"/>
    <p:sldLayoutId id="2147483733" r:id="rId45"/>
    <p:sldLayoutId id="2147483737" r:id="rId46"/>
    <p:sldLayoutId id="2147483738" r:id="rId47"/>
    <p:sldLayoutId id="2147483747" r:id="rId48"/>
    <p:sldLayoutId id="2147483748" r:id="rId49"/>
    <p:sldLayoutId id="2147483749" r:id="rId50"/>
    <p:sldLayoutId id="2147483750" r:id="rId51"/>
    <p:sldLayoutId id="2147483751" r:id="rId52"/>
    <p:sldLayoutId id="2147483752" r:id="rId53"/>
    <p:sldLayoutId id="2147483753" r:id="rId54"/>
    <p:sldLayoutId id="2147483754" r:id="rId55"/>
    <p:sldLayoutId id="2147483755" r:id="rId56"/>
    <p:sldLayoutId id="2147483766" r:id="rId57"/>
    <p:sldLayoutId id="2147483756" r:id="rId58"/>
    <p:sldLayoutId id="2147483758" r:id="rId59"/>
    <p:sldLayoutId id="2147483765" r:id="rId60"/>
    <p:sldLayoutId id="2147483767" r:id="rId61"/>
    <p:sldLayoutId id="2147483768" r:id="rId6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65"/>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472936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Lst>
  <p:txStyles>
    <p:titleStyle>
      <a:lvl1pPr algn="l" defTabSz="914363" rtl="0" eaLnBrk="1" latinLnBrk="0" hangingPunct="1">
        <a:lnSpc>
          <a:spcPct val="90000"/>
        </a:lnSpc>
        <a:spcBef>
          <a:spcPct val="0"/>
        </a:spcBef>
        <a:buNone/>
        <a:defRPr sz="4400" b="1" kern="1200">
          <a:solidFill>
            <a:schemeClr val="bg2"/>
          </a:solidFill>
          <a:latin typeface="Arial" panose="020B0604020202020204" pitchFamily="34" charset="0"/>
          <a:ea typeface="+mj-ea"/>
          <a:cs typeface="Arial" panose="020B0604020202020204" pitchFamily="34" charset="0"/>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accent5"/>
          </a:solidFill>
          <a:latin typeface="Arial" panose="020B0604020202020204" pitchFamily="34" charset="0"/>
          <a:ea typeface="+mn-ea"/>
          <a:cs typeface="Arial" panose="020B0604020202020204" pitchFamily="34" charset="0"/>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accent5"/>
          </a:solidFill>
          <a:latin typeface="Arial" panose="020B0604020202020204" pitchFamily="34" charset="0"/>
          <a:ea typeface="+mn-ea"/>
          <a:cs typeface="Arial" panose="020B0604020202020204" pitchFamily="34" charset="0"/>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accent5"/>
          </a:solidFill>
          <a:latin typeface="Arial" panose="020B0604020202020204" pitchFamily="34" charset="0"/>
          <a:ea typeface="+mn-ea"/>
          <a:cs typeface="Arial" panose="020B0604020202020204" pitchFamily="34" charset="0"/>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accent5"/>
          </a:solidFill>
          <a:latin typeface="Arial" panose="020B0604020202020204" pitchFamily="34" charset="0"/>
          <a:ea typeface="+mn-ea"/>
          <a:cs typeface="Arial" panose="020B0604020202020204" pitchFamily="34" charset="0"/>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accent5"/>
          </a:solidFill>
          <a:latin typeface="Arial" panose="020B0604020202020204" pitchFamily="34" charset="0"/>
          <a:ea typeface="+mn-ea"/>
          <a:cs typeface="Arial" panose="020B0604020202020204" pitchFamily="34"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highways.dot.gov/federal-lands/programs-tribal/safety/funds" TargetMode="Externa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9.xml"/><Relationship Id="rId5" Type="http://schemas.openxmlformats.org/officeDocument/2006/relationships/image" Target="../media/image41.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4.png"/><Relationship Id="rId1" Type="http://schemas.openxmlformats.org/officeDocument/2006/relationships/slideLayout" Target="../slideLayouts/slideLayout57.xml"/><Relationship Id="rId6" Type="http://schemas.openxmlformats.org/officeDocument/2006/relationships/image" Target="../media/image69.png"/><Relationship Id="rId5" Type="http://schemas.openxmlformats.org/officeDocument/2006/relationships/hyperlink" Target="http://www.transportation.gov/SS4A" TargetMode="External"/><Relationship Id="rId4" Type="http://schemas.openxmlformats.org/officeDocument/2006/relationships/hyperlink" Target="https://www.tribalsafety.org/safety-planning-resourc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hyperlink" Target="https://www.tribalsafety.org/data-analysis" TargetMode="External"/><Relationship Id="rId1" Type="http://schemas.openxmlformats.org/officeDocument/2006/relationships/slideLayout" Target="../slideLayouts/slideLayout57.xml"/><Relationship Id="rId5" Type="http://schemas.openxmlformats.org/officeDocument/2006/relationships/image" Target="../media/image65.png"/><Relationship Id="rId4" Type="http://schemas.openxmlformats.org/officeDocument/2006/relationships/image" Target="../media/image71.jpeg"/></Relationships>
</file>

<file path=ppt/slides/_rels/slide1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41.png"/><Relationship Id="rId7" Type="http://schemas.openxmlformats.org/officeDocument/2006/relationships/image" Target="../media/image76.jpeg"/><Relationship Id="rId2" Type="http://schemas.openxmlformats.org/officeDocument/2006/relationships/image" Target="../media/image2.png"/><Relationship Id="rId1" Type="http://schemas.openxmlformats.org/officeDocument/2006/relationships/slideLayout" Target="../slideLayouts/slideLayout57.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jpe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56.xml"/><Relationship Id="rId5" Type="http://schemas.openxmlformats.org/officeDocument/2006/relationships/image" Target="../media/image80.jpg"/><Relationship Id="rId4" Type="http://schemas.openxmlformats.org/officeDocument/2006/relationships/image" Target="../media/image79.jp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7.xml"/><Relationship Id="rId1" Type="http://schemas.openxmlformats.org/officeDocument/2006/relationships/slideLayout" Target="../slideLayouts/slideLayout56.xml"/><Relationship Id="rId4" Type="http://schemas.openxmlformats.org/officeDocument/2006/relationships/image" Target="../media/image82.emf"/></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3.emf"/><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57.xml"/><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xml"/><Relationship Id="rId1" Type="http://schemas.openxmlformats.org/officeDocument/2006/relationships/slideLayout" Target="../slideLayouts/slideLayout41.xml"/><Relationship Id="rId5" Type="http://schemas.openxmlformats.org/officeDocument/2006/relationships/image" Target="../media/image87.png"/><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8.pn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www.tribalsafety.org/tribal-crash-reporting-toolkit" TargetMode="External"/><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hyperlink" Target="http://www.tribalsafety.org/Funding"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57.png"/></Relationships>
</file>

<file path=ppt/slides/_rels/slide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hyperlink" Target="https://www.google.com/maps/@31.8874556,-111.8735826,3a,75y,180h,90t/data=!3m11!1e1!3m9!1sAF1QipMNvifNfFisWMUJORouRagQyCV6Oss1omu_tx0I!2e10!3e11!6shttps:%2F%2Flh5.googleusercontent.com%2Fp%2FAF1QipMNvifNfFisWMUJORouRagQyCV6Oss1omu_tx0I%3Dw203-h100-k-no-pi-19.462776-ya44.277016-ro-1.4596533-fo100!7i5376!8i2688!9m2!1b1!2i62" TargetMode="External"/><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108.png"/><Relationship Id="rId4" Type="http://schemas.openxmlformats.org/officeDocument/2006/relationships/image" Target="../media/image107.png"/></Relationships>
</file>

<file path=ppt/slides/_rels/slide42.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55.xml"/></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xml"/><Relationship Id="rId1" Type="http://schemas.openxmlformats.org/officeDocument/2006/relationships/slideLayout" Target="../slideLayouts/slideLayout48.xml"/><Relationship Id="rId4" Type="http://schemas.openxmlformats.org/officeDocument/2006/relationships/image" Target="../media/image111.emf"/></Relationships>
</file>

<file path=ppt/slides/_rels/slide44.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hyperlink" Target="https://highways.dot.gov/federal-lands/programs-tribal/safety/funds" TargetMode="External"/><Relationship Id="rId2" Type="http://schemas.openxmlformats.org/officeDocument/2006/relationships/hyperlink" Target="mailto:Adam.Larsen@dot.gov" TargetMode="External"/><Relationship Id="rId1" Type="http://schemas.openxmlformats.org/officeDocument/2006/relationships/slideLayout" Target="../slideLayouts/slideLayout31.xml"/><Relationship Id="rId5" Type="http://schemas.openxmlformats.org/officeDocument/2006/relationships/image" Target="../media/image117.png"/><Relationship Id="rId4" Type="http://schemas.openxmlformats.org/officeDocument/2006/relationships/hyperlink" Target="http://www.tribalsafety.or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BD85E9-F7E6-8A4D-84B8-D86932311F14}"/>
              </a:ext>
            </a:extLst>
          </p:cNvPr>
          <p:cNvSpPr>
            <a:spLocks noGrp="1"/>
          </p:cNvSpPr>
          <p:nvPr>
            <p:ph type="ctrTitle"/>
          </p:nvPr>
        </p:nvSpPr>
        <p:spPr>
          <a:xfrm>
            <a:off x="838200" y="3144051"/>
            <a:ext cx="7689980" cy="1456032"/>
          </a:xfrm>
        </p:spPr>
        <p:txBody>
          <a:bodyPr>
            <a:normAutofit fontScale="90000"/>
          </a:bodyPr>
          <a:lstStyle/>
          <a:p>
            <a:pPr algn="ctr"/>
            <a:r>
              <a:rPr lang="en-US" dirty="0"/>
              <a:t>Transportation Safety Funding Update</a:t>
            </a:r>
          </a:p>
        </p:txBody>
      </p:sp>
      <p:sp>
        <p:nvSpPr>
          <p:cNvPr id="10" name="Text Placeholder 9">
            <a:extLst>
              <a:ext uri="{FF2B5EF4-FFF2-40B4-BE49-F238E27FC236}">
                <a16:creationId xmlns:a16="http://schemas.microsoft.com/office/drawing/2014/main" id="{619F4475-0472-F948-999F-6389B0D36C2B}"/>
              </a:ext>
            </a:extLst>
          </p:cNvPr>
          <p:cNvSpPr>
            <a:spLocks noGrp="1"/>
          </p:cNvSpPr>
          <p:nvPr>
            <p:ph type="subTitle" idx="1"/>
          </p:nvPr>
        </p:nvSpPr>
        <p:spPr>
          <a:xfrm>
            <a:off x="838200" y="5053226"/>
            <a:ext cx="7689980" cy="1324713"/>
          </a:xfrm>
        </p:spPr>
        <p:txBody>
          <a:bodyPr>
            <a:normAutofit/>
          </a:bodyPr>
          <a:lstStyle/>
          <a:p>
            <a:pPr algn="ctr"/>
            <a:r>
              <a:rPr lang="en-US" sz="2000" dirty="0"/>
              <a:t>Adam Larsen</a:t>
            </a:r>
          </a:p>
          <a:p>
            <a:pPr algn="ctr"/>
            <a:r>
              <a:rPr lang="en-US" sz="2000" dirty="0"/>
              <a:t>Adam.Larsen@dot.gov</a:t>
            </a:r>
          </a:p>
          <a:p>
            <a:pPr algn="ctr"/>
            <a:r>
              <a:rPr lang="en-US" sz="2000" dirty="0"/>
              <a:t>360-619-2601</a:t>
            </a:r>
          </a:p>
        </p:txBody>
      </p:sp>
    </p:spTree>
    <p:extLst>
      <p:ext uri="{BB962C8B-B14F-4D97-AF65-F5344CB8AC3E}">
        <p14:creationId xmlns:p14="http://schemas.microsoft.com/office/powerpoint/2010/main" val="948243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5C024-3069-4C6C-B0A3-B52D9E84B252}"/>
              </a:ext>
            </a:extLst>
          </p:cNvPr>
          <p:cNvSpPr>
            <a:spLocks noGrp="1"/>
          </p:cNvSpPr>
          <p:nvPr>
            <p:ph type="title"/>
          </p:nvPr>
        </p:nvSpPr>
        <p:spPr/>
        <p:txBody>
          <a:bodyPr/>
          <a:lstStyle/>
          <a:p>
            <a:r>
              <a:rPr lang="en-US" dirty="0"/>
              <a:t>SS4A / TTPSF</a:t>
            </a:r>
          </a:p>
        </p:txBody>
      </p:sp>
      <p:sp>
        <p:nvSpPr>
          <p:cNvPr id="4" name="Content Placeholder 3">
            <a:extLst>
              <a:ext uri="{FF2B5EF4-FFF2-40B4-BE49-F238E27FC236}">
                <a16:creationId xmlns:a16="http://schemas.microsoft.com/office/drawing/2014/main" id="{8E3F98CF-2284-46A4-8B05-D73C62EA30A9}"/>
              </a:ext>
            </a:extLst>
          </p:cNvPr>
          <p:cNvSpPr>
            <a:spLocks noGrp="1"/>
          </p:cNvSpPr>
          <p:nvPr>
            <p:ph sz="half" idx="2"/>
          </p:nvPr>
        </p:nvSpPr>
        <p:spPr>
          <a:xfrm>
            <a:off x="489575" y="1778926"/>
            <a:ext cx="11212849" cy="4838006"/>
          </a:xfrm>
        </p:spPr>
        <p:txBody>
          <a:bodyPr/>
          <a:lstStyle/>
          <a:p>
            <a:r>
              <a:rPr lang="en-US" dirty="0">
                <a:latin typeface="Source Sans Pro" panose="020B0503030403020204" pitchFamily="34" charset="0"/>
              </a:rPr>
              <a:t> An award from TTPSF or SS4A does not guarantee selection by the other program.</a:t>
            </a:r>
          </a:p>
          <a:p>
            <a:endParaRPr lang="en-US" dirty="0"/>
          </a:p>
          <a:p>
            <a:r>
              <a:rPr lang="en-US" b="0" dirty="0">
                <a:effectLst/>
                <a:latin typeface="Source Sans Pro" panose="020B0503030403020204" pitchFamily="34" charset="0"/>
              </a:rPr>
              <a:t> TTPSF applications must be for independent components of a larger project. </a:t>
            </a:r>
          </a:p>
          <a:p>
            <a:endParaRPr lang="en-US" dirty="0">
              <a:latin typeface="Source Sans Pro" panose="020B0503030403020204" pitchFamily="34" charset="0"/>
            </a:endParaRPr>
          </a:p>
          <a:p>
            <a:r>
              <a:rPr lang="en-US" dirty="0">
                <a:latin typeface="Source Sans Pro" panose="020B0503030403020204" pitchFamily="34" charset="0"/>
              </a:rPr>
              <a:t> Match requirements: </a:t>
            </a:r>
          </a:p>
          <a:p>
            <a:pPr lvl="1"/>
            <a:r>
              <a:rPr lang="en-US" b="0" dirty="0">
                <a:effectLst/>
                <a:latin typeface="Source Sans Pro" panose="020B0503030403020204" pitchFamily="34" charset="0"/>
              </a:rPr>
              <a:t>SS4</a:t>
            </a:r>
            <a:r>
              <a:rPr lang="en-US" dirty="0">
                <a:latin typeface="Source Sans Pro" panose="020B0503030403020204" pitchFamily="34" charset="0"/>
              </a:rPr>
              <a:t>A – 20% non-federal or TTP match requirement</a:t>
            </a:r>
          </a:p>
          <a:p>
            <a:pPr lvl="1"/>
            <a:r>
              <a:rPr lang="en-US" b="0" dirty="0">
                <a:effectLst/>
                <a:latin typeface="Source Sans Pro" panose="020B0503030403020204" pitchFamily="34" charset="0"/>
              </a:rPr>
              <a:t>TTPSF – no </a:t>
            </a:r>
            <a:r>
              <a:rPr lang="en-US" dirty="0">
                <a:latin typeface="Source Sans Pro" panose="020B0503030403020204" pitchFamily="34" charset="0"/>
              </a:rPr>
              <a:t>match required</a:t>
            </a:r>
            <a:endParaRPr lang="en-US" b="0" dirty="0">
              <a:effectLst/>
              <a:latin typeface="Source Sans Pro" panose="020B0503030403020204" pitchFamily="34" charset="0"/>
            </a:endParaRPr>
          </a:p>
          <a:p>
            <a:endParaRPr lang="en-US" dirty="0">
              <a:latin typeface="Source Sans Pro" panose="020B0503030403020204" pitchFamily="34" charset="0"/>
            </a:endParaRPr>
          </a:p>
        </p:txBody>
      </p:sp>
      <p:pic>
        <p:nvPicPr>
          <p:cNvPr id="15" name="Content Placeholder 14" descr="Qr code&#10;&#10;Description automatically generated">
            <a:extLst>
              <a:ext uri="{FF2B5EF4-FFF2-40B4-BE49-F238E27FC236}">
                <a16:creationId xmlns:a16="http://schemas.microsoft.com/office/drawing/2014/main" id="{84A17FA3-F76E-403B-9DA8-E94E51742554}"/>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12462734" y="3057319"/>
            <a:ext cx="3295354" cy="3295354"/>
          </a:xfrm>
        </p:spPr>
      </p:pic>
    </p:spTree>
    <p:extLst>
      <p:ext uri="{BB962C8B-B14F-4D97-AF65-F5344CB8AC3E}">
        <p14:creationId xmlns:p14="http://schemas.microsoft.com/office/powerpoint/2010/main" val="4144715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C79147-79EB-491D-B236-997FF5B0152F}"/>
              </a:ext>
            </a:extLst>
          </p:cNvPr>
          <p:cNvSpPr>
            <a:spLocks noGrp="1"/>
          </p:cNvSpPr>
          <p:nvPr>
            <p:ph type="body" sz="half" idx="2"/>
          </p:nvPr>
        </p:nvSpPr>
        <p:spPr>
          <a:xfrm>
            <a:off x="400050" y="2011544"/>
            <a:ext cx="5397501" cy="4482919"/>
          </a:xfrm>
        </p:spPr>
        <p:txBody>
          <a:bodyPr>
            <a:normAutofit/>
          </a:bodyPr>
          <a:lstStyle/>
          <a:p>
            <a:pPr marL="342900" indent="-342900">
              <a:buFont typeface="Arial" panose="020B0604020202020204" pitchFamily="34" charset="0"/>
              <a:buChar char="•"/>
            </a:pPr>
            <a:r>
              <a:rPr lang="en-US" sz="2400" dirty="0"/>
              <a:t>~$21-million per year (2022-2026)</a:t>
            </a:r>
          </a:p>
          <a:p>
            <a:pPr marL="342900" indent="-342900">
              <a:buFont typeface="Arial" panose="020B0604020202020204" pitchFamily="34" charset="0"/>
              <a:buChar char="•"/>
            </a:pPr>
            <a:r>
              <a:rPr lang="en-US" sz="2400" dirty="0"/>
              <a:t>Competitive grant</a:t>
            </a:r>
          </a:p>
          <a:p>
            <a:pPr marL="342900" indent="-342900">
              <a:buFont typeface="Arial" panose="020B0604020202020204" pitchFamily="34" charset="0"/>
              <a:buChar char="•"/>
            </a:pPr>
            <a:r>
              <a:rPr lang="en-US" sz="2400" dirty="0"/>
              <a:t>Tribes are the only eligible applicants</a:t>
            </a:r>
          </a:p>
          <a:p>
            <a:pPr marL="342900" indent="-342900">
              <a:buFont typeface="Arial" panose="020B0604020202020204" pitchFamily="34" charset="0"/>
              <a:buChar char="•"/>
            </a:pPr>
            <a:r>
              <a:rPr lang="en-US" sz="2400" dirty="0"/>
              <a:t>Strategic safety plans encouraged</a:t>
            </a:r>
            <a:endParaRPr lang="en-US" sz="2000" dirty="0"/>
          </a:p>
          <a:p>
            <a:pPr marL="342900" indent="-342900">
              <a:buFont typeface="Arial" panose="020B0604020202020204" pitchFamily="34" charset="0"/>
              <a:buChar char="•"/>
            </a:pPr>
            <a:r>
              <a:rPr lang="en-US" sz="2400" dirty="0"/>
              <a:t>Multi-year NOFO</a:t>
            </a:r>
          </a:p>
          <a:p>
            <a:pPr marL="342900" indent="-342900">
              <a:buFont typeface="Arial" panose="020B0604020202020204" pitchFamily="34" charset="0"/>
              <a:buChar char="•"/>
            </a:pPr>
            <a:r>
              <a:rPr lang="en-US" sz="2400" dirty="0"/>
              <a:t>Prior year awards listed at </a:t>
            </a:r>
            <a:r>
              <a:rPr lang="en-US" sz="2400" dirty="0">
                <a:hlinkClick r:id="rId2"/>
              </a:rPr>
              <a:t>https://highways.dot.gov/federal-lands/programs-tribal/safety/funds</a:t>
            </a:r>
            <a:endParaRPr lang="en-US" sz="2400" dirty="0"/>
          </a:p>
          <a:p>
            <a:pPr marL="342900" indent="-342900">
              <a:buFont typeface="Arial" panose="020B0604020202020204" pitchFamily="34" charset="0"/>
              <a:buChar char="•"/>
            </a:pPr>
            <a:r>
              <a:rPr lang="en-US" sz="2400" dirty="0"/>
              <a:t>Join the Mailing List at TribalSafety.org</a:t>
            </a:r>
          </a:p>
        </p:txBody>
      </p:sp>
      <p:sp>
        <p:nvSpPr>
          <p:cNvPr id="2" name="Title 1">
            <a:extLst>
              <a:ext uri="{FF2B5EF4-FFF2-40B4-BE49-F238E27FC236}">
                <a16:creationId xmlns:a16="http://schemas.microsoft.com/office/drawing/2014/main" id="{D1BA4AD3-7251-463E-9D69-D99DF7303B0A}"/>
              </a:ext>
            </a:extLst>
          </p:cNvPr>
          <p:cNvSpPr>
            <a:spLocks noGrp="1"/>
          </p:cNvSpPr>
          <p:nvPr>
            <p:ph type="title"/>
          </p:nvPr>
        </p:nvSpPr>
        <p:spPr/>
        <p:txBody>
          <a:bodyPr>
            <a:normAutofit fontScale="90000"/>
          </a:bodyPr>
          <a:lstStyle/>
          <a:p>
            <a:r>
              <a:rPr lang="en-US" sz="4800" dirty="0"/>
              <a:t>Tribal Transportation Program </a:t>
            </a:r>
            <a:br>
              <a:rPr lang="en-US" sz="4800" dirty="0"/>
            </a:br>
            <a:r>
              <a:rPr lang="en-US" sz="4800" dirty="0"/>
              <a:t>Safety Fund Overview</a:t>
            </a:r>
          </a:p>
        </p:txBody>
      </p:sp>
      <p:pic>
        <p:nvPicPr>
          <p:cNvPr id="6" name="Picture 2" descr="https://lh3.googleusercontent.com/2JjI-La05l6WYubl0GuLXKE52Oxh8g0QUPTBDUJhm0X8ojEjawygbNWA-slfEGy47S4qBenwBW4U3TVOHC4AG3jIi3KgwMMxOdo_lzx-y3cdsSFuCAJwgHYqs9cE9lcWeV2SvFTiD8DdNs8KNaysnkcGKWFB5r6aw-9ba04NjXw0oqyYux-9nopn8scEMdm6rAptBm1GVPtq5apBGifnRY3n8Ljj-8-1wkaCP2LhppVCmGTI11LD0p5uyCIf3zH-YjTydJ3jRGfXhn4vZTSxFIyU2RuEtFOOoP2AVvKwV4CsfxI7Z_M2fKPHQ09lUdyy-jFzkKI8Tnaiqe-5icx0j0p9Nlud2aK3uUW7dWj_Is04z5M5nIYcfaUO1Nfgipj_Zyr-nbh6KO0gn23ag-uHFN1kdrVr7gVRGqQCEkL1m54mFvgiaInqCB4xfLAfpo-qt7gC2pAdv7wd3QsMwf3pPKjw6DCjOjhr6_FdD5ctrfm_5UN2ULWlcXpufbNrqY9pDEsVHb4ITbX8XoVEEkzK-z4s0BfZc8l6Iixjy-DJ2M7PH77jrD-PW9lAPEPx6Rj9ck240bHPcKdqKjksf3kKiHmjJsqgAB9pO5alYjzJO4rEcE8InCyJEbDTeYyi3Ay9qMGGKjhK3aPxdtn0A_i9UDCSrxlfZaT1RxxDDHwRoPLwoFkdJtu4_9u3=w955-h717-no">
            <a:extLst>
              <a:ext uri="{FF2B5EF4-FFF2-40B4-BE49-F238E27FC236}">
                <a16:creationId xmlns:a16="http://schemas.microsoft.com/office/drawing/2014/main" id="{B8C9E416-6586-4665-A31F-866DEE8CB7C0}"/>
              </a:ext>
            </a:extLst>
          </p:cNvPr>
          <p:cNvPicPr>
            <a:picLocks noGrp="1" noChangeAspect="1" noChangeArrowheads="1"/>
          </p:cNvPicPr>
          <p:nvPr>
            <p:ph type="pic" idx="1"/>
          </p:nvPr>
        </p:nvPicPr>
        <p:blipFill rotWithShape="1">
          <a:blip r:embed="rId3" cstate="email">
            <a:extLst>
              <a:ext uri="{28A0092B-C50C-407E-A947-70E740481C1C}">
                <a14:useLocalDpi xmlns:a14="http://schemas.microsoft.com/office/drawing/2010/main"/>
              </a:ext>
            </a:extLst>
          </a:blip>
          <a:srcRect/>
          <a:stretch/>
        </p:blipFill>
        <p:spPr bwMode="auto">
          <a:xfrm>
            <a:off x="5890149" y="2011544"/>
            <a:ext cx="6172200" cy="381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079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TTPSF Important Dates</a:t>
            </a:r>
          </a:p>
        </p:txBody>
      </p:sp>
      <p:pic>
        <p:nvPicPr>
          <p:cNvPr id="5" name="Picture 4">
            <a:extLst>
              <a:ext uri="{FF2B5EF4-FFF2-40B4-BE49-F238E27FC236}">
                <a16:creationId xmlns:a16="http://schemas.microsoft.com/office/drawing/2014/main" id="{FB64C507-FC61-4938-A9D0-20B0D2CBFE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74957" y="0"/>
            <a:ext cx="5079093" cy="6865589"/>
          </a:xfrm>
          <a:prstGeom prst="rect">
            <a:avLst/>
          </a:prstGeom>
        </p:spPr>
      </p:pic>
      <p:graphicFrame>
        <p:nvGraphicFramePr>
          <p:cNvPr id="4" name="Table 5">
            <a:extLst>
              <a:ext uri="{FF2B5EF4-FFF2-40B4-BE49-F238E27FC236}">
                <a16:creationId xmlns:a16="http://schemas.microsoft.com/office/drawing/2014/main" id="{75FB57C2-4D69-495E-B3D5-B2FB2DC5EA1C}"/>
              </a:ext>
            </a:extLst>
          </p:cNvPr>
          <p:cNvGraphicFramePr>
            <a:graphicFrameLocks noGrp="1"/>
          </p:cNvGraphicFramePr>
          <p:nvPr>
            <p:extLst>
              <p:ext uri="{D42A27DB-BD31-4B8C-83A1-F6EECF244321}">
                <p14:modId xmlns:p14="http://schemas.microsoft.com/office/powerpoint/2010/main" val="96747477"/>
              </p:ext>
            </p:extLst>
          </p:nvPr>
        </p:nvGraphicFramePr>
        <p:xfrm>
          <a:off x="619888" y="1812993"/>
          <a:ext cx="6834208" cy="3754734"/>
        </p:xfrm>
        <a:graphic>
          <a:graphicData uri="http://schemas.openxmlformats.org/drawingml/2006/table">
            <a:tbl>
              <a:tblPr firstRow="1" bandRow="1">
                <a:tableStyleId>{8A107856-5554-42FB-B03E-39F5DBC370BA}</a:tableStyleId>
              </a:tblPr>
              <a:tblGrid>
                <a:gridCol w="3926712">
                  <a:extLst>
                    <a:ext uri="{9D8B030D-6E8A-4147-A177-3AD203B41FA5}">
                      <a16:colId xmlns:a16="http://schemas.microsoft.com/office/drawing/2014/main" val="107100517"/>
                    </a:ext>
                  </a:extLst>
                </a:gridCol>
                <a:gridCol w="2907496">
                  <a:extLst>
                    <a:ext uri="{9D8B030D-6E8A-4147-A177-3AD203B41FA5}">
                      <a16:colId xmlns:a16="http://schemas.microsoft.com/office/drawing/2014/main" val="1945416706"/>
                    </a:ext>
                  </a:extLst>
                </a:gridCol>
              </a:tblGrid>
              <a:tr h="1258530">
                <a:tc>
                  <a:txBody>
                    <a:bodyPr/>
                    <a:lstStyle/>
                    <a:p>
                      <a:r>
                        <a:rPr lang="en-US" sz="2000" b="0" dirty="0">
                          <a:latin typeface="Arial" panose="020B0604020202020204" pitchFamily="34" charset="0"/>
                          <a:cs typeface="Arial" panose="020B0604020202020204" pitchFamily="34" charset="0"/>
                        </a:rPr>
                        <a:t>2023 Application Period</a:t>
                      </a:r>
                    </a:p>
                  </a:txBody>
                  <a:tcPr marL="137160" marR="137160" marT="137160" marB="137160">
                    <a:solidFill>
                      <a:schemeClr val="accent6">
                        <a:lumMod val="40000"/>
                        <a:lumOff val="60000"/>
                      </a:schemeClr>
                    </a:solidFill>
                  </a:tcPr>
                </a:tc>
                <a:tc>
                  <a:txBody>
                    <a:bodyPr/>
                    <a:lstStyle/>
                    <a:p>
                      <a:pPr algn="l"/>
                      <a:r>
                        <a:rPr lang="en-US" sz="2000" b="0" dirty="0">
                          <a:latin typeface="Arial" panose="020B0604020202020204" pitchFamily="34" charset="0"/>
                          <a:cs typeface="Arial" panose="020B0604020202020204" pitchFamily="34" charset="0"/>
                        </a:rPr>
                        <a:t>CLOSED: January 15, 2023</a:t>
                      </a:r>
                    </a:p>
                  </a:txBody>
                  <a:tcPr marL="137160" marR="137160" marT="137160" marB="137160">
                    <a:solidFill>
                      <a:schemeClr val="accent6">
                        <a:lumMod val="40000"/>
                        <a:lumOff val="60000"/>
                      </a:schemeClr>
                    </a:solidFill>
                  </a:tcPr>
                </a:tc>
                <a:extLst>
                  <a:ext uri="{0D108BD9-81ED-4DB2-BD59-A6C34878D82A}">
                    <a16:rowId xmlns:a16="http://schemas.microsoft.com/office/drawing/2014/main" val="172658406"/>
                  </a:ext>
                </a:extLst>
              </a:tr>
              <a:tr h="1248102">
                <a:tc>
                  <a:txBody>
                    <a:bodyPr/>
                    <a:lstStyle/>
                    <a:p>
                      <a:r>
                        <a:rPr lang="en-US" sz="2000" b="1" dirty="0">
                          <a:latin typeface="Arial" panose="020B0604020202020204" pitchFamily="34" charset="0"/>
                          <a:cs typeface="Arial" panose="020B0604020202020204" pitchFamily="34" charset="0"/>
                        </a:rPr>
                        <a:t>2024 Application Period</a:t>
                      </a:r>
                    </a:p>
                    <a:p>
                      <a:endParaRPr lang="en-US" sz="2000" b="1" dirty="0">
                        <a:latin typeface="Arial" panose="020B0604020202020204" pitchFamily="34" charset="0"/>
                        <a:cs typeface="Arial" panose="020B0604020202020204" pitchFamily="34" charset="0"/>
                      </a:endParaRPr>
                    </a:p>
                  </a:txBody>
                  <a:tcPr marL="137160" marR="137160" marT="137160" marB="137160"/>
                </a:tc>
                <a:tc>
                  <a:txBody>
                    <a:bodyPr/>
                    <a:lstStyle/>
                    <a:p>
                      <a:pPr algn="l"/>
                      <a:r>
                        <a:rPr lang="en-US" sz="2000" b="1" dirty="0">
                          <a:latin typeface="Arial" panose="020B0604020202020204" pitchFamily="34" charset="0"/>
                          <a:cs typeface="Arial" panose="020B0604020202020204" pitchFamily="34" charset="0"/>
                        </a:rPr>
                        <a:t>Open Now until deadline of</a:t>
                      </a:r>
                    </a:p>
                    <a:p>
                      <a:pPr algn="l"/>
                      <a:r>
                        <a:rPr lang="en-US" sz="2000" b="1" dirty="0">
                          <a:latin typeface="Arial" panose="020B0604020202020204" pitchFamily="34" charset="0"/>
                          <a:cs typeface="Arial" panose="020B0604020202020204" pitchFamily="34" charset="0"/>
                        </a:rPr>
                        <a:t>January 15, 2024</a:t>
                      </a:r>
                    </a:p>
                  </a:txBody>
                  <a:tcPr marL="137160" marR="137160" marT="137160" marB="137160"/>
                </a:tc>
                <a:extLst>
                  <a:ext uri="{0D108BD9-81ED-4DB2-BD59-A6C34878D82A}">
                    <a16:rowId xmlns:a16="http://schemas.microsoft.com/office/drawing/2014/main" val="1567286864"/>
                  </a:ext>
                </a:extLst>
              </a:tr>
              <a:tr h="1248102">
                <a:tc>
                  <a:txBody>
                    <a:bodyPr/>
                    <a:lstStyle/>
                    <a:p>
                      <a:r>
                        <a:rPr lang="en-US" sz="2000" b="0" dirty="0">
                          <a:latin typeface="Arial" panose="020B0604020202020204" pitchFamily="34" charset="0"/>
                          <a:cs typeface="Arial" panose="020B0604020202020204" pitchFamily="34" charset="0"/>
                        </a:rPr>
                        <a:t>2025-2026 Application Period</a:t>
                      </a:r>
                    </a:p>
                    <a:p>
                      <a:endParaRPr lang="en-US" sz="2000" b="0" dirty="0">
                        <a:latin typeface="Arial" panose="020B0604020202020204" pitchFamily="34" charset="0"/>
                        <a:cs typeface="Arial" panose="020B0604020202020204" pitchFamily="34" charset="0"/>
                      </a:endParaRPr>
                    </a:p>
                  </a:txBody>
                  <a:tcPr marL="137160" marR="137160" marT="137160" marB="137160">
                    <a:solidFill>
                      <a:srgbClr val="E8EDF5"/>
                    </a:solidFill>
                  </a:tcPr>
                </a:tc>
                <a:tc>
                  <a:txBody>
                    <a:bodyPr/>
                    <a:lstStyle/>
                    <a:p>
                      <a:pPr algn="l"/>
                      <a:r>
                        <a:rPr lang="en-US" sz="2000" b="0" dirty="0">
                          <a:latin typeface="Arial" panose="020B0604020202020204" pitchFamily="34" charset="0"/>
                          <a:cs typeface="Arial" panose="020B0604020202020204" pitchFamily="34" charset="0"/>
                        </a:rPr>
                        <a:t>October 1</a:t>
                      </a:r>
                    </a:p>
                    <a:p>
                      <a:pPr algn="l"/>
                      <a:r>
                        <a:rPr lang="en-US" sz="2000" b="0" dirty="0">
                          <a:latin typeface="Arial" panose="020B0604020202020204" pitchFamily="34" charset="0"/>
                          <a:cs typeface="Arial" panose="020B0604020202020204" pitchFamily="34" charset="0"/>
                        </a:rPr>
                        <a:t>- Jan 15, </a:t>
                      </a:r>
                    </a:p>
                    <a:p>
                      <a:pPr algn="l"/>
                      <a:r>
                        <a:rPr lang="en-US" sz="2000" b="0" dirty="0">
                          <a:latin typeface="Arial" panose="020B0604020202020204" pitchFamily="34" charset="0"/>
                          <a:cs typeface="Arial" panose="020B0604020202020204" pitchFamily="34" charset="0"/>
                        </a:rPr>
                        <a:t>each year</a:t>
                      </a:r>
                    </a:p>
                  </a:txBody>
                  <a:tcPr marL="137160" marR="137160" marT="137160" marB="137160">
                    <a:solidFill>
                      <a:srgbClr val="E8EDF5"/>
                    </a:solidFill>
                  </a:tcPr>
                </a:tc>
                <a:extLst>
                  <a:ext uri="{0D108BD9-81ED-4DB2-BD59-A6C34878D82A}">
                    <a16:rowId xmlns:a16="http://schemas.microsoft.com/office/drawing/2014/main" val="480923597"/>
                  </a:ext>
                </a:extLst>
              </a:tr>
            </a:tbl>
          </a:graphicData>
        </a:graphic>
      </p:graphicFrame>
      <p:sp>
        <p:nvSpPr>
          <p:cNvPr id="10" name="Rectangle 9">
            <a:extLst>
              <a:ext uri="{FF2B5EF4-FFF2-40B4-BE49-F238E27FC236}">
                <a16:creationId xmlns:a16="http://schemas.microsoft.com/office/drawing/2014/main" id="{E516B5EB-273E-41A2-90B9-415CE7AAAC91}"/>
              </a:ext>
            </a:extLst>
          </p:cNvPr>
          <p:cNvSpPr/>
          <p:nvPr/>
        </p:nvSpPr>
        <p:spPr>
          <a:xfrm>
            <a:off x="10857615" y="0"/>
            <a:ext cx="2196435" cy="246221"/>
          </a:xfrm>
          <a:prstGeom prst="rect">
            <a:avLst/>
          </a:prstGeom>
        </p:spPr>
        <p:txBody>
          <a:bodyPr wrap="none">
            <a:spAutoFit/>
          </a:bodyPr>
          <a:lstStyle/>
          <a:p>
            <a:pPr defTabSz="914400"/>
            <a:r>
              <a:rPr lang="en-US" sz="1000" dirty="0">
                <a:solidFill>
                  <a:prstClr val="white"/>
                </a:solidFill>
              </a:rPr>
              <a:t>Source: Cross Timbers Consulting</a:t>
            </a:r>
          </a:p>
        </p:txBody>
      </p:sp>
      <p:sp>
        <p:nvSpPr>
          <p:cNvPr id="3" name="TextBox 2">
            <a:extLst>
              <a:ext uri="{FF2B5EF4-FFF2-40B4-BE49-F238E27FC236}">
                <a16:creationId xmlns:a16="http://schemas.microsoft.com/office/drawing/2014/main" id="{B75205D2-552F-4EEB-9B1F-BF29ED66386D}"/>
              </a:ext>
            </a:extLst>
          </p:cNvPr>
          <p:cNvSpPr txBox="1"/>
          <p:nvPr/>
        </p:nvSpPr>
        <p:spPr>
          <a:xfrm>
            <a:off x="625033" y="5891514"/>
            <a:ext cx="6805914" cy="369332"/>
          </a:xfrm>
          <a:prstGeom prst="rect">
            <a:avLst/>
          </a:prstGeom>
          <a:noFill/>
        </p:spPr>
        <p:txBody>
          <a:bodyPr wrap="square" rtlCol="0">
            <a:spAutoFit/>
          </a:bodyPr>
          <a:lstStyle/>
          <a:p>
            <a:r>
              <a:rPr lang="en-US" dirty="0"/>
              <a:t>Award selection announced about 5 months after deadline.</a:t>
            </a:r>
          </a:p>
        </p:txBody>
      </p:sp>
    </p:spTree>
    <p:extLst>
      <p:ext uri="{BB962C8B-B14F-4D97-AF65-F5344CB8AC3E}">
        <p14:creationId xmlns:p14="http://schemas.microsoft.com/office/powerpoint/2010/main" val="4276044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C9CDE5-6D0A-499C-8FA0-DE0BBDF5091F}"/>
              </a:ext>
            </a:extLst>
          </p:cNvPr>
          <p:cNvSpPr>
            <a:spLocks noGrp="1"/>
          </p:cNvSpPr>
          <p:nvPr>
            <p:ph type="title"/>
          </p:nvPr>
        </p:nvSpPr>
        <p:spPr/>
        <p:txBody>
          <a:bodyPr/>
          <a:lstStyle/>
          <a:p>
            <a:r>
              <a:rPr lang="en-US" dirty="0"/>
              <a:t>TTPSF Categories</a:t>
            </a:r>
          </a:p>
        </p:txBody>
      </p:sp>
      <p:pic>
        <p:nvPicPr>
          <p:cNvPr id="3" name="Picture 2">
            <a:extLst>
              <a:ext uri="{FF2B5EF4-FFF2-40B4-BE49-F238E27FC236}">
                <a16:creationId xmlns:a16="http://schemas.microsoft.com/office/drawing/2014/main" id="{7CC62EF2-2F77-CF9A-04E6-6156654E7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2500" y="1562792"/>
            <a:ext cx="9240485" cy="1087116"/>
          </a:xfrm>
          <a:prstGeom prst="rect">
            <a:avLst/>
          </a:prstGeom>
        </p:spPr>
      </p:pic>
      <p:pic>
        <p:nvPicPr>
          <p:cNvPr id="11" name="Picture 10">
            <a:extLst>
              <a:ext uri="{FF2B5EF4-FFF2-40B4-BE49-F238E27FC236}">
                <a16:creationId xmlns:a16="http://schemas.microsoft.com/office/drawing/2014/main" id="{75CC146B-FDDC-41E0-D4EC-A1D209FCB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500" y="2888522"/>
            <a:ext cx="9240485" cy="1087116"/>
          </a:xfrm>
          <a:prstGeom prst="rect">
            <a:avLst/>
          </a:prstGeom>
        </p:spPr>
      </p:pic>
      <p:pic>
        <p:nvPicPr>
          <p:cNvPr id="15" name="Picture 14">
            <a:extLst>
              <a:ext uri="{FF2B5EF4-FFF2-40B4-BE49-F238E27FC236}">
                <a16:creationId xmlns:a16="http://schemas.microsoft.com/office/drawing/2014/main" id="{95218EDA-B65C-4504-10D3-F4F642456E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2500" y="5539983"/>
            <a:ext cx="9240485" cy="1087116"/>
          </a:xfrm>
          <a:prstGeom prst="rect">
            <a:avLst/>
          </a:prstGeom>
        </p:spPr>
      </p:pic>
      <p:pic>
        <p:nvPicPr>
          <p:cNvPr id="19" name="Picture 18">
            <a:extLst>
              <a:ext uri="{FF2B5EF4-FFF2-40B4-BE49-F238E27FC236}">
                <a16:creationId xmlns:a16="http://schemas.microsoft.com/office/drawing/2014/main" id="{EE9254ED-A698-EA17-ECAF-CEF9B5983F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500" y="4214252"/>
            <a:ext cx="9240485" cy="1087116"/>
          </a:xfrm>
          <a:prstGeom prst="rect">
            <a:avLst/>
          </a:prstGeom>
        </p:spPr>
      </p:pic>
    </p:spTree>
    <p:extLst>
      <p:ext uri="{BB962C8B-B14F-4D97-AF65-F5344CB8AC3E}">
        <p14:creationId xmlns:p14="http://schemas.microsoft.com/office/powerpoint/2010/main" val="1907539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D3F4D-5EBD-94DD-1E75-B590AC11EA06}"/>
              </a:ext>
            </a:extLst>
          </p:cNvPr>
          <p:cNvSpPr>
            <a:spLocks noGrp="1"/>
          </p:cNvSpPr>
          <p:nvPr>
            <p:ph type="title"/>
          </p:nvPr>
        </p:nvSpPr>
        <p:spPr/>
        <p:txBody>
          <a:bodyPr/>
          <a:lstStyle/>
          <a:p>
            <a:r>
              <a:rPr lang="en-US" dirty="0"/>
              <a:t>Application Guide - Decision Chart</a:t>
            </a:r>
          </a:p>
        </p:txBody>
      </p:sp>
      <p:pic>
        <p:nvPicPr>
          <p:cNvPr id="4" name="Picture 3" descr="Diagram&#10;&#10;Description automatically generated">
            <a:extLst>
              <a:ext uri="{FF2B5EF4-FFF2-40B4-BE49-F238E27FC236}">
                <a16:creationId xmlns:a16="http://schemas.microsoft.com/office/drawing/2014/main" id="{FB70AF06-61D0-6CF6-C45A-2231B9234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657" y="1324814"/>
            <a:ext cx="4260958" cy="5514181"/>
          </a:xfrm>
          <a:prstGeom prst="rect">
            <a:avLst/>
          </a:prstGeom>
        </p:spPr>
      </p:pic>
      <p:pic>
        <p:nvPicPr>
          <p:cNvPr id="6" name="Picture 5" descr="Diagram&#10;&#10;Description automatically generated">
            <a:extLst>
              <a:ext uri="{FF2B5EF4-FFF2-40B4-BE49-F238E27FC236}">
                <a16:creationId xmlns:a16="http://schemas.microsoft.com/office/drawing/2014/main" id="{498A87F7-818D-7DCE-8E6D-B9A1E81C58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4221" y="1343819"/>
            <a:ext cx="4246273" cy="5495176"/>
          </a:xfrm>
          <a:prstGeom prst="rect">
            <a:avLst/>
          </a:prstGeom>
        </p:spPr>
      </p:pic>
    </p:spTree>
    <p:extLst>
      <p:ext uri="{BB962C8B-B14F-4D97-AF65-F5344CB8AC3E}">
        <p14:creationId xmlns:p14="http://schemas.microsoft.com/office/powerpoint/2010/main" val="102527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AC8D2-0F6E-452A-BBC2-A1B7F1AF0D5F}"/>
              </a:ext>
            </a:extLst>
          </p:cNvPr>
          <p:cNvSpPr>
            <a:spLocks noGrp="1"/>
          </p:cNvSpPr>
          <p:nvPr>
            <p:ph type="title" idx="4294967295"/>
          </p:nvPr>
        </p:nvSpPr>
        <p:spPr>
          <a:xfrm>
            <a:off x="1379538" y="-31750"/>
            <a:ext cx="10812462" cy="1325563"/>
          </a:xfrm>
        </p:spPr>
        <p:txBody>
          <a:bodyPr/>
          <a:lstStyle/>
          <a:p>
            <a:r>
              <a:rPr lang="en-US" dirty="0"/>
              <a:t>Safety Plans</a:t>
            </a:r>
          </a:p>
        </p:txBody>
      </p:sp>
      <p:pic>
        <p:nvPicPr>
          <p:cNvPr id="3" name="Picture 2">
            <a:extLst>
              <a:ext uri="{FF2B5EF4-FFF2-40B4-BE49-F238E27FC236}">
                <a16:creationId xmlns:a16="http://schemas.microsoft.com/office/drawing/2014/main" id="{2C47011A-43B4-01D5-1CB3-F7B3BA4D29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7"/>
            <a:ext cx="10253872" cy="1206338"/>
          </a:xfrm>
          <a:prstGeom prst="rect">
            <a:avLst/>
          </a:prstGeom>
        </p:spPr>
      </p:pic>
      <p:sp>
        <p:nvSpPr>
          <p:cNvPr id="4" name="Content Placeholder 2">
            <a:extLst>
              <a:ext uri="{FF2B5EF4-FFF2-40B4-BE49-F238E27FC236}">
                <a16:creationId xmlns:a16="http://schemas.microsoft.com/office/drawing/2014/main" id="{97AFF5DD-79F8-445F-AA7D-D749C31DC4F7}"/>
              </a:ext>
            </a:extLst>
          </p:cNvPr>
          <p:cNvSpPr txBox="1">
            <a:spLocks/>
          </p:cNvSpPr>
          <p:nvPr/>
        </p:nvSpPr>
        <p:spPr>
          <a:xfrm>
            <a:off x="216131" y="1362074"/>
            <a:ext cx="6741299" cy="5477669"/>
          </a:xfrm>
          <a:prstGeom prst="rect">
            <a:avLst/>
          </a:prstGeom>
        </p:spPr>
        <p:txBody>
          <a:bodyPr>
            <a:normAutofit fontScale="92500"/>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Safety Plan Funding</a:t>
            </a:r>
          </a:p>
          <a:p>
            <a:pPr marL="457200" lvl="1" indent="0">
              <a:buNone/>
            </a:pPr>
            <a:r>
              <a:rPr lang="en-US" dirty="0"/>
              <a:t>$15,000 TTPSF for new plans</a:t>
            </a:r>
          </a:p>
          <a:p>
            <a:pPr marL="457200" lvl="1" indent="0">
              <a:buNone/>
            </a:pPr>
            <a:r>
              <a:rPr lang="en-US" dirty="0"/>
              <a:t>$10,000 TTPSF to update an existing plan</a:t>
            </a:r>
          </a:p>
          <a:p>
            <a:pPr marL="457200" lvl="1" indent="0">
              <a:buNone/>
            </a:pPr>
            <a:r>
              <a:rPr lang="en-US" dirty="0"/>
              <a:t>No cap on SS4A safety action plans</a:t>
            </a:r>
          </a:p>
          <a:p>
            <a:pPr marL="0" indent="0">
              <a:buNone/>
            </a:pPr>
            <a:endParaRPr lang="en-US" dirty="0"/>
          </a:p>
          <a:p>
            <a:pPr marL="0" indent="0">
              <a:buNone/>
            </a:pPr>
            <a:r>
              <a:rPr lang="en-US" dirty="0"/>
              <a:t>Safety Planning Resources at</a:t>
            </a:r>
          </a:p>
          <a:p>
            <a:pPr marL="0" indent="0">
              <a:buNone/>
            </a:pPr>
            <a:r>
              <a:rPr lang="en-US" sz="2400" dirty="0">
                <a:hlinkClick r:id="rId4"/>
              </a:rPr>
              <a:t>https://www.tribalsafety.org/safety-planning-resources</a:t>
            </a:r>
            <a:endParaRPr lang="en-US" sz="2400" dirty="0"/>
          </a:p>
          <a:p>
            <a:pPr marL="800100" lvl="1" indent="-342900"/>
            <a:r>
              <a:rPr lang="en-US" dirty="0"/>
              <a:t>Template safety plan</a:t>
            </a:r>
          </a:p>
          <a:p>
            <a:pPr marL="800100" lvl="1" indent="-342900"/>
            <a:r>
              <a:rPr lang="en-US" dirty="0"/>
              <a:t>Do-it-yourself website with videos and tools </a:t>
            </a:r>
          </a:p>
          <a:p>
            <a:pPr marL="800100" lvl="1" indent="-342900"/>
            <a:r>
              <a:rPr lang="en-US" dirty="0"/>
              <a:t>Safety Plans Library</a:t>
            </a:r>
          </a:p>
          <a:p>
            <a:pPr marL="800100" lvl="1" indent="-342900"/>
            <a:endParaRPr lang="en-US" dirty="0"/>
          </a:p>
          <a:p>
            <a:pPr marL="342900" indent="-342900">
              <a:buFont typeface="Arial" panose="020B0604020202020204" pitchFamily="34" charset="0"/>
              <a:buChar char="•"/>
            </a:pPr>
            <a:r>
              <a:rPr lang="en-US" dirty="0"/>
              <a:t>SS4A criteria for “safety action plans”</a:t>
            </a:r>
          </a:p>
          <a:p>
            <a:pPr marL="800100" lvl="1" indent="-342900"/>
            <a:r>
              <a:rPr lang="en-US" dirty="0"/>
              <a:t>See “Resources” at </a:t>
            </a:r>
            <a:r>
              <a:rPr lang="en-US" dirty="0">
                <a:hlinkClick r:id="rId5"/>
              </a:rPr>
              <a:t>www.Transportation.gov/SS4A</a:t>
            </a:r>
            <a:r>
              <a:rPr lang="en-US" dirty="0"/>
              <a:t> </a:t>
            </a:r>
          </a:p>
        </p:txBody>
      </p:sp>
      <p:pic>
        <p:nvPicPr>
          <p:cNvPr id="7" name="Picture 6">
            <a:extLst>
              <a:ext uri="{FF2B5EF4-FFF2-40B4-BE49-F238E27FC236}">
                <a16:creationId xmlns:a16="http://schemas.microsoft.com/office/drawing/2014/main" id="{4073F028-D43C-4DB5-A273-20BF35DBD0EB}"/>
              </a:ext>
            </a:extLst>
          </p:cNvPr>
          <p:cNvPicPr>
            <a:picLocks noChangeAspect="1"/>
          </p:cNvPicPr>
          <p:nvPr/>
        </p:nvPicPr>
        <p:blipFill>
          <a:blip r:embed="rId6"/>
          <a:stretch>
            <a:fillRect/>
          </a:stretch>
        </p:blipFill>
        <p:spPr>
          <a:xfrm>
            <a:off x="6957430" y="0"/>
            <a:ext cx="5234570" cy="6858000"/>
          </a:xfrm>
          <a:prstGeom prst="rect">
            <a:avLst/>
          </a:prstGeom>
        </p:spPr>
      </p:pic>
    </p:spTree>
    <p:extLst>
      <p:ext uri="{BB962C8B-B14F-4D97-AF65-F5344CB8AC3E}">
        <p14:creationId xmlns:p14="http://schemas.microsoft.com/office/powerpoint/2010/main" val="2694360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3C0F6-2609-4AAC-AE5E-C23C043E4261}"/>
              </a:ext>
            </a:extLst>
          </p:cNvPr>
          <p:cNvSpPr>
            <a:spLocks noGrp="1"/>
          </p:cNvSpPr>
          <p:nvPr>
            <p:ph type="title" idx="4294967295"/>
          </p:nvPr>
        </p:nvSpPr>
        <p:spPr>
          <a:xfrm>
            <a:off x="0" y="17463"/>
            <a:ext cx="7886700" cy="1327150"/>
          </a:xfrm>
        </p:spPr>
        <p:txBody>
          <a:bodyPr>
            <a:noAutofit/>
          </a:bodyPr>
          <a:lstStyle/>
          <a:p>
            <a:pPr algn="ctr" defTabSz="914400"/>
            <a:r>
              <a:rPr lang="en-US" sz="3200" b="1" dirty="0">
                <a:solidFill>
                  <a:prstClr val="white"/>
                </a:solidFill>
                <a:latin typeface="Century Gothic" panose="020B0502020202020204"/>
              </a:rPr>
              <a:t>Data Assessment, Improvement, and Analysis Examples</a:t>
            </a:r>
          </a:p>
        </p:txBody>
      </p:sp>
      <p:sp>
        <p:nvSpPr>
          <p:cNvPr id="3" name="TextBox 2">
            <a:extLst>
              <a:ext uri="{FF2B5EF4-FFF2-40B4-BE49-F238E27FC236}">
                <a16:creationId xmlns:a16="http://schemas.microsoft.com/office/drawing/2014/main" id="{4C33FA6D-AA53-42C8-BEA0-6C14851FE7ED}"/>
              </a:ext>
            </a:extLst>
          </p:cNvPr>
          <p:cNvSpPr txBox="1"/>
          <p:nvPr/>
        </p:nvSpPr>
        <p:spPr>
          <a:xfrm>
            <a:off x="3787469" y="1599750"/>
            <a:ext cx="8185995" cy="4401205"/>
          </a:xfrm>
          <a:prstGeom prst="rect">
            <a:avLst/>
          </a:prstGeom>
          <a:noFill/>
        </p:spPr>
        <p:txBody>
          <a:bodyPr wrap="square" rtlCol="0">
            <a:spAutoFit/>
          </a:bodyPr>
          <a:lstStyle/>
          <a:p>
            <a:r>
              <a:rPr lang="en-US" sz="2800" dirty="0"/>
              <a:t>Analysis</a:t>
            </a:r>
          </a:p>
          <a:p>
            <a:pPr marL="742950" lvl="1" indent="-285750">
              <a:buFont typeface="Arial" panose="020B0604020202020204" pitchFamily="34" charset="0"/>
              <a:buChar char="•"/>
            </a:pPr>
            <a:r>
              <a:rPr lang="en-US" sz="2800" dirty="0"/>
              <a:t>Road Safety Audits for a specific location</a:t>
            </a:r>
          </a:p>
          <a:p>
            <a:pPr marL="742950" lvl="1" indent="-285750">
              <a:buFont typeface="Arial" panose="020B0604020202020204" pitchFamily="34" charset="0"/>
              <a:buChar char="•"/>
            </a:pPr>
            <a:r>
              <a:rPr lang="en-US" sz="2800" dirty="0"/>
              <a:t>Systemic Safety Study - Study of an issue across road network to identify high risk locations</a:t>
            </a:r>
          </a:p>
          <a:p>
            <a:pPr marL="742950" lvl="1" indent="-285750">
              <a:buFont typeface="Arial" panose="020B0604020202020204" pitchFamily="34" charset="0"/>
              <a:buChar char="•"/>
            </a:pPr>
            <a:r>
              <a:rPr lang="en-US" sz="2800" dirty="0"/>
              <a:t>Safety risk assessment (</a:t>
            </a:r>
            <a:r>
              <a:rPr lang="en-US" sz="2800" dirty="0" err="1"/>
              <a:t>usRAP</a:t>
            </a:r>
            <a:r>
              <a:rPr lang="en-US" sz="2800" dirty="0"/>
              <a:t>)</a:t>
            </a:r>
          </a:p>
          <a:p>
            <a:pPr marL="742950" lvl="1" indent="-285750">
              <a:buFont typeface="Arial" panose="020B0604020202020204" pitchFamily="34" charset="0"/>
              <a:buChar char="•"/>
            </a:pPr>
            <a:r>
              <a:rPr lang="en-US" sz="2800" dirty="0"/>
              <a:t>Crash data mapping</a:t>
            </a:r>
          </a:p>
          <a:p>
            <a:pPr marL="742950" lvl="1" indent="-285750">
              <a:buFont typeface="Arial" panose="020B0604020202020204" pitchFamily="34" charset="0"/>
              <a:buChar char="•"/>
            </a:pPr>
            <a:r>
              <a:rPr lang="en-US" sz="2800" dirty="0">
                <a:hlinkClick r:id="rId2"/>
              </a:rPr>
              <a:t>https://www.tribalsafety.org/data-analysis</a:t>
            </a:r>
            <a:r>
              <a:rPr lang="en-US" sz="2800" dirty="0"/>
              <a:t> </a:t>
            </a:r>
          </a:p>
          <a:p>
            <a:pPr marL="285750" indent="-285750">
              <a:buFont typeface="Arial" panose="020B0604020202020204" pitchFamily="34" charset="0"/>
              <a:buChar char="•"/>
            </a:pPr>
            <a:endParaRPr lang="en-US" sz="2800" dirty="0"/>
          </a:p>
          <a:p>
            <a:r>
              <a:rPr lang="en-US" sz="2800" dirty="0"/>
              <a:t>Data Assessment &amp; Improvement</a:t>
            </a:r>
          </a:p>
          <a:p>
            <a:pPr marL="914400" lvl="1" indent="-457200">
              <a:buFont typeface="Arial" panose="020B0604020202020204" pitchFamily="34" charset="0"/>
              <a:buChar char="•"/>
            </a:pPr>
            <a:r>
              <a:rPr lang="en-US" sz="2800" dirty="0"/>
              <a:t>Study or improve safety data</a:t>
            </a:r>
          </a:p>
        </p:txBody>
      </p:sp>
      <p:pic>
        <p:nvPicPr>
          <p:cNvPr id="5" name="Picture 4">
            <a:extLst>
              <a:ext uri="{FF2B5EF4-FFF2-40B4-BE49-F238E27FC236}">
                <a16:creationId xmlns:a16="http://schemas.microsoft.com/office/drawing/2014/main" id="{06737F80-582F-4A66-AB7A-977EC59CD68F}"/>
              </a:ext>
            </a:extLst>
          </p:cNvPr>
          <p:cNvPicPr>
            <a:picLocks noChangeAspect="1"/>
          </p:cNvPicPr>
          <p:nvPr/>
        </p:nvPicPr>
        <p:blipFill>
          <a:blip r:embed="rId3"/>
          <a:stretch>
            <a:fillRect/>
          </a:stretch>
        </p:blipFill>
        <p:spPr>
          <a:xfrm>
            <a:off x="0" y="1266046"/>
            <a:ext cx="1923068" cy="5664688"/>
          </a:xfrm>
          <a:prstGeom prst="rect">
            <a:avLst/>
          </a:prstGeom>
        </p:spPr>
      </p:pic>
      <p:pic>
        <p:nvPicPr>
          <p:cNvPr id="7" name="Picture 2" descr="https://lh3.googleusercontent.com/qKEtHAOjnCwePZ3-WPHH3KSx2s2EZwALsH_FGJRqlelZ23Wb6yPo7a-S5r-V0sWZTcapAG92w8g-Yp1cJ8tLDzWs8eqVN2hhmazALNSgC6wZ-B1mn26pg7sbDH4P7_mA55q8EdWwm-rW39cJFJNf9_xIK-eGGwGSJGpLmYgWxC0yeedutJylVetDTb_BOm0LJeoiMpNHSISz9FCEE9Sf3VgkZ9bqW5gDSx2NoMKmXKlVmsazp9JjDHs74zi3tJ6rzd4YSGlP6M1OyMlYiwoodF7buKIWMU2FY1BXeworwbPnh32GsahQPpdBKD0ycjSqaNVGcrsvlFFMCqMsVCJlNCJ7Dk_6zZq0FqCbGSqJzwxBLTyEPr6fXLpxbrfhSEtyFD8PS9V2N-I3xcZEf5OHJkf9d-YiW3P1AGcpMOdvkSybSt7KV4E0scBrXAmal5lg7fjWHzS2Eq8uUCzCtZyUkop85OJOhY1EdqjvezQGpn6paZbzd9bKGQtZnNSe_MeKvGKQ_GmxH0-1BAo1k1z_vN6FZHzvRB8S7x1q5L9VE0-j02cUS8QNClBIpdioMbfbpMq56iuzQRX0A-ykmVaeSukon8Gisv3_dVB2-MIWI21Ygb74VnPnnAPPjGgB8SmLirj1yIOoF5lGtlWKlU3Sd5pV_qKQol8=w1679-h944-no">
            <a:extLst>
              <a:ext uri="{FF2B5EF4-FFF2-40B4-BE49-F238E27FC236}">
                <a16:creationId xmlns:a16="http://schemas.microsoft.com/office/drawing/2014/main" id="{6193B09B-DFCF-44E5-A931-5A2EE91444F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18536" y="3429000"/>
            <a:ext cx="2928607" cy="36584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83BA93D-123F-7CA3-4AE4-00868032F1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63"/>
            <a:ext cx="12192000" cy="1434353"/>
          </a:xfrm>
          <a:prstGeom prst="rect">
            <a:avLst/>
          </a:prstGeom>
        </p:spPr>
      </p:pic>
    </p:spTree>
    <p:extLst>
      <p:ext uri="{BB962C8B-B14F-4D97-AF65-F5344CB8AC3E}">
        <p14:creationId xmlns:p14="http://schemas.microsoft.com/office/powerpoint/2010/main" val="3693576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FD131-5C99-8E6C-6AA6-F8BDBB915163}"/>
              </a:ext>
            </a:extLst>
          </p:cNvPr>
          <p:cNvSpPr>
            <a:spLocks noGrp="1"/>
          </p:cNvSpPr>
          <p:nvPr>
            <p:ph type="title"/>
          </p:nvPr>
        </p:nvSpPr>
        <p:spPr/>
        <p:txBody>
          <a:bodyPr/>
          <a:lstStyle/>
          <a:p>
            <a:r>
              <a:rPr lang="en-US" dirty="0"/>
              <a:t>Systemic Intersection </a:t>
            </a:r>
            <a:br>
              <a:rPr lang="en-US" dirty="0"/>
            </a:br>
            <a:r>
              <a:rPr lang="en-US" dirty="0"/>
              <a:t>Safety Study</a:t>
            </a:r>
          </a:p>
        </p:txBody>
      </p:sp>
      <p:sp>
        <p:nvSpPr>
          <p:cNvPr id="3" name="Content Placeholder 2">
            <a:extLst>
              <a:ext uri="{FF2B5EF4-FFF2-40B4-BE49-F238E27FC236}">
                <a16:creationId xmlns:a16="http://schemas.microsoft.com/office/drawing/2014/main" id="{13E3D616-137C-F5D6-0034-FE2E98CB9E12}"/>
              </a:ext>
            </a:extLst>
          </p:cNvPr>
          <p:cNvSpPr>
            <a:spLocks noGrp="1"/>
          </p:cNvSpPr>
          <p:nvPr>
            <p:ph idx="1"/>
          </p:nvPr>
        </p:nvSpPr>
        <p:spPr>
          <a:xfrm>
            <a:off x="4967927" y="1831877"/>
            <a:ext cx="6385874" cy="2976467"/>
          </a:xfrm>
        </p:spPr>
        <p:txBody>
          <a:bodyPr/>
          <a:lstStyle/>
          <a:p>
            <a:r>
              <a:rPr lang="en-US" dirty="0"/>
              <a:t> Muscogee Creek Nation</a:t>
            </a:r>
          </a:p>
          <a:p>
            <a:r>
              <a:rPr lang="en-US" dirty="0"/>
              <a:t> Study risk factors at 100 intersections with high crash experience, apply results across network.</a:t>
            </a:r>
          </a:p>
        </p:txBody>
      </p:sp>
      <p:pic>
        <p:nvPicPr>
          <p:cNvPr id="5" name="Picture 4">
            <a:extLst>
              <a:ext uri="{FF2B5EF4-FFF2-40B4-BE49-F238E27FC236}">
                <a16:creationId xmlns:a16="http://schemas.microsoft.com/office/drawing/2014/main" id="{DEA211A9-CD8D-7EDE-9A89-DAA0934E202B}"/>
              </a:ext>
            </a:extLst>
          </p:cNvPr>
          <p:cNvPicPr>
            <a:picLocks noChangeAspect="1"/>
          </p:cNvPicPr>
          <p:nvPr/>
        </p:nvPicPr>
        <p:blipFill>
          <a:blip r:embed="rId2"/>
          <a:stretch>
            <a:fillRect/>
          </a:stretch>
        </p:blipFill>
        <p:spPr>
          <a:xfrm>
            <a:off x="6320576" y="3608113"/>
            <a:ext cx="5671143" cy="4229558"/>
          </a:xfrm>
          <a:prstGeom prst="rect">
            <a:avLst/>
          </a:prstGeom>
        </p:spPr>
      </p:pic>
    </p:spTree>
    <p:extLst>
      <p:ext uri="{BB962C8B-B14F-4D97-AF65-F5344CB8AC3E}">
        <p14:creationId xmlns:p14="http://schemas.microsoft.com/office/powerpoint/2010/main" val="1662857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09CCE2-4C3E-4B8E-A604-30946FBAB985}"/>
              </a:ext>
            </a:extLst>
          </p:cNvPr>
          <p:cNvSpPr txBox="1">
            <a:spLocks/>
          </p:cNvSpPr>
          <p:nvPr/>
        </p:nvSpPr>
        <p:spPr>
          <a:xfrm>
            <a:off x="6540631" y="6071795"/>
            <a:ext cx="10515600" cy="13255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1200" b="0" dirty="0">
                <a:solidFill>
                  <a:schemeClr val="bg1"/>
                </a:solidFill>
              </a:rPr>
              <a:t>Source: Sisseton Wahpeton </a:t>
            </a:r>
            <a:r>
              <a:rPr lang="en-US" sz="1200" b="0" dirty="0" err="1">
                <a:solidFill>
                  <a:schemeClr val="bg1"/>
                </a:solidFill>
              </a:rPr>
              <a:t>Oyate</a:t>
            </a:r>
            <a:endParaRPr lang="en-US" sz="1200" b="0" dirty="0">
              <a:solidFill>
                <a:schemeClr val="bg1"/>
              </a:solidFill>
            </a:endParaRPr>
          </a:p>
        </p:txBody>
      </p:sp>
      <p:sp>
        <p:nvSpPr>
          <p:cNvPr id="7" name="Content Placeholder 2">
            <a:extLst>
              <a:ext uri="{FF2B5EF4-FFF2-40B4-BE49-F238E27FC236}">
                <a16:creationId xmlns:a16="http://schemas.microsoft.com/office/drawing/2014/main" id="{C19FB99C-ABB1-43FB-BE30-37D572FB1E84}"/>
              </a:ext>
            </a:extLst>
          </p:cNvPr>
          <p:cNvSpPr txBox="1">
            <a:spLocks/>
          </p:cNvSpPr>
          <p:nvPr/>
        </p:nvSpPr>
        <p:spPr>
          <a:xfrm>
            <a:off x="365760" y="1652954"/>
            <a:ext cx="4611156" cy="5097203"/>
          </a:xfrm>
          <a:prstGeom prst="rect">
            <a:avLst/>
          </a:prstGeom>
        </p:spPr>
        <p:txBody>
          <a:bodyPr>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400" dirty="0"/>
              <a:t>Roadway Departure is involved in 2 out of every 3 fatal crashes in Tribal areas</a:t>
            </a:r>
          </a:p>
          <a:p>
            <a:pPr marL="342900" indent="-342900">
              <a:buFont typeface="Arial" panose="020B0604020202020204" pitchFamily="34" charset="0"/>
              <a:buChar char="•"/>
            </a:pPr>
            <a:r>
              <a:rPr lang="en-US" sz="2400" dirty="0"/>
              <a:t>25% funding goal (about $5-million)</a:t>
            </a:r>
          </a:p>
          <a:p>
            <a:pPr marL="342900" indent="-342900">
              <a:buFont typeface="Arial" panose="020B0604020202020204" pitchFamily="34" charset="0"/>
              <a:buChar char="•"/>
            </a:pPr>
            <a:r>
              <a:rPr lang="en-US" sz="2400" dirty="0"/>
              <a:t>Reduced application burden</a:t>
            </a:r>
          </a:p>
          <a:p>
            <a:pPr marL="342900" indent="-342900">
              <a:buFont typeface="Arial" panose="020B0604020202020204" pitchFamily="34" charset="0"/>
              <a:buChar char="•"/>
            </a:pPr>
            <a:r>
              <a:rPr lang="en-US" sz="2400" dirty="0"/>
              <a:t>Only specific countermeasures eligible</a:t>
            </a:r>
          </a:p>
          <a:p>
            <a:pPr marL="800100" lvl="1" indent="-342900"/>
            <a:r>
              <a:rPr lang="en-US" sz="2000" dirty="0"/>
              <a:t>Curve warning signs</a:t>
            </a:r>
          </a:p>
          <a:p>
            <a:pPr marL="800100" lvl="1" indent="-342900"/>
            <a:r>
              <a:rPr lang="en-US" sz="2000" dirty="0"/>
              <a:t>Delineators</a:t>
            </a:r>
          </a:p>
          <a:p>
            <a:pPr marL="800100" lvl="1" indent="-342900"/>
            <a:r>
              <a:rPr lang="en-US" sz="2000" dirty="0"/>
              <a:t>Rumble strips</a:t>
            </a:r>
          </a:p>
          <a:p>
            <a:pPr marL="800100" lvl="1" indent="-342900"/>
            <a:r>
              <a:rPr lang="en-US" sz="2000" dirty="0"/>
              <a:t>Striping</a:t>
            </a:r>
          </a:p>
          <a:p>
            <a:pPr marL="800100" lvl="1" indent="-342900"/>
            <a:r>
              <a:rPr lang="en-US" sz="2000" dirty="0"/>
              <a:t>Roadside safety (guardrail, object markers, clearing fixed objects)</a:t>
            </a:r>
          </a:p>
        </p:txBody>
      </p:sp>
      <p:pic>
        <p:nvPicPr>
          <p:cNvPr id="2" name="Picture 1">
            <a:extLst>
              <a:ext uri="{FF2B5EF4-FFF2-40B4-BE49-F238E27FC236}">
                <a16:creationId xmlns:a16="http://schemas.microsoft.com/office/drawing/2014/main" id="{F948C15B-279C-22A1-4411-B2B1E71E6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952" cy="1433995"/>
          </a:xfrm>
          <a:prstGeom prst="rect">
            <a:avLst/>
          </a:prstGeom>
        </p:spPr>
      </p:pic>
      <p:pic>
        <p:nvPicPr>
          <p:cNvPr id="3" name="Picture 2" descr="https://lh3.googleusercontent.com/2JjI-La05l6WYubl0GuLXKE52Oxh8g0QUPTBDUJhm0X8ojEjawygbNWA-slfEGy47S4qBenwBW4U3TVOHC4AG3jIi3KgwMMxOdo_lzx-y3cdsSFuCAJwgHYqs9cE9lcWeV2SvFTiD8DdNs8KNaysnkcGKWFB5r6aw-9ba04NjXw0oqyYux-9nopn8scEMdm6rAptBm1GVPtq5apBGifnRY3n8Ljj-8-1wkaCP2LhppVCmGTI11LD0p5uyCIf3zH-YjTydJ3jRGfXhn4vZTSxFIyU2RuEtFOOoP2AVvKwV4CsfxI7Z_M2fKPHQ09lUdyy-jFzkKI8Tnaiqe-5icx0j0p9Nlud2aK3uUW7dWj_Is04z5M5nIYcfaUO1Nfgipj_Zyr-nbh6KO0gn23ag-uHFN1kdrVr7gVRGqQCEkL1m54mFvgiaInqCB4xfLAfpo-qt7gC2pAdv7wd3QsMwf3pPKjw6DCjOjhr6_FdD5ctrfm_5UN2ULWlcXpufbNrqY9pDEsVHb4ITbX8XoVEEkzK-z4s0BfZc8l6Iixjy-DJ2M7PH77jrD-PW9lAPEPx6Rj9ck240bHPcKdqKjksf3kKiHmjJsqgAB9pO5alYjzJO4rEcE8InCyJEbDTeYyi3Ay9qMGGKjhK3aPxdtn0A_i9UDCSrxlfZaT1RxxDDHwRoPLwoFkdJtu4_9u3=w955-h717-no">
            <a:extLst>
              <a:ext uri="{FF2B5EF4-FFF2-40B4-BE49-F238E27FC236}">
                <a16:creationId xmlns:a16="http://schemas.microsoft.com/office/drawing/2014/main" id="{6A7F7F4A-092B-7981-10D2-1F81CAE1912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4384"/>
          <a:stretch/>
        </p:blipFill>
        <p:spPr bwMode="auto">
          <a:xfrm>
            <a:off x="8934804" y="4875090"/>
            <a:ext cx="3155609" cy="27633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277050-54E9-03E5-6D93-63015A44D2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89190" y="3446220"/>
            <a:ext cx="3685758" cy="1360045"/>
          </a:xfrm>
          <a:prstGeom prst="rect">
            <a:avLst/>
          </a:prstGeom>
        </p:spPr>
      </p:pic>
      <p:pic>
        <p:nvPicPr>
          <p:cNvPr id="6" name="Picture 5">
            <a:extLst>
              <a:ext uri="{FF2B5EF4-FFF2-40B4-BE49-F238E27FC236}">
                <a16:creationId xmlns:a16="http://schemas.microsoft.com/office/drawing/2014/main" id="{8E99BE30-4B59-15A5-ECAB-7EC38DA72F4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189190" y="1454254"/>
            <a:ext cx="3685758" cy="1952667"/>
          </a:xfrm>
          <a:prstGeom prst="rect">
            <a:avLst/>
          </a:prstGeom>
        </p:spPr>
      </p:pic>
      <p:pic>
        <p:nvPicPr>
          <p:cNvPr id="8" name="Picture 7">
            <a:extLst>
              <a:ext uri="{FF2B5EF4-FFF2-40B4-BE49-F238E27FC236}">
                <a16:creationId xmlns:a16="http://schemas.microsoft.com/office/drawing/2014/main" id="{637367B7-1B3A-E92E-448F-B36238DED73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34805" y="1454254"/>
            <a:ext cx="4472624" cy="3352011"/>
          </a:xfrm>
          <a:prstGeom prst="rect">
            <a:avLst/>
          </a:prstGeom>
        </p:spPr>
      </p:pic>
      <p:pic>
        <p:nvPicPr>
          <p:cNvPr id="9" name="Picture 8">
            <a:extLst>
              <a:ext uri="{FF2B5EF4-FFF2-40B4-BE49-F238E27FC236}">
                <a16:creationId xmlns:a16="http://schemas.microsoft.com/office/drawing/2014/main" id="{117A2C7E-199A-E614-1144-9D1385FB979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r="10519"/>
          <a:stretch/>
        </p:blipFill>
        <p:spPr>
          <a:xfrm>
            <a:off x="5189191" y="4875090"/>
            <a:ext cx="3685758" cy="2304478"/>
          </a:xfrm>
          <a:prstGeom prst="rect">
            <a:avLst/>
          </a:prstGeom>
        </p:spPr>
      </p:pic>
      <p:sp>
        <p:nvSpPr>
          <p:cNvPr id="10" name="TextBox 9">
            <a:extLst>
              <a:ext uri="{FF2B5EF4-FFF2-40B4-BE49-F238E27FC236}">
                <a16:creationId xmlns:a16="http://schemas.microsoft.com/office/drawing/2014/main" id="{7395F797-DA4B-CE79-9E6C-890DE8F9AD9F}"/>
              </a:ext>
            </a:extLst>
          </p:cNvPr>
          <p:cNvSpPr txBox="1"/>
          <p:nvPr/>
        </p:nvSpPr>
        <p:spPr>
          <a:xfrm>
            <a:off x="7079271" y="4564247"/>
            <a:ext cx="1953565" cy="261610"/>
          </a:xfrm>
          <a:prstGeom prst="rect">
            <a:avLst/>
          </a:prstGeom>
          <a:noFill/>
        </p:spPr>
        <p:txBody>
          <a:bodyPr wrap="square" rtlCol="0">
            <a:spAutoFit/>
          </a:bodyPr>
          <a:lstStyle/>
          <a:p>
            <a:r>
              <a:rPr lang="en-US" sz="1100" dirty="0"/>
              <a:t>Native Village of Minto</a:t>
            </a:r>
          </a:p>
        </p:txBody>
      </p:sp>
      <p:sp>
        <p:nvSpPr>
          <p:cNvPr id="11" name="TextBox 10">
            <a:extLst>
              <a:ext uri="{FF2B5EF4-FFF2-40B4-BE49-F238E27FC236}">
                <a16:creationId xmlns:a16="http://schemas.microsoft.com/office/drawing/2014/main" id="{2633DFF0-CA7B-1240-11EB-624BA410A114}"/>
              </a:ext>
            </a:extLst>
          </p:cNvPr>
          <p:cNvSpPr txBox="1"/>
          <p:nvPr/>
        </p:nvSpPr>
        <p:spPr>
          <a:xfrm>
            <a:off x="7516921" y="3179724"/>
            <a:ext cx="1387956" cy="261610"/>
          </a:xfrm>
          <a:prstGeom prst="rect">
            <a:avLst/>
          </a:prstGeom>
          <a:noFill/>
        </p:spPr>
        <p:txBody>
          <a:bodyPr wrap="square" rtlCol="0">
            <a:spAutoFit/>
          </a:bodyPr>
          <a:lstStyle/>
          <a:p>
            <a:r>
              <a:rPr lang="en-US" sz="1100" dirty="0"/>
              <a:t>Navajo Nation</a:t>
            </a:r>
          </a:p>
        </p:txBody>
      </p:sp>
      <p:sp>
        <p:nvSpPr>
          <p:cNvPr id="12" name="TextBox 11">
            <a:extLst>
              <a:ext uri="{FF2B5EF4-FFF2-40B4-BE49-F238E27FC236}">
                <a16:creationId xmlns:a16="http://schemas.microsoft.com/office/drawing/2014/main" id="{0A4393A1-EE31-D83E-22B9-8726227FA5F2}"/>
              </a:ext>
            </a:extLst>
          </p:cNvPr>
          <p:cNvSpPr txBox="1"/>
          <p:nvPr/>
        </p:nvSpPr>
        <p:spPr>
          <a:xfrm>
            <a:off x="10039547" y="4433442"/>
            <a:ext cx="2263140" cy="261610"/>
          </a:xfrm>
          <a:prstGeom prst="rect">
            <a:avLst/>
          </a:prstGeom>
          <a:noFill/>
        </p:spPr>
        <p:txBody>
          <a:bodyPr wrap="square" rtlCol="0">
            <a:spAutoFit/>
          </a:bodyPr>
          <a:lstStyle/>
          <a:p>
            <a:r>
              <a:rPr lang="en-US" sz="1100" dirty="0"/>
              <a:t>Lake Traverse Reservation, SD</a:t>
            </a:r>
          </a:p>
        </p:txBody>
      </p:sp>
      <p:sp>
        <p:nvSpPr>
          <p:cNvPr id="13" name="TextBox 12">
            <a:extLst>
              <a:ext uri="{FF2B5EF4-FFF2-40B4-BE49-F238E27FC236}">
                <a16:creationId xmlns:a16="http://schemas.microsoft.com/office/drawing/2014/main" id="{62E04D3B-0D73-0126-7186-9CFF40690AA2}"/>
              </a:ext>
            </a:extLst>
          </p:cNvPr>
          <p:cNvSpPr txBox="1"/>
          <p:nvPr/>
        </p:nvSpPr>
        <p:spPr>
          <a:xfrm>
            <a:off x="10039547" y="6664397"/>
            <a:ext cx="2263140" cy="261610"/>
          </a:xfrm>
          <a:prstGeom prst="rect">
            <a:avLst/>
          </a:prstGeom>
          <a:noFill/>
        </p:spPr>
        <p:txBody>
          <a:bodyPr wrap="square" rtlCol="0">
            <a:spAutoFit/>
          </a:bodyPr>
          <a:lstStyle/>
          <a:p>
            <a:r>
              <a:rPr lang="en-US" sz="1100" dirty="0"/>
              <a:t>Ohkay Owingeh</a:t>
            </a:r>
          </a:p>
        </p:txBody>
      </p:sp>
      <p:sp>
        <p:nvSpPr>
          <p:cNvPr id="14" name="TextBox 13">
            <a:extLst>
              <a:ext uri="{FF2B5EF4-FFF2-40B4-BE49-F238E27FC236}">
                <a16:creationId xmlns:a16="http://schemas.microsoft.com/office/drawing/2014/main" id="{699149F3-194F-83F8-2B32-2BCF5B236F4F}"/>
              </a:ext>
            </a:extLst>
          </p:cNvPr>
          <p:cNvSpPr txBox="1"/>
          <p:nvPr/>
        </p:nvSpPr>
        <p:spPr>
          <a:xfrm>
            <a:off x="6769696" y="6702717"/>
            <a:ext cx="2263140" cy="261610"/>
          </a:xfrm>
          <a:prstGeom prst="rect">
            <a:avLst/>
          </a:prstGeom>
          <a:noFill/>
        </p:spPr>
        <p:txBody>
          <a:bodyPr wrap="square" rtlCol="0">
            <a:spAutoFit/>
          </a:bodyPr>
          <a:lstStyle/>
          <a:p>
            <a:r>
              <a:rPr lang="en-US" sz="1100" dirty="0"/>
              <a:t>Coeur d'Alene Tribe</a:t>
            </a:r>
          </a:p>
        </p:txBody>
      </p:sp>
    </p:spTree>
    <p:extLst>
      <p:ext uri="{BB962C8B-B14F-4D97-AF65-F5344CB8AC3E}">
        <p14:creationId xmlns:p14="http://schemas.microsoft.com/office/powerpoint/2010/main" val="3964376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r="63026"/>
          <a:stretch/>
        </p:blipFill>
        <p:spPr>
          <a:xfrm>
            <a:off x="9577136" y="5882802"/>
            <a:ext cx="2614863" cy="975197"/>
          </a:xfrm>
          <a:prstGeom prst="rect">
            <a:avLst/>
          </a:prstGeom>
        </p:spPr>
      </p:pic>
      <p:pic>
        <p:nvPicPr>
          <p:cNvPr id="3" name="Picture 2" descr="A road with trees on the side&#10;&#10;Description automatically generated with medium confidence">
            <a:extLst>
              <a:ext uri="{FF2B5EF4-FFF2-40B4-BE49-F238E27FC236}">
                <a16:creationId xmlns:a16="http://schemas.microsoft.com/office/drawing/2014/main" id="{BF2223AD-B763-200D-ABCF-480BE0916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6" y="2543210"/>
            <a:ext cx="7547755" cy="4245612"/>
          </a:xfrm>
          <a:prstGeom prst="rect">
            <a:avLst/>
          </a:prstGeom>
          <a:ln>
            <a:solidFill>
              <a:srgbClr val="EEEEE4"/>
            </a:solidFill>
          </a:ln>
        </p:spPr>
      </p:pic>
      <p:pic>
        <p:nvPicPr>
          <p:cNvPr id="5" name="Picture 4" descr="A picture containing tree, grass, sky, outdoor&#10;&#10;Description automatically generated">
            <a:extLst>
              <a:ext uri="{FF2B5EF4-FFF2-40B4-BE49-F238E27FC236}">
                <a16:creationId xmlns:a16="http://schemas.microsoft.com/office/drawing/2014/main" id="{1BB40884-0368-F203-9016-1B46519CAB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0239" y="69178"/>
            <a:ext cx="7547755" cy="4245612"/>
          </a:xfrm>
          <a:prstGeom prst="rect">
            <a:avLst/>
          </a:prstGeom>
          <a:ln>
            <a:solidFill>
              <a:srgbClr val="EEEEE4"/>
            </a:solidFill>
          </a:ln>
        </p:spPr>
      </p:pic>
      <p:sp>
        <p:nvSpPr>
          <p:cNvPr id="12" name="Content Placeholder 2">
            <a:extLst>
              <a:ext uri="{FF2B5EF4-FFF2-40B4-BE49-F238E27FC236}">
                <a16:creationId xmlns:a16="http://schemas.microsoft.com/office/drawing/2014/main" id="{64E966A8-B53A-3F59-9F62-B6B658B1E593}"/>
              </a:ext>
            </a:extLst>
          </p:cNvPr>
          <p:cNvSpPr>
            <a:spLocks noGrp="1"/>
          </p:cNvSpPr>
          <p:nvPr>
            <p:ph idx="4294967295"/>
          </p:nvPr>
        </p:nvSpPr>
        <p:spPr>
          <a:xfrm>
            <a:off x="0" y="399034"/>
            <a:ext cx="2344738" cy="657225"/>
          </a:xfrm>
        </p:spPr>
        <p:txBody>
          <a:bodyPr>
            <a:normAutofit lnSpcReduction="10000"/>
          </a:bodyPr>
          <a:lstStyle/>
          <a:p>
            <a:pPr marL="0" indent="0">
              <a:buNone/>
            </a:pPr>
            <a:r>
              <a:rPr lang="en-US" sz="4400" b="1" dirty="0">
                <a:ea typeface="Cambria" panose="02040503050406030204" pitchFamily="18" charset="0"/>
              </a:rPr>
              <a:t>County H</a:t>
            </a:r>
          </a:p>
        </p:txBody>
      </p:sp>
      <p:sp>
        <p:nvSpPr>
          <p:cNvPr id="14" name="Content Placeholder 2">
            <a:extLst>
              <a:ext uri="{FF2B5EF4-FFF2-40B4-BE49-F238E27FC236}">
                <a16:creationId xmlns:a16="http://schemas.microsoft.com/office/drawing/2014/main" id="{46B23349-4786-AFA2-3E22-668F6553CF10}"/>
              </a:ext>
            </a:extLst>
          </p:cNvPr>
          <p:cNvSpPr txBox="1">
            <a:spLocks/>
          </p:cNvSpPr>
          <p:nvPr/>
        </p:nvSpPr>
        <p:spPr>
          <a:xfrm>
            <a:off x="2560873" y="1154569"/>
            <a:ext cx="2171548" cy="6571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BEFORE-&gt;</a:t>
            </a:r>
            <a:endParaRPr kumimoji="0" lang="en-US" sz="28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endParaRPr>
          </a:p>
        </p:txBody>
      </p:sp>
      <p:sp>
        <p:nvSpPr>
          <p:cNvPr id="15" name="Content Placeholder 2">
            <a:extLst>
              <a:ext uri="{FF2B5EF4-FFF2-40B4-BE49-F238E27FC236}">
                <a16:creationId xmlns:a16="http://schemas.microsoft.com/office/drawing/2014/main" id="{09FC31B2-6B03-6D55-DED2-20E1AAA8AF2C}"/>
              </a:ext>
            </a:extLst>
          </p:cNvPr>
          <p:cNvSpPr txBox="1">
            <a:spLocks/>
          </p:cNvSpPr>
          <p:nvPr/>
        </p:nvSpPr>
        <p:spPr>
          <a:xfrm>
            <a:off x="7698329" y="4826349"/>
            <a:ext cx="2171548" cy="6571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&lt;-AFTER</a:t>
            </a:r>
            <a:endParaRPr kumimoji="0" lang="en-US" sz="28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endParaRPr>
          </a:p>
        </p:txBody>
      </p:sp>
    </p:spTree>
    <p:extLst>
      <p:ext uri="{BB962C8B-B14F-4D97-AF65-F5344CB8AC3E}">
        <p14:creationId xmlns:p14="http://schemas.microsoft.com/office/powerpoint/2010/main" val="1939501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788156E1-326B-6151-1356-615452402D05}"/>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a:solidFill>
                  <a:srgbClr val="FFFFFF"/>
                </a:solidFill>
                <a:latin typeface="+mj-lt"/>
                <a:ea typeface="+mj-ea"/>
                <a:cs typeface="+mj-cs"/>
              </a:rPr>
              <a:t>Topics</a:t>
            </a:r>
          </a:p>
        </p:txBody>
      </p:sp>
      <p:graphicFrame>
        <p:nvGraphicFramePr>
          <p:cNvPr id="7" name="Content Placeholder 4">
            <a:extLst>
              <a:ext uri="{FF2B5EF4-FFF2-40B4-BE49-F238E27FC236}">
                <a16:creationId xmlns:a16="http://schemas.microsoft.com/office/drawing/2014/main" id="{A1C6EA5E-09EB-103E-E7F6-C3EBDE7CE766}"/>
              </a:ext>
            </a:extLst>
          </p:cNvPr>
          <p:cNvGraphicFramePr>
            <a:graphicFrameLocks noGrp="1"/>
          </p:cNvGraphicFramePr>
          <p:nvPr>
            <p:ph sz="half" idx="1"/>
            <p:extLst>
              <p:ext uri="{D42A27DB-BD31-4B8C-83A1-F6EECF244321}">
                <p14:modId xmlns:p14="http://schemas.microsoft.com/office/powerpoint/2010/main" val="2089482054"/>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1257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AD6DF38-9572-4ABE-9F21-958519A71222}"/>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2806072" y="-76456"/>
            <a:ext cx="8144988" cy="6934456"/>
          </a:xfrm>
          <a:prstGeom prst="rect">
            <a:avLst/>
          </a:prstGeom>
        </p:spPr>
      </p:pic>
      <p:pic>
        <p:nvPicPr>
          <p:cNvPr id="2" name="Picture 1">
            <a:extLst>
              <a:ext uri="{FF2B5EF4-FFF2-40B4-BE49-F238E27FC236}">
                <a16:creationId xmlns:a16="http://schemas.microsoft.com/office/drawing/2014/main" id="{FC2C8661-0C04-4373-B6E6-0A27E43C99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92754" y="-1"/>
            <a:ext cx="8899246" cy="6858000"/>
          </a:xfrm>
          <a:prstGeom prst="rect">
            <a:avLst/>
          </a:prstGeom>
        </p:spPr>
      </p:pic>
      <p:cxnSp>
        <p:nvCxnSpPr>
          <p:cNvPr id="5" name="Straight Connector 4">
            <a:extLst>
              <a:ext uri="{FF2B5EF4-FFF2-40B4-BE49-F238E27FC236}">
                <a16:creationId xmlns:a16="http://schemas.microsoft.com/office/drawing/2014/main" id="{180A24BA-335E-3435-F8F6-7DC44494D092}"/>
              </a:ext>
            </a:extLst>
          </p:cNvPr>
          <p:cNvCxnSpPr/>
          <p:nvPr/>
        </p:nvCxnSpPr>
        <p:spPr>
          <a:xfrm>
            <a:off x="3886200" y="238125"/>
            <a:ext cx="7762875" cy="60579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CC93B7B-89CB-57D4-1DE8-9AE310FEBD93}"/>
              </a:ext>
            </a:extLst>
          </p:cNvPr>
          <p:cNvCxnSpPr>
            <a:cxnSpLocks/>
          </p:cNvCxnSpPr>
          <p:nvPr/>
        </p:nvCxnSpPr>
        <p:spPr>
          <a:xfrm flipV="1">
            <a:off x="3952875" y="333375"/>
            <a:ext cx="7524750" cy="58483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511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DE3D1D-39D4-CAEE-7FD0-B69BD8881BDA}"/>
              </a:ext>
            </a:extLst>
          </p:cNvPr>
          <p:cNvPicPr>
            <a:picLocks noChangeAspect="1"/>
          </p:cNvPicPr>
          <p:nvPr/>
        </p:nvPicPr>
        <p:blipFill>
          <a:blip r:embed="rId2"/>
          <a:stretch>
            <a:fillRect/>
          </a:stretch>
        </p:blipFill>
        <p:spPr>
          <a:xfrm>
            <a:off x="5668896" y="2114550"/>
            <a:ext cx="3849697" cy="4964370"/>
          </a:xfrm>
          <a:prstGeom prst="rect">
            <a:avLst/>
          </a:prstGeom>
        </p:spPr>
      </p:pic>
      <p:sp>
        <p:nvSpPr>
          <p:cNvPr id="9" name="Arrow: Right 8">
            <a:extLst>
              <a:ext uri="{FF2B5EF4-FFF2-40B4-BE49-F238E27FC236}">
                <a16:creationId xmlns:a16="http://schemas.microsoft.com/office/drawing/2014/main" id="{CD076188-5FA5-C994-C208-75DF20B9C040}"/>
              </a:ext>
            </a:extLst>
          </p:cNvPr>
          <p:cNvSpPr/>
          <p:nvPr/>
        </p:nvSpPr>
        <p:spPr>
          <a:xfrm>
            <a:off x="4597454" y="2480306"/>
            <a:ext cx="998529" cy="1133475"/>
          </a:xfrm>
          <a:prstGeom prst="rightArrow">
            <a:avLst/>
          </a:prstGeom>
          <a:solidFill>
            <a:srgbClr val="FFC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83E7CDA-CA4B-DB04-52A6-19D1754EAA45}"/>
              </a:ext>
            </a:extLst>
          </p:cNvPr>
          <p:cNvSpPr txBox="1"/>
          <p:nvPr/>
        </p:nvSpPr>
        <p:spPr>
          <a:xfrm>
            <a:off x="2673407" y="2723877"/>
            <a:ext cx="7666028" cy="646331"/>
          </a:xfrm>
          <a:prstGeom prst="rect">
            <a:avLst/>
          </a:prstGeom>
          <a:noFill/>
        </p:spPr>
        <p:txBody>
          <a:bodyPr wrap="square" rtlCol="0">
            <a:spAutoFit/>
          </a:bodyPr>
          <a:lstStyle/>
          <a:p>
            <a:r>
              <a:rPr lang="en-US" sz="3600" dirty="0"/>
              <a:t>Where?</a:t>
            </a:r>
          </a:p>
        </p:txBody>
      </p:sp>
      <p:pic>
        <p:nvPicPr>
          <p:cNvPr id="2" name="Picture 1">
            <a:extLst>
              <a:ext uri="{FF2B5EF4-FFF2-40B4-BE49-F238E27FC236}">
                <a16:creationId xmlns:a16="http://schemas.microsoft.com/office/drawing/2014/main" id="{3D309D00-E440-E4A0-7AD4-0BFCCC12A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952" cy="1433995"/>
          </a:xfrm>
          <a:prstGeom prst="rect">
            <a:avLst/>
          </a:prstGeom>
        </p:spPr>
      </p:pic>
      <p:sp>
        <p:nvSpPr>
          <p:cNvPr id="3" name="Arrow: Right 2">
            <a:extLst>
              <a:ext uri="{FF2B5EF4-FFF2-40B4-BE49-F238E27FC236}">
                <a16:creationId xmlns:a16="http://schemas.microsoft.com/office/drawing/2014/main" id="{9B82DD9F-81BC-E472-9A38-C4AF172A7171}"/>
              </a:ext>
            </a:extLst>
          </p:cNvPr>
          <p:cNvSpPr/>
          <p:nvPr/>
        </p:nvSpPr>
        <p:spPr>
          <a:xfrm>
            <a:off x="4597454" y="3860716"/>
            <a:ext cx="998529" cy="1133475"/>
          </a:xfrm>
          <a:prstGeom prst="rightArrow">
            <a:avLst/>
          </a:prstGeom>
          <a:solidFill>
            <a:srgbClr val="FFC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B118029-91FF-8822-5EFD-463D8C69E9F4}"/>
              </a:ext>
            </a:extLst>
          </p:cNvPr>
          <p:cNvSpPr txBox="1"/>
          <p:nvPr/>
        </p:nvSpPr>
        <p:spPr>
          <a:xfrm>
            <a:off x="2673407" y="4104287"/>
            <a:ext cx="7666028" cy="646331"/>
          </a:xfrm>
          <a:prstGeom prst="rect">
            <a:avLst/>
          </a:prstGeom>
          <a:noFill/>
        </p:spPr>
        <p:txBody>
          <a:bodyPr wrap="square" rtlCol="0">
            <a:spAutoFit/>
          </a:bodyPr>
          <a:lstStyle/>
          <a:p>
            <a:r>
              <a:rPr lang="en-US" sz="3600" dirty="0"/>
              <a:t>Why?</a:t>
            </a:r>
          </a:p>
        </p:txBody>
      </p:sp>
      <p:sp>
        <p:nvSpPr>
          <p:cNvPr id="6" name="Arrow: Right 5">
            <a:extLst>
              <a:ext uri="{FF2B5EF4-FFF2-40B4-BE49-F238E27FC236}">
                <a16:creationId xmlns:a16="http://schemas.microsoft.com/office/drawing/2014/main" id="{4F6DEB24-7C52-2D33-5663-7535B73F0906}"/>
              </a:ext>
            </a:extLst>
          </p:cNvPr>
          <p:cNvSpPr/>
          <p:nvPr/>
        </p:nvSpPr>
        <p:spPr>
          <a:xfrm>
            <a:off x="4597454" y="5491434"/>
            <a:ext cx="998529" cy="1133475"/>
          </a:xfrm>
          <a:prstGeom prst="rightArrow">
            <a:avLst/>
          </a:prstGeom>
          <a:solidFill>
            <a:srgbClr val="FFC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4F6F635-1653-84AB-D7C5-E0912770BCCE}"/>
              </a:ext>
            </a:extLst>
          </p:cNvPr>
          <p:cNvSpPr txBox="1"/>
          <p:nvPr/>
        </p:nvSpPr>
        <p:spPr>
          <a:xfrm>
            <a:off x="2673407" y="5735005"/>
            <a:ext cx="7666028" cy="646331"/>
          </a:xfrm>
          <a:prstGeom prst="rect">
            <a:avLst/>
          </a:prstGeom>
          <a:noFill/>
        </p:spPr>
        <p:txBody>
          <a:bodyPr wrap="square" rtlCol="0">
            <a:spAutoFit/>
          </a:bodyPr>
          <a:lstStyle/>
          <a:p>
            <a:r>
              <a:rPr lang="en-US" sz="3600" dirty="0"/>
              <a:t>What?</a:t>
            </a:r>
          </a:p>
        </p:txBody>
      </p:sp>
      <p:sp>
        <p:nvSpPr>
          <p:cNvPr id="8" name="TextBox 7">
            <a:extLst>
              <a:ext uri="{FF2B5EF4-FFF2-40B4-BE49-F238E27FC236}">
                <a16:creationId xmlns:a16="http://schemas.microsoft.com/office/drawing/2014/main" id="{4AA077D1-1012-C5D5-A74C-7FFA710A4F25}"/>
              </a:ext>
            </a:extLst>
          </p:cNvPr>
          <p:cNvSpPr txBox="1"/>
          <p:nvPr/>
        </p:nvSpPr>
        <p:spPr>
          <a:xfrm>
            <a:off x="2198782" y="1444985"/>
            <a:ext cx="8615277" cy="646331"/>
          </a:xfrm>
          <a:prstGeom prst="rect">
            <a:avLst/>
          </a:prstGeom>
          <a:noFill/>
        </p:spPr>
        <p:txBody>
          <a:bodyPr wrap="square" rtlCol="0">
            <a:spAutoFit/>
          </a:bodyPr>
          <a:lstStyle/>
          <a:p>
            <a:r>
              <a:rPr lang="en-US" sz="3600" dirty="0"/>
              <a:t>Simplified roadway departure request form</a:t>
            </a:r>
          </a:p>
        </p:txBody>
      </p:sp>
    </p:spTree>
    <p:extLst>
      <p:ext uri="{BB962C8B-B14F-4D97-AF65-F5344CB8AC3E}">
        <p14:creationId xmlns:p14="http://schemas.microsoft.com/office/powerpoint/2010/main" val="1316703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44683" y="0"/>
            <a:ext cx="10515600" cy="1327150"/>
          </a:xfrm>
        </p:spPr>
        <p:txBody>
          <a:bodyPr>
            <a:noAutofit/>
          </a:bodyPr>
          <a:lstStyle/>
          <a:p>
            <a:r>
              <a:rPr lang="en-US" sz="2800" dirty="0"/>
              <a:t>Infrastructure Improvement Category</a:t>
            </a:r>
          </a:p>
        </p:txBody>
      </p:sp>
      <p:sp>
        <p:nvSpPr>
          <p:cNvPr id="3" name="Rectangle 2"/>
          <p:cNvSpPr/>
          <p:nvPr/>
        </p:nvSpPr>
        <p:spPr>
          <a:xfrm>
            <a:off x="1752600" y="1677420"/>
            <a:ext cx="7467600" cy="400110"/>
          </a:xfrm>
          <a:prstGeom prst="rect">
            <a:avLst/>
          </a:prstGeom>
        </p:spPr>
        <p:txBody>
          <a:bodyPr wrap="square">
            <a:spAutoFit/>
          </a:bodyPr>
          <a:lstStyle/>
          <a:p>
            <a:pPr lvl="1" defTabSz="914400"/>
            <a:r>
              <a:rPr lang="en-US" sz="2000" dirty="0">
                <a:solidFill>
                  <a:prstClr val="white"/>
                </a:solidFill>
                <a:latin typeface="Century Gothic" panose="020B0502020202020204"/>
              </a:rPr>
              <a:t>Other Eligible Activities as listed in 23 USC 148(a)(4)</a:t>
            </a:r>
          </a:p>
        </p:txBody>
      </p:sp>
      <p:sp>
        <p:nvSpPr>
          <p:cNvPr id="4" name="Rectangle 3"/>
          <p:cNvSpPr/>
          <p:nvPr/>
        </p:nvSpPr>
        <p:spPr>
          <a:xfrm>
            <a:off x="2914135" y="6185134"/>
            <a:ext cx="7086600" cy="369332"/>
          </a:xfrm>
          <a:prstGeom prst="rect">
            <a:avLst/>
          </a:prstGeom>
        </p:spPr>
        <p:txBody>
          <a:bodyPr wrap="square">
            <a:spAutoFit/>
          </a:bodyPr>
          <a:lstStyle/>
          <a:p>
            <a:pPr defTabSz="914400"/>
            <a:r>
              <a:rPr lang="en-US" dirty="0">
                <a:solidFill>
                  <a:prstClr val="black"/>
                </a:solidFill>
                <a:latin typeface="Century Gothic" panose="020B0502020202020204"/>
              </a:rPr>
              <a:t>(xxviii) A physical infrastructure safety project…</a:t>
            </a:r>
          </a:p>
        </p:txBody>
      </p:sp>
      <p:pic>
        <p:nvPicPr>
          <p:cNvPr id="6" name="Picture 5">
            <a:extLst>
              <a:ext uri="{FF2B5EF4-FFF2-40B4-BE49-F238E27FC236}">
                <a16:creationId xmlns:a16="http://schemas.microsoft.com/office/drawing/2014/main" id="{A863E408-A2FC-482D-9758-A8224A1DEE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7980" y="1793170"/>
            <a:ext cx="11456040" cy="4243860"/>
          </a:xfrm>
          <a:prstGeom prst="rect">
            <a:avLst/>
          </a:prstGeom>
          <a:ln w="57150">
            <a:solidFill>
              <a:schemeClr val="tx1"/>
            </a:solidFill>
          </a:ln>
        </p:spPr>
      </p:pic>
      <p:pic>
        <p:nvPicPr>
          <p:cNvPr id="5" name="Picture 4">
            <a:extLst>
              <a:ext uri="{FF2B5EF4-FFF2-40B4-BE49-F238E27FC236}">
                <a16:creationId xmlns:a16="http://schemas.microsoft.com/office/drawing/2014/main" id="{30623207-7D6C-B0FD-DC9F-E490436AEE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86" y="0"/>
            <a:ext cx="12188952" cy="1433995"/>
          </a:xfrm>
          <a:prstGeom prst="rect">
            <a:avLst/>
          </a:prstGeom>
        </p:spPr>
      </p:pic>
    </p:spTree>
    <p:extLst>
      <p:ext uri="{BB962C8B-B14F-4D97-AF65-F5344CB8AC3E}">
        <p14:creationId xmlns:p14="http://schemas.microsoft.com/office/powerpoint/2010/main" val="3535502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29FA8-72D7-41BA-8FAD-FFF082E29605}"/>
              </a:ext>
            </a:extLst>
          </p:cNvPr>
          <p:cNvSpPr>
            <a:spLocks noGrp="1"/>
          </p:cNvSpPr>
          <p:nvPr>
            <p:ph type="title"/>
          </p:nvPr>
        </p:nvSpPr>
        <p:spPr>
          <a:xfrm>
            <a:off x="546100" y="0"/>
            <a:ext cx="8574832" cy="1325563"/>
          </a:xfrm>
        </p:spPr>
        <p:txBody>
          <a:bodyPr/>
          <a:lstStyle/>
          <a:p>
            <a:r>
              <a:rPr lang="en-US" dirty="0">
                <a:solidFill>
                  <a:schemeClr val="bg1"/>
                </a:solidFill>
              </a:rPr>
              <a:t>Proven Safety Countermeasures</a:t>
            </a:r>
          </a:p>
        </p:txBody>
      </p:sp>
      <p:pic>
        <p:nvPicPr>
          <p:cNvPr id="7" name="Picture 6">
            <a:extLst>
              <a:ext uri="{FF2B5EF4-FFF2-40B4-BE49-F238E27FC236}">
                <a16:creationId xmlns:a16="http://schemas.microsoft.com/office/drawing/2014/main" id="{55F5B23E-6C9E-44C6-9F53-200522050D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41" y="1233267"/>
            <a:ext cx="6124010" cy="5202948"/>
          </a:xfrm>
          <a:prstGeom prst="rect">
            <a:avLst/>
          </a:prstGeom>
        </p:spPr>
      </p:pic>
      <p:pic>
        <p:nvPicPr>
          <p:cNvPr id="8" name="Picture 7">
            <a:extLst>
              <a:ext uri="{FF2B5EF4-FFF2-40B4-BE49-F238E27FC236}">
                <a16:creationId xmlns:a16="http://schemas.microsoft.com/office/drawing/2014/main" id="{43FEB3A7-FDDF-4DC7-A927-39670C2782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84454" y="1259439"/>
            <a:ext cx="5667144" cy="5254049"/>
          </a:xfrm>
          <a:prstGeom prst="rect">
            <a:avLst/>
          </a:prstGeom>
        </p:spPr>
      </p:pic>
      <p:sp>
        <p:nvSpPr>
          <p:cNvPr id="10" name="Rectangle 9">
            <a:extLst>
              <a:ext uri="{FF2B5EF4-FFF2-40B4-BE49-F238E27FC236}">
                <a16:creationId xmlns:a16="http://schemas.microsoft.com/office/drawing/2014/main" id="{4EF83960-C3A4-4667-BBA7-35CC16F7B907}"/>
              </a:ext>
            </a:extLst>
          </p:cNvPr>
          <p:cNvSpPr/>
          <p:nvPr/>
        </p:nvSpPr>
        <p:spPr>
          <a:xfrm>
            <a:off x="6985638" y="6488668"/>
            <a:ext cx="5206362" cy="369332"/>
          </a:xfrm>
          <a:prstGeom prst="rect">
            <a:avLst/>
          </a:prstGeom>
        </p:spPr>
        <p:txBody>
          <a:bodyPr wrap="none">
            <a:spAutoFit/>
          </a:bodyPr>
          <a:lstStyle/>
          <a:p>
            <a:r>
              <a:rPr lang="en-US" dirty="0"/>
              <a:t>https://safety.fhwa.dot.gov/provencountermeasures/</a:t>
            </a:r>
          </a:p>
        </p:txBody>
      </p:sp>
      <p:pic>
        <p:nvPicPr>
          <p:cNvPr id="12" name="Content Placeholder 11" descr="Qr code&#10;&#10;Description automatically generated">
            <a:extLst>
              <a:ext uri="{FF2B5EF4-FFF2-40B4-BE49-F238E27FC236}">
                <a16:creationId xmlns:a16="http://schemas.microsoft.com/office/drawing/2014/main" id="{B5B97FDC-54ED-42BD-A250-EC4DAAE80B2F}"/>
              </a:ext>
            </a:extLst>
          </p:cNvPr>
          <p:cNvPicPr>
            <a:picLocks noGrp="1" noChangeAspect="1"/>
          </p:cNvPicPr>
          <p:nvPr>
            <p:ph sz="half" idx="2"/>
          </p:nvPr>
        </p:nvPicPr>
        <p:blipFill>
          <a:blip r:embed="rId5" cstate="email">
            <a:extLst>
              <a:ext uri="{28A0092B-C50C-407E-A947-70E740481C1C}">
                <a14:useLocalDpi xmlns:a14="http://schemas.microsoft.com/office/drawing/2010/main"/>
              </a:ext>
            </a:extLst>
          </a:blip>
          <a:stretch>
            <a:fillRect/>
          </a:stretch>
        </p:blipFill>
        <p:spPr>
          <a:xfrm>
            <a:off x="9983270" y="0"/>
            <a:ext cx="2209726" cy="2209726"/>
          </a:xfrm>
        </p:spPr>
      </p:pic>
    </p:spTree>
    <p:extLst>
      <p:ext uri="{BB962C8B-B14F-4D97-AF65-F5344CB8AC3E}">
        <p14:creationId xmlns:p14="http://schemas.microsoft.com/office/powerpoint/2010/main" val="4190593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ad with trees on the side&#10;&#10;Description automatically generated with medium confidence">
            <a:extLst>
              <a:ext uri="{FF2B5EF4-FFF2-40B4-BE49-F238E27FC236}">
                <a16:creationId xmlns:a16="http://schemas.microsoft.com/office/drawing/2014/main" id="{108D9E9C-5570-7906-E13A-045143E0CB9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19"/>
          <a:stretch/>
        </p:blipFill>
        <p:spPr>
          <a:xfrm>
            <a:off x="-1209524" y="-671818"/>
            <a:ext cx="14585668" cy="8202918"/>
          </a:xfrm>
          <a:prstGeom prst="rect">
            <a:avLst/>
          </a:prstGeom>
        </p:spPr>
      </p:pic>
      <p:sp>
        <p:nvSpPr>
          <p:cNvPr id="7" name="TextBox 6">
            <a:extLst>
              <a:ext uri="{FF2B5EF4-FFF2-40B4-BE49-F238E27FC236}">
                <a16:creationId xmlns:a16="http://schemas.microsoft.com/office/drawing/2014/main" id="{AABA132F-CF4C-EA9C-C943-07C7D38E6877}"/>
              </a:ext>
            </a:extLst>
          </p:cNvPr>
          <p:cNvSpPr txBox="1"/>
          <p:nvPr/>
        </p:nvSpPr>
        <p:spPr>
          <a:xfrm>
            <a:off x="-91468" y="0"/>
            <a:ext cx="6097712" cy="646331"/>
          </a:xfrm>
          <a:prstGeom prst="rect">
            <a:avLst/>
          </a:prstGeom>
          <a:noFill/>
        </p:spPr>
        <p:txBody>
          <a:bodyPr wrap="square">
            <a:spAutoFit/>
          </a:bodyPr>
          <a:lstStyle/>
          <a:p>
            <a:r>
              <a:rPr lang="en-US" dirty="0"/>
              <a:t>New Guardrail &amp; Realignment</a:t>
            </a:r>
          </a:p>
          <a:p>
            <a:r>
              <a:rPr lang="en-US" dirty="0"/>
              <a:t>Organized Village of </a:t>
            </a:r>
            <a:r>
              <a:rPr lang="en-US" dirty="0" err="1"/>
              <a:t>Kasaan</a:t>
            </a:r>
            <a:r>
              <a:rPr lang="en-US" dirty="0"/>
              <a:t> (AK)</a:t>
            </a:r>
          </a:p>
        </p:txBody>
      </p:sp>
      <p:sp>
        <p:nvSpPr>
          <p:cNvPr id="8" name="TextBox 7">
            <a:extLst>
              <a:ext uri="{FF2B5EF4-FFF2-40B4-BE49-F238E27FC236}">
                <a16:creationId xmlns:a16="http://schemas.microsoft.com/office/drawing/2014/main" id="{E76DDA39-7FAD-DD1B-F6AD-98F22DA1F57D}"/>
              </a:ext>
            </a:extLst>
          </p:cNvPr>
          <p:cNvSpPr txBox="1"/>
          <p:nvPr/>
        </p:nvSpPr>
        <p:spPr>
          <a:xfrm>
            <a:off x="10525462" y="7160486"/>
            <a:ext cx="1854200" cy="369332"/>
          </a:xfrm>
          <a:prstGeom prst="rect">
            <a:avLst/>
          </a:prstGeom>
          <a:noFill/>
        </p:spPr>
        <p:txBody>
          <a:bodyPr wrap="square">
            <a:spAutoFit/>
          </a:bodyPr>
          <a:lstStyle/>
          <a:p>
            <a:r>
              <a:rPr lang="en-US" dirty="0"/>
              <a:t>Source: FHWA</a:t>
            </a:r>
          </a:p>
        </p:txBody>
      </p:sp>
    </p:spTree>
    <p:extLst>
      <p:ext uri="{BB962C8B-B14F-4D97-AF65-F5344CB8AC3E}">
        <p14:creationId xmlns:p14="http://schemas.microsoft.com/office/powerpoint/2010/main" val="251101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8E31E4-A67D-33DE-7A5B-257D5262C445}"/>
              </a:ext>
            </a:extLst>
          </p:cNvPr>
          <p:cNvPicPr>
            <a:picLocks noChangeAspect="1"/>
          </p:cNvPicPr>
          <p:nvPr/>
        </p:nvPicPr>
        <p:blipFill rotWithShape="1">
          <a:blip r:embed="rId2">
            <a:extLst>
              <a:ext uri="{28A0092B-C50C-407E-A947-70E740481C1C}">
                <a14:useLocalDpi xmlns:a14="http://schemas.microsoft.com/office/drawing/2010/main" val="0"/>
              </a:ext>
            </a:extLst>
          </a:blip>
          <a:srcRect t="32445"/>
          <a:stretch/>
        </p:blipFill>
        <p:spPr>
          <a:xfrm>
            <a:off x="-973284" y="-1210346"/>
            <a:ext cx="14346384" cy="8068346"/>
          </a:xfrm>
          <a:prstGeom prst="rect">
            <a:avLst/>
          </a:prstGeom>
        </p:spPr>
      </p:pic>
      <p:sp>
        <p:nvSpPr>
          <p:cNvPr id="3" name="TextBox 2">
            <a:extLst>
              <a:ext uri="{FF2B5EF4-FFF2-40B4-BE49-F238E27FC236}">
                <a16:creationId xmlns:a16="http://schemas.microsoft.com/office/drawing/2014/main" id="{050FBAE8-8F5C-54DF-BDFD-CE51EF075868}"/>
              </a:ext>
            </a:extLst>
          </p:cNvPr>
          <p:cNvSpPr txBox="1"/>
          <p:nvPr/>
        </p:nvSpPr>
        <p:spPr>
          <a:xfrm>
            <a:off x="201545" y="0"/>
            <a:ext cx="5695121" cy="646331"/>
          </a:xfrm>
          <a:prstGeom prst="rect">
            <a:avLst/>
          </a:prstGeom>
          <a:noFill/>
        </p:spPr>
        <p:txBody>
          <a:bodyPr wrap="square">
            <a:spAutoFit/>
          </a:bodyPr>
          <a:lstStyle/>
          <a:p>
            <a:r>
              <a:rPr lang="en-US" dirty="0">
                <a:solidFill>
                  <a:schemeClr val="bg1"/>
                </a:solidFill>
              </a:rPr>
              <a:t>Intersection Realignment</a:t>
            </a:r>
          </a:p>
          <a:p>
            <a:r>
              <a:rPr lang="en-US" dirty="0">
                <a:solidFill>
                  <a:schemeClr val="bg1"/>
                </a:solidFill>
              </a:rPr>
              <a:t>Fort McDowell Yavapai Nation</a:t>
            </a:r>
          </a:p>
        </p:txBody>
      </p:sp>
      <p:sp>
        <p:nvSpPr>
          <p:cNvPr id="4" name="TextBox 3">
            <a:extLst>
              <a:ext uri="{FF2B5EF4-FFF2-40B4-BE49-F238E27FC236}">
                <a16:creationId xmlns:a16="http://schemas.microsoft.com/office/drawing/2014/main" id="{15C32310-6637-120B-33B4-FF68FEB8A8C0}"/>
              </a:ext>
            </a:extLst>
          </p:cNvPr>
          <p:cNvSpPr txBox="1"/>
          <p:nvPr/>
        </p:nvSpPr>
        <p:spPr>
          <a:xfrm>
            <a:off x="314662" y="6487386"/>
            <a:ext cx="1854200" cy="369332"/>
          </a:xfrm>
          <a:prstGeom prst="rect">
            <a:avLst/>
          </a:prstGeom>
          <a:noFill/>
        </p:spPr>
        <p:txBody>
          <a:bodyPr wrap="square">
            <a:spAutoFit/>
          </a:bodyPr>
          <a:lstStyle/>
          <a:p>
            <a:r>
              <a:rPr lang="en-US" dirty="0"/>
              <a:t>Source: FHWA</a:t>
            </a:r>
          </a:p>
        </p:txBody>
      </p:sp>
    </p:spTree>
    <p:extLst>
      <p:ext uri="{BB962C8B-B14F-4D97-AF65-F5344CB8AC3E}">
        <p14:creationId xmlns:p14="http://schemas.microsoft.com/office/powerpoint/2010/main" val="3831029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7333506-D93F-E424-4536-A3DC1722CE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778"/>
          <a:stretch/>
        </p:blipFill>
        <p:spPr bwMode="auto">
          <a:xfrm>
            <a:off x="-4152880" y="-4532"/>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79FC88A-9996-7CCB-8222-40C855928CDF}"/>
              </a:ext>
            </a:extLst>
          </p:cNvPr>
          <p:cNvPicPr>
            <a:picLocks noChangeAspect="1"/>
          </p:cNvPicPr>
          <p:nvPr/>
        </p:nvPicPr>
        <p:blipFill rotWithShape="1">
          <a:blip r:embed="rId3"/>
          <a:srcRect l="402" r="-1" b="-1"/>
          <a:stretch/>
        </p:blipFill>
        <p:spPr>
          <a:xfrm>
            <a:off x="51265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4" name="TextBox 3">
            <a:extLst>
              <a:ext uri="{FF2B5EF4-FFF2-40B4-BE49-F238E27FC236}">
                <a16:creationId xmlns:a16="http://schemas.microsoft.com/office/drawing/2014/main" id="{BC44CB86-90A1-9923-F0FD-7A1D56BA8D11}"/>
              </a:ext>
            </a:extLst>
          </p:cNvPr>
          <p:cNvSpPr txBox="1"/>
          <p:nvPr/>
        </p:nvSpPr>
        <p:spPr>
          <a:xfrm>
            <a:off x="1308100" y="161030"/>
            <a:ext cx="2694456" cy="646331"/>
          </a:xfrm>
          <a:prstGeom prst="rect">
            <a:avLst/>
          </a:prstGeom>
          <a:noFill/>
        </p:spPr>
        <p:txBody>
          <a:bodyPr wrap="none" rtlCol="0">
            <a:spAutoFit/>
          </a:bodyPr>
          <a:lstStyle/>
          <a:p>
            <a:r>
              <a:rPr lang="en-US" b="1" dirty="0">
                <a:solidFill>
                  <a:schemeClr val="bg1"/>
                </a:solidFill>
              </a:rPr>
              <a:t>Roundabouts</a:t>
            </a:r>
          </a:p>
          <a:p>
            <a:r>
              <a:rPr lang="en-US" b="1" dirty="0">
                <a:solidFill>
                  <a:schemeClr val="bg1"/>
                </a:solidFill>
              </a:rPr>
              <a:t>Oneida Indian Nation (WI)</a:t>
            </a:r>
          </a:p>
        </p:txBody>
      </p:sp>
      <p:sp>
        <p:nvSpPr>
          <p:cNvPr id="6" name="TextBox 5">
            <a:extLst>
              <a:ext uri="{FF2B5EF4-FFF2-40B4-BE49-F238E27FC236}">
                <a16:creationId xmlns:a16="http://schemas.microsoft.com/office/drawing/2014/main" id="{9B7B8032-4A7D-45F5-6B6B-C6E061184FF4}"/>
              </a:ext>
            </a:extLst>
          </p:cNvPr>
          <p:cNvSpPr txBox="1"/>
          <p:nvPr/>
        </p:nvSpPr>
        <p:spPr>
          <a:xfrm>
            <a:off x="7617162" y="6488668"/>
            <a:ext cx="1854200" cy="369332"/>
          </a:xfrm>
          <a:prstGeom prst="rect">
            <a:avLst/>
          </a:prstGeom>
          <a:noFill/>
        </p:spPr>
        <p:txBody>
          <a:bodyPr wrap="square">
            <a:spAutoFit/>
          </a:bodyPr>
          <a:lstStyle/>
          <a:p>
            <a:r>
              <a:rPr lang="en-US" dirty="0">
                <a:solidFill>
                  <a:schemeClr val="bg1"/>
                </a:solidFill>
              </a:rPr>
              <a:t>Source: Google</a:t>
            </a:r>
          </a:p>
        </p:txBody>
      </p:sp>
      <p:sp>
        <p:nvSpPr>
          <p:cNvPr id="7" name="TextBox 6">
            <a:extLst>
              <a:ext uri="{FF2B5EF4-FFF2-40B4-BE49-F238E27FC236}">
                <a16:creationId xmlns:a16="http://schemas.microsoft.com/office/drawing/2014/main" id="{1DD32374-6A06-6A74-4229-A55265DFB7DE}"/>
              </a:ext>
            </a:extLst>
          </p:cNvPr>
          <p:cNvSpPr txBox="1"/>
          <p:nvPr/>
        </p:nvSpPr>
        <p:spPr>
          <a:xfrm>
            <a:off x="-2936538" y="6301731"/>
            <a:ext cx="1854200" cy="369332"/>
          </a:xfrm>
          <a:prstGeom prst="rect">
            <a:avLst/>
          </a:prstGeom>
          <a:noFill/>
        </p:spPr>
        <p:txBody>
          <a:bodyPr wrap="square">
            <a:spAutoFit/>
          </a:bodyPr>
          <a:lstStyle/>
          <a:p>
            <a:r>
              <a:rPr lang="en-US" dirty="0"/>
              <a:t>Source: FHWA</a:t>
            </a:r>
          </a:p>
        </p:txBody>
      </p:sp>
    </p:spTree>
    <p:extLst>
      <p:ext uri="{BB962C8B-B14F-4D97-AF65-F5344CB8AC3E}">
        <p14:creationId xmlns:p14="http://schemas.microsoft.com/office/powerpoint/2010/main" val="3987474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E350C37-6327-A190-64C1-27D2184B56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14" r="15833" b="20833"/>
          <a:stretch/>
        </p:blipFill>
        <p:spPr bwMode="auto">
          <a:xfrm>
            <a:off x="3048" y="0"/>
            <a:ext cx="12188952" cy="72394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4DBF7A6-4B00-3FB3-092C-4D9D512C77B1}"/>
              </a:ext>
            </a:extLst>
          </p:cNvPr>
          <p:cNvSpPr txBox="1"/>
          <p:nvPr/>
        </p:nvSpPr>
        <p:spPr>
          <a:xfrm>
            <a:off x="0" y="6079230"/>
            <a:ext cx="3175356" cy="646331"/>
          </a:xfrm>
          <a:prstGeom prst="rect">
            <a:avLst/>
          </a:prstGeom>
          <a:noFill/>
        </p:spPr>
        <p:txBody>
          <a:bodyPr wrap="none" rtlCol="0">
            <a:spAutoFit/>
          </a:bodyPr>
          <a:lstStyle/>
          <a:p>
            <a:r>
              <a:rPr lang="en-US" b="1" dirty="0">
                <a:solidFill>
                  <a:schemeClr val="bg1"/>
                </a:solidFill>
              </a:rPr>
              <a:t>Traffic Calming Project</a:t>
            </a:r>
          </a:p>
          <a:p>
            <a:r>
              <a:rPr lang="en-US" b="1" dirty="0">
                <a:solidFill>
                  <a:schemeClr val="bg1"/>
                </a:solidFill>
              </a:rPr>
              <a:t>Cowlitz Indian Reservation, WA</a:t>
            </a:r>
          </a:p>
        </p:txBody>
      </p:sp>
      <p:sp>
        <p:nvSpPr>
          <p:cNvPr id="5" name="TextBox 4">
            <a:extLst>
              <a:ext uri="{FF2B5EF4-FFF2-40B4-BE49-F238E27FC236}">
                <a16:creationId xmlns:a16="http://schemas.microsoft.com/office/drawing/2014/main" id="{2C75C63A-7060-2871-D21B-89657D1C9260}"/>
              </a:ext>
            </a:extLst>
          </p:cNvPr>
          <p:cNvSpPr txBox="1"/>
          <p:nvPr/>
        </p:nvSpPr>
        <p:spPr>
          <a:xfrm>
            <a:off x="10576262" y="6033063"/>
            <a:ext cx="1854200" cy="369332"/>
          </a:xfrm>
          <a:prstGeom prst="rect">
            <a:avLst/>
          </a:prstGeom>
          <a:noFill/>
        </p:spPr>
        <p:txBody>
          <a:bodyPr wrap="square">
            <a:spAutoFit/>
          </a:bodyPr>
          <a:lstStyle/>
          <a:p>
            <a:r>
              <a:rPr lang="en-US" dirty="0"/>
              <a:t>Source: FHWA</a:t>
            </a:r>
          </a:p>
        </p:txBody>
      </p:sp>
    </p:spTree>
    <p:extLst>
      <p:ext uri="{BB962C8B-B14F-4D97-AF65-F5344CB8AC3E}">
        <p14:creationId xmlns:p14="http://schemas.microsoft.com/office/powerpoint/2010/main" val="2091097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4FF4A86-EBB4-48B2-86F0-6A9E07F399B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 b="2500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930E8E1-8418-4684-8E99-0422CBE03693}"/>
              </a:ext>
            </a:extLst>
          </p:cNvPr>
          <p:cNvSpPr txBox="1"/>
          <p:nvPr/>
        </p:nvSpPr>
        <p:spPr>
          <a:xfrm>
            <a:off x="6361045" y="0"/>
            <a:ext cx="5695121" cy="646331"/>
          </a:xfrm>
          <a:prstGeom prst="rect">
            <a:avLst/>
          </a:prstGeom>
          <a:noFill/>
        </p:spPr>
        <p:txBody>
          <a:bodyPr wrap="square">
            <a:spAutoFit/>
          </a:bodyPr>
          <a:lstStyle/>
          <a:p>
            <a:r>
              <a:rPr lang="en-US" dirty="0"/>
              <a:t>Pedestrian Crossing Improvements</a:t>
            </a:r>
          </a:p>
          <a:p>
            <a:r>
              <a:rPr lang="it-IT" dirty="0"/>
              <a:t>Sisseton Wahpeton Oyate</a:t>
            </a:r>
            <a:endParaRPr lang="en-US" dirty="0"/>
          </a:p>
        </p:txBody>
      </p:sp>
      <p:sp>
        <p:nvSpPr>
          <p:cNvPr id="2" name="TextBox 1">
            <a:extLst>
              <a:ext uri="{FF2B5EF4-FFF2-40B4-BE49-F238E27FC236}">
                <a16:creationId xmlns:a16="http://schemas.microsoft.com/office/drawing/2014/main" id="{C5E16D27-B0AD-4C28-2858-529AE4A5BD81}"/>
              </a:ext>
            </a:extLst>
          </p:cNvPr>
          <p:cNvSpPr txBox="1"/>
          <p:nvPr/>
        </p:nvSpPr>
        <p:spPr>
          <a:xfrm>
            <a:off x="632162" y="6365231"/>
            <a:ext cx="1854200" cy="369332"/>
          </a:xfrm>
          <a:prstGeom prst="rect">
            <a:avLst/>
          </a:prstGeom>
          <a:noFill/>
        </p:spPr>
        <p:txBody>
          <a:bodyPr wrap="square">
            <a:spAutoFit/>
          </a:bodyPr>
          <a:lstStyle/>
          <a:p>
            <a:r>
              <a:rPr lang="en-US" dirty="0">
                <a:solidFill>
                  <a:schemeClr val="bg1">
                    <a:lumMod val="65000"/>
                  </a:schemeClr>
                </a:solidFill>
              </a:rPr>
              <a:t>Source: FHWA</a:t>
            </a:r>
          </a:p>
        </p:txBody>
      </p:sp>
    </p:spTree>
    <p:extLst>
      <p:ext uri="{BB962C8B-B14F-4D97-AF65-F5344CB8AC3E}">
        <p14:creationId xmlns:p14="http://schemas.microsoft.com/office/powerpoint/2010/main" val="3200056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road with trees on the side&#10;&#10;Description automatically generated with medium confidence">
            <a:extLst>
              <a:ext uri="{FF2B5EF4-FFF2-40B4-BE49-F238E27FC236}">
                <a16:creationId xmlns:a16="http://schemas.microsoft.com/office/drawing/2014/main" id="{800A2BAA-211C-4BA2-8748-9498AF21BFF0}"/>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15148" r="-32" b="9015"/>
          <a:stretch/>
        </p:blipFill>
        <p:spPr>
          <a:xfrm>
            <a:off x="0" y="-74366"/>
            <a:ext cx="12192000" cy="6932366"/>
          </a:xfrm>
        </p:spPr>
      </p:pic>
      <p:sp>
        <p:nvSpPr>
          <p:cNvPr id="9" name="TextBox 8">
            <a:extLst>
              <a:ext uri="{FF2B5EF4-FFF2-40B4-BE49-F238E27FC236}">
                <a16:creationId xmlns:a16="http://schemas.microsoft.com/office/drawing/2014/main" id="{9AA7B749-8DAA-4E9A-B21C-364B7B790B1F}"/>
              </a:ext>
            </a:extLst>
          </p:cNvPr>
          <p:cNvSpPr txBox="1"/>
          <p:nvPr/>
        </p:nvSpPr>
        <p:spPr>
          <a:xfrm>
            <a:off x="683888" y="6628425"/>
            <a:ext cx="265168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Photo: Hannahville Indian Community Band of Potawatomi</a:t>
            </a:r>
          </a:p>
        </p:txBody>
      </p:sp>
      <p:sp>
        <p:nvSpPr>
          <p:cNvPr id="3" name="Content Placeholder 2">
            <a:extLst>
              <a:ext uri="{FF2B5EF4-FFF2-40B4-BE49-F238E27FC236}">
                <a16:creationId xmlns:a16="http://schemas.microsoft.com/office/drawing/2014/main" id="{F88B9356-9A37-92A9-58FC-7AC9E4F718D2}"/>
              </a:ext>
            </a:extLst>
          </p:cNvPr>
          <p:cNvSpPr>
            <a:spLocks noGrp="1"/>
          </p:cNvSpPr>
          <p:nvPr>
            <p:ph sz="half" idx="2"/>
          </p:nvPr>
        </p:nvSpPr>
        <p:spPr/>
        <p:txBody>
          <a:bodyPr/>
          <a:lstStyle/>
          <a:p>
            <a:endParaRPr lang="en-US"/>
          </a:p>
        </p:txBody>
      </p:sp>
      <p:sp>
        <p:nvSpPr>
          <p:cNvPr id="7" name="Title 6">
            <a:extLst>
              <a:ext uri="{FF2B5EF4-FFF2-40B4-BE49-F238E27FC236}">
                <a16:creationId xmlns:a16="http://schemas.microsoft.com/office/drawing/2014/main" id="{6B82A8D7-FF61-7B4B-B807-85C9107A06C8}"/>
              </a:ext>
            </a:extLst>
          </p:cNvPr>
          <p:cNvSpPr>
            <a:spLocks noGrp="1"/>
          </p:cNvSpPr>
          <p:nvPr>
            <p:ph type="title"/>
          </p:nvPr>
        </p:nvSpPr>
        <p:spPr/>
        <p:txBody>
          <a:bodyPr/>
          <a:lstStyle/>
          <a:p>
            <a:endParaRPr lang="en-US"/>
          </a:p>
        </p:txBody>
      </p:sp>
      <p:sp>
        <p:nvSpPr>
          <p:cNvPr id="10" name="TextBox 9">
            <a:extLst>
              <a:ext uri="{FF2B5EF4-FFF2-40B4-BE49-F238E27FC236}">
                <a16:creationId xmlns:a16="http://schemas.microsoft.com/office/drawing/2014/main" id="{82E21C84-B45B-69BD-53AE-336326D63F21}"/>
              </a:ext>
            </a:extLst>
          </p:cNvPr>
          <p:cNvSpPr txBox="1"/>
          <p:nvPr/>
        </p:nvSpPr>
        <p:spPr>
          <a:xfrm>
            <a:off x="6361045" y="0"/>
            <a:ext cx="5695121" cy="646331"/>
          </a:xfrm>
          <a:prstGeom prst="rect">
            <a:avLst/>
          </a:prstGeom>
          <a:noFill/>
        </p:spPr>
        <p:txBody>
          <a:bodyPr wrap="square">
            <a:spAutoFit/>
          </a:bodyPr>
          <a:lstStyle/>
          <a:p>
            <a:r>
              <a:rPr lang="en-US" dirty="0"/>
              <a:t>Separated Pedestrian Walkway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Hannahville Indian Community Band of Potawatomi</a:t>
            </a:r>
          </a:p>
        </p:txBody>
      </p:sp>
    </p:spTree>
    <p:extLst>
      <p:ext uri="{BB962C8B-B14F-4D97-AF65-F5344CB8AC3E}">
        <p14:creationId xmlns:p14="http://schemas.microsoft.com/office/powerpoint/2010/main" val="2502782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788156E1-326B-6151-1356-615452402D05}"/>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4000" kern="1200">
                <a:solidFill>
                  <a:srgbClr val="FFFFFF"/>
                </a:solidFill>
                <a:latin typeface="+mj-lt"/>
                <a:ea typeface="+mj-ea"/>
                <a:cs typeface="+mj-cs"/>
              </a:rPr>
              <a:t>Topics</a:t>
            </a:r>
          </a:p>
        </p:txBody>
      </p:sp>
      <p:graphicFrame>
        <p:nvGraphicFramePr>
          <p:cNvPr id="7" name="Content Placeholder 4">
            <a:extLst>
              <a:ext uri="{FF2B5EF4-FFF2-40B4-BE49-F238E27FC236}">
                <a16:creationId xmlns:a16="http://schemas.microsoft.com/office/drawing/2014/main" id="{A1C6EA5E-09EB-103E-E7F6-C3EBDE7CE766}"/>
              </a:ext>
            </a:extLst>
          </p:cNvPr>
          <p:cNvGraphicFramePr>
            <a:graphicFrameLocks noGrp="1"/>
          </p:cNvGraphicFramePr>
          <p:nvPr>
            <p:ph sz="half" idx="1"/>
            <p:extLst>
              <p:ext uri="{D42A27DB-BD31-4B8C-83A1-F6EECF244321}">
                <p14:modId xmlns:p14="http://schemas.microsoft.com/office/powerpoint/2010/main" val="226659143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9477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3ED38-25A2-7B09-6408-1BD70DC1A4E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D63596C-B70A-6936-E2AE-A1466CE2C30C}"/>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D726CCAB-C37A-788F-2C17-E6C244F91DA8}"/>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4B46A9F4-CB91-5AFE-2664-3AE40D529DE1}"/>
              </a:ext>
            </a:extLst>
          </p:cNvPr>
          <p:cNvPicPr>
            <a:picLocks noChangeAspect="1"/>
          </p:cNvPicPr>
          <p:nvPr/>
        </p:nvPicPr>
        <p:blipFill>
          <a:blip r:embed="rId2"/>
          <a:stretch>
            <a:fillRect/>
          </a:stretch>
        </p:blipFill>
        <p:spPr>
          <a:xfrm>
            <a:off x="-13535" y="1564887"/>
            <a:ext cx="12205535" cy="5293113"/>
          </a:xfrm>
          <a:prstGeom prst="rect">
            <a:avLst/>
          </a:prstGeom>
        </p:spPr>
      </p:pic>
      <p:pic>
        <p:nvPicPr>
          <p:cNvPr id="7" name="Picture 6">
            <a:extLst>
              <a:ext uri="{FF2B5EF4-FFF2-40B4-BE49-F238E27FC236}">
                <a16:creationId xmlns:a16="http://schemas.microsoft.com/office/drawing/2014/main" id="{E7583070-00E3-7CB3-35B0-A45FF74AFBF0}"/>
              </a:ext>
            </a:extLst>
          </p:cNvPr>
          <p:cNvPicPr>
            <a:picLocks noChangeAspect="1"/>
          </p:cNvPicPr>
          <p:nvPr/>
        </p:nvPicPr>
        <p:blipFill rotWithShape="1">
          <a:blip r:embed="rId2"/>
          <a:srcRect b="85657"/>
          <a:stretch/>
        </p:blipFill>
        <p:spPr>
          <a:xfrm rot="10800000">
            <a:off x="-280233" y="0"/>
            <a:ext cx="12472233" cy="1575008"/>
          </a:xfrm>
          <a:prstGeom prst="rect">
            <a:avLst/>
          </a:prstGeom>
        </p:spPr>
      </p:pic>
      <p:sp>
        <p:nvSpPr>
          <p:cNvPr id="8" name="TextBox 7">
            <a:extLst>
              <a:ext uri="{FF2B5EF4-FFF2-40B4-BE49-F238E27FC236}">
                <a16:creationId xmlns:a16="http://schemas.microsoft.com/office/drawing/2014/main" id="{988BBCE2-E91A-38AD-3F17-24E4BA3B117A}"/>
              </a:ext>
            </a:extLst>
          </p:cNvPr>
          <p:cNvSpPr txBox="1"/>
          <p:nvPr/>
        </p:nvSpPr>
        <p:spPr>
          <a:xfrm>
            <a:off x="9413184" y="187816"/>
            <a:ext cx="2778816" cy="646331"/>
          </a:xfrm>
          <a:prstGeom prst="rect">
            <a:avLst/>
          </a:prstGeom>
          <a:noFill/>
        </p:spPr>
        <p:txBody>
          <a:bodyPr wrap="square">
            <a:spAutoFit/>
          </a:bodyPr>
          <a:lstStyle/>
          <a:p>
            <a:r>
              <a:rPr lang="en-US" dirty="0"/>
              <a:t>Busby Separated Pathway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Northern Cheyenne Tribe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804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CFD807-11EF-43CC-BDB1-EE8932301752}"/>
              </a:ext>
            </a:extLst>
          </p:cNvPr>
          <p:cNvSpPr>
            <a:spLocks noGrp="1"/>
          </p:cNvSpPr>
          <p:nvPr>
            <p:ph idx="1"/>
          </p:nvPr>
        </p:nvSpPr>
        <p:spPr>
          <a:xfrm>
            <a:off x="5741233" y="1509486"/>
            <a:ext cx="5612568" cy="5330258"/>
          </a:xfrm>
        </p:spPr>
        <p:txBody>
          <a:bodyPr>
            <a:normAutofit lnSpcReduction="10000"/>
          </a:bodyPr>
          <a:lstStyle/>
          <a:p>
            <a:pPr>
              <a:lnSpc>
                <a:spcPct val="100000"/>
              </a:lnSpc>
            </a:pPr>
            <a:r>
              <a:rPr lang="en-US" dirty="0"/>
              <a:t> Safety Plans &amp; Studies</a:t>
            </a:r>
          </a:p>
          <a:p>
            <a:pPr>
              <a:lnSpc>
                <a:spcPct val="100000"/>
              </a:lnSpc>
            </a:pPr>
            <a:r>
              <a:rPr lang="en-US" dirty="0"/>
              <a:t>Winter Trail Safety Shelters</a:t>
            </a:r>
          </a:p>
          <a:p>
            <a:pPr>
              <a:lnSpc>
                <a:spcPct val="100000"/>
              </a:lnSpc>
            </a:pPr>
            <a:r>
              <a:rPr lang="en-US" dirty="0"/>
              <a:t> Winter Trail Marking</a:t>
            </a:r>
          </a:p>
          <a:p>
            <a:pPr>
              <a:lnSpc>
                <a:spcPct val="100000"/>
              </a:lnSpc>
            </a:pPr>
            <a:r>
              <a:rPr lang="en-US" dirty="0"/>
              <a:t> Street Lighting</a:t>
            </a:r>
          </a:p>
          <a:p>
            <a:pPr>
              <a:lnSpc>
                <a:spcPct val="100000"/>
              </a:lnSpc>
            </a:pPr>
            <a:r>
              <a:rPr lang="en-US" dirty="0"/>
              <a:t> Sidewalks </a:t>
            </a:r>
          </a:p>
          <a:p>
            <a:pPr>
              <a:lnSpc>
                <a:spcPct val="100000"/>
              </a:lnSpc>
            </a:pPr>
            <a:r>
              <a:rPr lang="en-US" dirty="0"/>
              <a:t>Pathways</a:t>
            </a:r>
          </a:p>
          <a:p>
            <a:pPr>
              <a:lnSpc>
                <a:spcPct val="100000"/>
              </a:lnSpc>
            </a:pPr>
            <a:r>
              <a:rPr lang="en-US" dirty="0"/>
              <a:t> Ice Road Monitoring Pilots</a:t>
            </a:r>
          </a:p>
          <a:p>
            <a:pPr>
              <a:lnSpc>
                <a:spcPct val="100000"/>
              </a:lnSpc>
            </a:pPr>
            <a:r>
              <a:rPr lang="en-US" dirty="0"/>
              <a:t> Guardrail</a:t>
            </a:r>
          </a:p>
          <a:p>
            <a:pPr>
              <a:lnSpc>
                <a:spcPct val="100000"/>
              </a:lnSpc>
            </a:pPr>
            <a:r>
              <a:rPr lang="en-US" dirty="0"/>
              <a:t> Full awards list online</a:t>
            </a:r>
          </a:p>
        </p:txBody>
      </p:sp>
      <p:sp>
        <p:nvSpPr>
          <p:cNvPr id="4" name="Title 3">
            <a:extLst>
              <a:ext uri="{FF2B5EF4-FFF2-40B4-BE49-F238E27FC236}">
                <a16:creationId xmlns:a16="http://schemas.microsoft.com/office/drawing/2014/main" id="{C653B81D-84A7-4E7C-87E4-70B26FC51A7D}"/>
              </a:ext>
            </a:extLst>
          </p:cNvPr>
          <p:cNvSpPr>
            <a:spLocks noGrp="1"/>
          </p:cNvSpPr>
          <p:nvPr>
            <p:ph type="title"/>
          </p:nvPr>
        </p:nvSpPr>
        <p:spPr/>
        <p:txBody>
          <a:bodyPr/>
          <a:lstStyle/>
          <a:p>
            <a:r>
              <a:rPr lang="en-US" dirty="0"/>
              <a:t>TTPSF Projects in Alaska </a:t>
            </a:r>
          </a:p>
        </p:txBody>
      </p:sp>
      <p:pic>
        <p:nvPicPr>
          <p:cNvPr id="6" name="Picture 5" descr="A picture containing sky, outdoor, snow, transport&#10;&#10;Description automatically generated">
            <a:extLst>
              <a:ext uri="{FF2B5EF4-FFF2-40B4-BE49-F238E27FC236}">
                <a16:creationId xmlns:a16="http://schemas.microsoft.com/office/drawing/2014/main" id="{495D6FD2-C5D7-4805-82A6-6F2BEF73D9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155" y="1248507"/>
            <a:ext cx="7479324" cy="5609493"/>
          </a:xfrm>
          <a:prstGeom prst="rect">
            <a:avLst/>
          </a:prstGeom>
        </p:spPr>
      </p:pic>
    </p:spTree>
    <p:extLst>
      <p:ext uri="{BB962C8B-B14F-4D97-AF65-F5344CB8AC3E}">
        <p14:creationId xmlns:p14="http://schemas.microsoft.com/office/powerpoint/2010/main" val="3778010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CFD807-11EF-43CC-BDB1-EE8932301752}"/>
              </a:ext>
            </a:extLst>
          </p:cNvPr>
          <p:cNvSpPr>
            <a:spLocks noGrp="1"/>
          </p:cNvSpPr>
          <p:nvPr>
            <p:ph idx="1"/>
          </p:nvPr>
        </p:nvSpPr>
        <p:spPr>
          <a:xfrm>
            <a:off x="838200" y="1509486"/>
            <a:ext cx="10515601" cy="5330258"/>
          </a:xfrm>
        </p:spPr>
        <p:txBody>
          <a:bodyPr>
            <a:normAutofit/>
          </a:bodyPr>
          <a:lstStyle/>
          <a:p>
            <a:pPr marL="0" indent="0">
              <a:lnSpc>
                <a:spcPct val="100000"/>
              </a:lnSpc>
              <a:buNone/>
            </a:pPr>
            <a:r>
              <a:rPr lang="en-US" sz="3600" dirty="0"/>
              <a:t>TTPSF is currently NOT able to fund:  </a:t>
            </a:r>
          </a:p>
          <a:p>
            <a:pPr lvl="1">
              <a:lnSpc>
                <a:spcPct val="100000"/>
              </a:lnSpc>
            </a:pPr>
            <a:r>
              <a:rPr lang="en-US" sz="3200" dirty="0"/>
              <a:t>Building evacuation routes</a:t>
            </a:r>
          </a:p>
          <a:p>
            <a:pPr lvl="1">
              <a:lnSpc>
                <a:spcPct val="100000"/>
              </a:lnSpc>
            </a:pPr>
            <a:endParaRPr lang="en-US" sz="3200" dirty="0"/>
          </a:p>
          <a:p>
            <a:pPr lvl="1">
              <a:lnSpc>
                <a:spcPct val="100000"/>
              </a:lnSpc>
            </a:pPr>
            <a:r>
              <a:rPr lang="en-US" sz="3200" dirty="0"/>
              <a:t> Proposed Roads</a:t>
            </a:r>
          </a:p>
          <a:p>
            <a:pPr lvl="1">
              <a:lnSpc>
                <a:spcPct val="100000"/>
              </a:lnSpc>
            </a:pPr>
            <a:endParaRPr lang="en-US" sz="3200" dirty="0"/>
          </a:p>
          <a:p>
            <a:pPr lvl="1">
              <a:lnSpc>
                <a:spcPct val="100000"/>
              </a:lnSpc>
            </a:pPr>
            <a:r>
              <a:rPr lang="en-US" sz="3200" dirty="0"/>
              <a:t> Routine Maintenance Activities</a:t>
            </a:r>
          </a:p>
          <a:p>
            <a:pPr lvl="1">
              <a:lnSpc>
                <a:spcPct val="100000"/>
              </a:lnSpc>
            </a:pPr>
            <a:endParaRPr lang="en-US" sz="3200" dirty="0"/>
          </a:p>
          <a:p>
            <a:pPr lvl="1">
              <a:lnSpc>
                <a:spcPct val="100000"/>
              </a:lnSpc>
            </a:pPr>
            <a:r>
              <a:rPr lang="en-US" sz="3200" dirty="0"/>
              <a:t> Emergency Services and Law Enforcement Equipment</a:t>
            </a:r>
          </a:p>
        </p:txBody>
      </p:sp>
      <p:sp>
        <p:nvSpPr>
          <p:cNvPr id="4" name="Title 3">
            <a:extLst>
              <a:ext uri="{FF2B5EF4-FFF2-40B4-BE49-F238E27FC236}">
                <a16:creationId xmlns:a16="http://schemas.microsoft.com/office/drawing/2014/main" id="{C653B81D-84A7-4E7C-87E4-70B26FC51A7D}"/>
              </a:ext>
            </a:extLst>
          </p:cNvPr>
          <p:cNvSpPr>
            <a:spLocks noGrp="1"/>
          </p:cNvSpPr>
          <p:nvPr>
            <p:ph type="title"/>
          </p:nvPr>
        </p:nvSpPr>
        <p:spPr/>
        <p:txBody>
          <a:bodyPr/>
          <a:lstStyle/>
          <a:p>
            <a:r>
              <a:rPr lang="en-US" u="sng" dirty="0"/>
              <a:t>Not</a:t>
            </a:r>
            <a:r>
              <a:rPr lang="en-US" dirty="0"/>
              <a:t> Eligible </a:t>
            </a:r>
          </a:p>
        </p:txBody>
      </p:sp>
    </p:spTree>
    <p:extLst>
      <p:ext uri="{BB962C8B-B14F-4D97-AF65-F5344CB8AC3E}">
        <p14:creationId xmlns:p14="http://schemas.microsoft.com/office/powerpoint/2010/main" val="2605648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F776C-C0B4-48CC-82E7-DC567B57B3FB}"/>
              </a:ext>
            </a:extLst>
          </p:cNvPr>
          <p:cNvSpPr>
            <a:spLocks noGrp="1"/>
          </p:cNvSpPr>
          <p:nvPr>
            <p:ph type="title"/>
          </p:nvPr>
        </p:nvSpPr>
        <p:spPr>
          <a:xfrm>
            <a:off x="3215102" y="3268621"/>
            <a:ext cx="8078711" cy="709865"/>
          </a:xfrm>
        </p:spPr>
        <p:txBody>
          <a:bodyPr>
            <a:normAutofit fontScale="90000"/>
          </a:bodyPr>
          <a:lstStyle/>
          <a:p>
            <a:pPr algn="ctr"/>
            <a:r>
              <a:rPr lang="en-US" sz="4050" dirty="0"/>
              <a:t>Safety Enhancements </a:t>
            </a:r>
            <a:br>
              <a:rPr lang="en-US" sz="4050" dirty="0"/>
            </a:br>
            <a:r>
              <a:rPr lang="en-US" sz="4050" dirty="0"/>
              <a:t>and Upgrades are eligible</a:t>
            </a:r>
            <a:br>
              <a:rPr lang="en-US" sz="4050" dirty="0"/>
            </a:br>
            <a:br>
              <a:rPr lang="en-US" sz="4050" dirty="0"/>
            </a:br>
            <a:br>
              <a:rPr lang="en-US" sz="4050" dirty="0"/>
            </a:br>
            <a:r>
              <a:rPr lang="en-US" sz="4050" dirty="0"/>
              <a:t>Cannot supplant routine maintenance</a:t>
            </a:r>
            <a:endParaRPr lang="en-US" sz="4050" dirty="0">
              <a:solidFill>
                <a:schemeClr val="tx1"/>
              </a:solidFill>
            </a:endParaRPr>
          </a:p>
        </p:txBody>
      </p:sp>
      <p:pic>
        <p:nvPicPr>
          <p:cNvPr id="1026" name="Picture 2">
            <a:extLst>
              <a:ext uri="{FF2B5EF4-FFF2-40B4-BE49-F238E27FC236}">
                <a16:creationId xmlns:a16="http://schemas.microsoft.com/office/drawing/2014/main" id="{B156B0F2-D96F-4E5F-A12D-F6D8E823DD22}"/>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43863" t="26964" r="32148"/>
          <a:stretch/>
        </p:blipFill>
        <p:spPr bwMode="auto">
          <a:xfrm>
            <a:off x="0" y="1257662"/>
            <a:ext cx="2607013" cy="595293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a:extLst>
              <a:ext uri="{FF2B5EF4-FFF2-40B4-BE49-F238E27FC236}">
                <a16:creationId xmlns:a16="http://schemas.microsoft.com/office/drawing/2014/main" id="{3B7FA6CE-6E86-4C56-A03E-C07A8449D88E}"/>
              </a:ext>
            </a:extLst>
          </p:cNvPr>
          <p:cNvSpPr txBox="1">
            <a:spLocks/>
          </p:cNvSpPr>
          <p:nvPr/>
        </p:nvSpPr>
        <p:spPr>
          <a:xfrm>
            <a:off x="838200" y="1825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bg1"/>
                </a:solidFill>
              </a:rPr>
              <a:t>Common Issues with Applications</a:t>
            </a:r>
            <a:endParaRPr lang="en-US" dirty="0">
              <a:solidFill>
                <a:schemeClr val="bg1"/>
              </a:solidFill>
            </a:endParaRPr>
          </a:p>
        </p:txBody>
      </p:sp>
    </p:spTree>
    <p:extLst>
      <p:ext uri="{BB962C8B-B14F-4D97-AF65-F5344CB8AC3E}">
        <p14:creationId xmlns:p14="http://schemas.microsoft.com/office/powerpoint/2010/main" val="1136501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A9F9C-1E9F-4152-901C-8AE042955EA3}"/>
              </a:ext>
            </a:extLst>
          </p:cNvPr>
          <p:cNvSpPr>
            <a:spLocks noGrp="1"/>
          </p:cNvSpPr>
          <p:nvPr>
            <p:ph type="title"/>
          </p:nvPr>
        </p:nvSpPr>
        <p:spPr>
          <a:xfrm>
            <a:off x="4987290" y="1153795"/>
            <a:ext cx="6629400" cy="1325563"/>
          </a:xfrm>
        </p:spPr>
        <p:txBody>
          <a:bodyPr>
            <a:normAutofit fontScale="90000"/>
          </a:bodyPr>
          <a:lstStyle/>
          <a:p>
            <a:r>
              <a:rPr lang="en-US" dirty="0"/>
              <a:t>OTT Safety Research Projects</a:t>
            </a:r>
          </a:p>
        </p:txBody>
      </p:sp>
      <p:sp>
        <p:nvSpPr>
          <p:cNvPr id="3" name="Content Placeholder 2">
            <a:extLst>
              <a:ext uri="{FF2B5EF4-FFF2-40B4-BE49-F238E27FC236}">
                <a16:creationId xmlns:a16="http://schemas.microsoft.com/office/drawing/2014/main" id="{3CB53952-D4D8-4C82-9E8C-3F52F7D4E647}"/>
              </a:ext>
            </a:extLst>
          </p:cNvPr>
          <p:cNvSpPr>
            <a:spLocks noGrp="1"/>
          </p:cNvSpPr>
          <p:nvPr>
            <p:ph idx="1"/>
          </p:nvPr>
        </p:nvSpPr>
        <p:spPr>
          <a:xfrm>
            <a:off x="4987291" y="3429000"/>
            <a:ext cx="6629400" cy="3340591"/>
          </a:xfrm>
        </p:spPr>
        <p:txBody>
          <a:bodyPr/>
          <a:lstStyle/>
          <a:p>
            <a:r>
              <a:rPr lang="en-US" dirty="0"/>
              <a:t>Crash Data Collection &amp; Analysis Tools</a:t>
            </a:r>
          </a:p>
          <a:p>
            <a:r>
              <a:rPr lang="en-US" dirty="0"/>
              <a:t>Roadway Safety Data / Risk Based Safety Planning Pilot</a:t>
            </a:r>
          </a:p>
          <a:p>
            <a:r>
              <a:rPr lang="en-US" dirty="0"/>
              <a:t>Pedestrian Safety in Tribal Areas</a:t>
            </a:r>
          </a:p>
          <a:p>
            <a:endParaRPr lang="en-US" dirty="0"/>
          </a:p>
        </p:txBody>
      </p:sp>
    </p:spTree>
    <p:extLst>
      <p:ext uri="{BB962C8B-B14F-4D97-AF65-F5344CB8AC3E}">
        <p14:creationId xmlns:p14="http://schemas.microsoft.com/office/powerpoint/2010/main" val="36592342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Tribal Crash Reporting Toolkit</a:t>
            </a:r>
          </a:p>
        </p:txBody>
      </p:sp>
      <p:pic>
        <p:nvPicPr>
          <p:cNvPr id="6" name="Picture 5">
            <a:extLst>
              <a:ext uri="{FF2B5EF4-FFF2-40B4-BE49-F238E27FC236}">
                <a16:creationId xmlns:a16="http://schemas.microsoft.com/office/drawing/2014/main" id="{B95F3FC3-D264-4BB3-B28F-0E3D198E68C5}"/>
              </a:ext>
            </a:extLst>
          </p:cNvPr>
          <p:cNvPicPr>
            <a:picLocks noChangeAspect="1"/>
          </p:cNvPicPr>
          <p:nvPr/>
        </p:nvPicPr>
        <p:blipFill>
          <a:blip r:embed="rId2"/>
          <a:stretch>
            <a:fillRect/>
          </a:stretch>
        </p:blipFill>
        <p:spPr>
          <a:xfrm>
            <a:off x="659697" y="1540161"/>
            <a:ext cx="4642288" cy="3777678"/>
          </a:xfrm>
          <a:prstGeom prst="rect">
            <a:avLst/>
          </a:prstGeom>
        </p:spPr>
      </p:pic>
      <p:sp>
        <p:nvSpPr>
          <p:cNvPr id="4" name="Rectangle 3">
            <a:extLst>
              <a:ext uri="{FF2B5EF4-FFF2-40B4-BE49-F238E27FC236}">
                <a16:creationId xmlns:a16="http://schemas.microsoft.com/office/drawing/2014/main" id="{769195FD-8967-4C2E-8D0C-199CB039B909}"/>
              </a:ext>
            </a:extLst>
          </p:cNvPr>
          <p:cNvSpPr/>
          <p:nvPr/>
        </p:nvSpPr>
        <p:spPr>
          <a:xfrm>
            <a:off x="4649474" y="6303820"/>
            <a:ext cx="7507120" cy="461665"/>
          </a:xfrm>
          <a:prstGeom prst="rect">
            <a:avLst/>
          </a:prstGeom>
        </p:spPr>
        <p:txBody>
          <a:bodyPr wrap="none">
            <a:spAutoFit/>
          </a:bodyPr>
          <a:lstStyle/>
          <a:p>
            <a:pPr defTabSz="914363">
              <a:defRPr/>
            </a:pPr>
            <a:r>
              <a:rPr lang="en-US" sz="2400" dirty="0">
                <a:solidFill>
                  <a:prstClr val="black"/>
                </a:solidFill>
                <a:latin typeface="Calibri" panose="020F0502020204030204"/>
                <a:hlinkClick r:id="rId3"/>
              </a:rPr>
              <a:t>https://www.tribalsafety.org/tribal-crash-reporting-toolkit</a:t>
            </a:r>
            <a:r>
              <a:rPr lang="en-US" sz="2400" dirty="0">
                <a:solidFill>
                  <a:prstClr val="black"/>
                </a:solidFill>
                <a:latin typeface="Calibri" panose="020F0502020204030204"/>
              </a:rPr>
              <a:t> </a:t>
            </a:r>
          </a:p>
        </p:txBody>
      </p:sp>
      <p:sp>
        <p:nvSpPr>
          <p:cNvPr id="3" name="Rectangle 2">
            <a:extLst>
              <a:ext uri="{FF2B5EF4-FFF2-40B4-BE49-F238E27FC236}">
                <a16:creationId xmlns:a16="http://schemas.microsoft.com/office/drawing/2014/main" id="{DDA99912-5084-4232-87B9-020C4D83BB15}"/>
              </a:ext>
            </a:extLst>
          </p:cNvPr>
          <p:cNvSpPr/>
          <p:nvPr/>
        </p:nvSpPr>
        <p:spPr>
          <a:xfrm>
            <a:off x="5629507" y="1371564"/>
            <a:ext cx="6096000" cy="3539430"/>
          </a:xfrm>
          <a:prstGeom prst="rect">
            <a:avLst/>
          </a:prstGeom>
        </p:spPr>
        <p:txBody>
          <a:bodyPr>
            <a:spAutoFit/>
          </a:bodyPr>
          <a:lstStyle/>
          <a:p>
            <a:pPr marL="742920" lvl="1" indent="-285739" defTabSz="914363">
              <a:buFont typeface="Arial" panose="020B0604020202020204" pitchFamily="34" charset="0"/>
              <a:buChar char="•"/>
              <a:defRPr/>
            </a:pPr>
            <a:r>
              <a:rPr lang="en-US" sz="3200" dirty="0">
                <a:solidFill>
                  <a:prstClr val="black"/>
                </a:solidFill>
                <a:latin typeface="Calibri" panose="020F0502020204030204"/>
              </a:rPr>
              <a:t>Self-Assessment</a:t>
            </a:r>
          </a:p>
          <a:p>
            <a:pPr marL="742920" lvl="1" indent="-285739" defTabSz="914363">
              <a:buFont typeface="Arial" panose="020B0604020202020204" pitchFamily="34" charset="0"/>
              <a:buChar char="•"/>
              <a:defRPr/>
            </a:pPr>
            <a:r>
              <a:rPr lang="en-US" sz="3200" dirty="0">
                <a:solidFill>
                  <a:prstClr val="black"/>
                </a:solidFill>
                <a:latin typeface="Calibri" panose="020F0502020204030204"/>
              </a:rPr>
              <a:t>Facts &amp; Fiction Tool</a:t>
            </a:r>
          </a:p>
          <a:p>
            <a:pPr marL="742920" lvl="1" indent="-285739" defTabSz="914363">
              <a:buFont typeface="Arial" panose="020B0604020202020204" pitchFamily="34" charset="0"/>
              <a:buChar char="•"/>
              <a:defRPr/>
            </a:pPr>
            <a:r>
              <a:rPr lang="en-US" sz="3200" dirty="0">
                <a:solidFill>
                  <a:prstClr val="black"/>
                </a:solidFill>
                <a:latin typeface="Calibri" panose="020F0502020204030204"/>
              </a:rPr>
              <a:t>Data Analysis Tool</a:t>
            </a:r>
          </a:p>
          <a:p>
            <a:pPr marL="742920" lvl="1" indent="-285739" defTabSz="914363">
              <a:buFont typeface="Arial" panose="020B0604020202020204" pitchFamily="34" charset="0"/>
              <a:buChar char="•"/>
              <a:defRPr/>
            </a:pPr>
            <a:r>
              <a:rPr lang="en-US" sz="3200" dirty="0">
                <a:solidFill>
                  <a:prstClr val="black"/>
                </a:solidFill>
                <a:latin typeface="Calibri" panose="020F0502020204030204"/>
              </a:rPr>
              <a:t>Crash Reporting Tool</a:t>
            </a:r>
          </a:p>
          <a:p>
            <a:pPr marL="742920" lvl="1" indent="-285739" defTabSz="914363">
              <a:buFont typeface="Arial" panose="020B0604020202020204" pitchFamily="34" charset="0"/>
              <a:buChar char="•"/>
              <a:defRPr/>
            </a:pPr>
            <a:r>
              <a:rPr lang="en-US" sz="3200" dirty="0">
                <a:solidFill>
                  <a:prstClr val="black"/>
                </a:solidFill>
                <a:latin typeface="Calibri" panose="020F0502020204030204"/>
              </a:rPr>
              <a:t>Officer’s Instruction Tool</a:t>
            </a:r>
          </a:p>
          <a:p>
            <a:pPr marL="742920" lvl="1" indent="-285739" defTabSz="914363">
              <a:buFont typeface="Arial" panose="020B0604020202020204" pitchFamily="34" charset="0"/>
              <a:buChar char="•"/>
              <a:defRPr/>
            </a:pPr>
            <a:r>
              <a:rPr lang="en-US" sz="3200" dirty="0">
                <a:solidFill>
                  <a:prstClr val="black"/>
                </a:solidFill>
                <a:latin typeface="Calibri" panose="020F0502020204030204"/>
              </a:rPr>
              <a:t>Quality Control Tool</a:t>
            </a:r>
          </a:p>
          <a:p>
            <a:pPr marL="742920" lvl="1" indent="-285739" defTabSz="914363">
              <a:buFont typeface="Arial" panose="020B0604020202020204" pitchFamily="34" charset="0"/>
              <a:buChar char="•"/>
              <a:defRPr/>
            </a:pPr>
            <a:r>
              <a:rPr lang="en-US" sz="3200" dirty="0">
                <a:solidFill>
                  <a:prstClr val="black"/>
                </a:solidFill>
                <a:latin typeface="Calibri" panose="020F0502020204030204"/>
              </a:rPr>
              <a:t>Database Tool</a:t>
            </a:r>
          </a:p>
        </p:txBody>
      </p:sp>
    </p:spTree>
    <p:extLst>
      <p:ext uri="{BB962C8B-B14F-4D97-AF65-F5344CB8AC3E}">
        <p14:creationId xmlns:p14="http://schemas.microsoft.com/office/powerpoint/2010/main" val="338739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62337-77D9-41C4-9540-34B23C0B5031}"/>
              </a:ext>
            </a:extLst>
          </p:cNvPr>
          <p:cNvSpPr>
            <a:spLocks noGrp="1"/>
          </p:cNvSpPr>
          <p:nvPr>
            <p:ph type="title"/>
          </p:nvPr>
        </p:nvSpPr>
        <p:spPr/>
        <p:txBody>
          <a:bodyPr>
            <a:normAutofit fontScale="90000"/>
          </a:bodyPr>
          <a:lstStyle/>
          <a:p>
            <a:r>
              <a:rPr lang="en-US" dirty="0"/>
              <a:t>Report to Congress: Safety Data Collection, Analysis, and Use in Tribal Areas (Section 14008)</a:t>
            </a:r>
          </a:p>
        </p:txBody>
      </p:sp>
      <p:sp>
        <p:nvSpPr>
          <p:cNvPr id="3" name="Content Placeholder 2">
            <a:extLst>
              <a:ext uri="{FF2B5EF4-FFF2-40B4-BE49-F238E27FC236}">
                <a16:creationId xmlns:a16="http://schemas.microsoft.com/office/drawing/2014/main" id="{956429F4-E375-4380-A562-80A9CC18ECD2}"/>
              </a:ext>
            </a:extLst>
          </p:cNvPr>
          <p:cNvSpPr>
            <a:spLocks noGrp="1"/>
          </p:cNvSpPr>
          <p:nvPr>
            <p:ph sz="half" idx="1"/>
          </p:nvPr>
        </p:nvSpPr>
        <p:spPr>
          <a:xfrm>
            <a:off x="838200" y="2761861"/>
            <a:ext cx="10294856" cy="3770914"/>
          </a:xfrm>
        </p:spPr>
        <p:txBody>
          <a:bodyPr>
            <a:normAutofit fontScale="70000" lnSpcReduction="20000"/>
          </a:bodyPr>
          <a:lstStyle/>
          <a:p>
            <a:pPr marL="0" indent="0">
              <a:buNone/>
            </a:pPr>
            <a:r>
              <a:rPr lang="en-US" dirty="0"/>
              <a:t>–(b) Best Practices, Standardized Crash Report Form.--</a:t>
            </a:r>
          </a:p>
          <a:p>
            <a:pPr marL="0" indent="0">
              <a:buNone/>
            </a:pPr>
            <a:r>
              <a:rPr lang="en-US" dirty="0"/>
              <a:t>        (1) Secretary of Transportation in consultation with (States, Tribes, BIA)…  shall develop--</a:t>
            </a:r>
          </a:p>
          <a:p>
            <a:pPr marL="0" indent="0">
              <a:buNone/>
            </a:pPr>
            <a:r>
              <a:rPr lang="en-US" dirty="0"/>
              <a:t>            (A) </a:t>
            </a:r>
            <a:r>
              <a:rPr lang="en-US" sz="4400" b="1" dirty="0"/>
              <a:t>best practices </a:t>
            </a:r>
            <a:r>
              <a:rPr lang="en-US" dirty="0"/>
              <a:t>for the compiling, analysis, and sharing of motor vehicle crash data for crashes occurring on Indian reservations and in Alaska Native communities; and</a:t>
            </a:r>
          </a:p>
          <a:p>
            <a:pPr marL="0" indent="0">
              <a:buNone/>
            </a:pPr>
            <a:r>
              <a:rPr lang="en-US" dirty="0"/>
              <a:t>            (B) </a:t>
            </a:r>
            <a:r>
              <a:rPr lang="en-US" sz="4000" b="1" dirty="0"/>
              <a:t>a standardized form </a:t>
            </a:r>
            <a:r>
              <a:rPr lang="en-US" dirty="0"/>
              <a:t>for use by Indian tribes and Alaska Native communities to carry out those best practices.</a:t>
            </a:r>
          </a:p>
          <a:p>
            <a:pPr marL="0" indent="0">
              <a:buNone/>
            </a:pPr>
            <a:r>
              <a:rPr lang="en-US" dirty="0"/>
              <a:t>        (2) Purpose.--The purpose of the best practices and standardized form developed under paragraph (1) shall be to </a:t>
            </a:r>
            <a:r>
              <a:rPr lang="en-US" sz="3400" b="1" dirty="0"/>
              <a:t>improve the quality and quantity of crash data available </a:t>
            </a:r>
            <a:r>
              <a:rPr lang="en-US" dirty="0"/>
              <a:t>to and used by the Federal Highway Administration, State departments of transportation, Indian tribes, and Alaska Native villages.</a:t>
            </a:r>
          </a:p>
          <a:p>
            <a:pPr marL="0" indent="0">
              <a:buNone/>
            </a:pPr>
            <a:r>
              <a:rPr lang="en-US" dirty="0"/>
              <a:t>        (3) Report</a:t>
            </a:r>
          </a:p>
        </p:txBody>
      </p:sp>
    </p:spTree>
    <p:extLst>
      <p:ext uri="{BB962C8B-B14F-4D97-AF65-F5344CB8AC3E}">
        <p14:creationId xmlns:p14="http://schemas.microsoft.com/office/powerpoint/2010/main" val="3322519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D7F46F-A3FB-41E2-91F6-DF3CBD0AED40}"/>
              </a:ext>
            </a:extLst>
          </p:cNvPr>
          <p:cNvSpPr txBox="1"/>
          <p:nvPr/>
        </p:nvSpPr>
        <p:spPr>
          <a:xfrm>
            <a:off x="-9060" y="506989"/>
            <a:ext cx="12210175" cy="707886"/>
          </a:xfrm>
          <a:prstGeom prst="rect">
            <a:avLst/>
          </a:prstGeom>
          <a:noFill/>
        </p:spPr>
        <p:txBody>
          <a:bodyPr wrap="square">
            <a:spAutoFit/>
          </a:bodyPr>
          <a:lstStyle/>
          <a:p>
            <a:pPr algn="ctr"/>
            <a:r>
              <a:rPr lang="en-US" sz="4000" b="1" i="0" u="none" strike="noStrike" baseline="0" dirty="0">
                <a:solidFill>
                  <a:srgbClr val="2D2D2D"/>
                </a:solidFill>
                <a:latin typeface="Arial" panose="020B0604020202020204" pitchFamily="34" charset="0"/>
              </a:rPr>
              <a:t>CRASH DATA STUDY &amp; PILOT PROJECT</a:t>
            </a:r>
            <a:endParaRPr lang="en-US" sz="4000" dirty="0"/>
          </a:p>
        </p:txBody>
      </p:sp>
      <p:sp>
        <p:nvSpPr>
          <p:cNvPr id="7" name="TextBox 6">
            <a:extLst>
              <a:ext uri="{FF2B5EF4-FFF2-40B4-BE49-F238E27FC236}">
                <a16:creationId xmlns:a16="http://schemas.microsoft.com/office/drawing/2014/main" id="{CB0A6B5B-6AE3-47DF-8799-12CF59C179C1}"/>
              </a:ext>
            </a:extLst>
          </p:cNvPr>
          <p:cNvSpPr txBox="1"/>
          <p:nvPr/>
        </p:nvSpPr>
        <p:spPr>
          <a:xfrm>
            <a:off x="925617" y="1863626"/>
            <a:ext cx="10984754" cy="2308324"/>
          </a:xfrm>
          <a:prstGeom prst="rect">
            <a:avLst/>
          </a:prstGeom>
          <a:noFill/>
        </p:spPr>
        <p:txBody>
          <a:bodyPr wrap="square">
            <a:spAutoFit/>
          </a:bodyPr>
          <a:lstStyle/>
          <a:p>
            <a:r>
              <a:rPr lang="en-US" sz="2400" b="0" i="0" dirty="0">
                <a:solidFill>
                  <a:srgbClr val="000000"/>
                </a:solidFill>
                <a:effectLst/>
                <a:latin typeface="Lato" panose="020F0502020204030203" pitchFamily="34" charset="0"/>
              </a:rPr>
              <a:t>The Tribal Transportation Safety Management System Steering Committee is implementing a special project to help Tribes improve crash data collection and analysis capabilities. This initial phase will encompass a </a:t>
            </a:r>
            <a:r>
              <a:rPr lang="en-US" sz="2400" b="1" i="0" dirty="0">
                <a:solidFill>
                  <a:srgbClr val="000000"/>
                </a:solidFill>
                <a:effectLst/>
                <a:latin typeface="Lato" panose="020F0502020204030203" pitchFamily="34" charset="0"/>
              </a:rPr>
              <a:t>Pilot Program for a small number of Tribes </a:t>
            </a:r>
            <a:r>
              <a:rPr lang="en-US" sz="2400" b="0" i="0" dirty="0">
                <a:solidFill>
                  <a:srgbClr val="000000"/>
                </a:solidFill>
                <a:effectLst/>
                <a:latin typeface="Lato" panose="020F0502020204030203" pitchFamily="34" charset="0"/>
              </a:rPr>
              <a:t>who would like to participate. The project will also seek to </a:t>
            </a:r>
            <a:r>
              <a:rPr lang="en-US" sz="2400" b="1" dirty="0">
                <a:solidFill>
                  <a:srgbClr val="000000"/>
                </a:solidFill>
                <a:latin typeface="Lato" panose="020F0502020204030203" pitchFamily="34" charset="0"/>
              </a:rPr>
              <a:t>identify best practices </a:t>
            </a:r>
            <a:r>
              <a:rPr lang="en-US" sz="2400" dirty="0">
                <a:solidFill>
                  <a:srgbClr val="000000"/>
                </a:solidFill>
                <a:latin typeface="Lato" panose="020F0502020204030203" pitchFamily="34" charset="0"/>
              </a:rPr>
              <a:t>in tribal crash data collection and analysis.  </a:t>
            </a:r>
            <a:r>
              <a:rPr lang="en-US" sz="2400" b="0" i="0" dirty="0">
                <a:solidFill>
                  <a:srgbClr val="000000"/>
                </a:solidFill>
                <a:effectLst/>
                <a:latin typeface="Lato" panose="020F0502020204030203" pitchFamily="34" charset="0"/>
              </a:rPr>
              <a:t>Please complete the </a:t>
            </a:r>
            <a:r>
              <a:rPr lang="en-US" sz="2400" b="0" i="0" dirty="0">
                <a:effectLst/>
                <a:latin typeface="Lato" panose="020F0502020204030203" pitchFamily="34" charset="0"/>
              </a:rPr>
              <a:t>questionnaire online </a:t>
            </a:r>
            <a:r>
              <a:rPr lang="en-US" sz="2400" dirty="0">
                <a:latin typeface="Lato" panose="020F0502020204030203" pitchFamily="34" charset="0"/>
              </a:rPr>
              <a:t>at www.TribalSafety.org</a:t>
            </a:r>
            <a:endParaRPr lang="en-US" sz="2400" dirty="0"/>
          </a:p>
        </p:txBody>
      </p:sp>
    </p:spTree>
    <p:extLst>
      <p:ext uri="{BB962C8B-B14F-4D97-AF65-F5344CB8AC3E}">
        <p14:creationId xmlns:p14="http://schemas.microsoft.com/office/powerpoint/2010/main" val="1261335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99B165B7-7E1B-BD60-86CF-B49A44C71A82}"/>
              </a:ext>
            </a:extLst>
          </p:cNvPr>
          <p:cNvSpPr>
            <a:spLocks noGrp="1"/>
          </p:cNvSpPr>
          <p:nvPr>
            <p:ph type="title"/>
          </p:nvPr>
        </p:nvSpPr>
        <p:spPr>
          <a:xfrm>
            <a:off x="598125" y="50413"/>
            <a:ext cx="3939688" cy="4521587"/>
          </a:xfrm>
        </p:spPr>
        <p:txBody>
          <a:bodyPr>
            <a:normAutofit/>
          </a:bodyPr>
          <a:lstStyle/>
          <a:p>
            <a:pPr algn="r"/>
            <a:r>
              <a:rPr lang="en-US" sz="8000" b="1" dirty="0"/>
              <a:t>Risk-Based Safety Planning</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AC3990A9-9E5E-96A8-2CD8-C944734FFC81}"/>
              </a:ext>
            </a:extLst>
          </p:cNvPr>
          <p:cNvGraphicFramePr>
            <a:graphicFrameLocks noGrp="1"/>
          </p:cNvGraphicFramePr>
          <p:nvPr>
            <p:ph idx="1"/>
            <p:extLst>
              <p:ext uri="{D42A27DB-BD31-4B8C-83A1-F6EECF244321}">
                <p14:modId xmlns:p14="http://schemas.microsoft.com/office/powerpoint/2010/main" val="3175461711"/>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DB6615C2-CF9C-162F-1CC5-98EE2D50EBA8}"/>
              </a:ext>
            </a:extLst>
          </p:cNvPr>
          <p:cNvSpPr txBox="1"/>
          <p:nvPr/>
        </p:nvSpPr>
        <p:spPr>
          <a:xfrm>
            <a:off x="1200151" y="4768710"/>
            <a:ext cx="3432782" cy="1938992"/>
          </a:xfrm>
          <a:prstGeom prst="rect">
            <a:avLst/>
          </a:prstGeom>
          <a:noFill/>
        </p:spPr>
        <p:txBody>
          <a:bodyPr wrap="square" rtlCol="0">
            <a:spAutoFit/>
          </a:bodyPr>
          <a:lstStyle/>
          <a:p>
            <a:r>
              <a:rPr lang="en-US" sz="2400" dirty="0"/>
              <a:t>Exploring safety planning methods to identify safety needs by examining roadway features known to be high-risk.</a:t>
            </a:r>
          </a:p>
        </p:txBody>
      </p:sp>
    </p:spTree>
    <p:extLst>
      <p:ext uri="{BB962C8B-B14F-4D97-AF65-F5344CB8AC3E}">
        <p14:creationId xmlns:p14="http://schemas.microsoft.com/office/powerpoint/2010/main" val="30737775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53633-A251-4B2D-A303-43B9CDF878AA}"/>
              </a:ext>
            </a:extLst>
          </p:cNvPr>
          <p:cNvSpPr>
            <a:spLocks noGrp="1"/>
          </p:cNvSpPr>
          <p:nvPr>
            <p:ph type="title"/>
          </p:nvPr>
        </p:nvSpPr>
        <p:spPr>
          <a:xfrm>
            <a:off x="323850" y="1412487"/>
            <a:ext cx="5670551" cy="1325563"/>
          </a:xfrm>
        </p:spPr>
        <p:txBody>
          <a:bodyPr>
            <a:normAutofit fontScale="90000"/>
          </a:bodyPr>
          <a:lstStyle/>
          <a:p>
            <a:r>
              <a:rPr lang="en-US" dirty="0"/>
              <a:t>Goal: </a:t>
            </a:r>
            <a:br>
              <a:rPr lang="en-US" dirty="0"/>
            </a:br>
            <a:r>
              <a:rPr lang="en-US" sz="4000" dirty="0"/>
              <a:t>Develop Roadway Departure Safety Implementation Plan</a:t>
            </a:r>
            <a:endParaRPr lang="en-US" dirty="0"/>
          </a:p>
        </p:txBody>
      </p:sp>
      <p:sp>
        <p:nvSpPr>
          <p:cNvPr id="3" name="Content Placeholder 2">
            <a:extLst>
              <a:ext uri="{FF2B5EF4-FFF2-40B4-BE49-F238E27FC236}">
                <a16:creationId xmlns:a16="http://schemas.microsoft.com/office/drawing/2014/main" id="{81C7202C-E4FD-4254-B0BC-EA7B5215AA81}"/>
              </a:ext>
            </a:extLst>
          </p:cNvPr>
          <p:cNvSpPr>
            <a:spLocks noGrp="1"/>
          </p:cNvSpPr>
          <p:nvPr>
            <p:ph sz="half" idx="1"/>
          </p:nvPr>
        </p:nvSpPr>
        <p:spPr>
          <a:xfrm>
            <a:off x="203199" y="3040380"/>
            <a:ext cx="5791201" cy="3565904"/>
          </a:xfrm>
        </p:spPr>
        <p:txBody>
          <a:bodyPr>
            <a:normAutofit/>
          </a:bodyPr>
          <a:lstStyle/>
          <a:p>
            <a:r>
              <a:rPr lang="en-US" dirty="0"/>
              <a:t>Crash data mostly limited to state system. </a:t>
            </a:r>
          </a:p>
          <a:p>
            <a:endParaRPr lang="en-US" dirty="0"/>
          </a:p>
          <a:p>
            <a:r>
              <a:rPr lang="en-US" dirty="0"/>
              <a:t>Very minimal roadway data</a:t>
            </a:r>
          </a:p>
          <a:p>
            <a:endParaRPr lang="en-US" dirty="0"/>
          </a:p>
          <a:p>
            <a:r>
              <a:rPr lang="en-US" dirty="0"/>
              <a:t>&gt;1500 miles of low-volume, two-lane rural roads across both reservations</a:t>
            </a:r>
          </a:p>
          <a:p>
            <a:endParaRPr lang="en-US" dirty="0"/>
          </a:p>
          <a:p>
            <a:endParaRPr lang="en-US" dirty="0"/>
          </a:p>
          <a:p>
            <a:endParaRPr lang="en-US" dirty="0"/>
          </a:p>
        </p:txBody>
      </p:sp>
      <p:pic>
        <p:nvPicPr>
          <p:cNvPr id="7" name="Content Placeholder 6">
            <a:extLst>
              <a:ext uri="{FF2B5EF4-FFF2-40B4-BE49-F238E27FC236}">
                <a16:creationId xmlns:a16="http://schemas.microsoft.com/office/drawing/2014/main" id="{FFA865ED-E614-45EB-BACF-7BB3CB2FA71B}"/>
              </a:ext>
            </a:extLst>
          </p:cNvPr>
          <p:cNvPicPr>
            <a:picLocks noGrp="1" noChangeAspect="1"/>
          </p:cNvPicPr>
          <p:nvPr>
            <p:ph sz="half" idx="2"/>
          </p:nvPr>
        </p:nvPicPr>
        <p:blipFill>
          <a:blip r:embed="rId2"/>
          <a:stretch>
            <a:fillRect/>
          </a:stretch>
        </p:blipFill>
        <p:spPr>
          <a:xfrm>
            <a:off x="6197600" y="1692442"/>
            <a:ext cx="5384800" cy="3117515"/>
          </a:xfrm>
          <a:prstGeom prst="rect">
            <a:avLst/>
          </a:prstGeom>
        </p:spPr>
      </p:pic>
    </p:spTree>
    <p:extLst>
      <p:ext uri="{BB962C8B-B14F-4D97-AF65-F5344CB8AC3E}">
        <p14:creationId xmlns:p14="http://schemas.microsoft.com/office/powerpoint/2010/main" val="501600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A794AA7-DE1F-4175-A0A2-7770279295DA}"/>
              </a:ext>
            </a:extLst>
          </p:cNvPr>
          <p:cNvSpPr>
            <a:spLocks noGrp="1"/>
          </p:cNvSpPr>
          <p:nvPr>
            <p:ph type="title"/>
          </p:nvPr>
        </p:nvSpPr>
        <p:spPr/>
        <p:txBody>
          <a:bodyPr>
            <a:noAutofit/>
          </a:bodyPr>
          <a:lstStyle/>
          <a:p>
            <a:r>
              <a:rPr lang="en-US" sz="5400" dirty="0"/>
              <a:t>Transportation Safety Funding Opportunities</a:t>
            </a:r>
          </a:p>
        </p:txBody>
      </p:sp>
      <p:sp>
        <p:nvSpPr>
          <p:cNvPr id="8" name="Content Placeholder 7">
            <a:extLst>
              <a:ext uri="{FF2B5EF4-FFF2-40B4-BE49-F238E27FC236}">
                <a16:creationId xmlns:a16="http://schemas.microsoft.com/office/drawing/2014/main" id="{9018BFAF-2751-4606-890B-F75CA185EA83}"/>
              </a:ext>
            </a:extLst>
          </p:cNvPr>
          <p:cNvSpPr>
            <a:spLocks noGrp="1"/>
          </p:cNvSpPr>
          <p:nvPr>
            <p:ph idx="1"/>
          </p:nvPr>
        </p:nvSpPr>
        <p:spPr>
          <a:xfrm>
            <a:off x="5134094" y="2144691"/>
            <a:ext cx="6629400" cy="4386284"/>
          </a:xfrm>
        </p:spPr>
        <p:txBody>
          <a:bodyPr>
            <a:normAutofit fontScale="92500" lnSpcReduction="10000"/>
          </a:bodyPr>
          <a:lstStyle/>
          <a:p>
            <a:r>
              <a:rPr lang="en-US" dirty="0"/>
              <a:t>State-managed</a:t>
            </a:r>
          </a:p>
          <a:p>
            <a:pPr lvl="1"/>
            <a:r>
              <a:rPr lang="en-US" dirty="0"/>
              <a:t>Highway Safety Improvement Program</a:t>
            </a:r>
          </a:p>
          <a:p>
            <a:pPr lvl="1"/>
            <a:r>
              <a:rPr lang="en-US" dirty="0"/>
              <a:t>Transportation Alternatives</a:t>
            </a:r>
          </a:p>
          <a:p>
            <a:pPr lvl="1"/>
            <a:r>
              <a:rPr lang="en-US" dirty="0"/>
              <a:t>Safe Routes to School</a:t>
            </a:r>
          </a:p>
          <a:p>
            <a:pPr lvl="1"/>
            <a:r>
              <a:rPr lang="en-US" dirty="0"/>
              <a:t>Highway-Rail Grade Crossing Program</a:t>
            </a:r>
          </a:p>
          <a:p>
            <a:r>
              <a:rPr lang="en-US" dirty="0"/>
              <a:t>Federal Discretionary Grants</a:t>
            </a:r>
          </a:p>
          <a:p>
            <a:pPr lvl="1"/>
            <a:r>
              <a:rPr lang="en-US" dirty="0"/>
              <a:t>Safe Streets and Roads for All</a:t>
            </a:r>
          </a:p>
          <a:p>
            <a:pPr lvl="1"/>
            <a:r>
              <a:rPr lang="en-US" dirty="0"/>
              <a:t>Rural Surface Transportation Grants</a:t>
            </a:r>
          </a:p>
          <a:p>
            <a:pPr lvl="1"/>
            <a:r>
              <a:rPr lang="en-US" dirty="0"/>
              <a:t>Wildlife Crossing Pilot Program</a:t>
            </a:r>
          </a:p>
          <a:p>
            <a:pPr lvl="1"/>
            <a:r>
              <a:rPr lang="en-US" dirty="0"/>
              <a:t>BIA Indian Highway Safety Program</a:t>
            </a:r>
          </a:p>
          <a:p>
            <a:pPr marL="0" indent="0">
              <a:buNone/>
            </a:pPr>
            <a:endParaRPr lang="en-US" sz="2200" dirty="0"/>
          </a:p>
          <a:p>
            <a:pPr marL="0" indent="0">
              <a:buNone/>
            </a:pPr>
            <a:r>
              <a:rPr lang="en-US" sz="3000" dirty="0">
                <a:hlinkClick r:id="rId3"/>
              </a:rPr>
              <a:t>www.TribalSafety.org/Funding</a:t>
            </a:r>
            <a:r>
              <a:rPr lang="en-US" sz="3000" dirty="0"/>
              <a:t> </a:t>
            </a:r>
          </a:p>
        </p:txBody>
      </p:sp>
      <p:pic>
        <p:nvPicPr>
          <p:cNvPr id="10" name="Picture 9">
            <a:extLst>
              <a:ext uri="{FF2B5EF4-FFF2-40B4-BE49-F238E27FC236}">
                <a16:creationId xmlns:a16="http://schemas.microsoft.com/office/drawing/2014/main" id="{14C4F6A6-C588-4914-8047-06D464FA94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356" y="1027906"/>
            <a:ext cx="3553206" cy="4589011"/>
          </a:xfrm>
          <a:prstGeom prst="rect">
            <a:avLst/>
          </a:prstGeom>
          <a:ln>
            <a:solidFill>
              <a:schemeClr val="tx1"/>
            </a:solidFill>
          </a:ln>
        </p:spPr>
      </p:pic>
    </p:spTree>
    <p:extLst>
      <p:ext uri="{BB962C8B-B14F-4D97-AF65-F5344CB8AC3E}">
        <p14:creationId xmlns:p14="http://schemas.microsoft.com/office/powerpoint/2010/main" val="2555697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A person holding a camera and mounting it on a truck."/>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5028" y="0"/>
            <a:ext cx="8310421" cy="6917895"/>
          </a:xfrm>
          <a:prstGeom prst="rect">
            <a:avLst/>
          </a:prstGeom>
        </p:spPr>
      </p:pic>
      <p:sp>
        <p:nvSpPr>
          <p:cNvPr id="8" name="Rectangle 7"/>
          <p:cNvSpPr/>
          <p:nvPr/>
        </p:nvSpPr>
        <p:spPr>
          <a:xfrm>
            <a:off x="0" y="-44893"/>
            <a:ext cx="9212580" cy="6993251"/>
          </a:xfrm>
          <a:prstGeom prst="rect">
            <a:avLst/>
          </a:prstGeom>
          <a:gradFill flip="none" rotWithShape="1">
            <a:gsLst>
              <a:gs pos="0">
                <a:schemeClr val="accent1">
                  <a:alpha val="0"/>
                </a:schemeClr>
              </a:gs>
              <a:gs pos="39000">
                <a:srgbClr val="0070C0"/>
              </a:gs>
              <a:gs pos="100000">
                <a:srgbClr val="00438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838200" y="244258"/>
            <a:ext cx="10515600" cy="1325563"/>
          </a:xfrm>
        </p:spPr>
        <p:txBody>
          <a:bodyPr>
            <a:normAutofit/>
          </a:bodyPr>
          <a:lstStyle/>
          <a:p>
            <a:r>
              <a:rPr lang="en-US" dirty="0">
                <a:solidFill>
                  <a:schemeClr val="bg1"/>
                </a:solidFill>
              </a:rPr>
              <a:t>Virtual Tours Camera Kit</a:t>
            </a:r>
          </a:p>
        </p:txBody>
      </p:sp>
      <p:sp>
        <p:nvSpPr>
          <p:cNvPr id="7" name="Content Placeholder 6"/>
          <p:cNvSpPr>
            <a:spLocks noGrp="1"/>
          </p:cNvSpPr>
          <p:nvPr>
            <p:ph sz="half" idx="2"/>
          </p:nvPr>
        </p:nvSpPr>
        <p:spPr>
          <a:xfrm>
            <a:off x="718456" y="1569821"/>
            <a:ext cx="6482444" cy="5058455"/>
          </a:xfrm>
        </p:spPr>
        <p:txBody>
          <a:bodyPr>
            <a:normAutofit/>
          </a:bodyPr>
          <a:lstStyle/>
          <a:p>
            <a:r>
              <a:rPr lang="en-US" dirty="0">
                <a:solidFill>
                  <a:schemeClr val="bg1"/>
                </a:solidFill>
              </a:rPr>
              <a:t>360 Camera has two lenses and captures spherical photos/video.</a:t>
            </a:r>
          </a:p>
          <a:p>
            <a:endParaRPr lang="en-US" dirty="0">
              <a:solidFill>
                <a:schemeClr val="bg1"/>
              </a:solidFill>
            </a:endParaRPr>
          </a:p>
          <a:p>
            <a:r>
              <a:rPr lang="en-US" dirty="0">
                <a:solidFill>
                  <a:schemeClr val="bg1"/>
                </a:solidFill>
              </a:rPr>
              <a:t>Mounts on top of vehicle.</a:t>
            </a:r>
          </a:p>
          <a:p>
            <a:endParaRPr lang="en-US" dirty="0">
              <a:solidFill>
                <a:schemeClr val="bg1"/>
              </a:solidFill>
            </a:endParaRPr>
          </a:p>
          <a:p>
            <a:r>
              <a:rPr lang="en-US" dirty="0">
                <a:solidFill>
                  <a:schemeClr val="bg1"/>
                </a:solidFill>
              </a:rPr>
              <a:t>View the photos/video in all directions as if standing at the camera location.</a:t>
            </a:r>
          </a:p>
          <a:p>
            <a:pPr marL="457200" lvl="1" indent="0">
              <a:buNone/>
            </a:pPr>
            <a:endParaRPr lang="en-US" dirty="0">
              <a:solidFill>
                <a:schemeClr val="bg1"/>
              </a:solidFill>
            </a:endParaRPr>
          </a:p>
        </p:txBody>
      </p:sp>
    </p:spTree>
    <p:extLst>
      <p:ext uri="{BB962C8B-B14F-4D97-AF65-F5344CB8AC3E}">
        <p14:creationId xmlns:p14="http://schemas.microsoft.com/office/powerpoint/2010/main" val="44786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2B137-D27D-4E80-B58D-A7578100B9BB}"/>
              </a:ext>
            </a:extLst>
          </p:cNvPr>
          <p:cNvSpPr>
            <a:spLocks noGrp="1"/>
          </p:cNvSpPr>
          <p:nvPr>
            <p:ph type="title"/>
          </p:nvPr>
        </p:nvSpPr>
        <p:spPr>
          <a:xfrm>
            <a:off x="823615" y="1046727"/>
            <a:ext cx="11220452" cy="1325563"/>
          </a:xfrm>
        </p:spPr>
        <p:txBody>
          <a:bodyPr/>
          <a:lstStyle/>
          <a:p>
            <a:r>
              <a:rPr lang="en-US" dirty="0"/>
              <a:t>Update Google </a:t>
            </a:r>
            <a:r>
              <a:rPr lang="en-US" dirty="0" err="1"/>
              <a:t>StreetView</a:t>
            </a:r>
            <a:r>
              <a:rPr lang="en-US" dirty="0"/>
              <a:t> Imagery        </a:t>
            </a:r>
            <a:r>
              <a:rPr lang="en-US" sz="3200" dirty="0">
                <a:hlinkClick r:id="rId3"/>
              </a:rPr>
              <a:t>Example</a:t>
            </a:r>
            <a:endParaRPr lang="en-US" dirty="0"/>
          </a:p>
        </p:txBody>
      </p:sp>
      <p:pic>
        <p:nvPicPr>
          <p:cNvPr id="7" name="Content Placeholder 6">
            <a:extLst>
              <a:ext uri="{FF2B5EF4-FFF2-40B4-BE49-F238E27FC236}">
                <a16:creationId xmlns:a16="http://schemas.microsoft.com/office/drawing/2014/main" id="{A4F34688-9F47-4EAE-A256-A91AE863D29E}"/>
              </a:ext>
            </a:extLst>
          </p:cNvPr>
          <p:cNvPicPr>
            <a:picLocks noGrp="1" noChangeAspect="1"/>
          </p:cNvPicPr>
          <p:nvPr>
            <p:ph sz="half" idx="2"/>
          </p:nvPr>
        </p:nvPicPr>
        <p:blipFill rotWithShape="1">
          <a:blip r:embed="rId4" cstate="email">
            <a:extLst>
              <a:ext uri="{28A0092B-C50C-407E-A947-70E740481C1C}">
                <a14:useLocalDpi xmlns:a14="http://schemas.microsoft.com/office/drawing/2010/main"/>
              </a:ext>
            </a:extLst>
          </a:blip>
          <a:srcRect/>
          <a:stretch/>
        </p:blipFill>
        <p:spPr>
          <a:xfrm>
            <a:off x="6096000" y="2227528"/>
            <a:ext cx="5962652" cy="4429400"/>
          </a:xfrm>
        </p:spPr>
      </p:pic>
      <p:pic>
        <p:nvPicPr>
          <p:cNvPr id="6" name="Picture 1">
            <a:extLst>
              <a:ext uri="{FF2B5EF4-FFF2-40B4-BE49-F238E27FC236}">
                <a16:creationId xmlns:a16="http://schemas.microsoft.com/office/drawing/2014/main" id="{1EA597B4-0343-48BC-A8EF-A7659FA49EFA}"/>
              </a:ext>
            </a:extLst>
          </p:cNvPr>
          <p:cNvPicPr>
            <a:picLocks noGrp="1" noChangeAspect="1" noChangeArrowheads="1"/>
          </p:cNvPicPr>
          <p:nvPr>
            <p:ph sz="half" idx="1"/>
          </p:nvPr>
        </p:nvPicPr>
        <p:blipFill rotWithShape="1">
          <a:blip r:embed="rId5" cstate="email">
            <a:extLst>
              <a:ext uri="{28A0092B-C50C-407E-A947-70E740481C1C}">
                <a14:useLocalDpi xmlns:a14="http://schemas.microsoft.com/office/drawing/2010/main"/>
              </a:ext>
            </a:extLst>
          </a:blip>
          <a:srcRect/>
          <a:stretch/>
        </p:blipFill>
        <p:spPr bwMode="auto">
          <a:xfrm>
            <a:off x="125075" y="2227527"/>
            <a:ext cx="5772806" cy="44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B5C607C-B6CC-4B99-BB39-734038D22B46}"/>
              </a:ext>
            </a:extLst>
          </p:cNvPr>
          <p:cNvSpPr txBox="1"/>
          <p:nvPr/>
        </p:nvSpPr>
        <p:spPr>
          <a:xfrm>
            <a:off x="178905" y="6013177"/>
            <a:ext cx="1281185" cy="584775"/>
          </a:xfrm>
          <a:prstGeom prst="rect">
            <a:avLst/>
          </a:prstGeom>
          <a:noFill/>
        </p:spPr>
        <p:txBody>
          <a:bodyPr wrap="none" rtlCol="0">
            <a:spAutoFit/>
          </a:bodyPr>
          <a:lstStyle/>
          <a:p>
            <a:r>
              <a:rPr lang="en-US" sz="3200" dirty="0"/>
              <a:t>Before</a:t>
            </a:r>
          </a:p>
        </p:txBody>
      </p:sp>
      <p:sp>
        <p:nvSpPr>
          <p:cNvPr id="8" name="TextBox 7">
            <a:extLst>
              <a:ext uri="{FF2B5EF4-FFF2-40B4-BE49-F238E27FC236}">
                <a16:creationId xmlns:a16="http://schemas.microsoft.com/office/drawing/2014/main" id="{95C360F9-AE2C-454C-847D-CD2A2137E13B}"/>
              </a:ext>
            </a:extLst>
          </p:cNvPr>
          <p:cNvSpPr txBox="1"/>
          <p:nvPr/>
        </p:nvSpPr>
        <p:spPr>
          <a:xfrm>
            <a:off x="6205320" y="6016492"/>
            <a:ext cx="1026628" cy="584775"/>
          </a:xfrm>
          <a:prstGeom prst="rect">
            <a:avLst/>
          </a:prstGeom>
          <a:noFill/>
        </p:spPr>
        <p:txBody>
          <a:bodyPr wrap="none" rtlCol="0">
            <a:spAutoFit/>
          </a:bodyPr>
          <a:lstStyle/>
          <a:p>
            <a:r>
              <a:rPr lang="en-US" sz="3200" dirty="0"/>
              <a:t>After</a:t>
            </a:r>
          </a:p>
        </p:txBody>
      </p:sp>
    </p:spTree>
    <p:extLst>
      <p:ext uri="{BB962C8B-B14F-4D97-AF65-F5344CB8AC3E}">
        <p14:creationId xmlns:p14="http://schemas.microsoft.com/office/powerpoint/2010/main" val="1052678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49735-2031-49D2-BFE8-26834D2B0BE5}"/>
              </a:ext>
            </a:extLst>
          </p:cNvPr>
          <p:cNvSpPr>
            <a:spLocks noGrp="1"/>
          </p:cNvSpPr>
          <p:nvPr>
            <p:ph type="title" idx="4294967295"/>
          </p:nvPr>
        </p:nvSpPr>
        <p:spPr>
          <a:xfrm>
            <a:off x="0" y="-294845"/>
            <a:ext cx="10515600" cy="1325562"/>
          </a:xfrm>
        </p:spPr>
        <p:txBody>
          <a:bodyPr/>
          <a:lstStyle/>
          <a:p>
            <a:r>
              <a:rPr lang="en-US" dirty="0" err="1"/>
              <a:t>usRAP</a:t>
            </a:r>
            <a:r>
              <a:rPr lang="en-US" dirty="0"/>
              <a:t> Data Elements</a:t>
            </a:r>
          </a:p>
        </p:txBody>
      </p:sp>
      <p:pic>
        <p:nvPicPr>
          <p:cNvPr id="4" name="Content Placeholder 3">
            <a:extLst>
              <a:ext uri="{FF2B5EF4-FFF2-40B4-BE49-F238E27FC236}">
                <a16:creationId xmlns:a16="http://schemas.microsoft.com/office/drawing/2014/main" id="{E1172ED2-D024-4B7B-AC33-50C2B9DBF0D4}"/>
              </a:ext>
            </a:extLst>
          </p:cNvPr>
          <p:cNvPicPr>
            <a:picLocks noGrp="1" noChangeAspect="1"/>
          </p:cNvPicPr>
          <p:nvPr>
            <p:ph sz="quarter" idx="4294967295"/>
          </p:nvPr>
        </p:nvPicPr>
        <p:blipFill rotWithShape="1">
          <a:blip r:embed="rId2" cstate="email">
            <a:extLst>
              <a:ext uri="{28A0092B-C50C-407E-A947-70E740481C1C}">
                <a14:useLocalDpi xmlns:a14="http://schemas.microsoft.com/office/drawing/2010/main"/>
              </a:ext>
            </a:extLst>
          </a:blip>
          <a:srcRect l="6346" t="14060" r="8201" b="5176"/>
          <a:stretch/>
        </p:blipFill>
        <p:spPr>
          <a:xfrm>
            <a:off x="224159" y="654628"/>
            <a:ext cx="11724101" cy="6222226"/>
          </a:xfrm>
          <a:prstGeom prst="rect">
            <a:avLst/>
          </a:prstGeom>
        </p:spPr>
      </p:pic>
    </p:spTree>
    <p:extLst>
      <p:ext uri="{BB962C8B-B14F-4D97-AF65-F5344CB8AC3E}">
        <p14:creationId xmlns:p14="http://schemas.microsoft.com/office/powerpoint/2010/main" val="36507711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3F37E7-4935-4D39-AD5B-2582BD2DA7CB}"/>
              </a:ext>
            </a:extLst>
          </p:cNvPr>
          <p:cNvSpPr/>
          <p:nvPr/>
        </p:nvSpPr>
        <p:spPr>
          <a:xfrm>
            <a:off x="6827361" y="5098693"/>
            <a:ext cx="4969784" cy="1609436"/>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F97427-C7D2-4821-B4D1-82A35771C4D2}"/>
              </a:ext>
            </a:extLst>
          </p:cNvPr>
          <p:cNvSpPr>
            <a:spLocks noGrp="1"/>
          </p:cNvSpPr>
          <p:nvPr>
            <p:ph type="title"/>
          </p:nvPr>
        </p:nvSpPr>
        <p:spPr>
          <a:xfrm>
            <a:off x="906780" y="0"/>
            <a:ext cx="7315200" cy="1325563"/>
          </a:xfrm>
        </p:spPr>
        <p:txBody>
          <a:bodyPr>
            <a:normAutofit fontScale="90000"/>
          </a:bodyPr>
          <a:lstStyle/>
          <a:p>
            <a:r>
              <a:rPr lang="en-US" sz="5400" dirty="0">
                <a:solidFill>
                  <a:schemeClr val="bg1"/>
                </a:solidFill>
              </a:rPr>
              <a:t>Road Assessment Program</a:t>
            </a:r>
          </a:p>
        </p:txBody>
      </p:sp>
      <p:sp>
        <p:nvSpPr>
          <p:cNvPr id="3" name="Content Placeholder 2">
            <a:extLst>
              <a:ext uri="{FF2B5EF4-FFF2-40B4-BE49-F238E27FC236}">
                <a16:creationId xmlns:a16="http://schemas.microsoft.com/office/drawing/2014/main" id="{522BD368-F664-4086-9C3D-F2DDC2D3DC8E}"/>
              </a:ext>
            </a:extLst>
          </p:cNvPr>
          <p:cNvSpPr>
            <a:spLocks noGrp="1"/>
          </p:cNvSpPr>
          <p:nvPr>
            <p:ph sz="quarter" idx="4294967295"/>
          </p:nvPr>
        </p:nvSpPr>
        <p:spPr>
          <a:xfrm>
            <a:off x="394855" y="1179512"/>
            <a:ext cx="6040438" cy="4498975"/>
          </a:xfrm>
        </p:spPr>
        <p:txBody>
          <a:bodyPr>
            <a:normAutofit/>
          </a:bodyPr>
          <a:lstStyle/>
          <a:p>
            <a:endParaRPr lang="en-US" sz="1100" dirty="0"/>
          </a:p>
          <a:p>
            <a:r>
              <a:rPr lang="en-US" dirty="0" err="1"/>
              <a:t>usRAP</a:t>
            </a:r>
            <a:r>
              <a:rPr lang="en-US" dirty="0"/>
              <a:t>, Road Assessment Program assigns safety star rating for each road based on:</a:t>
            </a:r>
          </a:p>
          <a:p>
            <a:pPr lvl="1">
              <a:lnSpc>
                <a:spcPct val="100000"/>
              </a:lnSpc>
            </a:pPr>
            <a:r>
              <a:rPr lang="en-US" dirty="0"/>
              <a:t>Road template and risk features observed in a video log</a:t>
            </a:r>
          </a:p>
          <a:p>
            <a:pPr lvl="1">
              <a:lnSpc>
                <a:spcPct val="100000"/>
              </a:lnSpc>
            </a:pPr>
            <a:r>
              <a:rPr lang="en-US" dirty="0"/>
              <a:t>Traffic volume</a:t>
            </a:r>
          </a:p>
          <a:p>
            <a:pPr lvl="1">
              <a:lnSpc>
                <a:spcPct val="100000"/>
              </a:lnSpc>
            </a:pPr>
            <a:r>
              <a:rPr lang="en-US" dirty="0"/>
              <a:t>Crash data, when available</a:t>
            </a:r>
          </a:p>
          <a:p>
            <a:pPr lvl="1">
              <a:lnSpc>
                <a:spcPct val="100000"/>
              </a:lnSpc>
            </a:pPr>
            <a:endParaRPr lang="en-US" dirty="0"/>
          </a:p>
          <a:p>
            <a:pPr marL="0" indent="0">
              <a:lnSpc>
                <a:spcPct val="100000"/>
              </a:lnSpc>
              <a:buNone/>
            </a:pPr>
            <a:r>
              <a:rPr lang="en-US" dirty="0"/>
              <a:t>Safer Roads Investment Plan</a:t>
            </a:r>
          </a:p>
          <a:p>
            <a:pPr lvl="1"/>
            <a:endParaRPr lang="en-US" dirty="0"/>
          </a:p>
        </p:txBody>
      </p:sp>
      <p:pic>
        <p:nvPicPr>
          <p:cNvPr id="1026" name="Picture 2" descr="usRAP">
            <a:extLst>
              <a:ext uri="{FF2B5EF4-FFF2-40B4-BE49-F238E27FC236}">
                <a16:creationId xmlns:a16="http://schemas.microsoft.com/office/drawing/2014/main" id="{1F0812BF-07C3-497A-A3F2-8EFC9D661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00783" y="5396784"/>
            <a:ext cx="2622939" cy="729248"/>
          </a:xfrm>
          <a:prstGeom prst="rect">
            <a:avLst/>
          </a:prstGeom>
          <a:solidFill>
            <a:srgbClr val="70AD47"/>
          </a:solidFill>
          <a:ln>
            <a:noFill/>
          </a:ln>
        </p:spPr>
      </p:pic>
      <p:pic>
        <p:nvPicPr>
          <p:cNvPr id="4" name="Picture 3">
            <a:extLst>
              <a:ext uri="{FF2B5EF4-FFF2-40B4-BE49-F238E27FC236}">
                <a16:creationId xmlns:a16="http://schemas.microsoft.com/office/drawing/2014/main" id="{DAFB1DEE-551C-4B3E-BD3A-554CD81B6A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7361" y="1669693"/>
            <a:ext cx="4969784" cy="3429000"/>
          </a:xfrm>
          <a:prstGeom prst="rect">
            <a:avLst/>
          </a:prstGeom>
        </p:spPr>
      </p:pic>
    </p:spTree>
    <p:extLst>
      <p:ext uri="{BB962C8B-B14F-4D97-AF65-F5344CB8AC3E}">
        <p14:creationId xmlns:p14="http://schemas.microsoft.com/office/powerpoint/2010/main" val="19398241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1A72FD-DEC8-4EA9-BAA4-C2B1AE06B3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01627" y="986793"/>
            <a:ext cx="12005612" cy="6858000"/>
          </a:xfrm>
          <a:prstGeom prst="rect">
            <a:avLst/>
          </a:prstGeom>
        </p:spPr>
      </p:pic>
      <p:pic>
        <p:nvPicPr>
          <p:cNvPr id="3" name="Picture 2">
            <a:extLst>
              <a:ext uri="{FF2B5EF4-FFF2-40B4-BE49-F238E27FC236}">
                <a16:creationId xmlns:a16="http://schemas.microsoft.com/office/drawing/2014/main" id="{363CE535-EA66-458F-BD05-67151B8B52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940" y="0"/>
            <a:ext cx="11858120" cy="6858000"/>
          </a:xfrm>
          <a:prstGeom prst="rect">
            <a:avLst/>
          </a:prstGeom>
        </p:spPr>
      </p:pic>
    </p:spTree>
    <p:extLst>
      <p:ext uri="{BB962C8B-B14F-4D97-AF65-F5344CB8AC3E}">
        <p14:creationId xmlns:p14="http://schemas.microsoft.com/office/powerpoint/2010/main" val="2806457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F0D533-DC6E-FFD2-9509-68C79D55586A}"/>
              </a:ext>
            </a:extLst>
          </p:cNvPr>
          <p:cNvSpPr>
            <a:spLocks noGrp="1"/>
          </p:cNvSpPr>
          <p:nvPr>
            <p:ph type="title"/>
          </p:nvPr>
        </p:nvSpPr>
        <p:spPr/>
        <p:txBody>
          <a:bodyPr/>
          <a:lstStyle/>
          <a:p>
            <a:r>
              <a:rPr lang="en-US" dirty="0"/>
              <a:t>Outcomes</a:t>
            </a:r>
          </a:p>
        </p:txBody>
      </p:sp>
      <p:sp>
        <p:nvSpPr>
          <p:cNvPr id="4" name="Content Placeholder 3">
            <a:extLst>
              <a:ext uri="{FF2B5EF4-FFF2-40B4-BE49-F238E27FC236}">
                <a16:creationId xmlns:a16="http://schemas.microsoft.com/office/drawing/2014/main" id="{4DB70D44-1501-68BD-CE93-CB0E1A67CF94}"/>
              </a:ext>
            </a:extLst>
          </p:cNvPr>
          <p:cNvSpPr>
            <a:spLocks noGrp="1"/>
          </p:cNvSpPr>
          <p:nvPr>
            <p:ph sz="quarter" idx="16"/>
          </p:nvPr>
        </p:nvSpPr>
        <p:spPr>
          <a:xfrm>
            <a:off x="1277961" y="2352842"/>
            <a:ext cx="6622777" cy="3987668"/>
          </a:xfrm>
        </p:spPr>
        <p:txBody>
          <a:bodyPr/>
          <a:lstStyle/>
          <a:p>
            <a:r>
              <a:rPr lang="en-US" sz="3667" dirty="0"/>
              <a:t>Photo log</a:t>
            </a:r>
          </a:p>
          <a:p>
            <a:r>
              <a:rPr lang="en-US" sz="3667" dirty="0"/>
              <a:t>Sign inventory</a:t>
            </a:r>
          </a:p>
          <a:p>
            <a:r>
              <a:rPr lang="en-US" sz="3667" dirty="0"/>
              <a:t>Asset data</a:t>
            </a:r>
          </a:p>
          <a:p>
            <a:r>
              <a:rPr lang="en-US" sz="3667" dirty="0"/>
              <a:t>Safety investment plan</a:t>
            </a:r>
          </a:p>
        </p:txBody>
      </p:sp>
      <p:pic>
        <p:nvPicPr>
          <p:cNvPr id="6" name="Picture 5">
            <a:extLst>
              <a:ext uri="{FF2B5EF4-FFF2-40B4-BE49-F238E27FC236}">
                <a16:creationId xmlns:a16="http://schemas.microsoft.com/office/drawing/2014/main" id="{EE2FF1AA-AC14-AC38-CA78-55232EDF79DC}"/>
              </a:ext>
            </a:extLst>
          </p:cNvPr>
          <p:cNvPicPr>
            <a:picLocks noChangeAspect="1"/>
          </p:cNvPicPr>
          <p:nvPr/>
        </p:nvPicPr>
        <p:blipFill rotWithShape="1">
          <a:blip r:embed="rId2"/>
          <a:srcRect l="-848" t="4633" r="848" b="-4633"/>
          <a:stretch/>
        </p:blipFill>
        <p:spPr>
          <a:xfrm>
            <a:off x="7900738" y="1549527"/>
            <a:ext cx="3013301" cy="5047858"/>
          </a:xfrm>
          <a:prstGeom prst="rect">
            <a:avLst/>
          </a:prstGeom>
        </p:spPr>
      </p:pic>
    </p:spTree>
    <p:extLst>
      <p:ext uri="{BB962C8B-B14F-4D97-AF65-F5344CB8AC3E}">
        <p14:creationId xmlns:p14="http://schemas.microsoft.com/office/powerpoint/2010/main" val="22553496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89F6C6-CDFC-FF5F-2216-98B5EA4C060E}"/>
              </a:ext>
            </a:extLst>
          </p:cNvPr>
          <p:cNvSpPr>
            <a:spLocks noGrp="1"/>
          </p:cNvSpPr>
          <p:nvPr>
            <p:ph type="title"/>
          </p:nvPr>
        </p:nvSpPr>
        <p:spPr/>
        <p:txBody>
          <a:bodyPr/>
          <a:lstStyle/>
          <a:p>
            <a:r>
              <a:rPr lang="en-US" dirty="0"/>
              <a:t>PROJECT OVERVIEW</a:t>
            </a:r>
          </a:p>
        </p:txBody>
      </p:sp>
      <p:sp>
        <p:nvSpPr>
          <p:cNvPr id="12" name="Content Placeholder 11">
            <a:extLst>
              <a:ext uri="{FF2B5EF4-FFF2-40B4-BE49-F238E27FC236}">
                <a16:creationId xmlns:a16="http://schemas.microsoft.com/office/drawing/2014/main" id="{6A187D27-1EA4-8709-D723-D1C87AA8C55B}"/>
              </a:ext>
            </a:extLst>
          </p:cNvPr>
          <p:cNvSpPr>
            <a:spLocks noGrp="1"/>
          </p:cNvSpPr>
          <p:nvPr>
            <p:ph idx="1"/>
          </p:nvPr>
        </p:nvSpPr>
        <p:spPr>
          <a:xfrm>
            <a:off x="1778977" y="1825625"/>
            <a:ext cx="7918938" cy="4592760"/>
          </a:xfrm>
        </p:spPr>
        <p:txBody>
          <a:bodyPr>
            <a:normAutofit fontScale="85000" lnSpcReduction="20000"/>
          </a:bodyPr>
          <a:lstStyle/>
          <a:p>
            <a:pPr marL="0" indent="0">
              <a:buNone/>
            </a:pPr>
            <a:r>
              <a:rPr lang="en-US" b="1" dirty="0">
                <a:solidFill>
                  <a:schemeClr val="accent1"/>
                </a:solidFill>
              </a:rPr>
              <a:t>GOAL</a:t>
            </a:r>
          </a:p>
          <a:p>
            <a:pPr>
              <a:lnSpc>
                <a:spcPct val="100000"/>
              </a:lnSpc>
              <a:spcAft>
                <a:spcPts val="1800"/>
              </a:spcAft>
            </a:pPr>
            <a:r>
              <a:rPr lang="en-US" dirty="0"/>
              <a:t>Better understand safety risks faced by pedestrians in Tribal areas and practical approaches to reducing these risks.</a:t>
            </a:r>
          </a:p>
          <a:p>
            <a:pPr marL="0" indent="0">
              <a:buNone/>
            </a:pPr>
            <a:r>
              <a:rPr lang="en-US" b="1" dirty="0">
                <a:solidFill>
                  <a:schemeClr val="accent1"/>
                </a:solidFill>
              </a:rPr>
              <a:t>STUDY ELEMENTS</a:t>
            </a:r>
          </a:p>
          <a:p>
            <a:r>
              <a:rPr lang="en-US" dirty="0"/>
              <a:t>Review fatal crashes involving pedestrians in Tribal areas to identify common risks</a:t>
            </a:r>
          </a:p>
          <a:p>
            <a:r>
              <a:rPr lang="en-US" dirty="0"/>
              <a:t>Document a method of identifying risk to pedestrians</a:t>
            </a:r>
          </a:p>
          <a:p>
            <a:r>
              <a:rPr lang="en-US" dirty="0"/>
              <a:t>Assemble an advisory committee</a:t>
            </a:r>
          </a:p>
          <a:p>
            <a:r>
              <a:rPr lang="en-US" dirty="0"/>
              <a:t>Learn from successful projects and programs</a:t>
            </a:r>
          </a:p>
          <a:p>
            <a:r>
              <a:rPr lang="en-US" dirty="0"/>
              <a:t>Identify a range of pedestrian safety countermeasures</a:t>
            </a:r>
          </a:p>
          <a:p>
            <a:r>
              <a:rPr lang="en-US" dirty="0"/>
              <a:t>Develop report and training</a:t>
            </a:r>
          </a:p>
        </p:txBody>
      </p:sp>
      <p:pic>
        <p:nvPicPr>
          <p:cNvPr id="14" name="Picture 13" descr="A blue magnifying glass&#10;&#10;Description automatically generated">
            <a:extLst>
              <a:ext uri="{FF2B5EF4-FFF2-40B4-BE49-F238E27FC236}">
                <a16:creationId xmlns:a16="http://schemas.microsoft.com/office/drawing/2014/main" id="{5933765F-F597-B9D6-CAC5-12CD5BF74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178" y="3429000"/>
            <a:ext cx="1022839" cy="1088226"/>
          </a:xfrm>
          <a:prstGeom prst="rect">
            <a:avLst/>
          </a:prstGeom>
        </p:spPr>
      </p:pic>
      <p:pic>
        <p:nvPicPr>
          <p:cNvPr id="16" name="Picture 15" descr="A blue dart in a bullseye&#10;&#10;Description automatically generated">
            <a:extLst>
              <a:ext uri="{FF2B5EF4-FFF2-40B4-BE49-F238E27FC236}">
                <a16:creationId xmlns:a16="http://schemas.microsoft.com/office/drawing/2014/main" id="{E7FA0F20-015D-2840-8F22-2FC823B5F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508" y="1752235"/>
            <a:ext cx="940508" cy="940508"/>
          </a:xfrm>
          <a:prstGeom prst="rect">
            <a:avLst/>
          </a:prstGeom>
        </p:spPr>
      </p:pic>
    </p:spTree>
    <p:extLst>
      <p:ext uri="{BB962C8B-B14F-4D97-AF65-F5344CB8AC3E}">
        <p14:creationId xmlns:p14="http://schemas.microsoft.com/office/powerpoint/2010/main" val="41753944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134035-262C-27A0-F08E-CD314BB28948}"/>
              </a:ext>
            </a:extLst>
          </p:cNvPr>
          <p:cNvSpPr>
            <a:spLocks noGrp="1"/>
          </p:cNvSpPr>
          <p:nvPr>
            <p:ph type="title"/>
          </p:nvPr>
        </p:nvSpPr>
        <p:spPr/>
        <p:txBody>
          <a:bodyPr/>
          <a:lstStyle/>
          <a:p>
            <a:r>
              <a:rPr lang="en-US" dirty="0"/>
              <a:t>ADVISORY COMMITTEE</a:t>
            </a:r>
          </a:p>
        </p:txBody>
      </p:sp>
      <p:sp>
        <p:nvSpPr>
          <p:cNvPr id="4" name="Content Placeholder 3">
            <a:extLst>
              <a:ext uri="{FF2B5EF4-FFF2-40B4-BE49-F238E27FC236}">
                <a16:creationId xmlns:a16="http://schemas.microsoft.com/office/drawing/2014/main" id="{FDDD4A3E-51D1-BF3E-7269-6A26ED8D3435}"/>
              </a:ext>
            </a:extLst>
          </p:cNvPr>
          <p:cNvSpPr>
            <a:spLocks noGrp="1"/>
          </p:cNvSpPr>
          <p:nvPr>
            <p:ph idx="1"/>
          </p:nvPr>
        </p:nvSpPr>
        <p:spPr/>
        <p:txBody>
          <a:bodyPr/>
          <a:lstStyle/>
          <a:p>
            <a:r>
              <a:rPr lang="en-US" dirty="0"/>
              <a:t>Monthly meetings during the project (18 months)</a:t>
            </a:r>
          </a:p>
          <a:p>
            <a:r>
              <a:rPr lang="en-US" dirty="0"/>
              <a:t>Report study progress</a:t>
            </a:r>
          </a:p>
          <a:p>
            <a:r>
              <a:rPr lang="en-US" dirty="0"/>
              <a:t>Present analyses, issues, and solutions</a:t>
            </a:r>
          </a:p>
          <a:p>
            <a:r>
              <a:rPr lang="en-US" dirty="0"/>
              <a:t>Ideally comprised of Tribal, Federal and State agencies</a:t>
            </a:r>
          </a:p>
          <a:p>
            <a:r>
              <a:rPr lang="en-US" dirty="0"/>
              <a:t>First meeting September 19, 2023</a:t>
            </a:r>
          </a:p>
          <a:p>
            <a:endParaRPr lang="en-US" dirty="0"/>
          </a:p>
          <a:p>
            <a:pPr marL="0" indent="0">
              <a:buNone/>
            </a:pPr>
            <a:r>
              <a:rPr lang="en-US" dirty="0"/>
              <a:t>Please nominate or volunteer by sending a message to </a:t>
            </a:r>
            <a:r>
              <a:rPr lang="en-US" b="1" dirty="0"/>
              <a:t>adam.larsen@dot.gov</a:t>
            </a:r>
            <a:endParaRPr lang="en-US" dirty="0"/>
          </a:p>
        </p:txBody>
      </p:sp>
    </p:spTree>
    <p:extLst>
      <p:ext uri="{BB962C8B-B14F-4D97-AF65-F5344CB8AC3E}">
        <p14:creationId xmlns:p14="http://schemas.microsoft.com/office/powerpoint/2010/main" val="3149976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Content Placeholder 7" descr="A road with trees on the side&#10;&#10;Description automatically generated with medium confidence">
            <a:extLst>
              <a:ext uri="{FF2B5EF4-FFF2-40B4-BE49-F238E27FC236}">
                <a16:creationId xmlns:a16="http://schemas.microsoft.com/office/drawing/2014/main" id="{800A2BAA-211C-4BA2-8748-9498AF21BFF0}"/>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15148" r="-32" b="9015"/>
          <a:stretch/>
        </p:blipFill>
        <p:spPr>
          <a:xfrm>
            <a:off x="0" y="-74366"/>
            <a:ext cx="12192000" cy="6932366"/>
          </a:xfrm>
        </p:spPr>
      </p:pic>
      <p:sp>
        <p:nvSpPr>
          <p:cNvPr id="4" name="Title 3">
            <a:extLst>
              <a:ext uri="{FF2B5EF4-FFF2-40B4-BE49-F238E27FC236}">
                <a16:creationId xmlns:a16="http://schemas.microsoft.com/office/drawing/2014/main" id="{552401AD-9CFA-46AD-AAB9-9753359447DC}"/>
              </a:ext>
            </a:extLst>
          </p:cNvPr>
          <p:cNvSpPr>
            <a:spLocks noGrp="1"/>
          </p:cNvSpPr>
          <p:nvPr>
            <p:ph type="title"/>
          </p:nvPr>
        </p:nvSpPr>
        <p:spPr>
          <a:xfrm>
            <a:off x="838200" y="437619"/>
            <a:ext cx="10515600" cy="1325563"/>
          </a:xfrm>
        </p:spPr>
        <p:txBody>
          <a:bodyPr/>
          <a:lstStyle/>
          <a:p>
            <a:r>
              <a:rPr lang="en-US" b="1" dirty="0"/>
              <a:t>Research: Pedestrian Safety in Tribal Areas</a:t>
            </a:r>
          </a:p>
        </p:txBody>
      </p:sp>
      <p:sp>
        <p:nvSpPr>
          <p:cNvPr id="6" name="Content Placeholder 5">
            <a:extLst>
              <a:ext uri="{FF2B5EF4-FFF2-40B4-BE49-F238E27FC236}">
                <a16:creationId xmlns:a16="http://schemas.microsoft.com/office/drawing/2014/main" id="{02377B71-AEB4-4C0F-B22E-88F0453B1FB9}"/>
              </a:ext>
            </a:extLst>
          </p:cNvPr>
          <p:cNvSpPr>
            <a:spLocks noGrp="1"/>
          </p:cNvSpPr>
          <p:nvPr>
            <p:ph sz="half" idx="2"/>
          </p:nvPr>
        </p:nvSpPr>
        <p:spPr>
          <a:xfrm>
            <a:off x="2009732" y="1667932"/>
            <a:ext cx="6768445" cy="3415101"/>
          </a:xfrm>
          <a:solidFill>
            <a:srgbClr val="86C4E8"/>
          </a:solidFill>
        </p:spPr>
        <p:txBody>
          <a:bodyPr>
            <a:normAutofit fontScale="92500"/>
          </a:bodyPr>
          <a:lstStyle/>
          <a:p>
            <a:r>
              <a:rPr lang="en-US" dirty="0">
                <a:solidFill>
                  <a:schemeClr val="tx1"/>
                </a:solidFill>
              </a:rPr>
              <a:t> Advisory committee</a:t>
            </a:r>
          </a:p>
          <a:p>
            <a:r>
              <a:rPr lang="en-US" dirty="0">
                <a:solidFill>
                  <a:schemeClr val="tx1"/>
                </a:solidFill>
              </a:rPr>
              <a:t> Stakeholder engagement</a:t>
            </a:r>
          </a:p>
          <a:p>
            <a:r>
              <a:rPr lang="en-US" dirty="0">
                <a:solidFill>
                  <a:schemeClr val="tx1"/>
                </a:solidFill>
              </a:rPr>
              <a:t> Fatal crash reports</a:t>
            </a:r>
          </a:p>
          <a:p>
            <a:r>
              <a:rPr lang="en-US" dirty="0">
                <a:solidFill>
                  <a:schemeClr val="tx1"/>
                </a:solidFill>
              </a:rPr>
              <a:t> Location investigation</a:t>
            </a:r>
          </a:p>
          <a:p>
            <a:r>
              <a:rPr lang="en-US" dirty="0">
                <a:solidFill>
                  <a:schemeClr val="tx1"/>
                </a:solidFill>
              </a:rPr>
              <a:t>Report to recommend factors to be used when prioritizing investment in pedestrian safety</a:t>
            </a:r>
          </a:p>
          <a:p>
            <a:r>
              <a:rPr lang="en-US" dirty="0">
                <a:solidFill>
                  <a:schemeClr val="tx1"/>
                </a:solidFill>
              </a:rPr>
              <a:t> Kicked off in Summer 2023</a:t>
            </a:r>
          </a:p>
        </p:txBody>
      </p:sp>
      <p:sp>
        <p:nvSpPr>
          <p:cNvPr id="9" name="TextBox 8">
            <a:extLst>
              <a:ext uri="{FF2B5EF4-FFF2-40B4-BE49-F238E27FC236}">
                <a16:creationId xmlns:a16="http://schemas.microsoft.com/office/drawing/2014/main" id="{9AA7B749-8DAA-4E9A-B21C-364B7B790B1F}"/>
              </a:ext>
            </a:extLst>
          </p:cNvPr>
          <p:cNvSpPr txBox="1"/>
          <p:nvPr/>
        </p:nvSpPr>
        <p:spPr>
          <a:xfrm>
            <a:off x="683888" y="6628425"/>
            <a:ext cx="265168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Photo: Hannahville Indian Community Band of Potawatomi</a:t>
            </a:r>
          </a:p>
        </p:txBody>
      </p:sp>
    </p:spTree>
    <p:extLst>
      <p:ext uri="{BB962C8B-B14F-4D97-AF65-F5344CB8AC3E}">
        <p14:creationId xmlns:p14="http://schemas.microsoft.com/office/powerpoint/2010/main" val="24207045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392CAFB-1AB4-46B5-BBBB-2817395D9668}"/>
              </a:ext>
            </a:extLst>
          </p:cNvPr>
          <p:cNvSpPr>
            <a:spLocks noGrp="1"/>
          </p:cNvSpPr>
          <p:nvPr>
            <p:ph type="body" idx="1"/>
          </p:nvPr>
        </p:nvSpPr>
        <p:spPr>
          <a:xfrm>
            <a:off x="4421171" y="1854041"/>
            <a:ext cx="6932988" cy="3259134"/>
          </a:xfrm>
        </p:spPr>
        <p:txBody>
          <a:bodyPr>
            <a:normAutofit fontScale="85000" lnSpcReduction="20000"/>
          </a:bodyPr>
          <a:lstStyle/>
          <a:p>
            <a:pPr marL="0" indent="0">
              <a:buNone/>
            </a:pPr>
            <a:r>
              <a:rPr lang="en-US" dirty="0"/>
              <a:t>Adam Larsen</a:t>
            </a:r>
          </a:p>
          <a:p>
            <a:pPr marL="0" indent="0">
              <a:buNone/>
            </a:pPr>
            <a:r>
              <a:rPr lang="en-US" dirty="0"/>
              <a:t>Safety Engineer &amp; Safety Program Manager</a:t>
            </a:r>
          </a:p>
          <a:p>
            <a:pPr marL="0" indent="0">
              <a:buNone/>
            </a:pPr>
            <a:r>
              <a:rPr lang="en-US" dirty="0"/>
              <a:t>Office of Tribal Transportation, FHWA</a:t>
            </a:r>
          </a:p>
          <a:p>
            <a:pPr marL="0" indent="0">
              <a:buNone/>
            </a:pPr>
            <a:r>
              <a:rPr lang="en-US" dirty="0">
                <a:solidFill>
                  <a:srgbClr val="FFD24F"/>
                </a:solidFill>
                <a:hlinkClick r:id="rId2">
                  <a:extLst>
                    <a:ext uri="{A12FA001-AC4F-418D-AE19-62706E023703}">
                      <ahyp:hlinkClr xmlns:ahyp="http://schemas.microsoft.com/office/drawing/2018/hyperlinkcolor" val="tx"/>
                    </a:ext>
                  </a:extLst>
                </a:hlinkClick>
              </a:rPr>
              <a:t>Adam.Larsen@dot.gov</a:t>
            </a:r>
            <a:r>
              <a:rPr lang="en-US" dirty="0">
                <a:solidFill>
                  <a:srgbClr val="FFD24F"/>
                </a:solidFill>
              </a:rPr>
              <a:t> </a:t>
            </a:r>
          </a:p>
          <a:p>
            <a:pPr marL="0" indent="0">
              <a:buNone/>
            </a:pPr>
            <a:r>
              <a:rPr lang="en-US" dirty="0"/>
              <a:t>office: 360-619-7751</a:t>
            </a:r>
          </a:p>
          <a:p>
            <a:pPr marL="0" indent="0">
              <a:buNone/>
            </a:pPr>
            <a:r>
              <a:rPr lang="en-US" dirty="0"/>
              <a:t>cell: 360-619-2601</a:t>
            </a:r>
          </a:p>
          <a:p>
            <a:pPr marL="0" indent="0">
              <a:buNone/>
            </a:pPr>
            <a:r>
              <a:rPr lang="en-US" dirty="0"/>
              <a:t>fax: 360-619-7846</a:t>
            </a:r>
          </a:p>
          <a:p>
            <a:pPr marL="0" indent="0">
              <a:buNone/>
            </a:pPr>
            <a:r>
              <a:rPr lang="en-US" dirty="0">
                <a:solidFill>
                  <a:srgbClr val="FFD24F"/>
                </a:solidFill>
                <a:hlinkClick r:id="rId3">
                  <a:extLst>
                    <a:ext uri="{A12FA001-AC4F-418D-AE19-62706E023703}">
                      <ahyp:hlinkClr xmlns:ahyp="http://schemas.microsoft.com/office/drawing/2018/hyperlinkcolor" val="tx"/>
                    </a:ext>
                  </a:extLst>
                </a:hlinkClick>
              </a:rPr>
              <a:t>https://highways.dot.gov/federal-lands/programs-tribal/safety/funds</a:t>
            </a:r>
            <a:endParaRPr lang="en-US" dirty="0">
              <a:solidFill>
                <a:srgbClr val="FFD24F"/>
              </a:solidFill>
            </a:endParaRPr>
          </a:p>
          <a:p>
            <a:pPr marL="0" indent="0">
              <a:buNone/>
            </a:pPr>
            <a:r>
              <a:rPr lang="en-US" dirty="0">
                <a:solidFill>
                  <a:srgbClr val="FFD24F"/>
                </a:solidFill>
                <a:hlinkClick r:id="rId4">
                  <a:extLst>
                    <a:ext uri="{A12FA001-AC4F-418D-AE19-62706E023703}">
                      <ahyp:hlinkClr xmlns:ahyp="http://schemas.microsoft.com/office/drawing/2018/hyperlinkcolor" val="tx"/>
                    </a:ext>
                  </a:extLst>
                </a:hlinkClick>
              </a:rPr>
              <a:t>http://www.TribalSafety.org/</a:t>
            </a:r>
            <a:r>
              <a:rPr lang="en-US" dirty="0">
                <a:solidFill>
                  <a:srgbClr val="FFD24F"/>
                </a:solidFill>
              </a:rPr>
              <a:t> </a:t>
            </a:r>
          </a:p>
        </p:txBody>
      </p:sp>
      <p:pic>
        <p:nvPicPr>
          <p:cNvPr id="8" name="Picture 7">
            <a:extLst>
              <a:ext uri="{FF2B5EF4-FFF2-40B4-BE49-F238E27FC236}">
                <a16:creationId xmlns:a16="http://schemas.microsoft.com/office/drawing/2014/main" id="{5AA6200E-E888-42AD-A785-17F46E161E98}"/>
              </a:ext>
            </a:extLst>
          </p:cNvPr>
          <p:cNvPicPr>
            <a:picLocks noChangeAspect="1"/>
          </p:cNvPicPr>
          <p:nvPr/>
        </p:nvPicPr>
        <p:blipFill>
          <a:blip r:embed="rId5"/>
          <a:stretch>
            <a:fillRect/>
          </a:stretch>
        </p:blipFill>
        <p:spPr>
          <a:xfrm>
            <a:off x="771852" y="1854041"/>
            <a:ext cx="3259138" cy="3259134"/>
          </a:xfrm>
          <a:prstGeom prst="rect">
            <a:avLst/>
          </a:prstGeom>
        </p:spPr>
      </p:pic>
    </p:spTree>
    <p:extLst>
      <p:ext uri="{BB962C8B-B14F-4D97-AF65-F5344CB8AC3E}">
        <p14:creationId xmlns:p14="http://schemas.microsoft.com/office/powerpoint/2010/main" val="2920095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7E6DDF4-5FAF-423E-9D19-CE310952A598}"/>
              </a:ext>
            </a:extLst>
          </p:cNvPr>
          <p:cNvSpPr>
            <a:spLocks noGrp="1"/>
          </p:cNvSpPr>
          <p:nvPr>
            <p:ph sz="half" idx="2"/>
          </p:nvPr>
        </p:nvSpPr>
        <p:spPr>
          <a:xfrm>
            <a:off x="839788" y="2605525"/>
            <a:ext cx="5700486" cy="3422050"/>
          </a:xfrm>
        </p:spPr>
        <p:txBody>
          <a:bodyPr/>
          <a:lstStyle/>
          <a:p>
            <a:r>
              <a:rPr lang="en-US" dirty="0"/>
              <a:t> $1-billion per year, 2021-2026</a:t>
            </a:r>
          </a:p>
          <a:p>
            <a:r>
              <a:rPr lang="en-US" dirty="0"/>
              <a:t> 20% match required</a:t>
            </a:r>
          </a:p>
          <a:p>
            <a:r>
              <a:rPr lang="en-US" dirty="0"/>
              <a:t> Only available to Tribes, local governments, regional organizations</a:t>
            </a:r>
          </a:p>
          <a:p>
            <a:r>
              <a:rPr lang="en-US" dirty="0"/>
              <a:t> Comprehensive Safety Action Plans</a:t>
            </a:r>
          </a:p>
          <a:p>
            <a:r>
              <a:rPr lang="en-US" dirty="0"/>
              <a:t> Implementation Grants</a:t>
            </a:r>
          </a:p>
        </p:txBody>
      </p:sp>
      <p:sp>
        <p:nvSpPr>
          <p:cNvPr id="9" name="Content Placeholder 8">
            <a:extLst>
              <a:ext uri="{FF2B5EF4-FFF2-40B4-BE49-F238E27FC236}">
                <a16:creationId xmlns:a16="http://schemas.microsoft.com/office/drawing/2014/main" id="{F9B11193-9874-4794-95C7-43340EE43827}"/>
              </a:ext>
            </a:extLst>
          </p:cNvPr>
          <p:cNvSpPr>
            <a:spLocks noGrp="1"/>
          </p:cNvSpPr>
          <p:nvPr>
            <p:ph sz="quarter" idx="4"/>
          </p:nvPr>
        </p:nvSpPr>
        <p:spPr>
          <a:xfrm>
            <a:off x="6172200" y="2605525"/>
            <a:ext cx="5700486" cy="3422050"/>
          </a:xfrm>
        </p:spPr>
        <p:txBody>
          <a:bodyPr/>
          <a:lstStyle/>
          <a:p>
            <a:pPr marL="0" indent="0" algn="ctr">
              <a:buNone/>
            </a:pPr>
            <a:r>
              <a:rPr lang="en-US" u="sng" dirty="0"/>
              <a:t>Next Notice of Funding Opportunity</a:t>
            </a:r>
          </a:p>
          <a:p>
            <a:pPr marL="0" indent="0" algn="ctr">
              <a:buNone/>
            </a:pPr>
            <a:r>
              <a:rPr lang="en-US" dirty="0"/>
              <a:t>February 2024</a:t>
            </a:r>
          </a:p>
          <a:p>
            <a:endParaRPr lang="en-US" dirty="0"/>
          </a:p>
        </p:txBody>
      </p:sp>
      <p:sp>
        <p:nvSpPr>
          <p:cNvPr id="4" name="Title 3">
            <a:extLst>
              <a:ext uri="{FF2B5EF4-FFF2-40B4-BE49-F238E27FC236}">
                <a16:creationId xmlns:a16="http://schemas.microsoft.com/office/drawing/2014/main" id="{3BAB7365-E78F-4518-B3FB-2722AF7B860D}"/>
              </a:ext>
            </a:extLst>
          </p:cNvPr>
          <p:cNvSpPr>
            <a:spLocks noGrp="1"/>
          </p:cNvSpPr>
          <p:nvPr>
            <p:ph type="title"/>
          </p:nvPr>
        </p:nvSpPr>
        <p:spPr/>
        <p:txBody>
          <a:bodyPr/>
          <a:lstStyle/>
          <a:p>
            <a:r>
              <a:rPr lang="en-US" dirty="0"/>
              <a:t>Safe Streets and Roads for All (SS4A)</a:t>
            </a:r>
          </a:p>
        </p:txBody>
      </p:sp>
      <p:sp>
        <p:nvSpPr>
          <p:cNvPr id="2" name="TextBox 1">
            <a:extLst>
              <a:ext uri="{FF2B5EF4-FFF2-40B4-BE49-F238E27FC236}">
                <a16:creationId xmlns:a16="http://schemas.microsoft.com/office/drawing/2014/main" id="{0AF14D1E-0E66-A864-DC8A-13F7F8255D18}"/>
              </a:ext>
            </a:extLst>
          </p:cNvPr>
          <p:cNvSpPr txBox="1"/>
          <p:nvPr/>
        </p:nvSpPr>
        <p:spPr>
          <a:xfrm>
            <a:off x="459038" y="6027575"/>
            <a:ext cx="6093912" cy="461665"/>
          </a:xfrm>
          <a:prstGeom prst="rect">
            <a:avLst/>
          </a:prstGeom>
          <a:noFill/>
        </p:spPr>
        <p:txBody>
          <a:bodyPr wrap="square">
            <a:spAutoFit/>
          </a:bodyPr>
          <a:lstStyle/>
          <a:p>
            <a:r>
              <a:rPr lang="en-US" sz="2400" dirty="0"/>
              <a:t>https://www.transportation.gov/grants/ss4a/</a:t>
            </a:r>
          </a:p>
        </p:txBody>
      </p:sp>
      <p:pic>
        <p:nvPicPr>
          <p:cNvPr id="3" name="Content Placeholder 14" descr="Qr code&#10;&#10;Description automatically generated">
            <a:extLst>
              <a:ext uri="{FF2B5EF4-FFF2-40B4-BE49-F238E27FC236}">
                <a16:creationId xmlns:a16="http://schemas.microsoft.com/office/drawing/2014/main" id="{CFEDFC5A-ADCE-9F79-D8CA-1A3D286DDF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8803" y="3562646"/>
            <a:ext cx="3295354" cy="3295354"/>
          </a:xfrm>
          <a:prstGeom prst="rect">
            <a:avLst/>
          </a:prstGeom>
        </p:spPr>
      </p:pic>
    </p:spTree>
    <p:extLst>
      <p:ext uri="{BB962C8B-B14F-4D97-AF65-F5344CB8AC3E}">
        <p14:creationId xmlns:p14="http://schemas.microsoft.com/office/powerpoint/2010/main" val="47986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CD26A-6D42-378E-284F-2F34C7D74B14}"/>
              </a:ext>
            </a:extLst>
          </p:cNvPr>
          <p:cNvSpPr>
            <a:spLocks noGrp="1"/>
          </p:cNvSpPr>
          <p:nvPr>
            <p:ph type="title"/>
          </p:nvPr>
        </p:nvSpPr>
        <p:spPr>
          <a:xfrm>
            <a:off x="223520" y="69462"/>
            <a:ext cx="10515600" cy="1325563"/>
          </a:xfrm>
        </p:spPr>
        <p:txBody>
          <a:bodyPr>
            <a:normAutofit/>
          </a:bodyPr>
          <a:lstStyle/>
          <a:p>
            <a:r>
              <a:rPr lang="en-US" sz="3400" dirty="0">
                <a:solidFill>
                  <a:schemeClr val="bg1"/>
                </a:solidFill>
              </a:rPr>
              <a:t>SS4A Planning and Demonstration Activities</a:t>
            </a:r>
          </a:p>
        </p:txBody>
      </p:sp>
      <p:sp>
        <p:nvSpPr>
          <p:cNvPr id="5" name="Content Placeholder 2">
            <a:extLst>
              <a:ext uri="{FF2B5EF4-FFF2-40B4-BE49-F238E27FC236}">
                <a16:creationId xmlns:a16="http://schemas.microsoft.com/office/drawing/2014/main" id="{7183E34E-54C7-4363-9011-46A5896513D7}"/>
              </a:ext>
            </a:extLst>
          </p:cNvPr>
          <p:cNvSpPr txBox="1">
            <a:spLocks/>
          </p:cNvSpPr>
          <p:nvPr/>
        </p:nvSpPr>
        <p:spPr>
          <a:xfrm>
            <a:off x="223520" y="1395025"/>
            <a:ext cx="3749040" cy="4575175"/>
          </a:xfrm>
          <a:prstGeom prst="rect">
            <a:avLst/>
          </a:prstGeom>
        </p:spPr>
        <p:txBody>
          <a:bodyPr vert="horz" lIns="91440" tIns="45720" rIns="91440" bIns="45720" rtlCol="0" anchor="t">
            <a:normAutofit/>
          </a:bodyPr>
          <a:lstStyle>
            <a:lvl1pPr marL="228600" indent="-228600" algn="l" defTabSz="914400" rtl="0" eaLnBrk="1" latinLnBrk="0" hangingPunct="1">
              <a:lnSpc>
                <a:spcPct val="108000"/>
              </a:lnSpc>
              <a:spcBef>
                <a:spcPts val="1000"/>
              </a:spcBef>
              <a:spcAft>
                <a:spcPts val="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8000"/>
              </a:lnSpc>
              <a:spcBef>
                <a:spcPts val="500"/>
              </a:spcBef>
              <a:spcAft>
                <a:spcPts val="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8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8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8000"/>
              </a:lnSpc>
              <a:spcBef>
                <a:spcPts val="500"/>
              </a:spcBef>
              <a:spcAft>
                <a:spcPts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a:t>Action Plan</a:t>
            </a:r>
          </a:p>
          <a:p>
            <a:r>
              <a:rPr lang="en-US" sz="2400"/>
              <a:t>Develop or complete a Comprehensive Safety Action Plan</a:t>
            </a:r>
          </a:p>
          <a:p>
            <a:r>
              <a:rPr lang="en-US" sz="2400">
                <a:ea typeface="Source Sans Pro"/>
              </a:rPr>
              <a:t>8 components to an Action Plan</a:t>
            </a:r>
          </a:p>
          <a:p>
            <a:pPr marL="457200" lvl="1" indent="0">
              <a:buFont typeface="Arial" panose="020B0604020202020204" pitchFamily="34" charset="0"/>
              <a:buNone/>
            </a:pPr>
            <a:endParaRPr lang="en-US"/>
          </a:p>
        </p:txBody>
      </p:sp>
      <p:sp>
        <p:nvSpPr>
          <p:cNvPr id="3" name="Content Placeholder 2">
            <a:extLst>
              <a:ext uri="{FF2B5EF4-FFF2-40B4-BE49-F238E27FC236}">
                <a16:creationId xmlns:a16="http://schemas.microsoft.com/office/drawing/2014/main" id="{40B71396-6066-836C-BB44-ABFFB7A18DBE}"/>
              </a:ext>
            </a:extLst>
          </p:cNvPr>
          <p:cNvSpPr>
            <a:spLocks noGrp="1"/>
          </p:cNvSpPr>
          <p:nvPr>
            <p:ph sz="half" idx="1"/>
          </p:nvPr>
        </p:nvSpPr>
        <p:spPr>
          <a:xfrm>
            <a:off x="4221480" y="1432303"/>
            <a:ext cx="3749040" cy="4575175"/>
          </a:xfrm>
        </p:spPr>
        <p:txBody>
          <a:bodyPr vert="horz" lIns="91440" tIns="45720" rIns="91440" bIns="45720" rtlCol="0" anchor="t">
            <a:normAutofit lnSpcReduction="10000"/>
          </a:bodyPr>
          <a:lstStyle/>
          <a:p>
            <a:pPr marL="0" indent="0">
              <a:buNone/>
            </a:pPr>
            <a:r>
              <a:rPr lang="en-US" sz="2400" b="1"/>
              <a:t>Supplemental Planning</a:t>
            </a:r>
          </a:p>
          <a:p>
            <a:pPr>
              <a:lnSpc>
                <a:spcPct val="118000"/>
              </a:lnSpc>
            </a:pPr>
            <a:r>
              <a:rPr lang="en-US" sz="2400"/>
              <a:t>Topical safety plans</a:t>
            </a:r>
          </a:p>
          <a:p>
            <a:pPr>
              <a:lnSpc>
                <a:spcPct val="118000"/>
              </a:lnSpc>
            </a:pPr>
            <a:r>
              <a:rPr lang="en-US" sz="2400"/>
              <a:t>Road safety audits</a:t>
            </a:r>
          </a:p>
          <a:p>
            <a:pPr>
              <a:lnSpc>
                <a:spcPct val="118000"/>
              </a:lnSpc>
            </a:pPr>
            <a:r>
              <a:rPr lang="en-US" sz="2400"/>
              <a:t>Additional safety analysis and data collection</a:t>
            </a:r>
          </a:p>
          <a:p>
            <a:pPr>
              <a:lnSpc>
                <a:spcPct val="118000"/>
              </a:lnSpc>
            </a:pPr>
            <a:r>
              <a:rPr lang="en-US" sz="2400"/>
              <a:t>Targeted equity assessments</a:t>
            </a:r>
          </a:p>
          <a:p>
            <a:pPr>
              <a:lnSpc>
                <a:spcPct val="118000"/>
              </a:lnSpc>
            </a:pPr>
            <a:r>
              <a:rPr lang="en-US" sz="2400"/>
              <a:t>Follow-up stakeholder engagement </a:t>
            </a:r>
          </a:p>
          <a:p>
            <a:pPr marL="0" indent="0">
              <a:buNone/>
            </a:pPr>
            <a:endParaRPr lang="en-US" sz="2400" b="1"/>
          </a:p>
          <a:p>
            <a:pPr marL="457200" lvl="1" indent="0">
              <a:buNone/>
            </a:pPr>
            <a:endParaRPr lang="en-US"/>
          </a:p>
        </p:txBody>
      </p:sp>
      <p:sp>
        <p:nvSpPr>
          <p:cNvPr id="4" name="Content Placeholder 3">
            <a:extLst>
              <a:ext uri="{FF2B5EF4-FFF2-40B4-BE49-F238E27FC236}">
                <a16:creationId xmlns:a16="http://schemas.microsoft.com/office/drawing/2014/main" id="{AB745E68-2D90-BE37-017B-3C2EB0C12592}"/>
              </a:ext>
            </a:extLst>
          </p:cNvPr>
          <p:cNvSpPr>
            <a:spLocks noGrp="1"/>
          </p:cNvSpPr>
          <p:nvPr>
            <p:ph sz="half" idx="2"/>
          </p:nvPr>
        </p:nvSpPr>
        <p:spPr>
          <a:xfrm>
            <a:off x="8219440" y="1395025"/>
            <a:ext cx="3749040" cy="5013475"/>
          </a:xfrm>
        </p:spPr>
        <p:txBody>
          <a:bodyPr vert="horz" lIns="91440" tIns="45720" rIns="91440" bIns="45720" rtlCol="0" anchor="t">
            <a:normAutofit lnSpcReduction="10000"/>
          </a:bodyPr>
          <a:lstStyle/>
          <a:p>
            <a:pPr marL="0" indent="0">
              <a:buNone/>
            </a:pPr>
            <a:r>
              <a:rPr lang="en-US" sz="2400" b="1">
                <a:solidFill>
                  <a:schemeClr val="tx1"/>
                </a:solidFill>
              </a:rPr>
              <a:t>Demonstration Activities</a:t>
            </a:r>
          </a:p>
          <a:p>
            <a:pPr>
              <a:lnSpc>
                <a:spcPct val="118000"/>
              </a:lnSpc>
            </a:pPr>
            <a:r>
              <a:rPr lang="en-US" sz="2400">
                <a:solidFill>
                  <a:schemeClr val="tx1"/>
                </a:solidFill>
              </a:rPr>
              <a:t>Feasibility studies using quick-build strategies </a:t>
            </a:r>
          </a:p>
          <a:p>
            <a:pPr>
              <a:lnSpc>
                <a:spcPct val="118000"/>
              </a:lnSpc>
            </a:pPr>
            <a:r>
              <a:rPr lang="en-US" sz="2400">
                <a:solidFill>
                  <a:schemeClr val="tx1"/>
                </a:solidFill>
              </a:rPr>
              <a:t>Pilot programs for behavioral or operational activities</a:t>
            </a:r>
          </a:p>
          <a:p>
            <a:pPr>
              <a:lnSpc>
                <a:spcPct val="118000"/>
              </a:lnSpc>
            </a:pPr>
            <a:r>
              <a:rPr lang="en-US" sz="2400">
                <a:solidFill>
                  <a:schemeClr val="tx1"/>
                </a:solidFill>
              </a:rPr>
              <a:t>Pilot programs for new technology</a:t>
            </a:r>
          </a:p>
          <a:p>
            <a:pPr>
              <a:lnSpc>
                <a:spcPct val="118000"/>
              </a:lnSpc>
            </a:pPr>
            <a:r>
              <a:rPr lang="en-US" sz="2400">
                <a:solidFill>
                  <a:schemeClr val="tx1"/>
                </a:solidFill>
              </a:rPr>
              <a:t>Manual on Uniform Traffic Control Device (MUTCD) engineering studies</a:t>
            </a:r>
          </a:p>
          <a:p>
            <a:pPr>
              <a:lnSpc>
                <a:spcPct val="118000"/>
              </a:lnSpc>
            </a:pPr>
            <a:endParaRPr lang="en-US" sz="2200"/>
          </a:p>
        </p:txBody>
      </p:sp>
    </p:spTree>
    <p:extLst>
      <p:ext uri="{BB962C8B-B14F-4D97-AF65-F5344CB8AC3E}">
        <p14:creationId xmlns:p14="http://schemas.microsoft.com/office/powerpoint/2010/main" val="2236812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5C024-3069-4C6C-B0A3-B52D9E84B252}"/>
              </a:ext>
            </a:extLst>
          </p:cNvPr>
          <p:cNvSpPr>
            <a:spLocks noGrp="1"/>
          </p:cNvSpPr>
          <p:nvPr>
            <p:ph type="title"/>
          </p:nvPr>
        </p:nvSpPr>
        <p:spPr/>
        <p:txBody>
          <a:bodyPr/>
          <a:lstStyle/>
          <a:p>
            <a:r>
              <a:rPr lang="en-US" dirty="0"/>
              <a:t>SS4A</a:t>
            </a:r>
          </a:p>
        </p:txBody>
      </p:sp>
      <p:sp>
        <p:nvSpPr>
          <p:cNvPr id="4" name="Content Placeholder 3">
            <a:extLst>
              <a:ext uri="{FF2B5EF4-FFF2-40B4-BE49-F238E27FC236}">
                <a16:creationId xmlns:a16="http://schemas.microsoft.com/office/drawing/2014/main" id="{8E3F98CF-2284-46A4-8B05-D73C62EA30A9}"/>
              </a:ext>
            </a:extLst>
          </p:cNvPr>
          <p:cNvSpPr>
            <a:spLocks noGrp="1"/>
          </p:cNvSpPr>
          <p:nvPr>
            <p:ph sz="half" idx="2"/>
          </p:nvPr>
        </p:nvSpPr>
        <p:spPr>
          <a:xfrm>
            <a:off x="375093" y="1544216"/>
            <a:ext cx="5096794" cy="3769567"/>
          </a:xfrm>
        </p:spPr>
        <p:txBody>
          <a:bodyPr/>
          <a:lstStyle/>
          <a:p>
            <a:r>
              <a:rPr lang="en-US" b="0" dirty="0">
                <a:effectLst/>
                <a:latin typeface="Source Sans Pro" panose="020B0503030403020204" pitchFamily="34" charset="0"/>
              </a:rPr>
              <a:t>Self-Certification Eligibility Worksheet for safety plans</a:t>
            </a:r>
          </a:p>
          <a:p>
            <a:endParaRPr lang="en-US" b="0" dirty="0">
              <a:effectLst/>
              <a:latin typeface="Source Sans Pro" panose="020B0503030403020204" pitchFamily="34" charset="0"/>
            </a:endParaRPr>
          </a:p>
          <a:p>
            <a:pPr marL="0" indent="0">
              <a:buNone/>
            </a:pPr>
            <a:r>
              <a:rPr lang="en-US" dirty="0"/>
              <a:t>https://www.transportation.gov/grants/ss4a/self-certification-worksheet</a:t>
            </a:r>
          </a:p>
        </p:txBody>
      </p:sp>
      <p:pic>
        <p:nvPicPr>
          <p:cNvPr id="15" name="Content Placeholder 14" descr="Qr code&#10;&#10;Description automatically generated">
            <a:extLst>
              <a:ext uri="{FF2B5EF4-FFF2-40B4-BE49-F238E27FC236}">
                <a16:creationId xmlns:a16="http://schemas.microsoft.com/office/drawing/2014/main" id="{84A17FA3-F76E-403B-9DA8-E94E51742554}"/>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12462734" y="3057319"/>
            <a:ext cx="3295354" cy="3295354"/>
          </a:xfrm>
        </p:spPr>
      </p:pic>
      <p:pic>
        <p:nvPicPr>
          <p:cNvPr id="10" name="Picture 9">
            <a:extLst>
              <a:ext uri="{FF2B5EF4-FFF2-40B4-BE49-F238E27FC236}">
                <a16:creationId xmlns:a16="http://schemas.microsoft.com/office/drawing/2014/main" id="{9652F5A7-AA52-4082-86C9-A350257AF611}"/>
              </a:ext>
            </a:extLst>
          </p:cNvPr>
          <p:cNvPicPr>
            <a:picLocks noChangeAspect="1"/>
          </p:cNvPicPr>
          <p:nvPr/>
        </p:nvPicPr>
        <p:blipFill>
          <a:blip r:embed="rId3"/>
          <a:stretch>
            <a:fillRect/>
          </a:stretch>
        </p:blipFill>
        <p:spPr>
          <a:xfrm>
            <a:off x="6095999" y="-27557"/>
            <a:ext cx="6016119" cy="6747608"/>
          </a:xfrm>
          <a:prstGeom prst="rect">
            <a:avLst/>
          </a:prstGeom>
        </p:spPr>
      </p:pic>
      <p:sp>
        <p:nvSpPr>
          <p:cNvPr id="3" name="TextBox 2">
            <a:extLst>
              <a:ext uri="{FF2B5EF4-FFF2-40B4-BE49-F238E27FC236}">
                <a16:creationId xmlns:a16="http://schemas.microsoft.com/office/drawing/2014/main" id="{50D9F9B6-32FD-6C00-4318-3626E77C190B}"/>
              </a:ext>
            </a:extLst>
          </p:cNvPr>
          <p:cNvSpPr txBox="1"/>
          <p:nvPr/>
        </p:nvSpPr>
        <p:spPr>
          <a:xfrm>
            <a:off x="375093" y="4852118"/>
            <a:ext cx="6093912" cy="461665"/>
          </a:xfrm>
          <a:prstGeom prst="rect">
            <a:avLst/>
          </a:prstGeom>
          <a:noFill/>
        </p:spPr>
        <p:txBody>
          <a:bodyPr wrap="square">
            <a:spAutoFit/>
          </a:bodyPr>
          <a:lstStyle/>
          <a:p>
            <a:r>
              <a:rPr lang="en-US" sz="2400" dirty="0"/>
              <a:t>https://www.transportation.gov/grants/ss4a/</a:t>
            </a:r>
          </a:p>
        </p:txBody>
      </p:sp>
    </p:spTree>
    <p:extLst>
      <p:ext uri="{BB962C8B-B14F-4D97-AF65-F5344CB8AC3E}">
        <p14:creationId xmlns:p14="http://schemas.microsoft.com/office/powerpoint/2010/main" val="3529171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F4178-30D7-400C-9B89-7567C6E7CB85}"/>
              </a:ext>
            </a:extLst>
          </p:cNvPr>
          <p:cNvSpPr>
            <a:spLocks noGrp="1"/>
          </p:cNvSpPr>
          <p:nvPr>
            <p:ph type="title"/>
          </p:nvPr>
        </p:nvSpPr>
        <p:spPr/>
        <p:txBody>
          <a:bodyPr>
            <a:normAutofit/>
          </a:bodyPr>
          <a:lstStyle/>
          <a:p>
            <a:r>
              <a:rPr lang="en-US" sz="3400" b="1" dirty="0">
                <a:cs typeface="Calibri Light"/>
              </a:rPr>
              <a:t>SS4A Implementation Grants</a:t>
            </a:r>
          </a:p>
        </p:txBody>
      </p:sp>
      <p:sp>
        <p:nvSpPr>
          <p:cNvPr id="4" name="Text Placeholder 3">
            <a:extLst>
              <a:ext uri="{FF2B5EF4-FFF2-40B4-BE49-F238E27FC236}">
                <a16:creationId xmlns:a16="http://schemas.microsoft.com/office/drawing/2014/main" id="{9F3A198B-0779-4288-B428-67DD0B79198B}"/>
              </a:ext>
            </a:extLst>
          </p:cNvPr>
          <p:cNvSpPr>
            <a:spLocks noGrp="1"/>
          </p:cNvSpPr>
          <p:nvPr>
            <p:ph sz="half" idx="1"/>
          </p:nvPr>
        </p:nvSpPr>
        <p:spPr/>
        <p:txBody>
          <a:bodyPr vert="horz" lIns="91440" tIns="45720" rIns="91440" bIns="45720" rtlCol="0" anchor="t">
            <a:normAutofit lnSpcReduction="10000"/>
          </a:bodyPr>
          <a:lstStyle/>
          <a:p>
            <a:r>
              <a:rPr lang="en-US" sz="2400" dirty="0"/>
              <a:t>Implementation Grants applications must fund projects and strategies identified in an Action Plan that address a roadway safety problem. </a:t>
            </a:r>
          </a:p>
          <a:p>
            <a:r>
              <a:rPr lang="en-US" sz="2400" dirty="0"/>
              <a:t>Infrastructure, behavioral, and operational safety activities are all eligible.</a:t>
            </a:r>
          </a:p>
          <a:p>
            <a:r>
              <a:rPr lang="en-US" sz="2400" dirty="0"/>
              <a:t>Applicants must</a:t>
            </a:r>
            <a:r>
              <a:rPr lang="en-US" sz="2400" b="1" dirty="0"/>
              <a:t> </a:t>
            </a:r>
            <a:r>
              <a:rPr lang="en-US" sz="2400" dirty="0"/>
              <a:t>have an qualifying Action Plan in place to apply for Implementation Grants. </a:t>
            </a:r>
          </a:p>
          <a:p>
            <a:r>
              <a:rPr lang="en-US" sz="2400" dirty="0"/>
              <a:t>Implementation applications may also include supplemental planning and demonstration activities.</a:t>
            </a:r>
          </a:p>
        </p:txBody>
      </p:sp>
      <p:sp>
        <p:nvSpPr>
          <p:cNvPr id="5" name="TextBox 4">
            <a:extLst>
              <a:ext uri="{FF2B5EF4-FFF2-40B4-BE49-F238E27FC236}">
                <a16:creationId xmlns:a16="http://schemas.microsoft.com/office/drawing/2014/main" id="{2DDCB900-2429-40C2-9CAD-0DD0E1AA6097}"/>
              </a:ext>
            </a:extLst>
          </p:cNvPr>
          <p:cNvSpPr txBox="1"/>
          <p:nvPr/>
        </p:nvSpPr>
        <p:spPr>
          <a:xfrm>
            <a:off x="580316" y="3256384"/>
            <a:ext cx="892100" cy="215444"/>
          </a:xfrm>
          <a:prstGeom prst="rect">
            <a:avLst/>
          </a:prstGeom>
          <a:noFill/>
        </p:spPr>
        <p:txBody>
          <a:bodyPr wrap="square" rtlCol="0">
            <a:spAutoFit/>
          </a:bodyPr>
          <a:lstStyle/>
          <a:p>
            <a:r>
              <a:rPr lang="en-US" sz="800">
                <a:solidFill>
                  <a:schemeClr val="bg1"/>
                </a:solidFill>
              </a:rPr>
              <a:t>Source: FHWA</a:t>
            </a:r>
          </a:p>
        </p:txBody>
      </p:sp>
      <p:pic>
        <p:nvPicPr>
          <p:cNvPr id="8" name="Content Placeholder 7" descr="A young child crosses the street in front of a stopped school bus that has its red lights flashing and its stop sign extended. ">
            <a:extLst>
              <a:ext uri="{FF2B5EF4-FFF2-40B4-BE49-F238E27FC236}">
                <a16:creationId xmlns:a16="http://schemas.microsoft.com/office/drawing/2014/main" id="{56011278-BE84-4DB1-A7E3-DFBCEFFE21A2}"/>
              </a:ext>
            </a:extLst>
          </p:cNvPr>
          <p:cNvPicPr>
            <a:picLocks noGrp="1" noChangeAspect="1"/>
          </p:cNvPicPr>
          <p:nvPr>
            <p:ph sz="half" idx="2"/>
          </p:nvPr>
        </p:nvPicPr>
        <p:blipFill rotWithShape="1">
          <a:blip r:embed="rId3"/>
          <a:srcRect l="2772" t="2239" r="11971" b="2222"/>
          <a:stretch/>
        </p:blipFill>
        <p:spPr>
          <a:xfrm>
            <a:off x="6172200" y="1862383"/>
            <a:ext cx="5181600" cy="4123835"/>
          </a:xfrm>
          <a:prstGeom prst="rect">
            <a:avLst/>
          </a:prstGeom>
        </p:spPr>
      </p:pic>
      <p:sp>
        <p:nvSpPr>
          <p:cNvPr id="6" name="TextBox 5">
            <a:extLst>
              <a:ext uri="{FF2B5EF4-FFF2-40B4-BE49-F238E27FC236}">
                <a16:creationId xmlns:a16="http://schemas.microsoft.com/office/drawing/2014/main" id="{4EA83336-7774-8BA1-28CA-11A9B59CB6AC}"/>
              </a:ext>
            </a:extLst>
          </p:cNvPr>
          <p:cNvSpPr txBox="1"/>
          <p:nvPr/>
        </p:nvSpPr>
        <p:spPr>
          <a:xfrm>
            <a:off x="2395603" y="6326869"/>
            <a:ext cx="6093912" cy="369332"/>
          </a:xfrm>
          <a:prstGeom prst="rect">
            <a:avLst/>
          </a:prstGeom>
          <a:noFill/>
        </p:spPr>
        <p:txBody>
          <a:bodyPr wrap="square">
            <a:spAutoFit/>
          </a:bodyPr>
          <a:lstStyle/>
          <a:p>
            <a:r>
              <a:rPr lang="en-US" dirty="0"/>
              <a:t>https://www.transportation.gov/grants/ss4a/</a:t>
            </a:r>
          </a:p>
        </p:txBody>
      </p:sp>
    </p:spTree>
    <p:extLst>
      <p:ext uri="{BB962C8B-B14F-4D97-AF65-F5344CB8AC3E}">
        <p14:creationId xmlns:p14="http://schemas.microsoft.com/office/powerpoint/2010/main" val="530079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0CDC93-6B61-44FC-B743-75A3CE78DDCC}"/>
              </a:ext>
            </a:extLst>
          </p:cNvPr>
          <p:cNvSpPr>
            <a:spLocks noGrp="1"/>
          </p:cNvSpPr>
          <p:nvPr>
            <p:ph type="title"/>
          </p:nvPr>
        </p:nvSpPr>
        <p:spPr>
          <a:xfrm>
            <a:off x="6096000" y="563028"/>
            <a:ext cx="6025678" cy="1834953"/>
          </a:xfrm>
        </p:spPr>
        <p:txBody>
          <a:bodyPr>
            <a:noAutofit/>
          </a:bodyPr>
          <a:lstStyle/>
          <a:p>
            <a:pPr algn="l"/>
            <a:r>
              <a:rPr lang="en-US" sz="3200" dirty="0"/>
              <a:t>Q: </a:t>
            </a:r>
            <a:br>
              <a:rPr lang="en-US" sz="3200" dirty="0"/>
            </a:br>
            <a:r>
              <a:rPr lang="en-US" sz="3200" dirty="0"/>
              <a:t>Should I apply for the            </a:t>
            </a:r>
            <a:br>
              <a:rPr lang="en-US" sz="3200" dirty="0"/>
            </a:br>
            <a:r>
              <a:rPr lang="en-US" sz="3200" dirty="0"/>
              <a:t>Safe Streets and Roads For All (SS4A) or the Tribal Transportation Program Safety Fund (TTPSF)?</a:t>
            </a:r>
          </a:p>
        </p:txBody>
      </p:sp>
      <p:sp>
        <p:nvSpPr>
          <p:cNvPr id="6" name="Text Placeholder 5">
            <a:extLst>
              <a:ext uri="{FF2B5EF4-FFF2-40B4-BE49-F238E27FC236}">
                <a16:creationId xmlns:a16="http://schemas.microsoft.com/office/drawing/2014/main" id="{3BD3E43A-B6FA-46F8-9123-68E1318A0E3A}"/>
              </a:ext>
            </a:extLst>
          </p:cNvPr>
          <p:cNvSpPr>
            <a:spLocks noGrp="1"/>
          </p:cNvSpPr>
          <p:nvPr>
            <p:ph type="body" idx="1"/>
          </p:nvPr>
        </p:nvSpPr>
        <p:spPr>
          <a:xfrm>
            <a:off x="540503" y="5553657"/>
            <a:ext cx="11110994" cy="1168635"/>
          </a:xfrm>
        </p:spPr>
        <p:txBody>
          <a:bodyPr>
            <a:normAutofit fontScale="92500" lnSpcReduction="20000"/>
          </a:bodyPr>
          <a:lstStyle/>
          <a:p>
            <a:r>
              <a:rPr lang="en-US" sz="3200" dirty="0"/>
              <a:t>Maybe both.  The SS4A and TTPSF have shared goals of improving transportation safety.  SS4A will now allow TTP or TTPSF to be used as the non-federal match.</a:t>
            </a:r>
          </a:p>
        </p:txBody>
      </p:sp>
      <p:pic>
        <p:nvPicPr>
          <p:cNvPr id="3" name="Picture 2">
            <a:extLst>
              <a:ext uri="{FF2B5EF4-FFF2-40B4-BE49-F238E27FC236}">
                <a16:creationId xmlns:a16="http://schemas.microsoft.com/office/drawing/2014/main" id="{B0CC37ED-1D7B-91BC-A783-2B11C4AF4B73}"/>
              </a:ext>
            </a:extLst>
          </p:cNvPr>
          <p:cNvPicPr>
            <a:picLocks noChangeAspect="1"/>
          </p:cNvPicPr>
          <p:nvPr/>
        </p:nvPicPr>
        <p:blipFill rotWithShape="1">
          <a:blip r:embed="rId2"/>
          <a:srcRect l="34062" t="13055" r="27969" b="54305"/>
          <a:stretch/>
        </p:blipFill>
        <p:spPr>
          <a:xfrm>
            <a:off x="6210300" y="2543175"/>
            <a:ext cx="4629150" cy="2238375"/>
          </a:xfrm>
          <a:prstGeom prst="rect">
            <a:avLst/>
          </a:prstGeom>
        </p:spPr>
      </p:pic>
    </p:spTree>
    <p:extLst>
      <p:ext uri="{BB962C8B-B14F-4D97-AF65-F5344CB8AC3E}">
        <p14:creationId xmlns:p14="http://schemas.microsoft.com/office/powerpoint/2010/main" val="221642680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FHWA">
      <a:dk1>
        <a:srgbClr val="1C2656"/>
      </a:dk1>
      <a:lt1>
        <a:srgbClr val="FFFFFF"/>
      </a:lt1>
      <a:dk2>
        <a:srgbClr val="515254"/>
      </a:dk2>
      <a:lt2>
        <a:srgbClr val="1C3D71"/>
      </a:lt2>
      <a:accent1>
        <a:srgbClr val="2070A8"/>
      </a:accent1>
      <a:accent2>
        <a:srgbClr val="ACC7DA"/>
      </a:accent2>
      <a:accent3>
        <a:srgbClr val="C6C8CA"/>
      </a:accent3>
      <a:accent4>
        <a:srgbClr val="77787B"/>
      </a:accent4>
      <a:accent5>
        <a:srgbClr val="414042"/>
      </a:accent5>
      <a:accent6>
        <a:srgbClr val="2070A8"/>
      </a:accent6>
      <a:hlink>
        <a:srgbClr val="ACC7DA"/>
      </a:hlink>
      <a:folHlink>
        <a:srgbClr val="77787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77566DFF007F46AC2CA4034F480864" ma:contentTypeVersion="12" ma:contentTypeDescription="Create a new document." ma:contentTypeScope="" ma:versionID="0dad623d94fb9519d18bb7b6ab186d36">
  <xsd:schema xmlns:xsd="http://www.w3.org/2001/XMLSchema" xmlns:xs="http://www.w3.org/2001/XMLSchema" xmlns:p="http://schemas.microsoft.com/office/2006/metadata/properties" xmlns:ns3="f586c8ec-3523-4b15-b55e-47da7253de61" xmlns:ns4="78cc403a-0c64-493f-9d10-b6a3bffdac2f" targetNamespace="http://schemas.microsoft.com/office/2006/metadata/properties" ma:root="true" ma:fieldsID="50145f4ea5aa20eff2d7d6fe5ac8533c" ns3:_="" ns4:_="">
    <xsd:import namespace="f586c8ec-3523-4b15-b55e-47da7253de61"/>
    <xsd:import namespace="78cc403a-0c64-493f-9d10-b6a3bffdac2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86c8ec-3523-4b15-b55e-47da7253de6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cc403a-0c64-493f-9d10-b6a3bffdac2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F969C7-2805-4792-83E5-D7630F193DC0}">
  <ds:schemaRefs>
    <ds:schemaRef ds:uri="http://schemas.microsoft.com/sharepoint/v3/contenttype/forms"/>
  </ds:schemaRefs>
</ds:datastoreItem>
</file>

<file path=customXml/itemProps2.xml><?xml version="1.0" encoding="utf-8"?>
<ds:datastoreItem xmlns:ds="http://schemas.openxmlformats.org/officeDocument/2006/customXml" ds:itemID="{63A2264A-A16A-43F4-839A-A62FBCFADF54}">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78cc403a-0c64-493f-9d10-b6a3bffdac2f"/>
    <ds:schemaRef ds:uri="f586c8ec-3523-4b15-b55e-47da7253de61"/>
    <ds:schemaRef ds:uri="http://www.w3.org/XML/1998/namespace"/>
  </ds:schemaRefs>
</ds:datastoreItem>
</file>

<file path=customXml/itemProps3.xml><?xml version="1.0" encoding="utf-8"?>
<ds:datastoreItem xmlns:ds="http://schemas.openxmlformats.org/officeDocument/2006/customXml" ds:itemID="{430DABBA-25F2-44F7-BC9F-D2B2F42A5A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86c8ec-3523-4b15-b55e-47da7253de61"/>
    <ds:schemaRef ds:uri="78cc403a-0c64-493f-9d10-b6a3bffdac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32427</TotalTime>
  <Words>2676</Words>
  <Application>Microsoft Office PowerPoint</Application>
  <PresentationFormat>Widescreen</PresentationFormat>
  <Paragraphs>335</Paragraphs>
  <Slides>49</Slides>
  <Notes>14</Notes>
  <HiddenSlides>19</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49</vt:i4>
      </vt:variant>
    </vt:vector>
  </HeadingPairs>
  <TitlesOfParts>
    <vt:vector size="58" baseType="lpstr">
      <vt:lpstr>Arial</vt:lpstr>
      <vt:lpstr>Calibri</vt:lpstr>
      <vt:lpstr>Calibri Light</vt:lpstr>
      <vt:lpstr>Century Gothic</vt:lpstr>
      <vt:lpstr>Lato</vt:lpstr>
      <vt:lpstr>Source Sans Pro</vt:lpstr>
      <vt:lpstr>Times New Roman</vt:lpstr>
      <vt:lpstr>1_Office Theme</vt:lpstr>
      <vt:lpstr>Office Theme</vt:lpstr>
      <vt:lpstr>Transportation Safety Funding Update</vt:lpstr>
      <vt:lpstr>Topics</vt:lpstr>
      <vt:lpstr>Topics</vt:lpstr>
      <vt:lpstr>Transportation Safety Funding Opportunities</vt:lpstr>
      <vt:lpstr>Safe Streets and Roads for All (SS4A)</vt:lpstr>
      <vt:lpstr>SS4A Planning and Demonstration Activities</vt:lpstr>
      <vt:lpstr>SS4A</vt:lpstr>
      <vt:lpstr>SS4A Implementation Grants</vt:lpstr>
      <vt:lpstr>Q:  Should I apply for the             Safe Streets and Roads For All (SS4A) or the Tribal Transportation Program Safety Fund (TTPSF)?</vt:lpstr>
      <vt:lpstr>SS4A / TTPSF</vt:lpstr>
      <vt:lpstr>Tribal Transportation Program  Safety Fund Overview</vt:lpstr>
      <vt:lpstr>TTPSF Important Dates</vt:lpstr>
      <vt:lpstr>TTPSF Categories</vt:lpstr>
      <vt:lpstr>Application Guide - Decision Chart</vt:lpstr>
      <vt:lpstr>Safety Plans</vt:lpstr>
      <vt:lpstr>Data Assessment, Improvement, and Analysis Examples</vt:lpstr>
      <vt:lpstr>Systemic Intersection  Safety Study</vt:lpstr>
      <vt:lpstr>PowerPoint Presentation</vt:lpstr>
      <vt:lpstr>PowerPoint Presentation</vt:lpstr>
      <vt:lpstr>PowerPoint Presentation</vt:lpstr>
      <vt:lpstr>PowerPoint Presentation</vt:lpstr>
      <vt:lpstr>Infrastructure Improvement Category</vt:lpstr>
      <vt:lpstr>Proven Safety Countermeasures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TTPSF Projects in Alaska </vt:lpstr>
      <vt:lpstr>Not Eligible </vt:lpstr>
      <vt:lpstr>Safety Enhancements  and Upgrades are eligible   Cannot supplant routine maintenance</vt:lpstr>
      <vt:lpstr>OTT Safety Research Projects</vt:lpstr>
      <vt:lpstr>Tribal Crash Reporting Toolkit</vt:lpstr>
      <vt:lpstr>Report to Congress: Safety Data Collection, Analysis, and Use in Tribal Areas (Section 14008)</vt:lpstr>
      <vt:lpstr>PowerPoint Presentation</vt:lpstr>
      <vt:lpstr>Risk-Based Safety Planning</vt:lpstr>
      <vt:lpstr>Goal:  Develop Roadway Departure Safety Implementation Plan</vt:lpstr>
      <vt:lpstr>Virtual Tours Camera Kit</vt:lpstr>
      <vt:lpstr>Update Google StreetView Imagery        Example</vt:lpstr>
      <vt:lpstr>usRAP Data Elements</vt:lpstr>
      <vt:lpstr>Road Assessment Program</vt:lpstr>
      <vt:lpstr>PowerPoint Presentation</vt:lpstr>
      <vt:lpstr>Outcomes</vt:lpstr>
      <vt:lpstr>PROJECT OVERVIEW</vt:lpstr>
      <vt:lpstr>ADVISORY COMMITTEE</vt:lpstr>
      <vt:lpstr>Research: Pedestrian Safety in Tribal Areas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State, and County Transportation Statistics</dc:title>
  <dc:creator>Riley, Demi CTR (OST)</dc:creator>
  <cp:lastModifiedBy>Brookes, Miles (FHWA)</cp:lastModifiedBy>
  <cp:revision>329</cp:revision>
  <cp:lastPrinted>2022-06-15T21:36:31Z</cp:lastPrinted>
  <dcterms:created xsi:type="dcterms:W3CDTF">2021-03-15T14:10:36Z</dcterms:created>
  <dcterms:modified xsi:type="dcterms:W3CDTF">2023-11-29T17:22:58Z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0x010100A477566DFF007F46AC2CA4034F480864</vt:lpwstr>
  </property>
</Properties>
</file>