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modernComment_141_4DEDACA1.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6"/>
  </p:sldMasterIdLst>
  <p:notesMasterIdLst>
    <p:notesMasterId r:id="rId16"/>
  </p:notesMasterIdLst>
  <p:sldIdLst>
    <p:sldId id="264" r:id="rId7"/>
    <p:sldId id="330" r:id="rId8"/>
    <p:sldId id="894" r:id="rId9"/>
    <p:sldId id="333" r:id="rId10"/>
    <p:sldId id="322" r:id="rId11"/>
    <p:sldId id="321" r:id="rId12"/>
    <p:sldId id="886" r:id="rId13"/>
    <p:sldId id="892" r:id="rId14"/>
    <p:sldId id="680" r:id="rId1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6FCAD1-36C8-4266-9618-A82F5CB18A7C}">
          <p14:sldIdLst>
            <p14:sldId id="264"/>
          </p14:sldIdLst>
        </p14:section>
        <p14:section name="ANCSA Core Slides" id="{6D92626C-8A24-48C5-A0D0-05283FC33687}">
          <p14:sldIdLst>
            <p14:sldId id="330"/>
            <p14:sldId id="894"/>
            <p14:sldId id="333"/>
            <p14:sldId id="322"/>
            <p14:sldId id="321"/>
            <p14:sldId id="886"/>
            <p14:sldId id="892"/>
          </p14:sldIdLst>
        </p14:section>
        <p14:section name="ANCSA Overview" id="{A4C5842C-7B8E-407A-9182-352BFD4CDF56}">
          <p14:sldIdLst>
            <p14:sldId id="68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3E966F-B846-8140-DE4A-2294CAB690A3}" name="Molly Vaughan" initials="MV" userId="Molly Vaughan" providerId="None"/>
  <p188:author id="{FADFF27F-10E8-1FC5-3B3A-94B53DE5F17B}" name="Estes, Jeff (he/him/his)" initials="E(" userId="S::estes.jeff@epa.gov::b6996d5c-afb4-4227-912a-cc729836caac" providerId="AD"/>
  <p188:author id="{A0F895BE-A5A6-A17F-EB1A-84A114F70A94}" name="Estes, Jeff" initials="EJ" userId="Estes, Jeff"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C184"/>
    <a:srgbClr val="B4C7E7"/>
    <a:srgbClr val="FF9393"/>
    <a:srgbClr val="507E32"/>
    <a:srgbClr val="B2D69A"/>
    <a:srgbClr val="E58C61"/>
    <a:srgbClr val="F6BB00"/>
    <a:srgbClr val="FFE181"/>
    <a:srgbClr val="95E5B5"/>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E2D8DB-3F80-2B51-94B2-43870E9D5AC8}" v="121" dt="2023-11-29T02:06:33.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35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8/10/relationships/authors" Target="authors.xml"/></Relationships>
</file>

<file path=ppt/comments/modernComment_141_4DEDACA1.xml><?xml version="1.0" encoding="utf-8"?>
<p188:cmLst xmlns:a="http://schemas.openxmlformats.org/drawingml/2006/main" xmlns:r="http://schemas.openxmlformats.org/officeDocument/2006/relationships" xmlns:p188="http://schemas.microsoft.com/office/powerpoint/2018/8/main">
  <p188:cm id="{50727F36-1B52-4561-86D8-6E3F60BB36A7}" authorId="{A0F895BE-A5A6-A17F-EB1A-84A114F70A94}" status="resolved" created="2023-11-27T20:20:34.402" complete="100000">
    <pc:sldMkLst xmlns:pc="http://schemas.microsoft.com/office/powerpoint/2013/main/command">
      <pc:docMk/>
      <pc:sldMk cId="1307421857" sldId="321"/>
    </pc:sldMkLst>
    <p188:txBody>
      <a:bodyPr/>
      <a:lstStyle/>
      <a:p>
        <a:r>
          <a:rPr lang="en-US"/>
          <a:t>Check with Guidance verbiage</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ata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F9D5A4-2937-43C6-AE2A-0A40E234F479}" type="doc">
      <dgm:prSet loTypeId="urn:microsoft.com/office/officeart/2005/8/layout/vList3" loCatId="list" qsTypeId="urn:microsoft.com/office/officeart/2005/8/quickstyle/simple1" qsCatId="simple" csTypeId="urn:microsoft.com/office/officeart/2005/8/colors/colorful3" csCatId="colorful" phldr="1"/>
      <dgm:spPr/>
    </dgm:pt>
    <dgm:pt modelId="{9BE178BD-DE5F-4DF7-8C6D-FD075EBA11CB}">
      <dgm:prSet phldrT="[Text]"/>
      <dgm:spPr>
        <a:solidFill>
          <a:schemeClr val="accent5">
            <a:lumMod val="75000"/>
          </a:schemeClr>
        </a:solidFill>
      </dgm:spPr>
      <dgm:t>
        <a:bodyPr/>
        <a:lstStyle/>
        <a:p>
          <a:r>
            <a:rPr lang="en-US"/>
            <a:t>Community Engagement Activities</a:t>
          </a:r>
        </a:p>
      </dgm:t>
    </dgm:pt>
    <dgm:pt modelId="{02B6F86C-753C-489D-93AE-8282603C39A8}" type="parTrans" cxnId="{1C5F8925-D032-442F-8A8F-696E099EAEA7}">
      <dgm:prSet/>
      <dgm:spPr/>
      <dgm:t>
        <a:bodyPr/>
        <a:lstStyle/>
        <a:p>
          <a:endParaRPr lang="en-US"/>
        </a:p>
      </dgm:t>
    </dgm:pt>
    <dgm:pt modelId="{F53DC11F-5F4A-4ADA-AD70-F56034939D83}" type="sibTrans" cxnId="{1C5F8925-D032-442F-8A8F-696E099EAEA7}">
      <dgm:prSet/>
      <dgm:spPr/>
      <dgm:t>
        <a:bodyPr/>
        <a:lstStyle/>
        <a:p>
          <a:endParaRPr lang="en-US"/>
        </a:p>
      </dgm:t>
    </dgm:pt>
    <dgm:pt modelId="{5796C022-EF35-49D1-825F-F4EB070AFFAA}">
      <dgm:prSet phldrT="[Text]" custT="1"/>
      <dgm:spPr>
        <a:solidFill>
          <a:srgbClr val="FFC000"/>
        </a:solidFill>
      </dgm:spPr>
      <dgm:t>
        <a:bodyPr/>
        <a:lstStyle/>
        <a:p>
          <a:r>
            <a:rPr lang="en-US" sz="2100">
              <a:solidFill>
                <a:schemeClr val="bg2">
                  <a:lumMod val="10000"/>
                </a:schemeClr>
              </a:solidFill>
            </a:rPr>
            <a:t>Assessment Activities</a:t>
          </a:r>
        </a:p>
      </dgm:t>
    </dgm:pt>
    <dgm:pt modelId="{EB4FE459-428C-4EAB-8F03-474AF5392862}" type="parTrans" cxnId="{9007F6A7-DCF3-4658-BAAA-A7DDAE7B6BA8}">
      <dgm:prSet/>
      <dgm:spPr/>
      <dgm:t>
        <a:bodyPr/>
        <a:lstStyle/>
        <a:p>
          <a:endParaRPr lang="en-US"/>
        </a:p>
      </dgm:t>
    </dgm:pt>
    <dgm:pt modelId="{54BDB94E-3636-4039-9C84-2FFD53B51042}" type="sibTrans" cxnId="{9007F6A7-DCF3-4658-BAAA-A7DDAE7B6BA8}">
      <dgm:prSet/>
      <dgm:spPr/>
      <dgm:t>
        <a:bodyPr/>
        <a:lstStyle/>
        <a:p>
          <a:endParaRPr lang="en-US"/>
        </a:p>
      </dgm:t>
    </dgm:pt>
    <dgm:pt modelId="{AEBB64EC-D06F-4363-81E5-D52457F24D73}">
      <dgm:prSet phldrT="[Text]"/>
      <dgm:spPr>
        <a:solidFill>
          <a:srgbClr val="FF0000"/>
        </a:solidFill>
      </dgm:spPr>
      <dgm:t>
        <a:bodyPr/>
        <a:lstStyle/>
        <a:p>
          <a:r>
            <a:rPr lang="en-US"/>
            <a:t>Cleanup Activities</a:t>
          </a:r>
        </a:p>
      </dgm:t>
    </dgm:pt>
    <dgm:pt modelId="{6020DAA9-0997-4707-8DB0-4305E27F129F}" type="parTrans" cxnId="{07EB9E39-4A04-47F1-8D83-9AAA9239F27F}">
      <dgm:prSet/>
      <dgm:spPr/>
      <dgm:t>
        <a:bodyPr/>
        <a:lstStyle/>
        <a:p>
          <a:endParaRPr lang="en-US"/>
        </a:p>
      </dgm:t>
    </dgm:pt>
    <dgm:pt modelId="{3DDB093B-9796-49E1-B4C0-DCC5A912ABA8}" type="sibTrans" cxnId="{07EB9E39-4A04-47F1-8D83-9AAA9239F27F}">
      <dgm:prSet/>
      <dgm:spPr/>
      <dgm:t>
        <a:bodyPr/>
        <a:lstStyle/>
        <a:p>
          <a:endParaRPr lang="en-US"/>
        </a:p>
      </dgm:t>
    </dgm:pt>
    <dgm:pt modelId="{C3A85A73-BB5F-4AC6-91E9-A05AF7186915}" type="pres">
      <dgm:prSet presAssocID="{0AF9D5A4-2937-43C6-AE2A-0A40E234F479}" presName="linearFlow" presStyleCnt="0">
        <dgm:presLayoutVars>
          <dgm:dir/>
          <dgm:resizeHandles val="exact"/>
        </dgm:presLayoutVars>
      </dgm:prSet>
      <dgm:spPr/>
    </dgm:pt>
    <dgm:pt modelId="{6432C952-F3F8-4AF2-AA29-FBC8A9ECBA47}" type="pres">
      <dgm:prSet presAssocID="{9BE178BD-DE5F-4DF7-8C6D-FD075EBA11CB}" presName="composite" presStyleCnt="0"/>
      <dgm:spPr/>
    </dgm:pt>
    <dgm:pt modelId="{E56AE6D0-1921-4A26-B8B9-82CCBE4D089F}" type="pres">
      <dgm:prSet presAssocID="{9BE178BD-DE5F-4DF7-8C6D-FD075EBA11CB}" presName="imgShp" presStyleLbl="fgImgPlace1" presStyleIdx="0" presStyleCnt="3"/>
      <dgm:spPr>
        <a:blipFill>
          <a:blip xmlns:r="http://schemas.openxmlformats.org/officeDocument/2006/relationships" r:embed="rId1"/>
          <a:srcRect/>
          <a:stretch>
            <a:fillRect l="-22000" r="-22000"/>
          </a:stretch>
        </a:blipFill>
      </dgm:spPr>
      <dgm:extLst>
        <a:ext uri="{E40237B7-FDA0-4F09-8148-C483321AD2D9}">
          <dgm14:cNvPr xmlns:dgm14="http://schemas.microsoft.com/office/drawing/2010/diagram" id="0" name="" descr="A group of multi colored wooden stick figures"/>
        </a:ext>
      </dgm:extLst>
    </dgm:pt>
    <dgm:pt modelId="{98B8AC86-B95B-48E7-8AAB-FE2F4761E3E4}" type="pres">
      <dgm:prSet presAssocID="{9BE178BD-DE5F-4DF7-8C6D-FD075EBA11CB}" presName="txShp" presStyleLbl="node1" presStyleIdx="0" presStyleCnt="3">
        <dgm:presLayoutVars>
          <dgm:bulletEnabled val="1"/>
        </dgm:presLayoutVars>
      </dgm:prSet>
      <dgm:spPr/>
    </dgm:pt>
    <dgm:pt modelId="{C711962A-59C8-4E73-AEE4-BE00D8017A9D}" type="pres">
      <dgm:prSet presAssocID="{F53DC11F-5F4A-4ADA-AD70-F56034939D83}" presName="spacing" presStyleCnt="0"/>
      <dgm:spPr/>
    </dgm:pt>
    <dgm:pt modelId="{8651EC54-BF4D-4BBC-9DC0-3D346211B2BA}" type="pres">
      <dgm:prSet presAssocID="{5796C022-EF35-49D1-825F-F4EB070AFFAA}" presName="composite" presStyleCnt="0"/>
      <dgm:spPr/>
    </dgm:pt>
    <dgm:pt modelId="{7AECFAE9-7BAE-4274-8EF3-B9109AB5B39F}" type="pres">
      <dgm:prSet presAssocID="{5796C022-EF35-49D1-825F-F4EB070AFFAA}" presName="imgShp" presStyleLbl="f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Close-up of a slide in a microscope"/>
        </a:ext>
      </dgm:extLst>
    </dgm:pt>
    <dgm:pt modelId="{8D29486B-C72E-410B-AE97-ADF0C4E81572}" type="pres">
      <dgm:prSet presAssocID="{5796C022-EF35-49D1-825F-F4EB070AFFAA}" presName="txShp" presStyleLbl="node1" presStyleIdx="1" presStyleCnt="3">
        <dgm:presLayoutVars>
          <dgm:bulletEnabled val="1"/>
        </dgm:presLayoutVars>
      </dgm:prSet>
      <dgm:spPr/>
    </dgm:pt>
    <dgm:pt modelId="{DA703205-CEDC-4B6E-A693-6F0C70417015}" type="pres">
      <dgm:prSet presAssocID="{54BDB94E-3636-4039-9C84-2FFD53B51042}" presName="spacing" presStyleCnt="0"/>
      <dgm:spPr/>
    </dgm:pt>
    <dgm:pt modelId="{D58553E7-FCD6-40BF-8FD8-CEEF0D3D4FD3}" type="pres">
      <dgm:prSet presAssocID="{AEBB64EC-D06F-4363-81E5-D52457F24D73}" presName="composite" presStyleCnt="0"/>
      <dgm:spPr/>
    </dgm:pt>
    <dgm:pt modelId="{AE0FDFF4-868B-49DE-89A3-0920D89C6ECA}" type="pres">
      <dgm:prSet presAssocID="{AEBB64EC-D06F-4363-81E5-D52457F24D73}" presName="imgShp" presStyleLbl="fgImgPlace1" presStyleIdx="2" presStyleCnt="3"/>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Picking up plastic at the beach"/>
        </a:ext>
      </dgm:extLst>
    </dgm:pt>
    <dgm:pt modelId="{3323E018-E849-4A6B-9B48-6CAE6D2F8C45}" type="pres">
      <dgm:prSet presAssocID="{AEBB64EC-D06F-4363-81E5-D52457F24D73}" presName="txShp" presStyleLbl="node1" presStyleIdx="2" presStyleCnt="3">
        <dgm:presLayoutVars>
          <dgm:bulletEnabled val="1"/>
        </dgm:presLayoutVars>
      </dgm:prSet>
      <dgm:spPr/>
    </dgm:pt>
  </dgm:ptLst>
  <dgm:cxnLst>
    <dgm:cxn modelId="{34B59E01-E0A5-4491-A6ED-DAD59671F002}" type="presOf" srcId="{5796C022-EF35-49D1-825F-F4EB070AFFAA}" destId="{8D29486B-C72E-410B-AE97-ADF0C4E81572}" srcOrd="0" destOrd="0" presId="urn:microsoft.com/office/officeart/2005/8/layout/vList3"/>
    <dgm:cxn modelId="{AF37C30E-A78A-43BD-9A23-D134780C8DD6}" type="presOf" srcId="{9BE178BD-DE5F-4DF7-8C6D-FD075EBA11CB}" destId="{98B8AC86-B95B-48E7-8AAB-FE2F4761E3E4}" srcOrd="0" destOrd="0" presId="urn:microsoft.com/office/officeart/2005/8/layout/vList3"/>
    <dgm:cxn modelId="{1C5F8925-D032-442F-8A8F-696E099EAEA7}" srcId="{0AF9D5A4-2937-43C6-AE2A-0A40E234F479}" destId="{9BE178BD-DE5F-4DF7-8C6D-FD075EBA11CB}" srcOrd="0" destOrd="0" parTransId="{02B6F86C-753C-489D-93AE-8282603C39A8}" sibTransId="{F53DC11F-5F4A-4ADA-AD70-F56034939D83}"/>
    <dgm:cxn modelId="{07EB9E39-4A04-47F1-8D83-9AAA9239F27F}" srcId="{0AF9D5A4-2937-43C6-AE2A-0A40E234F479}" destId="{AEBB64EC-D06F-4363-81E5-D52457F24D73}" srcOrd="2" destOrd="0" parTransId="{6020DAA9-0997-4707-8DB0-4305E27F129F}" sibTransId="{3DDB093B-9796-49E1-B4C0-DCC5A912ABA8}"/>
    <dgm:cxn modelId="{AC0D6A8D-0554-4F01-8730-D09D4BBFE564}" type="presOf" srcId="{0AF9D5A4-2937-43C6-AE2A-0A40E234F479}" destId="{C3A85A73-BB5F-4AC6-91E9-A05AF7186915}" srcOrd="0" destOrd="0" presId="urn:microsoft.com/office/officeart/2005/8/layout/vList3"/>
    <dgm:cxn modelId="{9007F6A7-DCF3-4658-BAAA-A7DDAE7B6BA8}" srcId="{0AF9D5A4-2937-43C6-AE2A-0A40E234F479}" destId="{5796C022-EF35-49D1-825F-F4EB070AFFAA}" srcOrd="1" destOrd="0" parTransId="{EB4FE459-428C-4EAB-8F03-474AF5392862}" sibTransId="{54BDB94E-3636-4039-9C84-2FFD53B51042}"/>
    <dgm:cxn modelId="{9C3C82B0-3F8A-4547-98AE-D275114777F3}" type="presOf" srcId="{AEBB64EC-D06F-4363-81E5-D52457F24D73}" destId="{3323E018-E849-4A6B-9B48-6CAE6D2F8C45}" srcOrd="0" destOrd="0" presId="urn:microsoft.com/office/officeart/2005/8/layout/vList3"/>
    <dgm:cxn modelId="{65D7B59A-E0BE-4BE8-9B3E-F41DF0907D8B}" type="presParOf" srcId="{C3A85A73-BB5F-4AC6-91E9-A05AF7186915}" destId="{6432C952-F3F8-4AF2-AA29-FBC8A9ECBA47}" srcOrd="0" destOrd="0" presId="urn:microsoft.com/office/officeart/2005/8/layout/vList3"/>
    <dgm:cxn modelId="{E15DB9FC-CEE7-4244-ACF6-7761582BCDF1}" type="presParOf" srcId="{6432C952-F3F8-4AF2-AA29-FBC8A9ECBA47}" destId="{E56AE6D0-1921-4A26-B8B9-82CCBE4D089F}" srcOrd="0" destOrd="0" presId="urn:microsoft.com/office/officeart/2005/8/layout/vList3"/>
    <dgm:cxn modelId="{246B08F2-295E-46D0-89EB-F7A3233A651E}" type="presParOf" srcId="{6432C952-F3F8-4AF2-AA29-FBC8A9ECBA47}" destId="{98B8AC86-B95B-48E7-8AAB-FE2F4761E3E4}" srcOrd="1" destOrd="0" presId="urn:microsoft.com/office/officeart/2005/8/layout/vList3"/>
    <dgm:cxn modelId="{D1EBD42C-EB41-47A8-843E-CB9D872D70D8}" type="presParOf" srcId="{C3A85A73-BB5F-4AC6-91E9-A05AF7186915}" destId="{C711962A-59C8-4E73-AEE4-BE00D8017A9D}" srcOrd="1" destOrd="0" presId="urn:microsoft.com/office/officeart/2005/8/layout/vList3"/>
    <dgm:cxn modelId="{0C82659B-1F20-43AF-9165-8B5BD1A87A79}" type="presParOf" srcId="{C3A85A73-BB5F-4AC6-91E9-A05AF7186915}" destId="{8651EC54-BF4D-4BBC-9DC0-3D346211B2BA}" srcOrd="2" destOrd="0" presId="urn:microsoft.com/office/officeart/2005/8/layout/vList3"/>
    <dgm:cxn modelId="{032AE1F7-F1E2-4952-ADC9-B1E85F745434}" type="presParOf" srcId="{8651EC54-BF4D-4BBC-9DC0-3D346211B2BA}" destId="{7AECFAE9-7BAE-4274-8EF3-B9109AB5B39F}" srcOrd="0" destOrd="0" presId="urn:microsoft.com/office/officeart/2005/8/layout/vList3"/>
    <dgm:cxn modelId="{0E3EBAE8-2715-4D2E-BE43-2337C37FA840}" type="presParOf" srcId="{8651EC54-BF4D-4BBC-9DC0-3D346211B2BA}" destId="{8D29486B-C72E-410B-AE97-ADF0C4E81572}" srcOrd="1" destOrd="0" presId="urn:microsoft.com/office/officeart/2005/8/layout/vList3"/>
    <dgm:cxn modelId="{BB041382-28CF-40D0-82DA-848C9468A430}" type="presParOf" srcId="{C3A85A73-BB5F-4AC6-91E9-A05AF7186915}" destId="{DA703205-CEDC-4B6E-A693-6F0C70417015}" srcOrd="3" destOrd="0" presId="urn:microsoft.com/office/officeart/2005/8/layout/vList3"/>
    <dgm:cxn modelId="{A3D9067D-5A3E-4618-99CF-A01EA4AF3AAA}" type="presParOf" srcId="{C3A85A73-BB5F-4AC6-91E9-A05AF7186915}" destId="{D58553E7-FCD6-40BF-8FD8-CEEF0D3D4FD3}" srcOrd="4" destOrd="0" presId="urn:microsoft.com/office/officeart/2005/8/layout/vList3"/>
    <dgm:cxn modelId="{39EFE35A-87BF-4DCA-AB6F-A449322D9E91}" type="presParOf" srcId="{D58553E7-FCD6-40BF-8FD8-CEEF0D3D4FD3}" destId="{AE0FDFF4-868B-49DE-89A3-0920D89C6ECA}" srcOrd="0" destOrd="0" presId="urn:microsoft.com/office/officeart/2005/8/layout/vList3"/>
    <dgm:cxn modelId="{34BF6437-AA91-40FE-AB89-F11BDCF4DC99}" type="presParOf" srcId="{D58553E7-FCD6-40BF-8FD8-CEEF0D3D4FD3}" destId="{3323E018-E849-4A6B-9B48-6CAE6D2F8C4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F9D5A4-2937-43C6-AE2A-0A40E234F479}" type="doc">
      <dgm:prSet loTypeId="urn:microsoft.com/office/officeart/2005/8/layout/vList3" loCatId="list" qsTypeId="urn:microsoft.com/office/officeart/2005/8/quickstyle/simple1" qsCatId="simple" csTypeId="urn:microsoft.com/office/officeart/2005/8/colors/colorful2" csCatId="colorful" phldr="1"/>
      <dgm:spPr/>
    </dgm:pt>
    <dgm:pt modelId="{9BE178BD-DE5F-4DF7-8C6D-FD075EBA11CB}">
      <dgm:prSet phldrT="[Text]"/>
      <dgm:spPr/>
      <dgm:t>
        <a:bodyPr/>
        <a:lstStyle/>
        <a:p>
          <a:r>
            <a:rPr lang="en-US"/>
            <a:t>Applicants</a:t>
          </a:r>
        </a:p>
      </dgm:t>
    </dgm:pt>
    <dgm:pt modelId="{02B6F86C-753C-489D-93AE-8282603C39A8}" type="parTrans" cxnId="{1C5F8925-D032-442F-8A8F-696E099EAEA7}">
      <dgm:prSet/>
      <dgm:spPr/>
      <dgm:t>
        <a:bodyPr/>
        <a:lstStyle/>
        <a:p>
          <a:endParaRPr lang="en-US"/>
        </a:p>
      </dgm:t>
    </dgm:pt>
    <dgm:pt modelId="{F53DC11F-5F4A-4ADA-AD70-F56034939D83}" type="sibTrans" cxnId="{1C5F8925-D032-442F-8A8F-696E099EAEA7}">
      <dgm:prSet/>
      <dgm:spPr/>
      <dgm:t>
        <a:bodyPr/>
        <a:lstStyle/>
        <a:p>
          <a:endParaRPr lang="en-US"/>
        </a:p>
      </dgm:t>
    </dgm:pt>
    <dgm:pt modelId="{5796C022-EF35-49D1-825F-F4EB070AFFAA}">
      <dgm:prSet phldrT="[Text]"/>
      <dgm:spPr/>
      <dgm:t>
        <a:bodyPr/>
        <a:lstStyle/>
        <a:p>
          <a:r>
            <a:rPr lang="en-US"/>
            <a:t>Land ownership</a:t>
          </a:r>
        </a:p>
      </dgm:t>
    </dgm:pt>
    <dgm:pt modelId="{EB4FE459-428C-4EAB-8F03-474AF5392862}" type="parTrans" cxnId="{9007F6A7-DCF3-4658-BAAA-A7DDAE7B6BA8}">
      <dgm:prSet/>
      <dgm:spPr/>
      <dgm:t>
        <a:bodyPr/>
        <a:lstStyle/>
        <a:p>
          <a:endParaRPr lang="en-US"/>
        </a:p>
      </dgm:t>
    </dgm:pt>
    <dgm:pt modelId="{54BDB94E-3636-4039-9C84-2FFD53B51042}" type="sibTrans" cxnId="{9007F6A7-DCF3-4658-BAAA-A7DDAE7B6BA8}">
      <dgm:prSet/>
      <dgm:spPr/>
      <dgm:t>
        <a:bodyPr/>
        <a:lstStyle/>
        <a:p>
          <a:endParaRPr lang="en-US"/>
        </a:p>
      </dgm:t>
    </dgm:pt>
    <dgm:pt modelId="{AEBB64EC-D06F-4363-81E5-D52457F24D73}">
      <dgm:prSet phldrT="[Text]"/>
      <dgm:spPr/>
      <dgm:t>
        <a:bodyPr/>
        <a:lstStyle/>
        <a:p>
          <a:r>
            <a:rPr lang="en-US"/>
            <a:t>Contamination</a:t>
          </a:r>
        </a:p>
      </dgm:t>
    </dgm:pt>
    <dgm:pt modelId="{6020DAA9-0997-4707-8DB0-4305E27F129F}" type="parTrans" cxnId="{07EB9E39-4A04-47F1-8D83-9AAA9239F27F}">
      <dgm:prSet/>
      <dgm:spPr/>
      <dgm:t>
        <a:bodyPr/>
        <a:lstStyle/>
        <a:p>
          <a:endParaRPr lang="en-US"/>
        </a:p>
      </dgm:t>
    </dgm:pt>
    <dgm:pt modelId="{3DDB093B-9796-49E1-B4C0-DCC5A912ABA8}" type="sibTrans" cxnId="{07EB9E39-4A04-47F1-8D83-9AAA9239F27F}">
      <dgm:prSet/>
      <dgm:spPr/>
      <dgm:t>
        <a:bodyPr/>
        <a:lstStyle/>
        <a:p>
          <a:endParaRPr lang="en-US"/>
        </a:p>
      </dgm:t>
    </dgm:pt>
    <dgm:pt modelId="{E0212F7E-9BBE-4FDB-8218-70634AA33ACD}">
      <dgm:prSet phldrT="[Text]"/>
      <dgm:spPr/>
      <dgm:t>
        <a:bodyPr/>
        <a:lstStyle/>
        <a:p>
          <a:r>
            <a:rPr lang="en-US"/>
            <a:t>Conveyance </a:t>
          </a:r>
        </a:p>
      </dgm:t>
    </dgm:pt>
    <dgm:pt modelId="{32D953FA-AE2F-44A9-8281-904885E8BBF5}" type="parTrans" cxnId="{62DDB133-D203-4496-A667-7547AB490E7F}">
      <dgm:prSet/>
      <dgm:spPr/>
      <dgm:t>
        <a:bodyPr/>
        <a:lstStyle/>
        <a:p>
          <a:endParaRPr lang="en-US"/>
        </a:p>
      </dgm:t>
    </dgm:pt>
    <dgm:pt modelId="{4C32B6C4-0856-43C5-AFA4-0F7EE54FCD79}" type="sibTrans" cxnId="{62DDB133-D203-4496-A667-7547AB490E7F}">
      <dgm:prSet/>
      <dgm:spPr/>
      <dgm:t>
        <a:bodyPr/>
        <a:lstStyle/>
        <a:p>
          <a:endParaRPr lang="en-US"/>
        </a:p>
      </dgm:t>
    </dgm:pt>
    <dgm:pt modelId="{C3A85A73-BB5F-4AC6-91E9-A05AF7186915}" type="pres">
      <dgm:prSet presAssocID="{0AF9D5A4-2937-43C6-AE2A-0A40E234F479}" presName="linearFlow" presStyleCnt="0">
        <dgm:presLayoutVars>
          <dgm:dir/>
          <dgm:resizeHandles val="exact"/>
        </dgm:presLayoutVars>
      </dgm:prSet>
      <dgm:spPr/>
    </dgm:pt>
    <dgm:pt modelId="{6432C952-F3F8-4AF2-AA29-FBC8A9ECBA47}" type="pres">
      <dgm:prSet presAssocID="{9BE178BD-DE5F-4DF7-8C6D-FD075EBA11CB}" presName="composite" presStyleCnt="0"/>
      <dgm:spPr/>
    </dgm:pt>
    <dgm:pt modelId="{E56AE6D0-1921-4A26-B8B9-82CCBE4D089F}" type="pres">
      <dgm:prSet presAssocID="{9BE178BD-DE5F-4DF7-8C6D-FD075EBA11CB}" presName="imgShp" presStyleLbl="fgImgPlace1" presStyleIdx="0" presStyleCnt="4"/>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Circle of smiling faces of children with heads together looking downwards"/>
        </a:ext>
      </dgm:extLst>
    </dgm:pt>
    <dgm:pt modelId="{98B8AC86-B95B-48E7-8AAB-FE2F4761E3E4}" type="pres">
      <dgm:prSet presAssocID="{9BE178BD-DE5F-4DF7-8C6D-FD075EBA11CB}" presName="txShp" presStyleLbl="node1" presStyleIdx="0" presStyleCnt="4">
        <dgm:presLayoutVars>
          <dgm:bulletEnabled val="1"/>
        </dgm:presLayoutVars>
      </dgm:prSet>
      <dgm:spPr/>
    </dgm:pt>
    <dgm:pt modelId="{C711962A-59C8-4E73-AEE4-BE00D8017A9D}" type="pres">
      <dgm:prSet presAssocID="{F53DC11F-5F4A-4ADA-AD70-F56034939D83}" presName="spacing" presStyleCnt="0"/>
      <dgm:spPr/>
    </dgm:pt>
    <dgm:pt modelId="{8651EC54-BF4D-4BBC-9DC0-3D346211B2BA}" type="pres">
      <dgm:prSet presAssocID="{5796C022-EF35-49D1-825F-F4EB070AFFAA}" presName="composite" presStyleCnt="0"/>
      <dgm:spPr/>
    </dgm:pt>
    <dgm:pt modelId="{7AECFAE9-7BAE-4274-8EF3-B9109AB5B39F}" type="pres">
      <dgm:prSet presAssocID="{5796C022-EF35-49D1-825F-F4EB070AFFAA}" presName="imgShp" presStyleLbl="fgImgPlace1" presStyleIdx="1" presStyleCnt="4"/>
      <dgm:spPr>
        <a:blipFill>
          <a:blip xmlns:r="http://schemas.openxmlformats.org/officeDocument/2006/relationships" r:embed="rId2"/>
          <a:srcRect/>
          <a:stretch>
            <a:fillRect l="-17000" r="-17000"/>
          </a:stretch>
        </a:blipFill>
      </dgm:spPr>
    </dgm:pt>
    <dgm:pt modelId="{8D29486B-C72E-410B-AE97-ADF0C4E81572}" type="pres">
      <dgm:prSet presAssocID="{5796C022-EF35-49D1-825F-F4EB070AFFAA}" presName="txShp" presStyleLbl="node1" presStyleIdx="1" presStyleCnt="4">
        <dgm:presLayoutVars>
          <dgm:bulletEnabled val="1"/>
        </dgm:presLayoutVars>
      </dgm:prSet>
      <dgm:spPr/>
    </dgm:pt>
    <dgm:pt modelId="{DA703205-CEDC-4B6E-A693-6F0C70417015}" type="pres">
      <dgm:prSet presAssocID="{54BDB94E-3636-4039-9C84-2FFD53B51042}" presName="spacing" presStyleCnt="0"/>
      <dgm:spPr/>
    </dgm:pt>
    <dgm:pt modelId="{D58553E7-FCD6-40BF-8FD8-CEEF0D3D4FD3}" type="pres">
      <dgm:prSet presAssocID="{AEBB64EC-D06F-4363-81E5-D52457F24D73}" presName="composite" presStyleCnt="0"/>
      <dgm:spPr/>
    </dgm:pt>
    <dgm:pt modelId="{AE0FDFF4-868B-49DE-89A3-0920D89C6ECA}" type="pres">
      <dgm:prSet presAssocID="{AEBB64EC-D06F-4363-81E5-D52457F24D73}" presName="imgShp" presStyleLbl="fgImgPlace1" presStyleIdx="2" presStyleCnt="4"/>
      <dgm:spPr>
        <a:blipFill>
          <a:blip xmlns:r="http://schemas.openxmlformats.org/officeDocument/2006/relationships" r:embed="rId3"/>
          <a:srcRect/>
          <a:stretch>
            <a:fillRect l="-17000" r="-17000"/>
          </a:stretch>
        </a:blipFill>
      </dgm:spPr>
    </dgm:pt>
    <dgm:pt modelId="{3323E018-E849-4A6B-9B48-6CAE6D2F8C45}" type="pres">
      <dgm:prSet presAssocID="{AEBB64EC-D06F-4363-81E5-D52457F24D73}" presName="txShp" presStyleLbl="node1" presStyleIdx="2" presStyleCnt="4">
        <dgm:presLayoutVars>
          <dgm:bulletEnabled val="1"/>
        </dgm:presLayoutVars>
      </dgm:prSet>
      <dgm:spPr/>
    </dgm:pt>
    <dgm:pt modelId="{20E4F741-3583-4E63-969E-BA4339C78317}" type="pres">
      <dgm:prSet presAssocID="{3DDB093B-9796-49E1-B4C0-DCC5A912ABA8}" presName="spacing" presStyleCnt="0"/>
      <dgm:spPr/>
    </dgm:pt>
    <dgm:pt modelId="{151553AD-2D5E-4F76-9002-3DC33F330019}" type="pres">
      <dgm:prSet presAssocID="{E0212F7E-9BBE-4FDB-8218-70634AA33ACD}" presName="composite" presStyleCnt="0"/>
      <dgm:spPr/>
    </dgm:pt>
    <dgm:pt modelId="{B577532D-EF3B-45B6-A0FF-6091E4769129}" type="pres">
      <dgm:prSet presAssocID="{E0212F7E-9BBE-4FDB-8218-70634AA33ACD}" presName="imgShp" presStyleLbl="fgImgPlace1" presStyleIdx="3" presStyleCnt="4"/>
      <dgm:spPr>
        <a:blipFill>
          <a:blip xmlns:r="http://schemas.openxmlformats.org/officeDocument/2006/relationships" r:embed="rId4"/>
          <a:srcRect/>
          <a:stretch>
            <a:fillRect l="-17000" r="-17000"/>
          </a:stretch>
        </a:blipFill>
      </dgm:spPr>
    </dgm:pt>
    <dgm:pt modelId="{33458B53-5D64-49FD-ABC5-832DB278E288}" type="pres">
      <dgm:prSet presAssocID="{E0212F7E-9BBE-4FDB-8218-70634AA33ACD}" presName="txShp" presStyleLbl="node1" presStyleIdx="3" presStyleCnt="4">
        <dgm:presLayoutVars>
          <dgm:bulletEnabled val="1"/>
        </dgm:presLayoutVars>
      </dgm:prSet>
      <dgm:spPr/>
    </dgm:pt>
  </dgm:ptLst>
  <dgm:cxnLst>
    <dgm:cxn modelId="{34B59E01-E0A5-4491-A6ED-DAD59671F002}" type="presOf" srcId="{5796C022-EF35-49D1-825F-F4EB070AFFAA}" destId="{8D29486B-C72E-410B-AE97-ADF0C4E81572}" srcOrd="0" destOrd="0" presId="urn:microsoft.com/office/officeart/2005/8/layout/vList3"/>
    <dgm:cxn modelId="{AF37C30E-A78A-43BD-9A23-D134780C8DD6}" type="presOf" srcId="{9BE178BD-DE5F-4DF7-8C6D-FD075EBA11CB}" destId="{98B8AC86-B95B-48E7-8AAB-FE2F4761E3E4}" srcOrd="0" destOrd="0" presId="urn:microsoft.com/office/officeart/2005/8/layout/vList3"/>
    <dgm:cxn modelId="{1C5F8925-D032-442F-8A8F-696E099EAEA7}" srcId="{0AF9D5A4-2937-43C6-AE2A-0A40E234F479}" destId="{9BE178BD-DE5F-4DF7-8C6D-FD075EBA11CB}" srcOrd="0" destOrd="0" parTransId="{02B6F86C-753C-489D-93AE-8282603C39A8}" sibTransId="{F53DC11F-5F4A-4ADA-AD70-F56034939D83}"/>
    <dgm:cxn modelId="{62DDB133-D203-4496-A667-7547AB490E7F}" srcId="{0AF9D5A4-2937-43C6-AE2A-0A40E234F479}" destId="{E0212F7E-9BBE-4FDB-8218-70634AA33ACD}" srcOrd="3" destOrd="0" parTransId="{32D953FA-AE2F-44A9-8281-904885E8BBF5}" sibTransId="{4C32B6C4-0856-43C5-AFA4-0F7EE54FCD79}"/>
    <dgm:cxn modelId="{D8189036-BC03-42C8-BC8E-1F95B9FEFE3A}" type="presOf" srcId="{E0212F7E-9BBE-4FDB-8218-70634AA33ACD}" destId="{33458B53-5D64-49FD-ABC5-832DB278E288}" srcOrd="0" destOrd="0" presId="urn:microsoft.com/office/officeart/2005/8/layout/vList3"/>
    <dgm:cxn modelId="{07EB9E39-4A04-47F1-8D83-9AAA9239F27F}" srcId="{0AF9D5A4-2937-43C6-AE2A-0A40E234F479}" destId="{AEBB64EC-D06F-4363-81E5-D52457F24D73}" srcOrd="2" destOrd="0" parTransId="{6020DAA9-0997-4707-8DB0-4305E27F129F}" sibTransId="{3DDB093B-9796-49E1-B4C0-DCC5A912ABA8}"/>
    <dgm:cxn modelId="{AC0D6A8D-0554-4F01-8730-D09D4BBFE564}" type="presOf" srcId="{0AF9D5A4-2937-43C6-AE2A-0A40E234F479}" destId="{C3A85A73-BB5F-4AC6-91E9-A05AF7186915}" srcOrd="0" destOrd="0" presId="urn:microsoft.com/office/officeart/2005/8/layout/vList3"/>
    <dgm:cxn modelId="{9007F6A7-DCF3-4658-BAAA-A7DDAE7B6BA8}" srcId="{0AF9D5A4-2937-43C6-AE2A-0A40E234F479}" destId="{5796C022-EF35-49D1-825F-F4EB070AFFAA}" srcOrd="1" destOrd="0" parTransId="{EB4FE459-428C-4EAB-8F03-474AF5392862}" sibTransId="{54BDB94E-3636-4039-9C84-2FFD53B51042}"/>
    <dgm:cxn modelId="{9C3C82B0-3F8A-4547-98AE-D275114777F3}" type="presOf" srcId="{AEBB64EC-D06F-4363-81E5-D52457F24D73}" destId="{3323E018-E849-4A6B-9B48-6CAE6D2F8C45}" srcOrd="0" destOrd="0" presId="urn:microsoft.com/office/officeart/2005/8/layout/vList3"/>
    <dgm:cxn modelId="{65D7B59A-E0BE-4BE8-9B3E-F41DF0907D8B}" type="presParOf" srcId="{C3A85A73-BB5F-4AC6-91E9-A05AF7186915}" destId="{6432C952-F3F8-4AF2-AA29-FBC8A9ECBA47}" srcOrd="0" destOrd="0" presId="urn:microsoft.com/office/officeart/2005/8/layout/vList3"/>
    <dgm:cxn modelId="{E15DB9FC-CEE7-4244-ACF6-7761582BCDF1}" type="presParOf" srcId="{6432C952-F3F8-4AF2-AA29-FBC8A9ECBA47}" destId="{E56AE6D0-1921-4A26-B8B9-82CCBE4D089F}" srcOrd="0" destOrd="0" presId="urn:microsoft.com/office/officeart/2005/8/layout/vList3"/>
    <dgm:cxn modelId="{246B08F2-295E-46D0-89EB-F7A3233A651E}" type="presParOf" srcId="{6432C952-F3F8-4AF2-AA29-FBC8A9ECBA47}" destId="{98B8AC86-B95B-48E7-8AAB-FE2F4761E3E4}" srcOrd="1" destOrd="0" presId="urn:microsoft.com/office/officeart/2005/8/layout/vList3"/>
    <dgm:cxn modelId="{D1EBD42C-EB41-47A8-843E-CB9D872D70D8}" type="presParOf" srcId="{C3A85A73-BB5F-4AC6-91E9-A05AF7186915}" destId="{C711962A-59C8-4E73-AEE4-BE00D8017A9D}" srcOrd="1" destOrd="0" presId="urn:microsoft.com/office/officeart/2005/8/layout/vList3"/>
    <dgm:cxn modelId="{0C82659B-1F20-43AF-9165-8B5BD1A87A79}" type="presParOf" srcId="{C3A85A73-BB5F-4AC6-91E9-A05AF7186915}" destId="{8651EC54-BF4D-4BBC-9DC0-3D346211B2BA}" srcOrd="2" destOrd="0" presId="urn:microsoft.com/office/officeart/2005/8/layout/vList3"/>
    <dgm:cxn modelId="{032AE1F7-F1E2-4952-ADC9-B1E85F745434}" type="presParOf" srcId="{8651EC54-BF4D-4BBC-9DC0-3D346211B2BA}" destId="{7AECFAE9-7BAE-4274-8EF3-B9109AB5B39F}" srcOrd="0" destOrd="0" presId="urn:microsoft.com/office/officeart/2005/8/layout/vList3"/>
    <dgm:cxn modelId="{0E3EBAE8-2715-4D2E-BE43-2337C37FA840}" type="presParOf" srcId="{8651EC54-BF4D-4BBC-9DC0-3D346211B2BA}" destId="{8D29486B-C72E-410B-AE97-ADF0C4E81572}" srcOrd="1" destOrd="0" presId="urn:microsoft.com/office/officeart/2005/8/layout/vList3"/>
    <dgm:cxn modelId="{BB041382-28CF-40D0-82DA-848C9468A430}" type="presParOf" srcId="{C3A85A73-BB5F-4AC6-91E9-A05AF7186915}" destId="{DA703205-CEDC-4B6E-A693-6F0C70417015}" srcOrd="3" destOrd="0" presId="urn:microsoft.com/office/officeart/2005/8/layout/vList3"/>
    <dgm:cxn modelId="{A3D9067D-5A3E-4618-99CF-A01EA4AF3AAA}" type="presParOf" srcId="{C3A85A73-BB5F-4AC6-91E9-A05AF7186915}" destId="{D58553E7-FCD6-40BF-8FD8-CEEF0D3D4FD3}" srcOrd="4" destOrd="0" presId="urn:microsoft.com/office/officeart/2005/8/layout/vList3"/>
    <dgm:cxn modelId="{39EFE35A-87BF-4DCA-AB6F-A449322D9E91}" type="presParOf" srcId="{D58553E7-FCD6-40BF-8FD8-CEEF0D3D4FD3}" destId="{AE0FDFF4-868B-49DE-89A3-0920D89C6ECA}" srcOrd="0" destOrd="0" presId="urn:microsoft.com/office/officeart/2005/8/layout/vList3"/>
    <dgm:cxn modelId="{34BF6437-AA91-40FE-AB89-F11BDCF4DC99}" type="presParOf" srcId="{D58553E7-FCD6-40BF-8FD8-CEEF0D3D4FD3}" destId="{3323E018-E849-4A6B-9B48-6CAE6D2F8C45}" srcOrd="1" destOrd="0" presId="urn:microsoft.com/office/officeart/2005/8/layout/vList3"/>
    <dgm:cxn modelId="{024E16DC-CDB8-4389-9CBA-252414953BFF}" type="presParOf" srcId="{C3A85A73-BB5F-4AC6-91E9-A05AF7186915}" destId="{20E4F741-3583-4E63-969E-BA4339C78317}" srcOrd="5" destOrd="0" presId="urn:microsoft.com/office/officeart/2005/8/layout/vList3"/>
    <dgm:cxn modelId="{6849C77F-ECE9-441D-971F-6ED788084960}" type="presParOf" srcId="{C3A85A73-BB5F-4AC6-91E9-A05AF7186915}" destId="{151553AD-2D5E-4F76-9002-3DC33F330019}" srcOrd="6" destOrd="0" presId="urn:microsoft.com/office/officeart/2005/8/layout/vList3"/>
    <dgm:cxn modelId="{26DFABD0-DB6B-4997-9FC6-613A4106EE99}" type="presParOf" srcId="{151553AD-2D5E-4F76-9002-3DC33F330019}" destId="{B577532D-EF3B-45B6-A0FF-6091E4769129}" srcOrd="0" destOrd="0" presId="urn:microsoft.com/office/officeart/2005/8/layout/vList3"/>
    <dgm:cxn modelId="{93A8D6DC-A2B0-462B-A13D-EFEB377F6462}" type="presParOf" srcId="{151553AD-2D5E-4F76-9002-3DC33F330019}" destId="{33458B53-5D64-49FD-ABC5-832DB278E288}"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7843CD-E64D-4A6E-97F9-2197DDFCEF3C}" type="doc">
      <dgm:prSet loTypeId="urn:microsoft.com/office/officeart/2005/8/layout/chevron2" loCatId="list" qsTypeId="urn:microsoft.com/office/officeart/2005/8/quickstyle/simple1" qsCatId="simple" csTypeId="urn:microsoft.com/office/officeart/2005/8/colors/accent6_4" csCatId="accent6" phldr="1"/>
      <dgm:spPr/>
      <dgm:t>
        <a:bodyPr/>
        <a:lstStyle/>
        <a:p>
          <a:endParaRPr lang="en-US"/>
        </a:p>
      </dgm:t>
    </dgm:pt>
    <dgm:pt modelId="{70F2FD0F-C718-4E07-9D29-8ECF9CB3340F}">
      <dgm:prSet phldrT="[Text]"/>
      <dgm:spPr/>
      <dgm:t>
        <a:bodyPr/>
        <a:lstStyle/>
        <a:p>
          <a:r>
            <a:rPr lang="en-US"/>
            <a:t>1</a:t>
          </a:r>
        </a:p>
      </dgm:t>
    </dgm:pt>
    <dgm:pt modelId="{9A84B2DA-FA26-4CB3-9A36-01F9A8381ACF}" type="parTrans" cxnId="{E0C28C53-196A-49B1-8415-CD1286268EC0}">
      <dgm:prSet/>
      <dgm:spPr/>
      <dgm:t>
        <a:bodyPr/>
        <a:lstStyle/>
        <a:p>
          <a:endParaRPr lang="en-US"/>
        </a:p>
      </dgm:t>
    </dgm:pt>
    <dgm:pt modelId="{F018E636-05EC-4951-BF24-255A33A85F67}" type="sibTrans" cxnId="{E0C28C53-196A-49B1-8415-CD1286268EC0}">
      <dgm:prSet/>
      <dgm:spPr/>
      <dgm:t>
        <a:bodyPr/>
        <a:lstStyle/>
        <a:p>
          <a:endParaRPr lang="en-US"/>
        </a:p>
      </dgm:t>
    </dgm:pt>
    <dgm:pt modelId="{D4A6EFA3-9B95-43A0-9968-84FF971AB21F}">
      <dgm:prSet phldrT="[Text]" custT="1"/>
      <dgm:spPr/>
      <dgm:t>
        <a:bodyPr/>
        <a:lstStyle/>
        <a:p>
          <a:r>
            <a:rPr lang="en-US" sz="1800"/>
            <a:t>Site must meet the definition of a Brownfield </a:t>
          </a:r>
        </a:p>
      </dgm:t>
    </dgm:pt>
    <dgm:pt modelId="{777C77A4-41C4-4D2A-8146-9F234EE4EAE3}" type="parTrans" cxnId="{1F0CE9D7-60A0-4BA7-A8F6-09F7F0CBE480}">
      <dgm:prSet/>
      <dgm:spPr/>
      <dgm:t>
        <a:bodyPr/>
        <a:lstStyle/>
        <a:p>
          <a:endParaRPr lang="en-US"/>
        </a:p>
      </dgm:t>
    </dgm:pt>
    <dgm:pt modelId="{85B20985-C224-4270-A25C-E394F24192EE}" type="sibTrans" cxnId="{1F0CE9D7-60A0-4BA7-A8F6-09F7F0CBE480}">
      <dgm:prSet/>
      <dgm:spPr/>
      <dgm:t>
        <a:bodyPr/>
        <a:lstStyle/>
        <a:p>
          <a:endParaRPr lang="en-US"/>
        </a:p>
      </dgm:t>
    </dgm:pt>
    <dgm:pt modelId="{36C382E0-67A7-478D-9795-C6DC06C90788}">
      <dgm:prSet phldrT="[Text]"/>
      <dgm:spPr/>
      <dgm:t>
        <a:bodyPr/>
        <a:lstStyle/>
        <a:p>
          <a:r>
            <a:rPr lang="en-US"/>
            <a:t>2</a:t>
          </a:r>
        </a:p>
      </dgm:t>
    </dgm:pt>
    <dgm:pt modelId="{A15E40D2-E286-4ECD-A4DB-E9116587CB72}" type="parTrans" cxnId="{2F66DC06-80A2-424D-8101-CC06BBC03DDE}">
      <dgm:prSet/>
      <dgm:spPr/>
      <dgm:t>
        <a:bodyPr/>
        <a:lstStyle/>
        <a:p>
          <a:endParaRPr lang="en-US"/>
        </a:p>
      </dgm:t>
    </dgm:pt>
    <dgm:pt modelId="{2C119948-45AB-48C1-AB1D-8FB2F75733B5}" type="sibTrans" cxnId="{2F66DC06-80A2-424D-8101-CC06BBC03DDE}">
      <dgm:prSet/>
      <dgm:spPr/>
      <dgm:t>
        <a:bodyPr/>
        <a:lstStyle/>
        <a:p>
          <a:endParaRPr lang="en-US"/>
        </a:p>
      </dgm:t>
    </dgm:pt>
    <dgm:pt modelId="{F8C4E4FC-745D-400E-BDBB-3CEAEA5622E8}">
      <dgm:prSet phldrT="[Text]" custT="1"/>
      <dgm:spPr/>
      <dgm:t>
        <a:bodyPr/>
        <a:lstStyle/>
        <a:p>
          <a:r>
            <a:rPr lang="en-US" sz="1800"/>
            <a:t>Certain categories of sites not eligible (e.g., NPL sites, federally-owned sites)</a:t>
          </a:r>
        </a:p>
      </dgm:t>
    </dgm:pt>
    <dgm:pt modelId="{3DEB8FDC-0368-4095-9F8C-39E725178DFF}" type="parTrans" cxnId="{E996F0EA-CEB1-4110-B138-5FF1DCA421D5}">
      <dgm:prSet/>
      <dgm:spPr/>
      <dgm:t>
        <a:bodyPr/>
        <a:lstStyle/>
        <a:p>
          <a:endParaRPr lang="en-US"/>
        </a:p>
      </dgm:t>
    </dgm:pt>
    <dgm:pt modelId="{6B26DDAA-84FC-4597-9580-E5BD860CF934}" type="sibTrans" cxnId="{E996F0EA-CEB1-4110-B138-5FF1DCA421D5}">
      <dgm:prSet/>
      <dgm:spPr/>
      <dgm:t>
        <a:bodyPr/>
        <a:lstStyle/>
        <a:p>
          <a:endParaRPr lang="en-US"/>
        </a:p>
      </dgm:t>
    </dgm:pt>
    <dgm:pt modelId="{D9E6D68C-3E9E-4497-9BC6-AF50CA2C311E}">
      <dgm:prSet phldrT="[Text]"/>
      <dgm:spPr>
        <a:solidFill>
          <a:schemeClr val="accent6">
            <a:lumMod val="60000"/>
            <a:lumOff val="40000"/>
          </a:schemeClr>
        </a:solidFill>
        <a:ln>
          <a:solidFill>
            <a:schemeClr val="accent6">
              <a:lumMod val="40000"/>
              <a:lumOff val="60000"/>
            </a:schemeClr>
          </a:solidFill>
        </a:ln>
      </dgm:spPr>
      <dgm:t>
        <a:bodyPr/>
        <a:lstStyle/>
        <a:p>
          <a:r>
            <a:rPr lang="en-US"/>
            <a:t>3</a:t>
          </a:r>
        </a:p>
      </dgm:t>
    </dgm:pt>
    <dgm:pt modelId="{245C712D-2422-470D-9E59-AF7CDB5AC855}" type="parTrans" cxnId="{C8A7A9E1-B1C0-45D8-90D0-CF42A6A9FA49}">
      <dgm:prSet/>
      <dgm:spPr/>
      <dgm:t>
        <a:bodyPr/>
        <a:lstStyle/>
        <a:p>
          <a:endParaRPr lang="en-US"/>
        </a:p>
      </dgm:t>
    </dgm:pt>
    <dgm:pt modelId="{B93CBC3C-83CD-428D-A5EB-7FCFE40B81CC}" type="sibTrans" cxnId="{C8A7A9E1-B1C0-45D8-90D0-CF42A6A9FA49}">
      <dgm:prSet/>
      <dgm:spPr/>
      <dgm:t>
        <a:bodyPr/>
        <a:lstStyle/>
        <a:p>
          <a:endParaRPr lang="en-US"/>
        </a:p>
      </dgm:t>
    </dgm:pt>
    <dgm:pt modelId="{81ACB4E5-C417-4365-BAAB-BEBD57751080}">
      <dgm:prSet phldrT="[Text]" custT="1"/>
      <dgm:spPr>
        <a:ln>
          <a:solidFill>
            <a:schemeClr val="accent6">
              <a:lumMod val="40000"/>
              <a:lumOff val="60000"/>
            </a:schemeClr>
          </a:solidFill>
        </a:ln>
      </dgm:spPr>
      <dgm:t>
        <a:bodyPr/>
        <a:lstStyle/>
        <a:p>
          <a:r>
            <a:rPr lang="en-US" sz="1800"/>
            <a:t>Hazardous Substance sites – CERCLA liability defense</a:t>
          </a:r>
        </a:p>
      </dgm:t>
    </dgm:pt>
    <dgm:pt modelId="{30E23CA7-3989-4EF0-BA26-5B306F5F07D5}" type="parTrans" cxnId="{DF8D4F31-CFD7-4531-BBE6-F7D340066A64}">
      <dgm:prSet/>
      <dgm:spPr/>
      <dgm:t>
        <a:bodyPr/>
        <a:lstStyle/>
        <a:p>
          <a:endParaRPr lang="en-US"/>
        </a:p>
      </dgm:t>
    </dgm:pt>
    <dgm:pt modelId="{33939BEA-B360-477A-978B-8D21F0BCE41F}" type="sibTrans" cxnId="{DF8D4F31-CFD7-4531-BBE6-F7D340066A64}">
      <dgm:prSet/>
      <dgm:spPr/>
      <dgm:t>
        <a:bodyPr/>
        <a:lstStyle/>
        <a:p>
          <a:endParaRPr lang="en-US"/>
        </a:p>
      </dgm:t>
    </dgm:pt>
    <dgm:pt modelId="{33FC7AD0-8087-4B83-8377-E8852F77ABAF}">
      <dgm:prSet phldrT="[Text]"/>
      <dgm:spPr>
        <a:solidFill>
          <a:schemeClr val="accent6">
            <a:lumMod val="40000"/>
            <a:lumOff val="60000"/>
          </a:schemeClr>
        </a:solidFill>
      </dgm:spPr>
      <dgm:t>
        <a:bodyPr/>
        <a:lstStyle/>
        <a:p>
          <a:r>
            <a:rPr lang="en-US"/>
            <a:t>4</a:t>
          </a:r>
        </a:p>
      </dgm:t>
    </dgm:pt>
    <dgm:pt modelId="{FF0D4E43-1163-47EA-B7B6-7CFC8FA5585B}" type="parTrans" cxnId="{D34F9C67-C1B0-4A27-94CE-81090ADD48E4}">
      <dgm:prSet/>
      <dgm:spPr/>
      <dgm:t>
        <a:bodyPr/>
        <a:lstStyle/>
        <a:p>
          <a:endParaRPr lang="en-US"/>
        </a:p>
      </dgm:t>
    </dgm:pt>
    <dgm:pt modelId="{1EA7A2C9-B253-4750-9C95-F7D111BD154B}" type="sibTrans" cxnId="{D34F9C67-C1B0-4A27-94CE-81090ADD48E4}">
      <dgm:prSet/>
      <dgm:spPr/>
      <dgm:t>
        <a:bodyPr/>
        <a:lstStyle/>
        <a:p>
          <a:endParaRPr lang="en-US"/>
        </a:p>
      </dgm:t>
    </dgm:pt>
    <dgm:pt modelId="{FF2A4479-FEAA-4F43-B8BB-3675E6A38D86}">
      <dgm:prSet phldrT="[Text]" custT="1"/>
      <dgm:spPr>
        <a:ln>
          <a:solidFill>
            <a:schemeClr val="accent6">
              <a:lumMod val="60000"/>
              <a:lumOff val="40000"/>
            </a:schemeClr>
          </a:solidFill>
        </a:ln>
      </dgm:spPr>
      <dgm:t>
        <a:bodyPr/>
        <a:lstStyle/>
        <a:p>
          <a:r>
            <a:rPr lang="en-US" sz="1800"/>
            <a:t>EPA Region 10 Eligibility Worksheet / State Petroleum Eligibility Determination</a:t>
          </a:r>
        </a:p>
      </dgm:t>
    </dgm:pt>
    <dgm:pt modelId="{3EA7D8F9-8FB5-4EB3-BB3F-983A57658EED}" type="parTrans" cxnId="{17EDB0EE-8E84-495D-9E36-E636482CD252}">
      <dgm:prSet/>
      <dgm:spPr/>
      <dgm:t>
        <a:bodyPr/>
        <a:lstStyle/>
        <a:p>
          <a:endParaRPr lang="en-US"/>
        </a:p>
      </dgm:t>
    </dgm:pt>
    <dgm:pt modelId="{5D7083D5-2CB9-4B09-BEB5-F25DC5986FC5}" type="sibTrans" cxnId="{17EDB0EE-8E84-495D-9E36-E636482CD252}">
      <dgm:prSet/>
      <dgm:spPr/>
      <dgm:t>
        <a:bodyPr/>
        <a:lstStyle/>
        <a:p>
          <a:endParaRPr lang="en-US"/>
        </a:p>
      </dgm:t>
    </dgm:pt>
    <dgm:pt modelId="{0C764163-F9EF-461C-97F9-E400CD18346B}">
      <dgm:prSet custT="1"/>
      <dgm:spPr>
        <a:ln>
          <a:solidFill>
            <a:schemeClr val="accent6">
              <a:lumMod val="40000"/>
              <a:lumOff val="60000"/>
            </a:schemeClr>
          </a:solidFill>
        </a:ln>
      </dgm:spPr>
      <dgm:t>
        <a:bodyPr/>
        <a:lstStyle/>
        <a:p>
          <a:r>
            <a:rPr lang="en-US" sz="1800"/>
            <a:t>Petroleum sites – no “viable responsible party”</a:t>
          </a:r>
        </a:p>
      </dgm:t>
    </dgm:pt>
    <dgm:pt modelId="{DCF99C0D-885C-49D8-ABA5-219038BD977C}" type="parTrans" cxnId="{FDF7C95D-2CD1-470E-867F-27BA1B6F096F}">
      <dgm:prSet/>
      <dgm:spPr/>
      <dgm:t>
        <a:bodyPr/>
        <a:lstStyle/>
        <a:p>
          <a:endParaRPr lang="en-US"/>
        </a:p>
      </dgm:t>
    </dgm:pt>
    <dgm:pt modelId="{A091D5BE-F3A7-4C52-A074-3BF5909EC709}" type="sibTrans" cxnId="{FDF7C95D-2CD1-470E-867F-27BA1B6F096F}">
      <dgm:prSet/>
      <dgm:spPr/>
      <dgm:t>
        <a:bodyPr/>
        <a:lstStyle/>
        <a:p>
          <a:endParaRPr lang="en-US"/>
        </a:p>
      </dgm:t>
    </dgm:pt>
    <dgm:pt modelId="{B7B4C51F-05C0-49B2-84F8-50D3CE7552D1}">
      <dgm:prSet phldrT="[Text]" custT="1"/>
      <dgm:spPr/>
      <dgm:t>
        <a:bodyPr/>
        <a:lstStyle/>
        <a:p>
          <a:pPr>
            <a:buFont typeface="Wingdings" panose="05000000000000000000" pitchFamily="2" charset="2"/>
            <a:buChar char="Ø"/>
          </a:pPr>
          <a:r>
            <a:rPr lang="en-US" sz="1800"/>
            <a:t>Reuse vision/plan needed</a:t>
          </a:r>
        </a:p>
      </dgm:t>
    </dgm:pt>
    <dgm:pt modelId="{3EB91F3C-3991-4C0C-B21D-0DA5AEB25EBD}" type="parTrans" cxnId="{2D2A975C-C6AD-4274-A2DF-B08AED703B2C}">
      <dgm:prSet/>
      <dgm:spPr/>
      <dgm:t>
        <a:bodyPr/>
        <a:lstStyle/>
        <a:p>
          <a:endParaRPr lang="en-US"/>
        </a:p>
      </dgm:t>
    </dgm:pt>
    <dgm:pt modelId="{290F8D8B-0C9F-4382-9B6A-5E1382BF9977}" type="sibTrans" cxnId="{2D2A975C-C6AD-4274-A2DF-B08AED703B2C}">
      <dgm:prSet/>
      <dgm:spPr/>
      <dgm:t>
        <a:bodyPr/>
        <a:lstStyle/>
        <a:p>
          <a:endParaRPr lang="en-US"/>
        </a:p>
      </dgm:t>
    </dgm:pt>
    <dgm:pt modelId="{7B87F29E-92F6-4DCA-B7B0-1966FDE65633}" type="pres">
      <dgm:prSet presAssocID="{C87843CD-E64D-4A6E-97F9-2197DDFCEF3C}" presName="linearFlow" presStyleCnt="0">
        <dgm:presLayoutVars>
          <dgm:dir/>
          <dgm:animLvl val="lvl"/>
          <dgm:resizeHandles val="exact"/>
        </dgm:presLayoutVars>
      </dgm:prSet>
      <dgm:spPr/>
    </dgm:pt>
    <dgm:pt modelId="{FCB1FFA1-83CB-4C41-85D3-99286CCD68A6}" type="pres">
      <dgm:prSet presAssocID="{70F2FD0F-C718-4E07-9D29-8ECF9CB3340F}" presName="composite" presStyleCnt="0"/>
      <dgm:spPr/>
    </dgm:pt>
    <dgm:pt modelId="{949EB904-84EF-44CA-B0A2-F1950A5352CC}" type="pres">
      <dgm:prSet presAssocID="{70F2FD0F-C718-4E07-9D29-8ECF9CB3340F}" presName="parentText" presStyleLbl="alignNode1" presStyleIdx="0" presStyleCnt="4">
        <dgm:presLayoutVars>
          <dgm:chMax val="1"/>
          <dgm:bulletEnabled val="1"/>
        </dgm:presLayoutVars>
      </dgm:prSet>
      <dgm:spPr/>
    </dgm:pt>
    <dgm:pt modelId="{D3021DDD-EFE6-4E54-A974-FE186561FCF0}" type="pres">
      <dgm:prSet presAssocID="{70F2FD0F-C718-4E07-9D29-8ECF9CB3340F}" presName="descendantText" presStyleLbl="alignAcc1" presStyleIdx="0" presStyleCnt="4">
        <dgm:presLayoutVars>
          <dgm:bulletEnabled val="1"/>
        </dgm:presLayoutVars>
      </dgm:prSet>
      <dgm:spPr/>
    </dgm:pt>
    <dgm:pt modelId="{AF484A97-6D7F-467F-A881-8004BAEC4369}" type="pres">
      <dgm:prSet presAssocID="{F018E636-05EC-4951-BF24-255A33A85F67}" presName="sp" presStyleCnt="0"/>
      <dgm:spPr/>
    </dgm:pt>
    <dgm:pt modelId="{C386EA18-2739-4998-A1CB-27CB569B1F67}" type="pres">
      <dgm:prSet presAssocID="{36C382E0-67A7-478D-9795-C6DC06C90788}" presName="composite" presStyleCnt="0"/>
      <dgm:spPr/>
    </dgm:pt>
    <dgm:pt modelId="{85F44C3F-FD94-4E91-A47F-CDB853EB4495}" type="pres">
      <dgm:prSet presAssocID="{36C382E0-67A7-478D-9795-C6DC06C90788}" presName="parentText" presStyleLbl="alignNode1" presStyleIdx="1" presStyleCnt="4">
        <dgm:presLayoutVars>
          <dgm:chMax val="1"/>
          <dgm:bulletEnabled val="1"/>
        </dgm:presLayoutVars>
      </dgm:prSet>
      <dgm:spPr/>
    </dgm:pt>
    <dgm:pt modelId="{51AD23FB-1215-4260-9D87-F1FA57A2F9CF}" type="pres">
      <dgm:prSet presAssocID="{36C382E0-67A7-478D-9795-C6DC06C90788}" presName="descendantText" presStyleLbl="alignAcc1" presStyleIdx="1" presStyleCnt="4">
        <dgm:presLayoutVars>
          <dgm:bulletEnabled val="1"/>
        </dgm:presLayoutVars>
      </dgm:prSet>
      <dgm:spPr/>
    </dgm:pt>
    <dgm:pt modelId="{2075AB79-D658-4B1D-B2AF-391BF96A864A}" type="pres">
      <dgm:prSet presAssocID="{2C119948-45AB-48C1-AB1D-8FB2F75733B5}" presName="sp" presStyleCnt="0"/>
      <dgm:spPr/>
    </dgm:pt>
    <dgm:pt modelId="{B87E23A6-A382-4B8D-BB00-97439E6581AC}" type="pres">
      <dgm:prSet presAssocID="{D9E6D68C-3E9E-4497-9BC6-AF50CA2C311E}" presName="composite" presStyleCnt="0"/>
      <dgm:spPr/>
    </dgm:pt>
    <dgm:pt modelId="{942B2914-3F8F-488C-826E-180D8C8CE142}" type="pres">
      <dgm:prSet presAssocID="{D9E6D68C-3E9E-4497-9BC6-AF50CA2C311E}" presName="parentText" presStyleLbl="alignNode1" presStyleIdx="2" presStyleCnt="4" custLinFactNeighborY="-10439">
        <dgm:presLayoutVars>
          <dgm:chMax val="1"/>
          <dgm:bulletEnabled val="1"/>
        </dgm:presLayoutVars>
      </dgm:prSet>
      <dgm:spPr/>
    </dgm:pt>
    <dgm:pt modelId="{C3A439A8-6B93-4CCC-AF7E-C3A6FCF15D8D}" type="pres">
      <dgm:prSet presAssocID="{D9E6D68C-3E9E-4497-9BC6-AF50CA2C311E}" presName="descendantText" presStyleLbl="alignAcc1" presStyleIdx="2" presStyleCnt="4" custScaleY="139385" custLinFactY="36909" custLinFactNeighborY="100000">
        <dgm:presLayoutVars>
          <dgm:bulletEnabled val="1"/>
        </dgm:presLayoutVars>
      </dgm:prSet>
      <dgm:spPr/>
    </dgm:pt>
    <dgm:pt modelId="{AFE3D96F-22B2-43EF-BD17-B4297D7AF3CB}" type="pres">
      <dgm:prSet presAssocID="{B93CBC3C-83CD-428D-A5EB-7FCFE40B81CC}" presName="sp" presStyleCnt="0"/>
      <dgm:spPr/>
    </dgm:pt>
    <dgm:pt modelId="{8C0000CF-3AA7-4025-AE0E-7206865FC7C0}" type="pres">
      <dgm:prSet presAssocID="{33FC7AD0-8087-4B83-8377-E8852F77ABAF}" presName="composite" presStyleCnt="0"/>
      <dgm:spPr/>
    </dgm:pt>
    <dgm:pt modelId="{560DDC1B-1BD1-49B8-93FA-D45136ACE1BE}" type="pres">
      <dgm:prSet presAssocID="{33FC7AD0-8087-4B83-8377-E8852F77ABAF}" presName="parentText" presStyleLbl="alignNode1" presStyleIdx="3" presStyleCnt="4" custLinFactNeighborY="-10439">
        <dgm:presLayoutVars>
          <dgm:chMax val="1"/>
          <dgm:bulletEnabled val="1"/>
        </dgm:presLayoutVars>
      </dgm:prSet>
      <dgm:spPr/>
    </dgm:pt>
    <dgm:pt modelId="{BBF38BB6-83EE-43F9-B102-03C80482F953}" type="pres">
      <dgm:prSet presAssocID="{33FC7AD0-8087-4B83-8377-E8852F77ABAF}" presName="descendantText" presStyleLbl="alignAcc1" presStyleIdx="3" presStyleCnt="4" custLinFactY="-51133" custLinFactNeighborY="-100000">
        <dgm:presLayoutVars>
          <dgm:bulletEnabled val="1"/>
        </dgm:presLayoutVars>
      </dgm:prSet>
      <dgm:spPr/>
    </dgm:pt>
  </dgm:ptLst>
  <dgm:cxnLst>
    <dgm:cxn modelId="{2F66DC06-80A2-424D-8101-CC06BBC03DDE}" srcId="{C87843CD-E64D-4A6E-97F9-2197DDFCEF3C}" destId="{36C382E0-67A7-478D-9795-C6DC06C90788}" srcOrd="1" destOrd="0" parTransId="{A15E40D2-E286-4ECD-A4DB-E9116587CB72}" sibTransId="{2C119948-45AB-48C1-AB1D-8FB2F75733B5}"/>
    <dgm:cxn modelId="{9E39FE06-5B7F-47C7-AD17-786F2387885E}" type="presOf" srcId="{33FC7AD0-8087-4B83-8377-E8852F77ABAF}" destId="{560DDC1B-1BD1-49B8-93FA-D45136ACE1BE}" srcOrd="0" destOrd="0" presId="urn:microsoft.com/office/officeart/2005/8/layout/chevron2"/>
    <dgm:cxn modelId="{5DA58319-3960-4F32-8C2F-5786B1257C4A}" type="presOf" srcId="{81ACB4E5-C417-4365-BAAB-BEBD57751080}" destId="{C3A439A8-6B93-4CCC-AF7E-C3A6FCF15D8D}" srcOrd="0" destOrd="0" presId="urn:microsoft.com/office/officeart/2005/8/layout/chevron2"/>
    <dgm:cxn modelId="{0C3F431B-9B5F-4B46-9BF1-AE4561E7659A}" type="presOf" srcId="{36C382E0-67A7-478D-9795-C6DC06C90788}" destId="{85F44C3F-FD94-4E91-A47F-CDB853EB4495}" srcOrd="0" destOrd="0" presId="urn:microsoft.com/office/officeart/2005/8/layout/chevron2"/>
    <dgm:cxn modelId="{DF8D4F31-CFD7-4531-BBE6-F7D340066A64}" srcId="{D9E6D68C-3E9E-4497-9BC6-AF50CA2C311E}" destId="{81ACB4E5-C417-4365-BAAB-BEBD57751080}" srcOrd="0" destOrd="0" parTransId="{30E23CA7-3989-4EF0-BA26-5B306F5F07D5}" sibTransId="{33939BEA-B360-477A-978B-8D21F0BCE41F}"/>
    <dgm:cxn modelId="{2D2A975C-C6AD-4274-A2DF-B08AED703B2C}" srcId="{D4A6EFA3-9B95-43A0-9968-84FF971AB21F}" destId="{B7B4C51F-05C0-49B2-84F8-50D3CE7552D1}" srcOrd="0" destOrd="0" parTransId="{3EB91F3C-3991-4C0C-B21D-0DA5AEB25EBD}" sibTransId="{290F8D8B-0C9F-4382-9B6A-5E1382BF9977}"/>
    <dgm:cxn modelId="{FDF7C95D-2CD1-470E-867F-27BA1B6F096F}" srcId="{D9E6D68C-3E9E-4497-9BC6-AF50CA2C311E}" destId="{0C764163-F9EF-461C-97F9-E400CD18346B}" srcOrd="1" destOrd="0" parTransId="{DCF99C0D-885C-49D8-ABA5-219038BD977C}" sibTransId="{A091D5BE-F3A7-4C52-A074-3BF5909EC709}"/>
    <dgm:cxn modelId="{7ABF0867-087D-4208-8844-F715303B38FC}" type="presOf" srcId="{D9E6D68C-3E9E-4497-9BC6-AF50CA2C311E}" destId="{942B2914-3F8F-488C-826E-180D8C8CE142}" srcOrd="0" destOrd="0" presId="urn:microsoft.com/office/officeart/2005/8/layout/chevron2"/>
    <dgm:cxn modelId="{D34F9C67-C1B0-4A27-94CE-81090ADD48E4}" srcId="{C87843CD-E64D-4A6E-97F9-2197DDFCEF3C}" destId="{33FC7AD0-8087-4B83-8377-E8852F77ABAF}" srcOrd="3" destOrd="0" parTransId="{FF0D4E43-1163-47EA-B7B6-7CFC8FA5585B}" sibTransId="{1EA7A2C9-B253-4750-9C95-F7D111BD154B}"/>
    <dgm:cxn modelId="{E0C28C53-196A-49B1-8415-CD1286268EC0}" srcId="{C87843CD-E64D-4A6E-97F9-2197DDFCEF3C}" destId="{70F2FD0F-C718-4E07-9D29-8ECF9CB3340F}" srcOrd="0" destOrd="0" parTransId="{9A84B2DA-FA26-4CB3-9A36-01F9A8381ACF}" sibTransId="{F018E636-05EC-4951-BF24-255A33A85F67}"/>
    <dgm:cxn modelId="{DA612586-47E9-4047-B264-2944B96A4123}" type="presOf" srcId="{C87843CD-E64D-4A6E-97F9-2197DDFCEF3C}" destId="{7B87F29E-92F6-4DCA-B7B0-1966FDE65633}" srcOrd="0" destOrd="0" presId="urn:microsoft.com/office/officeart/2005/8/layout/chevron2"/>
    <dgm:cxn modelId="{1077AC87-CC81-4427-88BE-E1E934346B60}" type="presOf" srcId="{F8C4E4FC-745D-400E-BDBB-3CEAEA5622E8}" destId="{51AD23FB-1215-4260-9D87-F1FA57A2F9CF}" srcOrd="0" destOrd="0" presId="urn:microsoft.com/office/officeart/2005/8/layout/chevron2"/>
    <dgm:cxn modelId="{EEFB15AB-99A2-4311-A443-702593EB9018}" type="presOf" srcId="{0C764163-F9EF-461C-97F9-E400CD18346B}" destId="{C3A439A8-6B93-4CCC-AF7E-C3A6FCF15D8D}" srcOrd="0" destOrd="1" presId="urn:microsoft.com/office/officeart/2005/8/layout/chevron2"/>
    <dgm:cxn modelId="{345C40B0-B1C9-4275-8B26-5F9BD2EB9E3D}" type="presOf" srcId="{70F2FD0F-C718-4E07-9D29-8ECF9CB3340F}" destId="{949EB904-84EF-44CA-B0A2-F1950A5352CC}" srcOrd="0" destOrd="0" presId="urn:microsoft.com/office/officeart/2005/8/layout/chevron2"/>
    <dgm:cxn modelId="{7B1676C5-2077-44D3-9832-2531BC497D73}" type="presOf" srcId="{B7B4C51F-05C0-49B2-84F8-50D3CE7552D1}" destId="{D3021DDD-EFE6-4E54-A974-FE186561FCF0}" srcOrd="0" destOrd="1" presId="urn:microsoft.com/office/officeart/2005/8/layout/chevron2"/>
    <dgm:cxn modelId="{1F0CE9D7-60A0-4BA7-A8F6-09F7F0CBE480}" srcId="{70F2FD0F-C718-4E07-9D29-8ECF9CB3340F}" destId="{D4A6EFA3-9B95-43A0-9968-84FF971AB21F}" srcOrd="0" destOrd="0" parTransId="{777C77A4-41C4-4D2A-8146-9F234EE4EAE3}" sibTransId="{85B20985-C224-4270-A25C-E394F24192EE}"/>
    <dgm:cxn modelId="{DB5273E0-3717-4BA9-98A5-66E36A8EBE45}" type="presOf" srcId="{FF2A4479-FEAA-4F43-B8BB-3675E6A38D86}" destId="{BBF38BB6-83EE-43F9-B102-03C80482F953}" srcOrd="0" destOrd="0" presId="urn:microsoft.com/office/officeart/2005/8/layout/chevron2"/>
    <dgm:cxn modelId="{C8A7A9E1-B1C0-45D8-90D0-CF42A6A9FA49}" srcId="{C87843CD-E64D-4A6E-97F9-2197DDFCEF3C}" destId="{D9E6D68C-3E9E-4497-9BC6-AF50CA2C311E}" srcOrd="2" destOrd="0" parTransId="{245C712D-2422-470D-9E59-AF7CDB5AC855}" sibTransId="{B93CBC3C-83CD-428D-A5EB-7FCFE40B81CC}"/>
    <dgm:cxn modelId="{EFBAA1E3-A2F5-47A2-8FF0-26677F7D8A72}" type="presOf" srcId="{D4A6EFA3-9B95-43A0-9968-84FF971AB21F}" destId="{D3021DDD-EFE6-4E54-A974-FE186561FCF0}" srcOrd="0" destOrd="0" presId="urn:microsoft.com/office/officeart/2005/8/layout/chevron2"/>
    <dgm:cxn modelId="{E996F0EA-CEB1-4110-B138-5FF1DCA421D5}" srcId="{36C382E0-67A7-478D-9795-C6DC06C90788}" destId="{F8C4E4FC-745D-400E-BDBB-3CEAEA5622E8}" srcOrd="0" destOrd="0" parTransId="{3DEB8FDC-0368-4095-9F8C-39E725178DFF}" sibTransId="{6B26DDAA-84FC-4597-9580-E5BD860CF934}"/>
    <dgm:cxn modelId="{17EDB0EE-8E84-495D-9E36-E636482CD252}" srcId="{33FC7AD0-8087-4B83-8377-E8852F77ABAF}" destId="{FF2A4479-FEAA-4F43-B8BB-3675E6A38D86}" srcOrd="0" destOrd="0" parTransId="{3EA7D8F9-8FB5-4EB3-BB3F-983A57658EED}" sibTransId="{5D7083D5-2CB9-4B09-BEB5-F25DC5986FC5}"/>
    <dgm:cxn modelId="{E76EF50D-D27F-4119-AC64-D7BC3CD45BCF}" type="presParOf" srcId="{7B87F29E-92F6-4DCA-B7B0-1966FDE65633}" destId="{FCB1FFA1-83CB-4C41-85D3-99286CCD68A6}" srcOrd="0" destOrd="0" presId="urn:microsoft.com/office/officeart/2005/8/layout/chevron2"/>
    <dgm:cxn modelId="{EBA6245D-E2E5-4B97-B000-644AB27C79CB}" type="presParOf" srcId="{FCB1FFA1-83CB-4C41-85D3-99286CCD68A6}" destId="{949EB904-84EF-44CA-B0A2-F1950A5352CC}" srcOrd="0" destOrd="0" presId="urn:microsoft.com/office/officeart/2005/8/layout/chevron2"/>
    <dgm:cxn modelId="{610F260C-D52B-4B98-839D-12AE06EA995D}" type="presParOf" srcId="{FCB1FFA1-83CB-4C41-85D3-99286CCD68A6}" destId="{D3021DDD-EFE6-4E54-A974-FE186561FCF0}" srcOrd="1" destOrd="0" presId="urn:microsoft.com/office/officeart/2005/8/layout/chevron2"/>
    <dgm:cxn modelId="{C10BBCBE-1E0D-4980-8041-B228227FC519}" type="presParOf" srcId="{7B87F29E-92F6-4DCA-B7B0-1966FDE65633}" destId="{AF484A97-6D7F-467F-A881-8004BAEC4369}" srcOrd="1" destOrd="0" presId="urn:microsoft.com/office/officeart/2005/8/layout/chevron2"/>
    <dgm:cxn modelId="{A0F849A3-B812-452E-B798-400A5FB87AF6}" type="presParOf" srcId="{7B87F29E-92F6-4DCA-B7B0-1966FDE65633}" destId="{C386EA18-2739-4998-A1CB-27CB569B1F67}" srcOrd="2" destOrd="0" presId="urn:microsoft.com/office/officeart/2005/8/layout/chevron2"/>
    <dgm:cxn modelId="{94BF29CB-D9D4-49EB-AC22-FB870F3C8029}" type="presParOf" srcId="{C386EA18-2739-4998-A1CB-27CB569B1F67}" destId="{85F44C3F-FD94-4E91-A47F-CDB853EB4495}" srcOrd="0" destOrd="0" presId="urn:microsoft.com/office/officeart/2005/8/layout/chevron2"/>
    <dgm:cxn modelId="{CB220808-A9B7-46E3-AAF5-843417FB372B}" type="presParOf" srcId="{C386EA18-2739-4998-A1CB-27CB569B1F67}" destId="{51AD23FB-1215-4260-9D87-F1FA57A2F9CF}" srcOrd="1" destOrd="0" presId="urn:microsoft.com/office/officeart/2005/8/layout/chevron2"/>
    <dgm:cxn modelId="{6BA22F2F-2649-4C90-A54B-4520A909722F}" type="presParOf" srcId="{7B87F29E-92F6-4DCA-B7B0-1966FDE65633}" destId="{2075AB79-D658-4B1D-B2AF-391BF96A864A}" srcOrd="3" destOrd="0" presId="urn:microsoft.com/office/officeart/2005/8/layout/chevron2"/>
    <dgm:cxn modelId="{F6632B8D-D06B-4ADF-8CF3-88EBAA3F72CA}" type="presParOf" srcId="{7B87F29E-92F6-4DCA-B7B0-1966FDE65633}" destId="{B87E23A6-A382-4B8D-BB00-97439E6581AC}" srcOrd="4" destOrd="0" presId="urn:microsoft.com/office/officeart/2005/8/layout/chevron2"/>
    <dgm:cxn modelId="{713C1102-D149-4C41-8229-696BCF0BF413}" type="presParOf" srcId="{B87E23A6-A382-4B8D-BB00-97439E6581AC}" destId="{942B2914-3F8F-488C-826E-180D8C8CE142}" srcOrd="0" destOrd="0" presId="urn:microsoft.com/office/officeart/2005/8/layout/chevron2"/>
    <dgm:cxn modelId="{FF0ACF47-5381-411F-B769-C38C90B6D6DD}" type="presParOf" srcId="{B87E23A6-A382-4B8D-BB00-97439E6581AC}" destId="{C3A439A8-6B93-4CCC-AF7E-C3A6FCF15D8D}" srcOrd="1" destOrd="0" presId="urn:microsoft.com/office/officeart/2005/8/layout/chevron2"/>
    <dgm:cxn modelId="{BDEC863E-7F3A-4843-8E91-3A2027A16539}" type="presParOf" srcId="{7B87F29E-92F6-4DCA-B7B0-1966FDE65633}" destId="{AFE3D96F-22B2-43EF-BD17-B4297D7AF3CB}" srcOrd="5" destOrd="0" presId="urn:microsoft.com/office/officeart/2005/8/layout/chevron2"/>
    <dgm:cxn modelId="{8DA19230-7389-4632-937A-E2A48CD5BE09}" type="presParOf" srcId="{7B87F29E-92F6-4DCA-B7B0-1966FDE65633}" destId="{8C0000CF-3AA7-4025-AE0E-7206865FC7C0}" srcOrd="6" destOrd="0" presId="urn:microsoft.com/office/officeart/2005/8/layout/chevron2"/>
    <dgm:cxn modelId="{6C827C47-96FE-4D8D-A80D-61E7D5FC76C0}" type="presParOf" srcId="{8C0000CF-3AA7-4025-AE0E-7206865FC7C0}" destId="{560DDC1B-1BD1-49B8-93FA-D45136ACE1BE}" srcOrd="0" destOrd="0" presId="urn:microsoft.com/office/officeart/2005/8/layout/chevron2"/>
    <dgm:cxn modelId="{4503FEB4-5F94-4E59-852C-F7A8D148567E}" type="presParOf" srcId="{8C0000CF-3AA7-4025-AE0E-7206865FC7C0}" destId="{BBF38BB6-83EE-43F9-B102-03C80482F95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7843CD-E64D-4A6E-97F9-2197DDFCEF3C}" type="doc">
      <dgm:prSet loTypeId="urn:microsoft.com/office/officeart/2005/8/layout/chevron2" loCatId="list" qsTypeId="urn:microsoft.com/office/officeart/2005/8/quickstyle/simple1" qsCatId="simple" csTypeId="urn:microsoft.com/office/officeart/2005/8/colors/accent2_4" csCatId="accent2" phldr="1"/>
      <dgm:spPr/>
      <dgm:t>
        <a:bodyPr/>
        <a:lstStyle/>
        <a:p>
          <a:endParaRPr lang="en-US"/>
        </a:p>
      </dgm:t>
    </dgm:pt>
    <dgm:pt modelId="{70F2FD0F-C718-4E07-9D29-8ECF9CB3340F}">
      <dgm:prSet phldrT="[Text]"/>
      <dgm:spPr>
        <a:solidFill>
          <a:srgbClr val="FF0000"/>
        </a:solidFill>
      </dgm:spPr>
      <dgm:t>
        <a:bodyPr/>
        <a:lstStyle/>
        <a:p>
          <a:r>
            <a:rPr lang="en-US"/>
            <a:t>1</a:t>
          </a:r>
        </a:p>
      </dgm:t>
    </dgm:pt>
    <dgm:pt modelId="{9A84B2DA-FA26-4CB3-9A36-01F9A8381ACF}" type="parTrans" cxnId="{E0C28C53-196A-49B1-8415-CD1286268EC0}">
      <dgm:prSet/>
      <dgm:spPr/>
      <dgm:t>
        <a:bodyPr/>
        <a:lstStyle/>
        <a:p>
          <a:endParaRPr lang="en-US"/>
        </a:p>
      </dgm:t>
    </dgm:pt>
    <dgm:pt modelId="{F018E636-05EC-4951-BF24-255A33A85F67}" type="sibTrans" cxnId="{E0C28C53-196A-49B1-8415-CD1286268EC0}">
      <dgm:prSet/>
      <dgm:spPr/>
      <dgm:t>
        <a:bodyPr/>
        <a:lstStyle/>
        <a:p>
          <a:endParaRPr lang="en-US"/>
        </a:p>
      </dgm:t>
    </dgm:pt>
    <dgm:pt modelId="{D4A6EFA3-9B95-43A0-9968-84FF971AB21F}">
      <dgm:prSet phldrT="[Text]" custT="1"/>
      <dgm:spPr/>
      <dgm:t>
        <a:bodyPr/>
        <a:lstStyle/>
        <a:p>
          <a:r>
            <a:rPr lang="en-US" sz="2000" i="1" u="none"/>
            <a:t>Eligibility </a:t>
          </a:r>
          <a:r>
            <a:rPr lang="en-US" sz="2000" i="0" u="none"/>
            <a:t>|</a:t>
          </a:r>
          <a:r>
            <a:rPr lang="en-US" sz="2000" i="1" u="none"/>
            <a:t> </a:t>
          </a:r>
          <a:r>
            <a:rPr lang="en-US" sz="1800" i="0"/>
            <a:t>Site/Land conveyed under ANCSA</a:t>
          </a:r>
          <a:endParaRPr lang="en-US" sz="2000" i="0"/>
        </a:p>
      </dgm:t>
    </dgm:pt>
    <dgm:pt modelId="{777C77A4-41C4-4D2A-8146-9F234EE4EAE3}" type="parTrans" cxnId="{1F0CE9D7-60A0-4BA7-A8F6-09F7F0CBE480}">
      <dgm:prSet/>
      <dgm:spPr/>
      <dgm:t>
        <a:bodyPr/>
        <a:lstStyle/>
        <a:p>
          <a:endParaRPr lang="en-US"/>
        </a:p>
      </dgm:t>
    </dgm:pt>
    <dgm:pt modelId="{85B20985-C224-4270-A25C-E394F24192EE}" type="sibTrans" cxnId="{1F0CE9D7-60A0-4BA7-A8F6-09F7F0CBE480}">
      <dgm:prSet/>
      <dgm:spPr/>
      <dgm:t>
        <a:bodyPr/>
        <a:lstStyle/>
        <a:p>
          <a:endParaRPr lang="en-US"/>
        </a:p>
      </dgm:t>
    </dgm:pt>
    <dgm:pt modelId="{36C382E0-67A7-478D-9795-C6DC06C90788}">
      <dgm:prSet phldrT="[Text]"/>
      <dgm:spPr>
        <a:solidFill>
          <a:srgbClr val="FF5353"/>
        </a:solidFill>
      </dgm:spPr>
      <dgm:t>
        <a:bodyPr/>
        <a:lstStyle/>
        <a:p>
          <a:r>
            <a:rPr lang="en-US"/>
            <a:t>3</a:t>
          </a:r>
        </a:p>
      </dgm:t>
    </dgm:pt>
    <dgm:pt modelId="{A15E40D2-E286-4ECD-A4DB-E9116587CB72}" type="parTrans" cxnId="{2F66DC06-80A2-424D-8101-CC06BBC03DDE}">
      <dgm:prSet/>
      <dgm:spPr/>
      <dgm:t>
        <a:bodyPr/>
        <a:lstStyle/>
        <a:p>
          <a:endParaRPr lang="en-US"/>
        </a:p>
      </dgm:t>
    </dgm:pt>
    <dgm:pt modelId="{2C119948-45AB-48C1-AB1D-8FB2F75733B5}" type="sibTrans" cxnId="{2F66DC06-80A2-424D-8101-CC06BBC03DDE}">
      <dgm:prSet/>
      <dgm:spPr/>
      <dgm:t>
        <a:bodyPr/>
        <a:lstStyle/>
        <a:p>
          <a:endParaRPr lang="en-US"/>
        </a:p>
      </dgm:t>
    </dgm:pt>
    <dgm:pt modelId="{F8C4E4FC-745D-400E-BDBB-3CEAEA5622E8}">
      <dgm:prSet phldrT="[Text]" custT="1"/>
      <dgm:spPr/>
      <dgm:t>
        <a:bodyPr/>
        <a:lstStyle/>
        <a:p>
          <a:r>
            <a:rPr lang="en-US" sz="2000" i="1" u="none"/>
            <a:t>Eligibility </a:t>
          </a:r>
          <a:r>
            <a:rPr lang="en-US" sz="2000" i="0" u="none"/>
            <a:t>|</a:t>
          </a:r>
          <a:r>
            <a:rPr lang="en-US" sz="2000" i="1" u="none"/>
            <a:t> </a:t>
          </a:r>
          <a:r>
            <a:rPr lang="en-US" sz="1800" i="0"/>
            <a:t>Tribal entities (including ANCs, consortia, Federal Tribes)</a:t>
          </a:r>
          <a:endParaRPr lang="en-US" sz="2500" i="0"/>
        </a:p>
      </dgm:t>
    </dgm:pt>
    <dgm:pt modelId="{3DEB8FDC-0368-4095-9F8C-39E725178DFF}" type="parTrans" cxnId="{E996F0EA-CEB1-4110-B138-5FF1DCA421D5}">
      <dgm:prSet/>
      <dgm:spPr/>
      <dgm:t>
        <a:bodyPr/>
        <a:lstStyle/>
        <a:p>
          <a:endParaRPr lang="en-US"/>
        </a:p>
      </dgm:t>
    </dgm:pt>
    <dgm:pt modelId="{6B26DDAA-84FC-4597-9580-E5BD860CF934}" type="sibTrans" cxnId="{E996F0EA-CEB1-4110-B138-5FF1DCA421D5}">
      <dgm:prSet/>
      <dgm:spPr/>
      <dgm:t>
        <a:bodyPr/>
        <a:lstStyle/>
        <a:p>
          <a:endParaRPr lang="en-US"/>
        </a:p>
      </dgm:t>
    </dgm:pt>
    <dgm:pt modelId="{D9E6D68C-3E9E-4497-9BC6-AF50CA2C311E}">
      <dgm:prSet phldrT="[Text]"/>
      <dgm:spPr>
        <a:solidFill>
          <a:srgbClr val="FF9393"/>
        </a:solidFill>
      </dgm:spPr>
      <dgm:t>
        <a:bodyPr/>
        <a:lstStyle/>
        <a:p>
          <a:r>
            <a:rPr lang="en-US"/>
            <a:t>4</a:t>
          </a:r>
        </a:p>
      </dgm:t>
    </dgm:pt>
    <dgm:pt modelId="{245C712D-2422-470D-9E59-AF7CDB5AC855}" type="parTrans" cxnId="{C8A7A9E1-B1C0-45D8-90D0-CF42A6A9FA49}">
      <dgm:prSet/>
      <dgm:spPr/>
      <dgm:t>
        <a:bodyPr/>
        <a:lstStyle/>
        <a:p>
          <a:endParaRPr lang="en-US"/>
        </a:p>
      </dgm:t>
    </dgm:pt>
    <dgm:pt modelId="{B93CBC3C-83CD-428D-A5EB-7FCFE40B81CC}" type="sibTrans" cxnId="{C8A7A9E1-B1C0-45D8-90D0-CF42A6A9FA49}">
      <dgm:prSet/>
      <dgm:spPr/>
      <dgm:t>
        <a:bodyPr/>
        <a:lstStyle/>
        <a:p>
          <a:endParaRPr lang="en-US"/>
        </a:p>
      </dgm:t>
    </dgm:pt>
    <dgm:pt modelId="{81ACB4E5-C417-4365-BAAB-BEBD57751080}">
      <dgm:prSet phldrT="[Text]"/>
      <dgm:spPr/>
      <dgm:t>
        <a:bodyPr/>
        <a:lstStyle/>
        <a:p>
          <a:r>
            <a:rPr lang="en-US" sz="2000" i="1" u="none"/>
            <a:t>Eligibility </a:t>
          </a:r>
          <a:r>
            <a:rPr lang="en-US" sz="2000" i="0" u="none"/>
            <a:t>| </a:t>
          </a:r>
          <a:r>
            <a:rPr lang="en-US" sz="2000" i="0"/>
            <a:t>contamination that occurred pre-conveyance</a:t>
          </a:r>
        </a:p>
      </dgm:t>
    </dgm:pt>
    <dgm:pt modelId="{30E23CA7-3989-4EF0-BA26-5B306F5F07D5}" type="parTrans" cxnId="{DF8D4F31-CFD7-4531-BBE6-F7D340066A64}">
      <dgm:prSet/>
      <dgm:spPr/>
      <dgm:t>
        <a:bodyPr/>
        <a:lstStyle/>
        <a:p>
          <a:endParaRPr lang="en-US"/>
        </a:p>
      </dgm:t>
    </dgm:pt>
    <dgm:pt modelId="{33939BEA-B360-477A-978B-8D21F0BCE41F}" type="sibTrans" cxnId="{DF8D4F31-CFD7-4531-BBE6-F7D340066A64}">
      <dgm:prSet/>
      <dgm:spPr/>
      <dgm:t>
        <a:bodyPr/>
        <a:lstStyle/>
        <a:p>
          <a:endParaRPr lang="en-US"/>
        </a:p>
      </dgm:t>
    </dgm:pt>
    <dgm:pt modelId="{76D06F87-FBE2-4436-AA56-1197BF8675DF}">
      <dgm:prSet phldrT="[Text]" custT="1"/>
      <dgm:spPr>
        <a:solidFill>
          <a:schemeClr val="accent4">
            <a:lumMod val="40000"/>
            <a:lumOff val="60000"/>
          </a:schemeClr>
        </a:solidFill>
      </dgm:spPr>
      <dgm:t>
        <a:bodyPr/>
        <a:lstStyle/>
        <a:p>
          <a:r>
            <a:rPr lang="en-US" sz="2000">
              <a:solidFill>
                <a:schemeClr val="tx1"/>
              </a:solidFill>
            </a:rPr>
            <a:t>NOTE</a:t>
          </a:r>
        </a:p>
      </dgm:t>
    </dgm:pt>
    <dgm:pt modelId="{4F48B919-EBE0-4E45-AAC3-D3882B4E89D9}" type="parTrans" cxnId="{EBDB56C4-888D-4DCE-BFFF-FBA1CB39BA03}">
      <dgm:prSet/>
      <dgm:spPr/>
      <dgm:t>
        <a:bodyPr/>
        <a:lstStyle/>
        <a:p>
          <a:endParaRPr lang="en-US"/>
        </a:p>
      </dgm:t>
    </dgm:pt>
    <dgm:pt modelId="{47E9DFF3-FB45-47D5-BF32-78991E1473F3}" type="sibTrans" cxnId="{EBDB56C4-888D-4DCE-BFFF-FBA1CB39BA03}">
      <dgm:prSet/>
      <dgm:spPr/>
      <dgm:t>
        <a:bodyPr/>
        <a:lstStyle/>
        <a:p>
          <a:endParaRPr lang="en-US"/>
        </a:p>
      </dgm:t>
    </dgm:pt>
    <dgm:pt modelId="{B52AE664-CD3F-4408-8A89-DBA6477514E4}">
      <dgm:prSet phldrT="[Text]" custT="1"/>
      <dgm:spPr/>
      <dgm:t>
        <a:bodyPr/>
        <a:lstStyle/>
        <a:p>
          <a:r>
            <a:rPr lang="en-US" sz="1600"/>
            <a:t>Does not require a reuse plan…</a:t>
          </a:r>
          <a:br>
            <a:rPr lang="en-US" sz="1600"/>
          </a:br>
          <a:r>
            <a:rPr lang="en-US" sz="1400" i="1"/>
            <a:t>…however, is an excellent idea for multiple funding</a:t>
          </a:r>
          <a:endParaRPr lang="en-US" sz="1600"/>
        </a:p>
      </dgm:t>
    </dgm:pt>
    <dgm:pt modelId="{C7C70649-3704-4185-B81F-32B1D96F221F}" type="parTrans" cxnId="{71984BC5-F4E6-488E-8721-421263D4350F}">
      <dgm:prSet/>
      <dgm:spPr/>
      <dgm:t>
        <a:bodyPr/>
        <a:lstStyle/>
        <a:p>
          <a:endParaRPr lang="en-US"/>
        </a:p>
      </dgm:t>
    </dgm:pt>
    <dgm:pt modelId="{20836147-9E99-4DB0-B0DA-0F42DB7A277C}" type="sibTrans" cxnId="{71984BC5-F4E6-488E-8721-421263D4350F}">
      <dgm:prSet/>
      <dgm:spPr/>
      <dgm:t>
        <a:bodyPr/>
        <a:lstStyle/>
        <a:p>
          <a:endParaRPr lang="en-US"/>
        </a:p>
      </dgm:t>
    </dgm:pt>
    <dgm:pt modelId="{58E3922E-808C-4672-86F8-DD7657ADC199}">
      <dgm:prSet phldrT="[Text]"/>
      <dgm:spPr>
        <a:solidFill>
          <a:srgbClr val="FF0000"/>
        </a:solidFill>
      </dgm:spPr>
      <dgm:t>
        <a:bodyPr/>
        <a:lstStyle/>
        <a:p>
          <a:r>
            <a:rPr lang="en-US"/>
            <a:t>2</a:t>
          </a:r>
        </a:p>
      </dgm:t>
    </dgm:pt>
    <dgm:pt modelId="{641DE65E-F129-47ED-A1CA-B480F28E0982}" type="parTrans" cxnId="{1FF624AD-7739-4393-8920-72B03101D5A3}">
      <dgm:prSet/>
      <dgm:spPr/>
      <dgm:t>
        <a:bodyPr/>
        <a:lstStyle/>
        <a:p>
          <a:endParaRPr lang="en-US"/>
        </a:p>
      </dgm:t>
    </dgm:pt>
    <dgm:pt modelId="{0756FA30-9222-48D7-A4BD-A5E944383E10}" type="sibTrans" cxnId="{1FF624AD-7739-4393-8920-72B03101D5A3}">
      <dgm:prSet/>
      <dgm:spPr/>
      <dgm:t>
        <a:bodyPr/>
        <a:lstStyle/>
        <a:p>
          <a:endParaRPr lang="en-US"/>
        </a:p>
      </dgm:t>
    </dgm:pt>
    <dgm:pt modelId="{686EB6C3-BC18-456C-8C15-303891EA7AFA}">
      <dgm:prSet custT="1"/>
      <dgm:spPr/>
      <dgm:t>
        <a:bodyPr/>
        <a:lstStyle/>
        <a:p>
          <a:r>
            <a:rPr lang="en-US" sz="1800"/>
            <a:t>Site is verified and on the EPA COP Inventory </a:t>
          </a:r>
          <a:endParaRPr lang="en-US" sz="1800" i="1"/>
        </a:p>
      </dgm:t>
    </dgm:pt>
    <dgm:pt modelId="{5A7B8BDA-F6DF-4C33-8DFE-3AFB4381ACA9}" type="parTrans" cxnId="{D05BFD00-5FBF-44F4-A05F-6BB3D87C0688}">
      <dgm:prSet/>
      <dgm:spPr/>
      <dgm:t>
        <a:bodyPr/>
        <a:lstStyle/>
        <a:p>
          <a:endParaRPr lang="en-US"/>
        </a:p>
      </dgm:t>
    </dgm:pt>
    <dgm:pt modelId="{EE7F201E-5000-43C8-B841-E5A1C3387B82}" type="sibTrans" cxnId="{D05BFD00-5FBF-44F4-A05F-6BB3D87C0688}">
      <dgm:prSet/>
      <dgm:spPr/>
      <dgm:t>
        <a:bodyPr/>
        <a:lstStyle/>
        <a:p>
          <a:endParaRPr lang="en-US"/>
        </a:p>
      </dgm:t>
    </dgm:pt>
    <dgm:pt modelId="{7B87F29E-92F6-4DCA-B7B0-1966FDE65633}" type="pres">
      <dgm:prSet presAssocID="{C87843CD-E64D-4A6E-97F9-2197DDFCEF3C}" presName="linearFlow" presStyleCnt="0">
        <dgm:presLayoutVars>
          <dgm:dir/>
          <dgm:animLvl val="lvl"/>
          <dgm:resizeHandles val="exact"/>
        </dgm:presLayoutVars>
      </dgm:prSet>
      <dgm:spPr/>
    </dgm:pt>
    <dgm:pt modelId="{FCB1FFA1-83CB-4C41-85D3-99286CCD68A6}" type="pres">
      <dgm:prSet presAssocID="{70F2FD0F-C718-4E07-9D29-8ECF9CB3340F}" presName="composite" presStyleCnt="0"/>
      <dgm:spPr/>
    </dgm:pt>
    <dgm:pt modelId="{949EB904-84EF-44CA-B0A2-F1950A5352CC}" type="pres">
      <dgm:prSet presAssocID="{70F2FD0F-C718-4E07-9D29-8ECF9CB3340F}" presName="parentText" presStyleLbl="alignNode1" presStyleIdx="0" presStyleCnt="5">
        <dgm:presLayoutVars>
          <dgm:chMax val="1"/>
          <dgm:bulletEnabled val="1"/>
        </dgm:presLayoutVars>
      </dgm:prSet>
      <dgm:spPr/>
    </dgm:pt>
    <dgm:pt modelId="{D3021DDD-EFE6-4E54-A974-FE186561FCF0}" type="pres">
      <dgm:prSet presAssocID="{70F2FD0F-C718-4E07-9D29-8ECF9CB3340F}" presName="descendantText" presStyleLbl="alignAcc1" presStyleIdx="0" presStyleCnt="5" custLinFactNeighborX="0">
        <dgm:presLayoutVars>
          <dgm:bulletEnabled val="1"/>
        </dgm:presLayoutVars>
      </dgm:prSet>
      <dgm:spPr/>
    </dgm:pt>
    <dgm:pt modelId="{AF484A97-6D7F-467F-A881-8004BAEC4369}" type="pres">
      <dgm:prSet presAssocID="{F018E636-05EC-4951-BF24-255A33A85F67}" presName="sp" presStyleCnt="0"/>
      <dgm:spPr/>
    </dgm:pt>
    <dgm:pt modelId="{8BF46E65-D140-4F51-BB30-60235A8ABFA8}" type="pres">
      <dgm:prSet presAssocID="{58E3922E-808C-4672-86F8-DD7657ADC199}" presName="composite" presStyleCnt="0"/>
      <dgm:spPr/>
    </dgm:pt>
    <dgm:pt modelId="{A8031F36-64AB-43C2-88EB-35DB7000C166}" type="pres">
      <dgm:prSet presAssocID="{58E3922E-808C-4672-86F8-DD7657ADC199}" presName="parentText" presStyleLbl="alignNode1" presStyleIdx="1" presStyleCnt="5" custLinFactNeighborY="0">
        <dgm:presLayoutVars>
          <dgm:chMax val="1"/>
          <dgm:bulletEnabled val="1"/>
        </dgm:presLayoutVars>
      </dgm:prSet>
      <dgm:spPr/>
    </dgm:pt>
    <dgm:pt modelId="{02FC1971-B54F-46CE-B28A-D5453EEE5551}" type="pres">
      <dgm:prSet presAssocID="{58E3922E-808C-4672-86F8-DD7657ADC199}" presName="descendantText" presStyleLbl="alignAcc1" presStyleIdx="1" presStyleCnt="5">
        <dgm:presLayoutVars>
          <dgm:bulletEnabled val="1"/>
        </dgm:presLayoutVars>
      </dgm:prSet>
      <dgm:spPr/>
    </dgm:pt>
    <dgm:pt modelId="{4C527C19-4F07-4343-98FD-4D438B5530F6}" type="pres">
      <dgm:prSet presAssocID="{0756FA30-9222-48D7-A4BD-A5E944383E10}" presName="sp" presStyleCnt="0"/>
      <dgm:spPr/>
    </dgm:pt>
    <dgm:pt modelId="{C386EA18-2739-4998-A1CB-27CB569B1F67}" type="pres">
      <dgm:prSet presAssocID="{36C382E0-67A7-478D-9795-C6DC06C90788}" presName="composite" presStyleCnt="0"/>
      <dgm:spPr/>
    </dgm:pt>
    <dgm:pt modelId="{85F44C3F-FD94-4E91-A47F-CDB853EB4495}" type="pres">
      <dgm:prSet presAssocID="{36C382E0-67A7-478D-9795-C6DC06C90788}" presName="parentText" presStyleLbl="alignNode1" presStyleIdx="2" presStyleCnt="5">
        <dgm:presLayoutVars>
          <dgm:chMax val="1"/>
          <dgm:bulletEnabled val="1"/>
        </dgm:presLayoutVars>
      </dgm:prSet>
      <dgm:spPr/>
    </dgm:pt>
    <dgm:pt modelId="{51AD23FB-1215-4260-9D87-F1FA57A2F9CF}" type="pres">
      <dgm:prSet presAssocID="{36C382E0-67A7-478D-9795-C6DC06C90788}" presName="descendantText" presStyleLbl="alignAcc1" presStyleIdx="2" presStyleCnt="5" custScaleY="100728">
        <dgm:presLayoutVars>
          <dgm:bulletEnabled val="1"/>
        </dgm:presLayoutVars>
      </dgm:prSet>
      <dgm:spPr/>
    </dgm:pt>
    <dgm:pt modelId="{2075AB79-D658-4B1D-B2AF-391BF96A864A}" type="pres">
      <dgm:prSet presAssocID="{2C119948-45AB-48C1-AB1D-8FB2F75733B5}" presName="sp" presStyleCnt="0"/>
      <dgm:spPr/>
    </dgm:pt>
    <dgm:pt modelId="{B87E23A6-A382-4B8D-BB00-97439E6581AC}" type="pres">
      <dgm:prSet presAssocID="{D9E6D68C-3E9E-4497-9BC6-AF50CA2C311E}" presName="composite" presStyleCnt="0"/>
      <dgm:spPr/>
    </dgm:pt>
    <dgm:pt modelId="{942B2914-3F8F-488C-826E-180D8C8CE142}" type="pres">
      <dgm:prSet presAssocID="{D9E6D68C-3E9E-4497-9BC6-AF50CA2C311E}" presName="parentText" presStyleLbl="alignNode1" presStyleIdx="3" presStyleCnt="5">
        <dgm:presLayoutVars>
          <dgm:chMax val="1"/>
          <dgm:bulletEnabled val="1"/>
        </dgm:presLayoutVars>
      </dgm:prSet>
      <dgm:spPr/>
    </dgm:pt>
    <dgm:pt modelId="{C3A439A8-6B93-4CCC-AF7E-C3A6FCF15D8D}" type="pres">
      <dgm:prSet presAssocID="{D9E6D68C-3E9E-4497-9BC6-AF50CA2C311E}" presName="descendantText" presStyleLbl="alignAcc1" presStyleIdx="3" presStyleCnt="5" custScaleY="86924">
        <dgm:presLayoutVars>
          <dgm:bulletEnabled val="1"/>
        </dgm:presLayoutVars>
      </dgm:prSet>
      <dgm:spPr/>
    </dgm:pt>
    <dgm:pt modelId="{5679C9BA-4D94-42A1-8BAE-FE2E27D9C797}" type="pres">
      <dgm:prSet presAssocID="{B93CBC3C-83CD-428D-A5EB-7FCFE40B81CC}" presName="sp" presStyleCnt="0"/>
      <dgm:spPr/>
    </dgm:pt>
    <dgm:pt modelId="{54D4C8F3-D09B-498D-AE4F-134D31BC39D0}" type="pres">
      <dgm:prSet presAssocID="{76D06F87-FBE2-4436-AA56-1197BF8675DF}" presName="composite" presStyleCnt="0"/>
      <dgm:spPr/>
    </dgm:pt>
    <dgm:pt modelId="{2DB841F7-C1C9-4603-810C-F3948C66B59C}" type="pres">
      <dgm:prSet presAssocID="{76D06F87-FBE2-4436-AA56-1197BF8675DF}" presName="parentText" presStyleLbl="alignNode1" presStyleIdx="4" presStyleCnt="5">
        <dgm:presLayoutVars>
          <dgm:chMax val="1"/>
          <dgm:bulletEnabled val="1"/>
        </dgm:presLayoutVars>
      </dgm:prSet>
      <dgm:spPr/>
    </dgm:pt>
    <dgm:pt modelId="{2C145D3B-67E8-440A-84F1-C6525CF6DCE6}" type="pres">
      <dgm:prSet presAssocID="{76D06F87-FBE2-4436-AA56-1197BF8675DF}" presName="descendantText" presStyleLbl="alignAcc1" presStyleIdx="4" presStyleCnt="5" custScaleY="100000">
        <dgm:presLayoutVars>
          <dgm:bulletEnabled val="1"/>
        </dgm:presLayoutVars>
      </dgm:prSet>
      <dgm:spPr/>
    </dgm:pt>
  </dgm:ptLst>
  <dgm:cxnLst>
    <dgm:cxn modelId="{D05BFD00-5FBF-44F4-A05F-6BB3D87C0688}" srcId="{70F2FD0F-C718-4E07-9D29-8ECF9CB3340F}" destId="{686EB6C3-BC18-456C-8C15-303891EA7AFA}" srcOrd="0" destOrd="0" parTransId="{5A7B8BDA-F6DF-4C33-8DFE-3AFB4381ACA9}" sibTransId="{EE7F201E-5000-43C8-B841-E5A1C3387B82}"/>
    <dgm:cxn modelId="{0F373903-60EC-4ABB-9B33-AA0521987712}" type="presOf" srcId="{D4A6EFA3-9B95-43A0-9968-84FF971AB21F}" destId="{02FC1971-B54F-46CE-B28A-D5453EEE5551}" srcOrd="0" destOrd="0" presId="urn:microsoft.com/office/officeart/2005/8/layout/chevron2"/>
    <dgm:cxn modelId="{2F66DC06-80A2-424D-8101-CC06BBC03DDE}" srcId="{C87843CD-E64D-4A6E-97F9-2197DDFCEF3C}" destId="{36C382E0-67A7-478D-9795-C6DC06C90788}" srcOrd="2" destOrd="0" parTransId="{A15E40D2-E286-4ECD-A4DB-E9116587CB72}" sibTransId="{2C119948-45AB-48C1-AB1D-8FB2F75733B5}"/>
    <dgm:cxn modelId="{5DA58319-3960-4F32-8C2F-5786B1257C4A}" type="presOf" srcId="{81ACB4E5-C417-4365-BAAB-BEBD57751080}" destId="{C3A439A8-6B93-4CCC-AF7E-C3A6FCF15D8D}" srcOrd="0" destOrd="0" presId="urn:microsoft.com/office/officeart/2005/8/layout/chevron2"/>
    <dgm:cxn modelId="{0C3F431B-9B5F-4B46-9BF1-AE4561E7659A}" type="presOf" srcId="{36C382E0-67A7-478D-9795-C6DC06C90788}" destId="{85F44C3F-FD94-4E91-A47F-CDB853EB4495}" srcOrd="0" destOrd="0" presId="urn:microsoft.com/office/officeart/2005/8/layout/chevron2"/>
    <dgm:cxn modelId="{183EED1E-9C13-404D-8AD3-5E153BC9FAE7}" type="presOf" srcId="{686EB6C3-BC18-456C-8C15-303891EA7AFA}" destId="{D3021DDD-EFE6-4E54-A974-FE186561FCF0}" srcOrd="0" destOrd="0" presId="urn:microsoft.com/office/officeart/2005/8/layout/chevron2"/>
    <dgm:cxn modelId="{DF8D4F31-CFD7-4531-BBE6-F7D340066A64}" srcId="{D9E6D68C-3E9E-4497-9BC6-AF50CA2C311E}" destId="{81ACB4E5-C417-4365-BAAB-BEBD57751080}" srcOrd="0" destOrd="0" parTransId="{30E23CA7-3989-4EF0-BA26-5B306F5F07D5}" sibTransId="{33939BEA-B360-477A-978B-8D21F0BCE41F}"/>
    <dgm:cxn modelId="{67336A61-56E0-4FC5-87C1-81807DE13E3C}" type="presOf" srcId="{76D06F87-FBE2-4436-AA56-1197BF8675DF}" destId="{2DB841F7-C1C9-4603-810C-F3948C66B59C}" srcOrd="0" destOrd="0" presId="urn:microsoft.com/office/officeart/2005/8/layout/chevron2"/>
    <dgm:cxn modelId="{AB577F42-2A11-43BB-B4A0-6E821D674B4F}" type="presOf" srcId="{B52AE664-CD3F-4408-8A89-DBA6477514E4}" destId="{2C145D3B-67E8-440A-84F1-C6525CF6DCE6}" srcOrd="0" destOrd="0" presId="urn:microsoft.com/office/officeart/2005/8/layout/chevron2"/>
    <dgm:cxn modelId="{7ABF0867-087D-4208-8844-F715303B38FC}" type="presOf" srcId="{D9E6D68C-3E9E-4497-9BC6-AF50CA2C311E}" destId="{942B2914-3F8F-488C-826E-180D8C8CE142}" srcOrd="0" destOrd="0" presId="urn:microsoft.com/office/officeart/2005/8/layout/chevron2"/>
    <dgm:cxn modelId="{E0C28C53-196A-49B1-8415-CD1286268EC0}" srcId="{C87843CD-E64D-4A6E-97F9-2197DDFCEF3C}" destId="{70F2FD0F-C718-4E07-9D29-8ECF9CB3340F}" srcOrd="0" destOrd="0" parTransId="{9A84B2DA-FA26-4CB3-9A36-01F9A8381ACF}" sibTransId="{F018E636-05EC-4951-BF24-255A33A85F67}"/>
    <dgm:cxn modelId="{DA612586-47E9-4047-B264-2944B96A4123}" type="presOf" srcId="{C87843CD-E64D-4A6E-97F9-2197DDFCEF3C}" destId="{7B87F29E-92F6-4DCA-B7B0-1966FDE65633}" srcOrd="0" destOrd="0" presId="urn:microsoft.com/office/officeart/2005/8/layout/chevron2"/>
    <dgm:cxn modelId="{1077AC87-CC81-4427-88BE-E1E934346B60}" type="presOf" srcId="{F8C4E4FC-745D-400E-BDBB-3CEAEA5622E8}" destId="{51AD23FB-1215-4260-9D87-F1FA57A2F9CF}" srcOrd="0" destOrd="0" presId="urn:microsoft.com/office/officeart/2005/8/layout/chevron2"/>
    <dgm:cxn modelId="{C8DBAAA0-6302-4BD0-9234-6CEE65DC2513}" type="presOf" srcId="{58E3922E-808C-4672-86F8-DD7657ADC199}" destId="{A8031F36-64AB-43C2-88EB-35DB7000C166}" srcOrd="0" destOrd="0" presId="urn:microsoft.com/office/officeart/2005/8/layout/chevron2"/>
    <dgm:cxn modelId="{1FF624AD-7739-4393-8920-72B03101D5A3}" srcId="{C87843CD-E64D-4A6E-97F9-2197DDFCEF3C}" destId="{58E3922E-808C-4672-86F8-DD7657ADC199}" srcOrd="1" destOrd="0" parTransId="{641DE65E-F129-47ED-A1CA-B480F28E0982}" sibTransId="{0756FA30-9222-48D7-A4BD-A5E944383E10}"/>
    <dgm:cxn modelId="{345C40B0-B1C9-4275-8B26-5F9BD2EB9E3D}" type="presOf" srcId="{70F2FD0F-C718-4E07-9D29-8ECF9CB3340F}" destId="{949EB904-84EF-44CA-B0A2-F1950A5352CC}" srcOrd="0" destOrd="0" presId="urn:microsoft.com/office/officeart/2005/8/layout/chevron2"/>
    <dgm:cxn modelId="{EBDB56C4-888D-4DCE-BFFF-FBA1CB39BA03}" srcId="{C87843CD-E64D-4A6E-97F9-2197DDFCEF3C}" destId="{76D06F87-FBE2-4436-AA56-1197BF8675DF}" srcOrd="4" destOrd="0" parTransId="{4F48B919-EBE0-4E45-AAC3-D3882B4E89D9}" sibTransId="{47E9DFF3-FB45-47D5-BF32-78991E1473F3}"/>
    <dgm:cxn modelId="{71984BC5-F4E6-488E-8721-421263D4350F}" srcId="{76D06F87-FBE2-4436-AA56-1197BF8675DF}" destId="{B52AE664-CD3F-4408-8A89-DBA6477514E4}" srcOrd="0" destOrd="0" parTransId="{C7C70649-3704-4185-B81F-32B1D96F221F}" sibTransId="{20836147-9E99-4DB0-B0DA-0F42DB7A277C}"/>
    <dgm:cxn modelId="{1F0CE9D7-60A0-4BA7-A8F6-09F7F0CBE480}" srcId="{58E3922E-808C-4672-86F8-DD7657ADC199}" destId="{D4A6EFA3-9B95-43A0-9968-84FF971AB21F}" srcOrd="0" destOrd="0" parTransId="{777C77A4-41C4-4D2A-8146-9F234EE4EAE3}" sibTransId="{85B20985-C224-4270-A25C-E394F24192EE}"/>
    <dgm:cxn modelId="{C8A7A9E1-B1C0-45D8-90D0-CF42A6A9FA49}" srcId="{C87843CD-E64D-4A6E-97F9-2197DDFCEF3C}" destId="{D9E6D68C-3E9E-4497-9BC6-AF50CA2C311E}" srcOrd="3" destOrd="0" parTransId="{245C712D-2422-470D-9E59-AF7CDB5AC855}" sibTransId="{B93CBC3C-83CD-428D-A5EB-7FCFE40B81CC}"/>
    <dgm:cxn modelId="{E996F0EA-CEB1-4110-B138-5FF1DCA421D5}" srcId="{36C382E0-67A7-478D-9795-C6DC06C90788}" destId="{F8C4E4FC-745D-400E-BDBB-3CEAEA5622E8}" srcOrd="0" destOrd="0" parTransId="{3DEB8FDC-0368-4095-9F8C-39E725178DFF}" sibTransId="{6B26DDAA-84FC-4597-9580-E5BD860CF934}"/>
    <dgm:cxn modelId="{E76EF50D-D27F-4119-AC64-D7BC3CD45BCF}" type="presParOf" srcId="{7B87F29E-92F6-4DCA-B7B0-1966FDE65633}" destId="{FCB1FFA1-83CB-4C41-85D3-99286CCD68A6}" srcOrd="0" destOrd="0" presId="urn:microsoft.com/office/officeart/2005/8/layout/chevron2"/>
    <dgm:cxn modelId="{EBA6245D-E2E5-4B97-B000-644AB27C79CB}" type="presParOf" srcId="{FCB1FFA1-83CB-4C41-85D3-99286CCD68A6}" destId="{949EB904-84EF-44CA-B0A2-F1950A5352CC}" srcOrd="0" destOrd="0" presId="urn:microsoft.com/office/officeart/2005/8/layout/chevron2"/>
    <dgm:cxn modelId="{610F260C-D52B-4B98-839D-12AE06EA995D}" type="presParOf" srcId="{FCB1FFA1-83CB-4C41-85D3-99286CCD68A6}" destId="{D3021DDD-EFE6-4E54-A974-FE186561FCF0}" srcOrd="1" destOrd="0" presId="urn:microsoft.com/office/officeart/2005/8/layout/chevron2"/>
    <dgm:cxn modelId="{C10BBCBE-1E0D-4980-8041-B228227FC519}" type="presParOf" srcId="{7B87F29E-92F6-4DCA-B7B0-1966FDE65633}" destId="{AF484A97-6D7F-467F-A881-8004BAEC4369}" srcOrd="1" destOrd="0" presId="urn:microsoft.com/office/officeart/2005/8/layout/chevron2"/>
    <dgm:cxn modelId="{83320F56-7A9B-4CFB-8C19-0A06AA45DDD3}" type="presParOf" srcId="{7B87F29E-92F6-4DCA-B7B0-1966FDE65633}" destId="{8BF46E65-D140-4F51-BB30-60235A8ABFA8}" srcOrd="2" destOrd="0" presId="urn:microsoft.com/office/officeart/2005/8/layout/chevron2"/>
    <dgm:cxn modelId="{1CCEB138-D17A-4708-8906-4CE14802881B}" type="presParOf" srcId="{8BF46E65-D140-4F51-BB30-60235A8ABFA8}" destId="{A8031F36-64AB-43C2-88EB-35DB7000C166}" srcOrd="0" destOrd="0" presId="urn:microsoft.com/office/officeart/2005/8/layout/chevron2"/>
    <dgm:cxn modelId="{BB18F8F6-F732-48D8-9A3E-F8D1C356EC34}" type="presParOf" srcId="{8BF46E65-D140-4F51-BB30-60235A8ABFA8}" destId="{02FC1971-B54F-46CE-B28A-D5453EEE5551}" srcOrd="1" destOrd="0" presId="urn:microsoft.com/office/officeart/2005/8/layout/chevron2"/>
    <dgm:cxn modelId="{D993A74C-6996-47C2-B1B9-EF53F76EC752}" type="presParOf" srcId="{7B87F29E-92F6-4DCA-B7B0-1966FDE65633}" destId="{4C527C19-4F07-4343-98FD-4D438B5530F6}" srcOrd="3" destOrd="0" presId="urn:microsoft.com/office/officeart/2005/8/layout/chevron2"/>
    <dgm:cxn modelId="{A0F849A3-B812-452E-B798-400A5FB87AF6}" type="presParOf" srcId="{7B87F29E-92F6-4DCA-B7B0-1966FDE65633}" destId="{C386EA18-2739-4998-A1CB-27CB569B1F67}" srcOrd="4" destOrd="0" presId="urn:microsoft.com/office/officeart/2005/8/layout/chevron2"/>
    <dgm:cxn modelId="{94BF29CB-D9D4-49EB-AC22-FB870F3C8029}" type="presParOf" srcId="{C386EA18-2739-4998-A1CB-27CB569B1F67}" destId="{85F44C3F-FD94-4E91-A47F-CDB853EB4495}" srcOrd="0" destOrd="0" presId="urn:microsoft.com/office/officeart/2005/8/layout/chevron2"/>
    <dgm:cxn modelId="{CB220808-A9B7-46E3-AAF5-843417FB372B}" type="presParOf" srcId="{C386EA18-2739-4998-A1CB-27CB569B1F67}" destId="{51AD23FB-1215-4260-9D87-F1FA57A2F9CF}" srcOrd="1" destOrd="0" presId="urn:microsoft.com/office/officeart/2005/8/layout/chevron2"/>
    <dgm:cxn modelId="{6BA22F2F-2649-4C90-A54B-4520A909722F}" type="presParOf" srcId="{7B87F29E-92F6-4DCA-B7B0-1966FDE65633}" destId="{2075AB79-D658-4B1D-B2AF-391BF96A864A}" srcOrd="5" destOrd="0" presId="urn:microsoft.com/office/officeart/2005/8/layout/chevron2"/>
    <dgm:cxn modelId="{F6632B8D-D06B-4ADF-8CF3-88EBAA3F72CA}" type="presParOf" srcId="{7B87F29E-92F6-4DCA-B7B0-1966FDE65633}" destId="{B87E23A6-A382-4B8D-BB00-97439E6581AC}" srcOrd="6" destOrd="0" presId="urn:microsoft.com/office/officeart/2005/8/layout/chevron2"/>
    <dgm:cxn modelId="{713C1102-D149-4C41-8229-696BCF0BF413}" type="presParOf" srcId="{B87E23A6-A382-4B8D-BB00-97439E6581AC}" destId="{942B2914-3F8F-488C-826E-180D8C8CE142}" srcOrd="0" destOrd="0" presId="urn:microsoft.com/office/officeart/2005/8/layout/chevron2"/>
    <dgm:cxn modelId="{FF0ACF47-5381-411F-B769-C38C90B6D6DD}" type="presParOf" srcId="{B87E23A6-A382-4B8D-BB00-97439E6581AC}" destId="{C3A439A8-6B93-4CCC-AF7E-C3A6FCF15D8D}" srcOrd="1" destOrd="0" presId="urn:microsoft.com/office/officeart/2005/8/layout/chevron2"/>
    <dgm:cxn modelId="{9EF481F3-51C9-4A23-85B6-5C5EDD0A3317}" type="presParOf" srcId="{7B87F29E-92F6-4DCA-B7B0-1966FDE65633}" destId="{5679C9BA-4D94-42A1-8BAE-FE2E27D9C797}" srcOrd="7" destOrd="0" presId="urn:microsoft.com/office/officeart/2005/8/layout/chevron2"/>
    <dgm:cxn modelId="{A94F578C-5698-4C10-8A2F-F3785FA01282}" type="presParOf" srcId="{7B87F29E-92F6-4DCA-B7B0-1966FDE65633}" destId="{54D4C8F3-D09B-498D-AE4F-134D31BC39D0}" srcOrd="8" destOrd="0" presId="urn:microsoft.com/office/officeart/2005/8/layout/chevron2"/>
    <dgm:cxn modelId="{D6EF3090-1531-4437-9711-C9176D9144B0}" type="presParOf" srcId="{54D4C8F3-D09B-498D-AE4F-134D31BC39D0}" destId="{2DB841F7-C1C9-4603-810C-F3948C66B59C}" srcOrd="0" destOrd="0" presId="urn:microsoft.com/office/officeart/2005/8/layout/chevron2"/>
    <dgm:cxn modelId="{A155AC7D-7136-4A67-9F67-C9DECF4313FD}" type="presParOf" srcId="{54D4C8F3-D09B-498D-AE4F-134D31BC39D0}" destId="{2C145D3B-67E8-440A-84F1-C6525CF6DCE6}"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AC86-B95B-48E7-8AAB-FE2F4761E3E4}">
      <dsp:nvSpPr>
        <dsp:cNvPr id="0" name=""/>
        <dsp:cNvSpPr/>
      </dsp:nvSpPr>
      <dsp:spPr>
        <a:xfrm rot="10800000">
          <a:off x="1090046" y="968"/>
          <a:ext cx="3135133" cy="1201480"/>
        </a:xfrm>
        <a:prstGeom prst="homePlat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81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Community Engagement Activities</a:t>
          </a:r>
        </a:p>
      </dsp:txBody>
      <dsp:txXfrm rot="10800000">
        <a:off x="1390416" y="968"/>
        <a:ext cx="2834763" cy="1201480"/>
      </dsp:txXfrm>
    </dsp:sp>
    <dsp:sp modelId="{E56AE6D0-1921-4A26-B8B9-82CCBE4D089F}">
      <dsp:nvSpPr>
        <dsp:cNvPr id="0" name=""/>
        <dsp:cNvSpPr/>
      </dsp:nvSpPr>
      <dsp:spPr>
        <a:xfrm>
          <a:off x="489306" y="968"/>
          <a:ext cx="1201480" cy="1201480"/>
        </a:xfrm>
        <a:prstGeom prst="ellipse">
          <a:avLst/>
        </a:prstGeom>
        <a:blipFill>
          <a:blip xmlns:r="http://schemas.openxmlformats.org/officeDocument/2006/relationships" r:embed="rId1"/>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29486B-C72E-410B-AE97-ADF0C4E81572}">
      <dsp:nvSpPr>
        <dsp:cNvPr id="0" name=""/>
        <dsp:cNvSpPr/>
      </dsp:nvSpPr>
      <dsp:spPr>
        <a:xfrm rot="10800000">
          <a:off x="1090046" y="1561099"/>
          <a:ext cx="3135133" cy="1201480"/>
        </a:xfrm>
        <a:prstGeom prst="homePlat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819" tIns="80010" rIns="149352" bIns="80010"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bg2">
                  <a:lumMod val="10000"/>
                </a:schemeClr>
              </a:solidFill>
            </a:rPr>
            <a:t>Assessment Activities</a:t>
          </a:r>
        </a:p>
      </dsp:txBody>
      <dsp:txXfrm rot="10800000">
        <a:off x="1390416" y="1561099"/>
        <a:ext cx="2834763" cy="1201480"/>
      </dsp:txXfrm>
    </dsp:sp>
    <dsp:sp modelId="{7AECFAE9-7BAE-4274-8EF3-B9109AB5B39F}">
      <dsp:nvSpPr>
        <dsp:cNvPr id="0" name=""/>
        <dsp:cNvSpPr/>
      </dsp:nvSpPr>
      <dsp:spPr>
        <a:xfrm>
          <a:off x="489306" y="1561099"/>
          <a:ext cx="1201480" cy="1201480"/>
        </a:xfrm>
        <a:prstGeom prst="ellipse">
          <a:avLst/>
        </a:prstGeom>
        <a:blipFill>
          <a:blip xmlns:r="http://schemas.openxmlformats.org/officeDocument/2006/relationships" r:embed="rId2"/>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23E018-E849-4A6B-9B48-6CAE6D2F8C45}">
      <dsp:nvSpPr>
        <dsp:cNvPr id="0" name=""/>
        <dsp:cNvSpPr/>
      </dsp:nvSpPr>
      <dsp:spPr>
        <a:xfrm rot="10800000">
          <a:off x="1090046" y="3121230"/>
          <a:ext cx="3135133" cy="1201480"/>
        </a:xfrm>
        <a:prstGeom prst="homePlate">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819"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Cleanup Activities</a:t>
          </a:r>
        </a:p>
      </dsp:txBody>
      <dsp:txXfrm rot="10800000">
        <a:off x="1390416" y="3121230"/>
        <a:ext cx="2834763" cy="1201480"/>
      </dsp:txXfrm>
    </dsp:sp>
    <dsp:sp modelId="{AE0FDFF4-868B-49DE-89A3-0920D89C6ECA}">
      <dsp:nvSpPr>
        <dsp:cNvPr id="0" name=""/>
        <dsp:cNvSpPr/>
      </dsp:nvSpPr>
      <dsp:spPr>
        <a:xfrm>
          <a:off x="489306" y="3121230"/>
          <a:ext cx="1201480" cy="1201480"/>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8AC86-B95B-48E7-8AAB-FE2F4761E3E4}">
      <dsp:nvSpPr>
        <dsp:cNvPr id="0" name=""/>
        <dsp:cNvSpPr/>
      </dsp:nvSpPr>
      <dsp:spPr>
        <a:xfrm rot="10800000">
          <a:off x="1010230" y="2383"/>
          <a:ext cx="3135133" cy="88221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3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Applicants</a:t>
          </a:r>
        </a:p>
      </dsp:txBody>
      <dsp:txXfrm rot="10800000">
        <a:off x="1230784" y="2383"/>
        <a:ext cx="2914579" cy="882216"/>
      </dsp:txXfrm>
    </dsp:sp>
    <dsp:sp modelId="{E56AE6D0-1921-4A26-B8B9-82CCBE4D089F}">
      <dsp:nvSpPr>
        <dsp:cNvPr id="0" name=""/>
        <dsp:cNvSpPr/>
      </dsp:nvSpPr>
      <dsp:spPr>
        <a:xfrm>
          <a:off x="569122" y="2383"/>
          <a:ext cx="882216" cy="882216"/>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29486B-C72E-410B-AE97-ADF0C4E81572}">
      <dsp:nvSpPr>
        <dsp:cNvPr id="0" name=""/>
        <dsp:cNvSpPr/>
      </dsp:nvSpPr>
      <dsp:spPr>
        <a:xfrm rot="10800000">
          <a:off x="1010230" y="1147948"/>
          <a:ext cx="3135133" cy="882216"/>
        </a:xfrm>
        <a:prstGeom prst="homePlate">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3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Land ownership</a:t>
          </a:r>
        </a:p>
      </dsp:txBody>
      <dsp:txXfrm rot="10800000">
        <a:off x="1230784" y="1147948"/>
        <a:ext cx="2914579" cy="882216"/>
      </dsp:txXfrm>
    </dsp:sp>
    <dsp:sp modelId="{7AECFAE9-7BAE-4274-8EF3-B9109AB5B39F}">
      <dsp:nvSpPr>
        <dsp:cNvPr id="0" name=""/>
        <dsp:cNvSpPr/>
      </dsp:nvSpPr>
      <dsp:spPr>
        <a:xfrm>
          <a:off x="569122" y="1147948"/>
          <a:ext cx="882216" cy="882216"/>
        </a:xfrm>
        <a:prstGeom prst="ellipse">
          <a:avLst/>
        </a:prstGeom>
        <a:blipFill>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23E018-E849-4A6B-9B48-6CAE6D2F8C45}">
      <dsp:nvSpPr>
        <dsp:cNvPr id="0" name=""/>
        <dsp:cNvSpPr/>
      </dsp:nvSpPr>
      <dsp:spPr>
        <a:xfrm rot="10800000">
          <a:off x="1010230" y="2293513"/>
          <a:ext cx="3135133" cy="882216"/>
        </a:xfrm>
        <a:prstGeom prst="homePlate">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3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Contamination</a:t>
          </a:r>
        </a:p>
      </dsp:txBody>
      <dsp:txXfrm rot="10800000">
        <a:off x="1230784" y="2293513"/>
        <a:ext cx="2914579" cy="882216"/>
      </dsp:txXfrm>
    </dsp:sp>
    <dsp:sp modelId="{AE0FDFF4-868B-49DE-89A3-0920D89C6ECA}">
      <dsp:nvSpPr>
        <dsp:cNvPr id="0" name=""/>
        <dsp:cNvSpPr/>
      </dsp:nvSpPr>
      <dsp:spPr>
        <a:xfrm>
          <a:off x="569122" y="2293513"/>
          <a:ext cx="882216" cy="882216"/>
        </a:xfrm>
        <a:prstGeom prst="ellipse">
          <a:avLst/>
        </a:prstGeom>
        <a:blipFill>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458B53-5D64-49FD-ABC5-832DB278E288}">
      <dsp:nvSpPr>
        <dsp:cNvPr id="0" name=""/>
        <dsp:cNvSpPr/>
      </dsp:nvSpPr>
      <dsp:spPr>
        <a:xfrm rot="10800000">
          <a:off x="1010230" y="3439078"/>
          <a:ext cx="3135133" cy="882216"/>
        </a:xfrm>
        <a:prstGeom prst="homePlat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033"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a:t>Conveyance </a:t>
          </a:r>
        </a:p>
      </dsp:txBody>
      <dsp:txXfrm rot="10800000">
        <a:off x="1230784" y="3439078"/>
        <a:ext cx="2914579" cy="882216"/>
      </dsp:txXfrm>
    </dsp:sp>
    <dsp:sp modelId="{B577532D-EF3B-45B6-A0FF-6091E4769129}">
      <dsp:nvSpPr>
        <dsp:cNvPr id="0" name=""/>
        <dsp:cNvSpPr/>
      </dsp:nvSpPr>
      <dsp:spPr>
        <a:xfrm>
          <a:off x="569122" y="3439078"/>
          <a:ext cx="882216" cy="882216"/>
        </a:xfrm>
        <a:prstGeom prst="ellipse">
          <a:avLst/>
        </a:prstGeom>
        <a:blipFill>
          <a:blip xmlns:r="http://schemas.openxmlformats.org/officeDocument/2006/relationships" r:embed="rId4"/>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EB904-84EF-44CA-B0A2-F1950A5352CC}">
      <dsp:nvSpPr>
        <dsp:cNvPr id="0" name=""/>
        <dsp:cNvSpPr/>
      </dsp:nvSpPr>
      <dsp:spPr>
        <a:xfrm rot="5400000">
          <a:off x="-177944" y="192855"/>
          <a:ext cx="1186295" cy="830406"/>
        </a:xfrm>
        <a:prstGeom prst="chevron">
          <a:avLst/>
        </a:prstGeom>
        <a:solidFill>
          <a:schemeClr val="accent6">
            <a:shade val="5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1</a:t>
          </a:r>
        </a:p>
      </dsp:txBody>
      <dsp:txXfrm rot="-5400000">
        <a:off x="1" y="430113"/>
        <a:ext cx="830406" cy="355889"/>
      </dsp:txXfrm>
    </dsp:sp>
    <dsp:sp modelId="{D3021DDD-EFE6-4E54-A974-FE186561FCF0}">
      <dsp:nvSpPr>
        <dsp:cNvPr id="0" name=""/>
        <dsp:cNvSpPr/>
      </dsp:nvSpPr>
      <dsp:spPr>
        <a:xfrm rot="5400000">
          <a:off x="2748348" y="-1903030"/>
          <a:ext cx="771091" cy="4606975"/>
        </a:xfrm>
        <a:prstGeom prst="round2SameRect">
          <a:avLst/>
        </a:prstGeom>
        <a:solidFill>
          <a:schemeClr val="lt1">
            <a:alpha val="90000"/>
            <a:hueOff val="0"/>
            <a:satOff val="0"/>
            <a:lumOff val="0"/>
            <a:alphaOff val="0"/>
          </a:schemeClr>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Site must meet the definition of a Brownfield </a:t>
          </a:r>
        </a:p>
        <a:p>
          <a:pPr marL="342900" lvl="2" indent="-171450" algn="l" defTabSz="800100">
            <a:lnSpc>
              <a:spcPct val="90000"/>
            </a:lnSpc>
            <a:spcBef>
              <a:spcPct val="0"/>
            </a:spcBef>
            <a:spcAft>
              <a:spcPct val="15000"/>
            </a:spcAft>
            <a:buFont typeface="Wingdings" panose="05000000000000000000" pitchFamily="2" charset="2"/>
            <a:buChar char="Ø"/>
          </a:pPr>
          <a:r>
            <a:rPr lang="en-US" sz="1800" kern="1200"/>
            <a:t>Reuse vision/plan needed</a:t>
          </a:r>
        </a:p>
      </dsp:txBody>
      <dsp:txXfrm rot="-5400000">
        <a:off x="830406" y="52554"/>
        <a:ext cx="4569333" cy="695807"/>
      </dsp:txXfrm>
    </dsp:sp>
    <dsp:sp modelId="{85F44C3F-FD94-4E91-A47F-CDB853EB4495}">
      <dsp:nvSpPr>
        <dsp:cNvPr id="0" name=""/>
        <dsp:cNvSpPr/>
      </dsp:nvSpPr>
      <dsp:spPr>
        <a:xfrm rot="5400000">
          <a:off x="-177944" y="1238044"/>
          <a:ext cx="1186295" cy="830406"/>
        </a:xfrm>
        <a:prstGeom prst="chevron">
          <a:avLst/>
        </a:prstGeom>
        <a:solidFill>
          <a:schemeClr val="accent6">
            <a:shade val="50000"/>
            <a:hueOff val="184212"/>
            <a:satOff val="-8053"/>
            <a:lumOff val="21981"/>
            <a:alphaOff val="0"/>
          </a:schemeClr>
        </a:solidFill>
        <a:ln w="12700" cap="flat" cmpd="sng" algn="ctr">
          <a:solidFill>
            <a:schemeClr val="accent6">
              <a:shade val="50000"/>
              <a:hueOff val="184212"/>
              <a:satOff val="-8053"/>
              <a:lumOff val="21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2</a:t>
          </a:r>
        </a:p>
      </dsp:txBody>
      <dsp:txXfrm rot="-5400000">
        <a:off x="1" y="1475302"/>
        <a:ext cx="830406" cy="355889"/>
      </dsp:txXfrm>
    </dsp:sp>
    <dsp:sp modelId="{51AD23FB-1215-4260-9D87-F1FA57A2F9CF}">
      <dsp:nvSpPr>
        <dsp:cNvPr id="0" name=""/>
        <dsp:cNvSpPr/>
      </dsp:nvSpPr>
      <dsp:spPr>
        <a:xfrm rot="5400000">
          <a:off x="2748348" y="-857841"/>
          <a:ext cx="771091" cy="4606975"/>
        </a:xfrm>
        <a:prstGeom prst="round2SameRect">
          <a:avLst/>
        </a:prstGeom>
        <a:solidFill>
          <a:schemeClr val="lt1">
            <a:alpha val="90000"/>
            <a:hueOff val="0"/>
            <a:satOff val="0"/>
            <a:lumOff val="0"/>
            <a:alphaOff val="0"/>
          </a:schemeClr>
        </a:solidFill>
        <a:ln w="12700" cap="flat" cmpd="sng" algn="ctr">
          <a:solidFill>
            <a:schemeClr val="accent6">
              <a:shade val="50000"/>
              <a:hueOff val="184212"/>
              <a:satOff val="-8053"/>
              <a:lumOff val="21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Certain categories of sites not eligible (e.g., NPL sites, federally-owned sites)</a:t>
          </a:r>
        </a:p>
      </dsp:txBody>
      <dsp:txXfrm rot="-5400000">
        <a:off x="830406" y="1097743"/>
        <a:ext cx="4569333" cy="695807"/>
      </dsp:txXfrm>
    </dsp:sp>
    <dsp:sp modelId="{942B2914-3F8F-488C-826E-180D8C8CE142}">
      <dsp:nvSpPr>
        <dsp:cNvPr id="0" name=""/>
        <dsp:cNvSpPr/>
      </dsp:nvSpPr>
      <dsp:spPr>
        <a:xfrm rot="5400000">
          <a:off x="-177944" y="2311243"/>
          <a:ext cx="1186295" cy="830406"/>
        </a:xfrm>
        <a:prstGeom prst="chevron">
          <a:avLst/>
        </a:prstGeom>
        <a:solidFill>
          <a:schemeClr val="accent6">
            <a:lumMod val="60000"/>
            <a:lumOff val="40000"/>
          </a:schemeClr>
        </a:solid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3</a:t>
          </a:r>
        </a:p>
      </dsp:txBody>
      <dsp:txXfrm rot="-5400000">
        <a:off x="1" y="2548501"/>
        <a:ext cx="830406" cy="355889"/>
      </dsp:txXfrm>
    </dsp:sp>
    <dsp:sp modelId="{C3A439A8-6B93-4CCC-AF7E-C3A6FCF15D8D}">
      <dsp:nvSpPr>
        <dsp:cNvPr id="0" name=""/>
        <dsp:cNvSpPr/>
      </dsp:nvSpPr>
      <dsp:spPr>
        <a:xfrm rot="5400000">
          <a:off x="2596501" y="1394889"/>
          <a:ext cx="1074786" cy="4606975"/>
        </a:xfrm>
        <a:prstGeom prst="round2SameRect">
          <a:avLst/>
        </a:prstGeom>
        <a:solidFill>
          <a:schemeClr val="lt1">
            <a:alpha val="90000"/>
            <a:hueOff val="0"/>
            <a:satOff val="0"/>
            <a:lumOff val="0"/>
            <a:alphaOff val="0"/>
          </a:schemeClr>
        </a:solidFill>
        <a:ln w="12700" cap="flat" cmpd="sng" algn="ctr">
          <a:solidFill>
            <a:schemeClr val="accent6">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Hazardous Substance sites – CERCLA liability defense</a:t>
          </a:r>
        </a:p>
        <a:p>
          <a:pPr marL="171450" lvl="1" indent="-171450" algn="l" defTabSz="800100">
            <a:lnSpc>
              <a:spcPct val="90000"/>
            </a:lnSpc>
            <a:spcBef>
              <a:spcPct val="0"/>
            </a:spcBef>
            <a:spcAft>
              <a:spcPct val="15000"/>
            </a:spcAft>
            <a:buChar char="•"/>
          </a:pPr>
          <a:r>
            <a:rPr lang="en-US" sz="1800" kern="1200"/>
            <a:t>Petroleum sites – no “viable responsible party”</a:t>
          </a:r>
        </a:p>
      </dsp:txBody>
      <dsp:txXfrm rot="-5400000">
        <a:off x="830407" y="3213451"/>
        <a:ext cx="4554508" cy="969852"/>
      </dsp:txXfrm>
    </dsp:sp>
    <dsp:sp modelId="{560DDC1B-1BD1-49B8-93FA-D45136ACE1BE}">
      <dsp:nvSpPr>
        <dsp:cNvPr id="0" name=""/>
        <dsp:cNvSpPr/>
      </dsp:nvSpPr>
      <dsp:spPr>
        <a:xfrm rot="5400000">
          <a:off x="-177944" y="3356432"/>
          <a:ext cx="1186295" cy="830406"/>
        </a:xfrm>
        <a:prstGeom prst="chevron">
          <a:avLst/>
        </a:prstGeom>
        <a:solidFill>
          <a:schemeClr val="accent6">
            <a:lumMod val="40000"/>
            <a:lumOff val="60000"/>
          </a:schemeClr>
        </a:solidFill>
        <a:ln w="12700" cap="flat" cmpd="sng" algn="ctr">
          <a:solidFill>
            <a:schemeClr val="accent6">
              <a:shade val="50000"/>
              <a:hueOff val="184212"/>
              <a:satOff val="-8053"/>
              <a:lumOff val="21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a:t>4</a:t>
          </a:r>
        </a:p>
      </dsp:txBody>
      <dsp:txXfrm rot="-5400000">
        <a:off x="1" y="3593690"/>
        <a:ext cx="830406" cy="355889"/>
      </dsp:txXfrm>
    </dsp:sp>
    <dsp:sp modelId="{BBF38BB6-83EE-43F9-B102-03C80482F953}">
      <dsp:nvSpPr>
        <dsp:cNvPr id="0" name=""/>
        <dsp:cNvSpPr/>
      </dsp:nvSpPr>
      <dsp:spPr>
        <a:xfrm rot="5400000">
          <a:off x="2748348" y="219010"/>
          <a:ext cx="771091" cy="4606975"/>
        </a:xfrm>
        <a:prstGeom prst="round2SameRect">
          <a:avLst/>
        </a:prstGeom>
        <a:solidFill>
          <a:schemeClr val="lt1">
            <a:alpha val="90000"/>
            <a:hueOff val="0"/>
            <a:satOff val="0"/>
            <a:lumOff val="0"/>
            <a:alphaOff val="0"/>
          </a:schemeClr>
        </a:solidFill>
        <a:ln w="12700" cap="flat" cmpd="sng" algn="ctr">
          <a:solidFill>
            <a:schemeClr val="accent6">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EPA Region 10 Eligibility Worksheet / State Petroleum Eligibility Determination</a:t>
          </a:r>
        </a:p>
      </dsp:txBody>
      <dsp:txXfrm rot="-5400000">
        <a:off x="830406" y="2174594"/>
        <a:ext cx="4569333" cy="695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EB904-84EF-44CA-B0A2-F1950A5352CC}">
      <dsp:nvSpPr>
        <dsp:cNvPr id="0" name=""/>
        <dsp:cNvSpPr/>
      </dsp:nvSpPr>
      <dsp:spPr>
        <a:xfrm rot="5400000">
          <a:off x="-141020" y="145248"/>
          <a:ext cx="940133" cy="658093"/>
        </a:xfrm>
        <a:prstGeom prst="chevron">
          <a:avLst/>
        </a:prstGeom>
        <a:solidFill>
          <a:srgbClr val="FF0000"/>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1</a:t>
          </a:r>
        </a:p>
      </dsp:txBody>
      <dsp:txXfrm rot="-5400000">
        <a:off x="1" y="333275"/>
        <a:ext cx="658093" cy="282040"/>
      </dsp:txXfrm>
    </dsp:sp>
    <dsp:sp modelId="{D3021DDD-EFE6-4E54-A974-FE186561FCF0}">
      <dsp:nvSpPr>
        <dsp:cNvPr id="0" name=""/>
        <dsp:cNvSpPr/>
      </dsp:nvSpPr>
      <dsp:spPr>
        <a:xfrm rot="5400000">
          <a:off x="3004716" y="-2342394"/>
          <a:ext cx="611086" cy="5304333"/>
        </a:xfrm>
        <a:prstGeom prst="round2SameRect">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a:t>Site is verified and on the EPA COP Inventory </a:t>
          </a:r>
          <a:endParaRPr lang="en-US" sz="1800" i="1" kern="1200"/>
        </a:p>
      </dsp:txBody>
      <dsp:txXfrm rot="-5400000">
        <a:off x="658093" y="34060"/>
        <a:ext cx="5274502" cy="551424"/>
      </dsp:txXfrm>
    </dsp:sp>
    <dsp:sp modelId="{A8031F36-64AB-43C2-88EB-35DB7000C166}">
      <dsp:nvSpPr>
        <dsp:cNvPr id="0" name=""/>
        <dsp:cNvSpPr/>
      </dsp:nvSpPr>
      <dsp:spPr>
        <a:xfrm rot="5400000">
          <a:off x="-141020" y="966487"/>
          <a:ext cx="940133" cy="658093"/>
        </a:xfrm>
        <a:prstGeom prst="chevron">
          <a:avLst/>
        </a:prstGeom>
        <a:solidFill>
          <a:srgbClr val="FF0000"/>
        </a:solidFill>
        <a:ln w="12700" cap="flat" cmpd="sng" algn="ctr">
          <a:solidFill>
            <a:schemeClr val="accent2">
              <a:shade val="50000"/>
              <a:hueOff val="-236469"/>
              <a:satOff val="3113"/>
              <a:lumOff val="18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2</a:t>
          </a:r>
        </a:p>
      </dsp:txBody>
      <dsp:txXfrm rot="-5400000">
        <a:off x="1" y="1154514"/>
        <a:ext cx="658093" cy="282040"/>
      </dsp:txXfrm>
    </dsp:sp>
    <dsp:sp modelId="{02FC1971-B54F-46CE-B28A-D5453EEE5551}">
      <dsp:nvSpPr>
        <dsp:cNvPr id="0" name=""/>
        <dsp:cNvSpPr/>
      </dsp:nvSpPr>
      <dsp:spPr>
        <a:xfrm rot="5400000">
          <a:off x="3004716" y="-1521155"/>
          <a:ext cx="611086" cy="5304333"/>
        </a:xfrm>
        <a:prstGeom prst="round2SameRect">
          <a:avLst/>
        </a:prstGeom>
        <a:solidFill>
          <a:schemeClr val="lt1">
            <a:alpha val="90000"/>
            <a:hueOff val="0"/>
            <a:satOff val="0"/>
            <a:lumOff val="0"/>
            <a:alphaOff val="0"/>
          </a:schemeClr>
        </a:solidFill>
        <a:ln w="12700" cap="flat" cmpd="sng" algn="ctr">
          <a:solidFill>
            <a:schemeClr val="accent2">
              <a:shade val="50000"/>
              <a:hueOff val="-222396"/>
              <a:satOff val="3463"/>
              <a:lumOff val="172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i="1" u="none" kern="1200"/>
            <a:t>Eligibility </a:t>
          </a:r>
          <a:r>
            <a:rPr lang="en-US" sz="2000" i="0" u="none" kern="1200"/>
            <a:t>|</a:t>
          </a:r>
          <a:r>
            <a:rPr lang="en-US" sz="2000" i="1" u="none" kern="1200"/>
            <a:t> </a:t>
          </a:r>
          <a:r>
            <a:rPr lang="en-US" sz="1800" i="0" kern="1200"/>
            <a:t>Site/Land conveyed under ANCSA</a:t>
          </a:r>
          <a:endParaRPr lang="en-US" sz="2000" i="0" kern="1200"/>
        </a:p>
      </dsp:txBody>
      <dsp:txXfrm rot="-5400000">
        <a:off x="658093" y="855299"/>
        <a:ext cx="5274502" cy="551424"/>
      </dsp:txXfrm>
    </dsp:sp>
    <dsp:sp modelId="{85F44C3F-FD94-4E91-A47F-CDB853EB4495}">
      <dsp:nvSpPr>
        <dsp:cNvPr id="0" name=""/>
        <dsp:cNvSpPr/>
      </dsp:nvSpPr>
      <dsp:spPr>
        <a:xfrm rot="5400000">
          <a:off x="-141020" y="1789950"/>
          <a:ext cx="940133" cy="658093"/>
        </a:xfrm>
        <a:prstGeom prst="chevron">
          <a:avLst/>
        </a:prstGeom>
        <a:solidFill>
          <a:srgbClr val="FF5353"/>
        </a:solidFill>
        <a:ln w="12700" cap="flat" cmpd="sng" algn="ctr">
          <a:solidFill>
            <a:schemeClr val="accent2">
              <a:shade val="50000"/>
              <a:hueOff val="-472938"/>
              <a:satOff val="6226"/>
              <a:lumOff val="37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3</a:t>
          </a:r>
        </a:p>
      </dsp:txBody>
      <dsp:txXfrm rot="-5400000">
        <a:off x="1" y="1977977"/>
        <a:ext cx="658093" cy="282040"/>
      </dsp:txXfrm>
    </dsp:sp>
    <dsp:sp modelId="{51AD23FB-1215-4260-9D87-F1FA57A2F9CF}">
      <dsp:nvSpPr>
        <dsp:cNvPr id="0" name=""/>
        <dsp:cNvSpPr/>
      </dsp:nvSpPr>
      <dsp:spPr>
        <a:xfrm rot="5400000">
          <a:off x="3002492" y="-697692"/>
          <a:ext cx="615535" cy="5304333"/>
        </a:xfrm>
        <a:prstGeom prst="round2SameRect">
          <a:avLst/>
        </a:prstGeom>
        <a:solidFill>
          <a:schemeClr val="lt1">
            <a:alpha val="90000"/>
            <a:hueOff val="0"/>
            <a:satOff val="0"/>
            <a:lumOff val="0"/>
            <a:alphaOff val="0"/>
          </a:schemeClr>
        </a:solidFill>
        <a:ln w="12700" cap="flat" cmpd="sng" algn="ctr">
          <a:solidFill>
            <a:schemeClr val="accent2">
              <a:shade val="50000"/>
              <a:hueOff val="-444793"/>
              <a:satOff val="6926"/>
              <a:lumOff val="344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i="1" u="none" kern="1200"/>
            <a:t>Eligibility </a:t>
          </a:r>
          <a:r>
            <a:rPr lang="en-US" sz="2000" i="0" u="none" kern="1200"/>
            <a:t>|</a:t>
          </a:r>
          <a:r>
            <a:rPr lang="en-US" sz="2000" i="1" u="none" kern="1200"/>
            <a:t> </a:t>
          </a:r>
          <a:r>
            <a:rPr lang="en-US" sz="1800" i="0" kern="1200"/>
            <a:t>Tribal entities (including ANCs, consortia, Federal Tribes)</a:t>
          </a:r>
          <a:endParaRPr lang="en-US" sz="2500" i="0" kern="1200"/>
        </a:p>
      </dsp:txBody>
      <dsp:txXfrm rot="-5400000">
        <a:off x="658093" y="1676755"/>
        <a:ext cx="5274285" cy="555439"/>
      </dsp:txXfrm>
    </dsp:sp>
    <dsp:sp modelId="{942B2914-3F8F-488C-826E-180D8C8CE142}">
      <dsp:nvSpPr>
        <dsp:cNvPr id="0" name=""/>
        <dsp:cNvSpPr/>
      </dsp:nvSpPr>
      <dsp:spPr>
        <a:xfrm rot="5400000">
          <a:off x="-141020" y="2611189"/>
          <a:ext cx="940133" cy="658093"/>
        </a:xfrm>
        <a:prstGeom prst="chevron">
          <a:avLst/>
        </a:prstGeom>
        <a:solidFill>
          <a:srgbClr val="FF9393"/>
        </a:solidFill>
        <a:ln w="12700" cap="flat" cmpd="sng" algn="ctr">
          <a:solidFill>
            <a:schemeClr val="accent2">
              <a:shade val="50000"/>
              <a:hueOff val="-472938"/>
              <a:satOff val="6226"/>
              <a:lumOff val="37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a:t>4</a:t>
          </a:r>
        </a:p>
      </dsp:txBody>
      <dsp:txXfrm rot="-5400000">
        <a:off x="1" y="2799216"/>
        <a:ext cx="658093" cy="282040"/>
      </dsp:txXfrm>
    </dsp:sp>
    <dsp:sp modelId="{C3A439A8-6B93-4CCC-AF7E-C3A6FCF15D8D}">
      <dsp:nvSpPr>
        <dsp:cNvPr id="0" name=""/>
        <dsp:cNvSpPr/>
      </dsp:nvSpPr>
      <dsp:spPr>
        <a:xfrm rot="5400000">
          <a:off x="3044669" y="123546"/>
          <a:ext cx="531181" cy="5304333"/>
        </a:xfrm>
        <a:prstGeom prst="round2SameRect">
          <a:avLst/>
        </a:prstGeom>
        <a:solidFill>
          <a:schemeClr val="lt1">
            <a:alpha val="90000"/>
            <a:hueOff val="0"/>
            <a:satOff val="0"/>
            <a:lumOff val="0"/>
            <a:alphaOff val="0"/>
          </a:schemeClr>
        </a:solidFill>
        <a:ln w="12700" cap="flat" cmpd="sng" algn="ctr">
          <a:solidFill>
            <a:schemeClr val="accent2">
              <a:shade val="50000"/>
              <a:hueOff val="-444793"/>
              <a:satOff val="6926"/>
              <a:lumOff val="344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i="1" u="none" kern="1200"/>
            <a:t>Eligibility </a:t>
          </a:r>
          <a:r>
            <a:rPr lang="en-US" sz="1700" i="0" u="none" kern="1200"/>
            <a:t>| </a:t>
          </a:r>
          <a:r>
            <a:rPr lang="en-US" sz="1700" i="0" kern="1200"/>
            <a:t>contamination that occurred pre-conveyance</a:t>
          </a:r>
        </a:p>
      </dsp:txBody>
      <dsp:txXfrm rot="-5400000">
        <a:off x="658093" y="2536052"/>
        <a:ext cx="5278403" cy="479321"/>
      </dsp:txXfrm>
    </dsp:sp>
    <dsp:sp modelId="{2DB841F7-C1C9-4603-810C-F3948C66B59C}">
      <dsp:nvSpPr>
        <dsp:cNvPr id="0" name=""/>
        <dsp:cNvSpPr/>
      </dsp:nvSpPr>
      <dsp:spPr>
        <a:xfrm rot="5400000">
          <a:off x="-141020" y="3432428"/>
          <a:ext cx="940133" cy="658093"/>
        </a:xfrm>
        <a:prstGeom prst="chevron">
          <a:avLst/>
        </a:prstGeom>
        <a:solidFill>
          <a:schemeClr val="accent4">
            <a:lumMod val="40000"/>
            <a:lumOff val="60000"/>
          </a:schemeClr>
        </a:solidFill>
        <a:ln w="12700" cap="flat" cmpd="sng" algn="ctr">
          <a:solidFill>
            <a:schemeClr val="accent2">
              <a:shade val="50000"/>
              <a:hueOff val="-236469"/>
              <a:satOff val="3113"/>
              <a:lumOff val="1864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NOTE</a:t>
          </a:r>
        </a:p>
      </dsp:txBody>
      <dsp:txXfrm rot="-5400000">
        <a:off x="1" y="3620455"/>
        <a:ext cx="658093" cy="282040"/>
      </dsp:txXfrm>
    </dsp:sp>
    <dsp:sp modelId="{2C145D3B-67E8-440A-84F1-C6525CF6DCE6}">
      <dsp:nvSpPr>
        <dsp:cNvPr id="0" name=""/>
        <dsp:cNvSpPr/>
      </dsp:nvSpPr>
      <dsp:spPr>
        <a:xfrm rot="5400000">
          <a:off x="3004556" y="944946"/>
          <a:ext cx="611408" cy="5304333"/>
        </a:xfrm>
        <a:prstGeom prst="round2SameRect">
          <a:avLst/>
        </a:prstGeom>
        <a:solidFill>
          <a:schemeClr val="lt1">
            <a:alpha val="90000"/>
            <a:hueOff val="0"/>
            <a:satOff val="0"/>
            <a:lumOff val="0"/>
            <a:alphaOff val="0"/>
          </a:schemeClr>
        </a:solidFill>
        <a:ln w="12700" cap="flat" cmpd="sng" algn="ctr">
          <a:solidFill>
            <a:schemeClr val="accent2">
              <a:shade val="50000"/>
              <a:hueOff val="-222396"/>
              <a:satOff val="3463"/>
              <a:lumOff val="172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a:t>Does not require a reuse plan…</a:t>
          </a:r>
          <a:br>
            <a:rPr lang="en-US" sz="1600" kern="1200"/>
          </a:br>
          <a:r>
            <a:rPr lang="en-US" sz="1400" i="1" kern="1200"/>
            <a:t>…however, is an excellent idea for multiple funding</a:t>
          </a:r>
          <a:endParaRPr lang="en-US" sz="1600" kern="1200"/>
        </a:p>
      </dsp:txBody>
      <dsp:txXfrm rot="-5400000">
        <a:off x="658094" y="3321254"/>
        <a:ext cx="5274487" cy="551716"/>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916CB1B2-A772-4FE1-8734-FD393749C453}" type="datetimeFigureOut">
              <a:rPr lang="en-US" smtClean="0"/>
              <a:t>12/4/2023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281786DB-46C2-4715-879D-703947BEFF1A}" type="slidenum">
              <a:rPr lang="en-US" smtClean="0"/>
              <a:t>‹#›</a:t>
            </a:fld>
            <a:endParaRPr lang="en-US"/>
          </a:p>
        </p:txBody>
      </p:sp>
    </p:spTree>
    <p:extLst>
      <p:ext uri="{BB962C8B-B14F-4D97-AF65-F5344CB8AC3E}">
        <p14:creationId xmlns:p14="http://schemas.microsoft.com/office/powerpoint/2010/main" val="64983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1</a:t>
            </a:fld>
            <a:endParaRPr lang="en-US"/>
          </a:p>
        </p:txBody>
      </p:sp>
    </p:spTree>
    <p:extLst>
      <p:ext uri="{BB962C8B-B14F-4D97-AF65-F5344CB8AC3E}">
        <p14:creationId xmlns:p14="http://schemas.microsoft.com/office/powerpoint/2010/main" val="3660331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786DB-46C2-4715-879D-703947BEFF1A}" type="slidenum">
              <a:rPr lang="en-US" smtClean="0"/>
              <a:t>2</a:t>
            </a:fld>
            <a:endParaRPr lang="en-US"/>
          </a:p>
        </p:txBody>
      </p:sp>
    </p:spTree>
    <p:extLst>
      <p:ext uri="{BB962C8B-B14F-4D97-AF65-F5344CB8AC3E}">
        <p14:creationId xmlns:p14="http://schemas.microsoft.com/office/powerpoint/2010/main" val="342895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5"/>
          </p:nvPr>
        </p:nvSpPr>
        <p:spPr/>
        <p:txBody>
          <a:bodyPr/>
          <a:lstStyle/>
          <a:p>
            <a:fld id="{281786DB-46C2-4715-879D-703947BEFF1A}" type="slidenum">
              <a:rPr lang="en-US" smtClean="0"/>
              <a:t>3</a:t>
            </a:fld>
            <a:endParaRPr lang="en-US"/>
          </a:p>
        </p:txBody>
      </p:sp>
    </p:spTree>
    <p:extLst>
      <p:ext uri="{BB962C8B-B14F-4D97-AF65-F5344CB8AC3E}">
        <p14:creationId xmlns:p14="http://schemas.microsoft.com/office/powerpoint/2010/main" val="572636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1786DB-46C2-4715-879D-703947BEFF1A}" type="slidenum">
              <a:rPr lang="en-US" smtClean="0"/>
              <a:t>4</a:t>
            </a:fld>
            <a:endParaRPr lang="en-US"/>
          </a:p>
        </p:txBody>
      </p:sp>
    </p:spTree>
    <p:extLst>
      <p:ext uri="{BB962C8B-B14F-4D97-AF65-F5344CB8AC3E}">
        <p14:creationId xmlns:p14="http://schemas.microsoft.com/office/powerpoint/2010/main" val="2209770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endParaRPr lang="en-US"/>
          </a:p>
        </p:txBody>
      </p:sp>
      <p:sp>
        <p:nvSpPr>
          <p:cNvPr id="4" name="Slide Number Placeholder 3"/>
          <p:cNvSpPr>
            <a:spLocks noGrp="1"/>
          </p:cNvSpPr>
          <p:nvPr>
            <p:ph type="sldNum" sz="quarter" idx="5"/>
          </p:nvPr>
        </p:nvSpPr>
        <p:spPr/>
        <p:txBody>
          <a:bodyPr/>
          <a:lstStyle/>
          <a:p>
            <a:fld id="{281786DB-46C2-4715-879D-703947BEFF1A}" type="slidenum">
              <a:rPr lang="en-US" smtClean="0"/>
              <a:t>5</a:t>
            </a:fld>
            <a:endParaRPr lang="en-US"/>
          </a:p>
        </p:txBody>
      </p:sp>
    </p:spTree>
    <p:extLst>
      <p:ext uri="{BB962C8B-B14F-4D97-AF65-F5344CB8AC3E}">
        <p14:creationId xmlns:p14="http://schemas.microsoft.com/office/powerpoint/2010/main" val="323301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1786DB-46C2-4715-879D-703947BEFF1A}" type="slidenum">
              <a:rPr lang="en-US" smtClean="0"/>
              <a:t>6</a:t>
            </a:fld>
            <a:endParaRPr lang="en-US"/>
          </a:p>
        </p:txBody>
      </p:sp>
    </p:spTree>
    <p:extLst>
      <p:ext uri="{BB962C8B-B14F-4D97-AF65-F5344CB8AC3E}">
        <p14:creationId xmlns:p14="http://schemas.microsoft.com/office/powerpoint/2010/main" val="267734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1786DB-46C2-4715-879D-703947BEFF1A}" type="slidenum">
              <a:rPr lang="en-US" smtClean="0"/>
              <a:t>7</a:t>
            </a:fld>
            <a:endParaRPr lang="en-US"/>
          </a:p>
        </p:txBody>
      </p:sp>
    </p:spTree>
    <p:extLst>
      <p:ext uri="{BB962C8B-B14F-4D97-AF65-F5344CB8AC3E}">
        <p14:creationId xmlns:p14="http://schemas.microsoft.com/office/powerpoint/2010/main" val="340683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1786DB-46C2-4715-879D-703947BEFF1A}" type="slidenum">
              <a:rPr lang="en-US" smtClean="0"/>
              <a:t>8</a:t>
            </a:fld>
            <a:endParaRPr lang="en-US"/>
          </a:p>
        </p:txBody>
      </p:sp>
    </p:spTree>
    <p:extLst>
      <p:ext uri="{BB962C8B-B14F-4D97-AF65-F5344CB8AC3E}">
        <p14:creationId xmlns:p14="http://schemas.microsoft.com/office/powerpoint/2010/main" val="162183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1786DB-46C2-4715-879D-703947BEFF1A}" type="slidenum">
              <a:rPr lang="en-US" smtClean="0"/>
              <a:t>9</a:t>
            </a:fld>
            <a:endParaRPr lang="en-US"/>
          </a:p>
        </p:txBody>
      </p:sp>
    </p:spTree>
    <p:extLst>
      <p:ext uri="{BB962C8B-B14F-4D97-AF65-F5344CB8AC3E}">
        <p14:creationId xmlns:p14="http://schemas.microsoft.com/office/powerpoint/2010/main" val="642477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A16B0D8-D090-E746-AD42-B4A6F27A7C2B}"/>
              </a:ext>
            </a:extLst>
          </p:cNvPr>
          <p:cNvPicPr>
            <a:picLocks noChangeAspect="1"/>
          </p:cNvPicPr>
          <p:nvPr userDrawn="1"/>
        </p:nvPicPr>
        <p:blipFill>
          <a:blip r:embed="rId2"/>
          <a:stretch>
            <a:fillRect/>
          </a:stretch>
        </p:blipFill>
        <p:spPr>
          <a:xfrm>
            <a:off x="0" y="0"/>
            <a:ext cx="2679700" cy="6858000"/>
          </a:xfrm>
          <a:prstGeom prst="rect">
            <a:avLst/>
          </a:prstGeom>
        </p:spPr>
      </p:pic>
      <p:pic>
        <p:nvPicPr>
          <p:cNvPr id="12" name="Picture 11">
            <a:extLst>
              <a:ext uri="{FF2B5EF4-FFF2-40B4-BE49-F238E27FC236}">
                <a16:creationId xmlns:a16="http://schemas.microsoft.com/office/drawing/2014/main" id="{11A97ED8-63C1-2E4F-A1CD-7119CE3072F6}"/>
              </a:ext>
            </a:extLst>
          </p:cNvPr>
          <p:cNvPicPr>
            <a:picLocks noChangeAspect="1"/>
          </p:cNvPicPr>
          <p:nvPr userDrawn="1"/>
        </p:nvPicPr>
        <p:blipFill>
          <a:blip r:embed="rId3"/>
          <a:stretch>
            <a:fillRect/>
          </a:stretch>
        </p:blipFill>
        <p:spPr>
          <a:xfrm>
            <a:off x="9322323" y="267129"/>
            <a:ext cx="2135481" cy="655474"/>
          </a:xfrm>
          <a:prstGeom prst="rect">
            <a:avLst/>
          </a:prstGeom>
        </p:spPr>
      </p:pic>
      <p:sp>
        <p:nvSpPr>
          <p:cNvPr id="2" name="Title 1">
            <a:extLst>
              <a:ext uri="{FF2B5EF4-FFF2-40B4-BE49-F238E27FC236}">
                <a16:creationId xmlns:a16="http://schemas.microsoft.com/office/drawing/2014/main" id="{7BD74531-806C-954B-BA72-BACD7EF5F6AD}"/>
              </a:ext>
            </a:extLst>
          </p:cNvPr>
          <p:cNvSpPr>
            <a:spLocks noGrp="1"/>
          </p:cNvSpPr>
          <p:nvPr>
            <p:ph type="ctrTitle"/>
          </p:nvPr>
        </p:nvSpPr>
        <p:spPr>
          <a:xfrm>
            <a:off x="3099334" y="1122363"/>
            <a:ext cx="7568665" cy="2387600"/>
          </a:xfrm>
        </p:spPr>
        <p:txBody>
          <a:bodyPr anchor="b"/>
          <a:lstStyle>
            <a:lvl1pPr algn="ctr">
              <a:defRPr sz="6000">
                <a:solidFill>
                  <a:srgbClr val="0F6DB7"/>
                </a:solidFill>
              </a:defRPr>
            </a:lvl1pPr>
          </a:lstStyle>
          <a:p>
            <a:r>
              <a:rPr lang="en-US"/>
              <a:t>Click to edit Master title style</a:t>
            </a:r>
          </a:p>
        </p:txBody>
      </p:sp>
      <p:sp>
        <p:nvSpPr>
          <p:cNvPr id="3" name="Subtitle 2">
            <a:extLst>
              <a:ext uri="{FF2B5EF4-FFF2-40B4-BE49-F238E27FC236}">
                <a16:creationId xmlns:a16="http://schemas.microsoft.com/office/drawing/2014/main" id="{A0655E4B-61F1-EF4C-9B2F-C6AC4D9A7F3E}"/>
              </a:ext>
            </a:extLst>
          </p:cNvPr>
          <p:cNvSpPr>
            <a:spLocks noGrp="1"/>
          </p:cNvSpPr>
          <p:nvPr>
            <p:ph type="subTitle" idx="1"/>
          </p:nvPr>
        </p:nvSpPr>
        <p:spPr>
          <a:xfrm>
            <a:off x="3099334" y="3602038"/>
            <a:ext cx="7568666" cy="1655762"/>
          </a:xfrm>
        </p:spPr>
        <p:txBody>
          <a:bodyPr/>
          <a:lstStyle>
            <a:lvl1pPr marL="0" indent="0" algn="ctr">
              <a:buNone/>
              <a:defRPr sz="2400">
                <a:solidFill>
                  <a:srgbClr val="0F6DB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1674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A1655B9-5125-A243-BD79-18B3A977F9AB}"/>
              </a:ext>
            </a:extLst>
          </p:cNvPr>
          <p:cNvPicPr>
            <a:picLocks noChangeAspect="1"/>
          </p:cNvPicPr>
          <p:nvPr userDrawn="1"/>
        </p:nvPicPr>
        <p:blipFill>
          <a:blip r:embed="rId2"/>
          <a:stretch>
            <a:fillRect/>
          </a:stretch>
        </p:blipFill>
        <p:spPr>
          <a:xfrm>
            <a:off x="0" y="3429000"/>
            <a:ext cx="12192000" cy="3429000"/>
          </a:xfrm>
          <a:prstGeom prst="rect">
            <a:avLst/>
          </a:prstGeom>
        </p:spPr>
      </p:pic>
      <p:sp>
        <p:nvSpPr>
          <p:cNvPr id="2" name="Title 1">
            <a:extLst>
              <a:ext uri="{FF2B5EF4-FFF2-40B4-BE49-F238E27FC236}">
                <a16:creationId xmlns:a16="http://schemas.microsoft.com/office/drawing/2014/main" id="{CD463EEF-3D13-9C47-8C3E-E737BCF21E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D78D3-D604-184B-8FBC-4247540C5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56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A4D40EE-0275-FF45-88FD-94F4CD8F91EC}"/>
              </a:ext>
            </a:extLst>
          </p:cNvPr>
          <p:cNvPicPr>
            <a:picLocks noChangeAspect="1"/>
          </p:cNvPicPr>
          <p:nvPr userDrawn="1"/>
        </p:nvPicPr>
        <p:blipFill>
          <a:blip r:embed="rId2"/>
          <a:stretch>
            <a:fillRect/>
          </a:stretch>
        </p:blipFill>
        <p:spPr>
          <a:xfrm>
            <a:off x="0" y="3429000"/>
            <a:ext cx="12192000" cy="3429000"/>
          </a:xfrm>
          <a:prstGeom prst="rect">
            <a:avLst/>
          </a:prstGeom>
        </p:spPr>
      </p:pic>
      <p:sp>
        <p:nvSpPr>
          <p:cNvPr id="2" name="Vertical Title 1">
            <a:extLst>
              <a:ext uri="{FF2B5EF4-FFF2-40B4-BE49-F238E27FC236}">
                <a16:creationId xmlns:a16="http://schemas.microsoft.com/office/drawing/2014/main" id="{FE66A9C8-C6ED-2E45-BE97-0827984A2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4E3A35-A859-9D4D-B8AA-4C7F942C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24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Content Placeholder 8">
            <a:extLst>
              <a:ext uri="{FF2B5EF4-FFF2-40B4-BE49-F238E27FC236}">
                <a16:creationId xmlns:a16="http://schemas.microsoft.com/office/drawing/2014/main" id="{8B59B8CB-5275-4246-B002-679388AE2C35}"/>
              </a:ext>
            </a:extLst>
          </p:cNvPr>
          <p:cNvPicPr>
            <a:picLocks noChangeAspect="1"/>
          </p:cNvPicPr>
          <p:nvPr userDrawn="1"/>
        </p:nvPicPr>
        <p:blipFill>
          <a:blip r:embed="rId2"/>
          <a:stretch>
            <a:fillRect/>
          </a:stretch>
        </p:blipFill>
        <p:spPr>
          <a:xfrm>
            <a:off x="0" y="3849188"/>
            <a:ext cx="12192000" cy="3008811"/>
          </a:xfrm>
          <a:prstGeom prst="rect">
            <a:avLst/>
          </a:prstGeom>
        </p:spPr>
      </p:pic>
      <p:sp>
        <p:nvSpPr>
          <p:cNvPr id="3" name="Content Placeholder 2">
            <a:extLst>
              <a:ext uri="{FF2B5EF4-FFF2-40B4-BE49-F238E27FC236}">
                <a16:creationId xmlns:a16="http://schemas.microsoft.com/office/drawing/2014/main" id="{63DB64E6-AD2A-2943-A9A1-E2D88AA3EADB}"/>
              </a:ext>
            </a:extLst>
          </p:cNvPr>
          <p:cNvSpPr>
            <a:spLocks noGrp="1"/>
          </p:cNvSpPr>
          <p:nvPr>
            <p:ph idx="1"/>
          </p:nvPr>
        </p:nvSpPr>
        <p:spPr>
          <a:xfrm>
            <a:off x="838200" y="1253331"/>
            <a:ext cx="10515600" cy="477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10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42182-9BCC-EA43-8F60-B2D72BC8A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D92C2-FFA6-5F45-8B64-DE2D66449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BCCFE-C477-0D43-AD60-E853E721FD8E}"/>
              </a:ext>
            </a:extLst>
          </p:cNvPr>
          <p:cNvSpPr>
            <a:spLocks noGrp="1"/>
          </p:cNvSpPr>
          <p:nvPr>
            <p:ph type="dt" sz="half" idx="10"/>
          </p:nvPr>
        </p:nvSpPr>
        <p:spPr/>
        <p:txBody>
          <a:bodyPr/>
          <a:lstStyle/>
          <a:p>
            <a:fld id="{5218334F-3A6E-41B6-AA92-B6B2551E2961}" type="datetime1">
              <a:rPr lang="en-US" smtClean="0"/>
              <a:t>12/4/2023</a:t>
            </a:fld>
            <a:endParaRPr lang="en-US"/>
          </a:p>
        </p:txBody>
      </p:sp>
      <p:sp>
        <p:nvSpPr>
          <p:cNvPr id="5" name="Footer Placeholder 4">
            <a:extLst>
              <a:ext uri="{FF2B5EF4-FFF2-40B4-BE49-F238E27FC236}">
                <a16:creationId xmlns:a16="http://schemas.microsoft.com/office/drawing/2014/main" id="{36821D9C-B28F-7449-90BE-DDD501CE0091}"/>
              </a:ext>
            </a:extLst>
          </p:cNvPr>
          <p:cNvSpPr>
            <a:spLocks noGrp="1"/>
          </p:cNvSpPr>
          <p:nvPr>
            <p:ph type="ftr" sz="quarter" idx="11"/>
          </p:nvPr>
        </p:nvSpPr>
        <p:spPr/>
        <p:txBody>
          <a:bodyPr/>
          <a:lstStyle/>
          <a:p>
            <a:r>
              <a:rPr lang="en-US"/>
              <a:t>U.S. Environmental Protection Agency</a:t>
            </a:r>
          </a:p>
        </p:txBody>
      </p:sp>
      <p:sp>
        <p:nvSpPr>
          <p:cNvPr id="6" name="Slide Number Placeholder 5">
            <a:extLst>
              <a:ext uri="{FF2B5EF4-FFF2-40B4-BE49-F238E27FC236}">
                <a16:creationId xmlns:a16="http://schemas.microsoft.com/office/drawing/2014/main" id="{FF674F31-C832-F343-A511-B32610000789}"/>
              </a:ext>
            </a:extLst>
          </p:cNvPr>
          <p:cNvSpPr>
            <a:spLocks noGrp="1"/>
          </p:cNvSpPr>
          <p:nvPr>
            <p:ph type="sldNum" sz="quarter" idx="12"/>
          </p:nvPr>
        </p:nvSpPr>
        <p:spPr/>
        <p:txBody>
          <a:bodyPr/>
          <a:lstStyle/>
          <a:p>
            <a:fld id="{8D9C3B4F-4B7B-9A4F-9F3C-3A4901A33979}" type="slidenum">
              <a:rPr lang="en-US" smtClean="0"/>
              <a:t>‹#›</a:t>
            </a:fld>
            <a:endParaRPr lang="en-US"/>
          </a:p>
        </p:txBody>
      </p:sp>
      <p:pic>
        <p:nvPicPr>
          <p:cNvPr id="10" name="Content Placeholder 8">
            <a:extLst>
              <a:ext uri="{FF2B5EF4-FFF2-40B4-BE49-F238E27FC236}">
                <a16:creationId xmlns:a16="http://schemas.microsoft.com/office/drawing/2014/main" id="{BFE222EB-11F9-1349-BF52-9A65E8593D0D}"/>
              </a:ext>
            </a:extLst>
          </p:cNvPr>
          <p:cNvPicPr>
            <a:picLocks noChangeAspect="1"/>
          </p:cNvPicPr>
          <p:nvPr userDrawn="1"/>
        </p:nvPicPr>
        <p:blipFill>
          <a:blip r:embed="rId2"/>
          <a:stretch>
            <a:fillRect/>
          </a:stretch>
        </p:blipFill>
        <p:spPr>
          <a:xfrm rot="10800000">
            <a:off x="-6350" y="-18256"/>
            <a:ext cx="12192000" cy="3429000"/>
          </a:xfrm>
          <a:prstGeom prst="rect">
            <a:avLst/>
          </a:prstGeom>
        </p:spPr>
      </p:pic>
    </p:spTree>
    <p:extLst>
      <p:ext uri="{BB962C8B-B14F-4D97-AF65-F5344CB8AC3E}">
        <p14:creationId xmlns:p14="http://schemas.microsoft.com/office/powerpoint/2010/main" val="226347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Content Placeholder 8">
            <a:extLst>
              <a:ext uri="{FF2B5EF4-FFF2-40B4-BE49-F238E27FC236}">
                <a16:creationId xmlns:a16="http://schemas.microsoft.com/office/drawing/2014/main" id="{7754E330-8A27-A045-B40F-0CD17A30572C}"/>
              </a:ext>
            </a:extLst>
          </p:cNvPr>
          <p:cNvPicPr>
            <a:picLocks noChangeAspect="1"/>
          </p:cNvPicPr>
          <p:nvPr userDrawn="1"/>
        </p:nvPicPr>
        <p:blipFill>
          <a:blip r:embed="rId2"/>
          <a:stretch>
            <a:fillRect/>
          </a:stretch>
        </p:blipFill>
        <p:spPr>
          <a:xfrm>
            <a:off x="0" y="3429000"/>
            <a:ext cx="12192000" cy="3429000"/>
          </a:xfrm>
          <a:prstGeom prst="rect">
            <a:avLst/>
          </a:prstGeom>
        </p:spPr>
      </p:pic>
      <p:sp>
        <p:nvSpPr>
          <p:cNvPr id="3" name="Content Placeholder 2">
            <a:extLst>
              <a:ext uri="{FF2B5EF4-FFF2-40B4-BE49-F238E27FC236}">
                <a16:creationId xmlns:a16="http://schemas.microsoft.com/office/drawing/2014/main" id="{2DA19420-E610-9442-BD7A-322F6D60DBAF}"/>
              </a:ext>
            </a:extLst>
          </p:cNvPr>
          <p:cNvSpPr>
            <a:spLocks noGrp="1"/>
          </p:cNvSpPr>
          <p:nvPr>
            <p:ph sz="half" idx="1"/>
          </p:nvPr>
        </p:nvSpPr>
        <p:spPr>
          <a:xfrm>
            <a:off x="838201" y="155565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E696A-8D11-5A47-AC31-DFCA6D35F420}"/>
              </a:ext>
            </a:extLst>
          </p:cNvPr>
          <p:cNvSpPr>
            <a:spLocks noGrp="1"/>
          </p:cNvSpPr>
          <p:nvPr>
            <p:ph sz="half" idx="2"/>
          </p:nvPr>
        </p:nvSpPr>
        <p:spPr>
          <a:xfrm>
            <a:off x="6172201" y="1555659"/>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625B619F-EF9F-4F4F-9060-D24FCD9E4B29}"/>
              </a:ext>
            </a:extLst>
          </p:cNvPr>
          <p:cNvSpPr>
            <a:spLocks noGrp="1"/>
          </p:cNvSpPr>
          <p:nvPr>
            <p:ph type="title"/>
          </p:nvPr>
        </p:nvSpPr>
        <p:spPr>
          <a:xfrm>
            <a:off x="838200" y="365126"/>
            <a:ext cx="10515600" cy="897618"/>
          </a:xfrm>
        </p:spPr>
        <p:txBody>
          <a:bodyPr/>
          <a:lstStyle/>
          <a:p>
            <a:r>
              <a:rPr lang="en-US"/>
              <a:t>Click to edit Master title style</a:t>
            </a:r>
          </a:p>
        </p:txBody>
      </p:sp>
    </p:spTree>
    <p:extLst>
      <p:ext uri="{BB962C8B-B14F-4D97-AF65-F5344CB8AC3E}">
        <p14:creationId xmlns:p14="http://schemas.microsoft.com/office/powerpoint/2010/main" val="2259944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52A70-6D81-9147-A6B2-0133A152E329}"/>
              </a:ext>
            </a:extLst>
          </p:cNvPr>
          <p:cNvSpPr>
            <a:spLocks noGrp="1"/>
          </p:cNvSpPr>
          <p:nvPr>
            <p:ph type="title"/>
          </p:nvPr>
        </p:nvSpPr>
        <p:spPr>
          <a:xfrm>
            <a:off x="839788" y="365125"/>
            <a:ext cx="10515600" cy="941161"/>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F13A5-8058-CF4D-98C7-9A9A5F36C49C}"/>
              </a:ext>
            </a:extLst>
          </p:cNvPr>
          <p:cNvSpPr>
            <a:spLocks noGrp="1"/>
          </p:cNvSpPr>
          <p:nvPr>
            <p:ph type="body" idx="1"/>
          </p:nvPr>
        </p:nvSpPr>
        <p:spPr>
          <a:xfrm>
            <a:off x="839788" y="1402485"/>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25D36-FF3E-7449-A928-4F9C0EB23661}"/>
              </a:ext>
            </a:extLst>
          </p:cNvPr>
          <p:cNvSpPr>
            <a:spLocks noGrp="1"/>
          </p:cNvSpPr>
          <p:nvPr>
            <p:ph sz="half" idx="2"/>
          </p:nvPr>
        </p:nvSpPr>
        <p:spPr>
          <a:xfrm>
            <a:off x="839788" y="2226396"/>
            <a:ext cx="5157787" cy="3834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BD1356-A70C-BE47-82F0-A52F31D2982A}"/>
              </a:ext>
            </a:extLst>
          </p:cNvPr>
          <p:cNvSpPr>
            <a:spLocks noGrp="1"/>
          </p:cNvSpPr>
          <p:nvPr>
            <p:ph type="body" sz="quarter" idx="3"/>
          </p:nvPr>
        </p:nvSpPr>
        <p:spPr>
          <a:xfrm>
            <a:off x="6172200" y="1402485"/>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ED689-3D40-284F-BC42-54A139A2D0CA}"/>
              </a:ext>
            </a:extLst>
          </p:cNvPr>
          <p:cNvSpPr>
            <a:spLocks noGrp="1"/>
          </p:cNvSpPr>
          <p:nvPr>
            <p:ph sz="quarter" idx="4"/>
          </p:nvPr>
        </p:nvSpPr>
        <p:spPr>
          <a:xfrm>
            <a:off x="6172200" y="2226397"/>
            <a:ext cx="5183188" cy="3834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094458-A111-8247-A174-115CE0272605}"/>
              </a:ext>
            </a:extLst>
          </p:cNvPr>
          <p:cNvSpPr>
            <a:spLocks noGrp="1"/>
          </p:cNvSpPr>
          <p:nvPr>
            <p:ph type="dt" sz="half" idx="10"/>
          </p:nvPr>
        </p:nvSpPr>
        <p:spPr/>
        <p:txBody>
          <a:bodyPr/>
          <a:lstStyle/>
          <a:p>
            <a:fld id="{5523E9DD-74D4-4779-B57E-A31198BE38AA}" type="datetime1">
              <a:rPr lang="en-US" smtClean="0"/>
              <a:t>12/4/2023</a:t>
            </a:fld>
            <a:endParaRPr lang="en-US"/>
          </a:p>
        </p:txBody>
      </p:sp>
      <p:pic>
        <p:nvPicPr>
          <p:cNvPr id="12" name="Content Placeholder 8">
            <a:extLst>
              <a:ext uri="{FF2B5EF4-FFF2-40B4-BE49-F238E27FC236}">
                <a16:creationId xmlns:a16="http://schemas.microsoft.com/office/drawing/2014/main" id="{38A441E4-2709-7D43-BA64-0E9C16BA9232}"/>
              </a:ext>
            </a:extLst>
          </p:cNvPr>
          <p:cNvPicPr>
            <a:picLocks noChangeAspect="1"/>
          </p:cNvPicPr>
          <p:nvPr userDrawn="1"/>
        </p:nvPicPr>
        <p:blipFill>
          <a:blip r:embed="rId2"/>
          <a:stretch>
            <a:fillRect/>
          </a:stretch>
        </p:blipFill>
        <p:spPr>
          <a:xfrm>
            <a:off x="0" y="3429000"/>
            <a:ext cx="12192000" cy="3429000"/>
          </a:xfrm>
          <a:prstGeom prst="rect">
            <a:avLst/>
          </a:prstGeom>
        </p:spPr>
      </p:pic>
      <p:sp>
        <p:nvSpPr>
          <p:cNvPr id="8" name="Footer Placeholder 7">
            <a:extLst>
              <a:ext uri="{FF2B5EF4-FFF2-40B4-BE49-F238E27FC236}">
                <a16:creationId xmlns:a16="http://schemas.microsoft.com/office/drawing/2014/main" id="{94151088-0972-A54C-A0C0-9412B04BE1E7}"/>
              </a:ext>
            </a:extLst>
          </p:cNvPr>
          <p:cNvSpPr>
            <a:spLocks noGrp="1"/>
          </p:cNvSpPr>
          <p:nvPr>
            <p:ph type="ftr" sz="quarter" idx="11"/>
          </p:nvPr>
        </p:nvSpPr>
        <p:spPr/>
        <p:txBody>
          <a:bodyPr/>
          <a:lstStyle/>
          <a:p>
            <a:r>
              <a:rPr lang="en-US"/>
              <a:t>U.S. Environmental Protection Agency</a:t>
            </a:r>
          </a:p>
        </p:txBody>
      </p:sp>
      <p:sp>
        <p:nvSpPr>
          <p:cNvPr id="9" name="Slide Number Placeholder 8">
            <a:extLst>
              <a:ext uri="{FF2B5EF4-FFF2-40B4-BE49-F238E27FC236}">
                <a16:creationId xmlns:a16="http://schemas.microsoft.com/office/drawing/2014/main" id="{BD6F65B1-1811-CC44-A2F7-78C7A7BE8C84}"/>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43923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Content Placeholder 8">
            <a:extLst>
              <a:ext uri="{FF2B5EF4-FFF2-40B4-BE49-F238E27FC236}">
                <a16:creationId xmlns:a16="http://schemas.microsoft.com/office/drawing/2014/main" id="{D143C779-E621-7042-87AA-9F8B02D01396}"/>
              </a:ext>
            </a:extLst>
          </p:cNvPr>
          <p:cNvPicPr>
            <a:picLocks noChangeAspect="1"/>
          </p:cNvPicPr>
          <p:nvPr userDrawn="1"/>
        </p:nvPicPr>
        <p:blipFill>
          <a:blip r:embed="rId2"/>
          <a:stretch>
            <a:fillRect/>
          </a:stretch>
        </p:blipFill>
        <p:spPr>
          <a:xfrm>
            <a:off x="0" y="3429000"/>
            <a:ext cx="12192000" cy="3429000"/>
          </a:xfrm>
          <a:prstGeom prst="rect">
            <a:avLst/>
          </a:prstGeom>
        </p:spPr>
      </p:pic>
      <p:sp>
        <p:nvSpPr>
          <p:cNvPr id="9" name="Title 8">
            <a:extLst>
              <a:ext uri="{FF2B5EF4-FFF2-40B4-BE49-F238E27FC236}">
                <a16:creationId xmlns:a16="http://schemas.microsoft.com/office/drawing/2014/main" id="{2BA55FAD-F33D-1745-9942-640C2210BE4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3085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73135A5-6B07-9D4A-886E-C34EA980B654}"/>
              </a:ext>
            </a:extLst>
          </p:cNvPr>
          <p:cNvPicPr>
            <a:picLocks noChangeAspect="1"/>
          </p:cNvPicPr>
          <p:nvPr userDrawn="1"/>
        </p:nvPicPr>
        <p:blipFill>
          <a:blip r:embed="rId2"/>
          <a:stretch>
            <a:fillRect/>
          </a:stretch>
        </p:blipFill>
        <p:spPr>
          <a:xfrm>
            <a:off x="0" y="0"/>
            <a:ext cx="2679700" cy="6858000"/>
          </a:xfrm>
          <a:prstGeom prst="rect">
            <a:avLst/>
          </a:prstGeom>
        </p:spPr>
      </p:pic>
      <p:pic>
        <p:nvPicPr>
          <p:cNvPr id="8" name="Picture 7">
            <a:extLst>
              <a:ext uri="{FF2B5EF4-FFF2-40B4-BE49-F238E27FC236}">
                <a16:creationId xmlns:a16="http://schemas.microsoft.com/office/drawing/2014/main" id="{0192F557-0AE6-FC4C-BE75-365CF898B2A3}"/>
              </a:ext>
            </a:extLst>
          </p:cNvPr>
          <p:cNvPicPr>
            <a:picLocks noChangeAspect="1"/>
          </p:cNvPicPr>
          <p:nvPr userDrawn="1"/>
        </p:nvPicPr>
        <p:blipFill>
          <a:blip r:embed="rId3"/>
          <a:stretch>
            <a:fillRect/>
          </a:stretch>
        </p:blipFill>
        <p:spPr>
          <a:xfrm>
            <a:off x="9433047" y="227468"/>
            <a:ext cx="2445119" cy="750516"/>
          </a:xfrm>
          <a:prstGeom prst="rect">
            <a:avLst/>
          </a:prstGeom>
        </p:spPr>
      </p:pic>
    </p:spTree>
    <p:extLst>
      <p:ext uri="{BB962C8B-B14F-4D97-AF65-F5344CB8AC3E}">
        <p14:creationId xmlns:p14="http://schemas.microsoft.com/office/powerpoint/2010/main" val="96039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Content Placeholder 8">
            <a:extLst>
              <a:ext uri="{FF2B5EF4-FFF2-40B4-BE49-F238E27FC236}">
                <a16:creationId xmlns:a16="http://schemas.microsoft.com/office/drawing/2014/main" id="{448495A2-B1D6-2648-99EE-D42B93A7C491}"/>
              </a:ext>
            </a:extLst>
          </p:cNvPr>
          <p:cNvPicPr>
            <a:picLocks noChangeAspect="1"/>
          </p:cNvPicPr>
          <p:nvPr userDrawn="1"/>
        </p:nvPicPr>
        <p:blipFill>
          <a:blip r:embed="rId2"/>
          <a:stretch>
            <a:fillRect/>
          </a:stretch>
        </p:blipFill>
        <p:spPr>
          <a:xfrm>
            <a:off x="0" y="3429000"/>
            <a:ext cx="12192000" cy="3429000"/>
          </a:xfrm>
          <a:prstGeom prst="rect">
            <a:avLst/>
          </a:prstGeom>
        </p:spPr>
      </p:pic>
      <p:sp>
        <p:nvSpPr>
          <p:cNvPr id="2" name="Title 1">
            <a:extLst>
              <a:ext uri="{FF2B5EF4-FFF2-40B4-BE49-F238E27FC236}">
                <a16:creationId xmlns:a16="http://schemas.microsoft.com/office/drawing/2014/main" id="{54259204-7483-294D-961C-819A95A40D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719F59-5E26-D149-A6B0-563EE1509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90CE9E-9E35-834D-B166-84F84B318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579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Content Placeholder 8">
            <a:extLst>
              <a:ext uri="{FF2B5EF4-FFF2-40B4-BE49-F238E27FC236}">
                <a16:creationId xmlns:a16="http://schemas.microsoft.com/office/drawing/2014/main" id="{2A9D6496-1891-4743-A4BD-0BE7BC823D04}"/>
              </a:ext>
            </a:extLst>
          </p:cNvPr>
          <p:cNvPicPr>
            <a:picLocks noChangeAspect="1"/>
          </p:cNvPicPr>
          <p:nvPr userDrawn="1"/>
        </p:nvPicPr>
        <p:blipFill>
          <a:blip r:embed="rId2"/>
          <a:stretch>
            <a:fillRect/>
          </a:stretch>
        </p:blipFill>
        <p:spPr>
          <a:xfrm>
            <a:off x="0" y="3429000"/>
            <a:ext cx="12192000" cy="3429000"/>
          </a:xfrm>
          <a:prstGeom prst="rect">
            <a:avLst/>
          </a:prstGeom>
        </p:spPr>
      </p:pic>
      <p:sp>
        <p:nvSpPr>
          <p:cNvPr id="2" name="Title 1">
            <a:extLst>
              <a:ext uri="{FF2B5EF4-FFF2-40B4-BE49-F238E27FC236}">
                <a16:creationId xmlns:a16="http://schemas.microsoft.com/office/drawing/2014/main" id="{B5401600-E6B4-984A-B2A7-329622914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25A47C-6047-3A4D-B702-B2FAA41ED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D86539-2168-C047-AAE5-42B1BC666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609775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B5DF8-78FD-5841-BD28-013B751C2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CEF579-F39A-5544-9409-0394F3A99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CAFEA-DB91-8848-88FE-0F2D2FFA0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38AB7-AD48-4B4E-9654-EE66C3C35B13}" type="datetime1">
              <a:rPr lang="en-US" smtClean="0"/>
              <a:t>12/4/2023</a:t>
            </a:fld>
            <a:endParaRPr lang="en-US"/>
          </a:p>
        </p:txBody>
      </p:sp>
      <p:sp>
        <p:nvSpPr>
          <p:cNvPr id="5" name="Footer Placeholder 4">
            <a:extLst>
              <a:ext uri="{FF2B5EF4-FFF2-40B4-BE49-F238E27FC236}">
                <a16:creationId xmlns:a16="http://schemas.microsoft.com/office/drawing/2014/main" id="{2B4B3497-91C7-1048-BCE6-DC58EBE31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 Environmental Protection Agency</a:t>
            </a:r>
          </a:p>
        </p:txBody>
      </p:sp>
      <p:sp>
        <p:nvSpPr>
          <p:cNvPr id="6" name="Slide Number Placeholder 5">
            <a:extLst>
              <a:ext uri="{FF2B5EF4-FFF2-40B4-BE49-F238E27FC236}">
                <a16:creationId xmlns:a16="http://schemas.microsoft.com/office/drawing/2014/main" id="{7064A5EE-3E3D-B348-A4A0-7369138FC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C3B4F-4B7B-9A4F-9F3C-3A4901A33979}" type="slidenum">
              <a:rPr lang="en-US" smtClean="0"/>
              <a:t>‹#›</a:t>
            </a:fld>
            <a:endParaRPr lang="en-US"/>
          </a:p>
        </p:txBody>
      </p:sp>
    </p:spTree>
    <p:extLst>
      <p:ext uri="{BB962C8B-B14F-4D97-AF65-F5344CB8AC3E}">
        <p14:creationId xmlns:p14="http://schemas.microsoft.com/office/powerpoint/2010/main" val="884944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epa.gov/inflation-reduction-act/inflation-reduction-act-community-change-grants-progra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experience.arcgis.com/experience/51479962643a49368433f43204d493e3"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41_4DEDACA1.xml"/><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hyperlink" Target="mailto:estes.jeff@epa.gov"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mailto:Andraschko.Kenneth@epa.gov" TargetMode="External"/><Relationship Id="rId5" Type="http://schemas.openxmlformats.org/officeDocument/2006/relationships/hyperlink" Target="https://www.epa.gov/r10-tribal/contamination-ancsa-conveyed-lands" TargetMode="External"/><Relationship Id="rId4" Type="http://schemas.openxmlformats.org/officeDocument/2006/relationships/hyperlink" Target="mailto:lowinger.mahri@epa.gov"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C5FC-2F00-544A-9FD9-5109E6B999A8}"/>
              </a:ext>
            </a:extLst>
          </p:cNvPr>
          <p:cNvSpPr>
            <a:spLocks noGrp="1"/>
          </p:cNvSpPr>
          <p:nvPr>
            <p:ph type="ctrTitle"/>
          </p:nvPr>
        </p:nvSpPr>
        <p:spPr>
          <a:xfrm>
            <a:off x="2432271" y="1276322"/>
            <a:ext cx="7568665" cy="2387600"/>
          </a:xfrm>
        </p:spPr>
        <p:txBody>
          <a:bodyPr>
            <a:normAutofit fontScale="90000"/>
          </a:bodyPr>
          <a:lstStyle/>
          <a:p>
            <a:r>
              <a:rPr lang="en-US"/>
              <a:t>Contaminated ANCSA Lands Assistance Program</a:t>
            </a:r>
            <a:br>
              <a:rPr lang="en-US"/>
            </a:br>
            <a:r>
              <a:rPr lang="en-US"/>
              <a:t>Overview </a:t>
            </a:r>
          </a:p>
        </p:txBody>
      </p:sp>
      <p:sp>
        <p:nvSpPr>
          <p:cNvPr id="4" name="Subtitle 2">
            <a:extLst>
              <a:ext uri="{FF2B5EF4-FFF2-40B4-BE49-F238E27FC236}">
                <a16:creationId xmlns:a16="http://schemas.microsoft.com/office/drawing/2014/main" id="{99E2FDF6-85F2-14B5-494E-96320F5C6D6A}"/>
              </a:ext>
            </a:extLst>
          </p:cNvPr>
          <p:cNvSpPr txBox="1">
            <a:spLocks/>
          </p:cNvSpPr>
          <p:nvPr/>
        </p:nvSpPr>
        <p:spPr>
          <a:xfrm>
            <a:off x="0" y="6591300"/>
            <a:ext cx="2501366" cy="533399"/>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0F6DB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solidFill>
                  <a:schemeClr val="bg1">
                    <a:lumMod val="75000"/>
                  </a:schemeClr>
                </a:solidFill>
              </a:rPr>
              <a:t>Updated: 11/6/2023</a:t>
            </a:r>
          </a:p>
        </p:txBody>
      </p:sp>
      <p:sp>
        <p:nvSpPr>
          <p:cNvPr id="6" name="TextBox 5">
            <a:extLst>
              <a:ext uri="{FF2B5EF4-FFF2-40B4-BE49-F238E27FC236}">
                <a16:creationId xmlns:a16="http://schemas.microsoft.com/office/drawing/2014/main" id="{64DE1086-E4A8-58AC-7493-2C0A5DBA44F5}"/>
              </a:ext>
            </a:extLst>
          </p:cNvPr>
          <p:cNvSpPr txBox="1"/>
          <p:nvPr/>
        </p:nvSpPr>
        <p:spPr>
          <a:xfrm>
            <a:off x="3915066" y="3998879"/>
            <a:ext cx="4381119" cy="461665"/>
          </a:xfrm>
          <a:prstGeom prst="rect">
            <a:avLst/>
          </a:prstGeom>
          <a:noFill/>
        </p:spPr>
        <p:txBody>
          <a:bodyPr wrap="square">
            <a:spAutoFit/>
          </a:bodyPr>
          <a:lstStyle/>
          <a:p>
            <a:pPr algn="ctr"/>
            <a:r>
              <a:rPr lang="en-US" sz="2400" b="1"/>
              <a:t>Kenneth Andraschko</a:t>
            </a:r>
            <a:endParaRPr lang="en-US" sz="2400"/>
          </a:p>
        </p:txBody>
      </p:sp>
      <p:sp>
        <p:nvSpPr>
          <p:cNvPr id="5" name="TextBox 4">
            <a:extLst>
              <a:ext uri="{FF2B5EF4-FFF2-40B4-BE49-F238E27FC236}">
                <a16:creationId xmlns:a16="http://schemas.microsoft.com/office/drawing/2014/main" id="{349593E0-8003-EF2F-0C8B-08CF91D72D5A}"/>
              </a:ext>
            </a:extLst>
          </p:cNvPr>
          <p:cNvSpPr txBox="1"/>
          <p:nvPr/>
        </p:nvSpPr>
        <p:spPr>
          <a:xfrm>
            <a:off x="3370077" y="6317218"/>
            <a:ext cx="5693050" cy="369332"/>
          </a:xfrm>
          <a:prstGeom prst="rect">
            <a:avLst/>
          </a:prstGeom>
          <a:noFill/>
        </p:spPr>
        <p:txBody>
          <a:bodyPr wrap="square">
            <a:spAutoFit/>
          </a:bodyPr>
          <a:lstStyle/>
          <a:p>
            <a:pPr marL="0" marR="0" algn="ctr">
              <a:spcBef>
                <a:spcPts val="0"/>
              </a:spcBef>
              <a:spcAft>
                <a:spcPts val="0"/>
              </a:spcAft>
            </a:pPr>
            <a:r>
              <a:rPr lang="en-US" sz="1800" i="0">
                <a:solidFill>
                  <a:srgbClr val="002060"/>
                </a:solidFill>
                <a:effectLst/>
                <a:latin typeface="Calibri" panose="020F0502020204030204" pitchFamily="34" charset="0"/>
              </a:rPr>
              <a:t>U.S. Environmental Protection Agency | Region 10</a:t>
            </a:r>
            <a:endParaRPr lang="en-US" sz="1800" i="0">
              <a:solidFill>
                <a:srgbClr val="002060"/>
              </a:solidFill>
              <a:effectLst/>
              <a:latin typeface="Segoe UI Web (West European)"/>
            </a:endParaRPr>
          </a:p>
        </p:txBody>
      </p:sp>
      <p:sp>
        <p:nvSpPr>
          <p:cNvPr id="8" name="TextBox 7">
            <a:extLst>
              <a:ext uri="{FF2B5EF4-FFF2-40B4-BE49-F238E27FC236}">
                <a16:creationId xmlns:a16="http://schemas.microsoft.com/office/drawing/2014/main" id="{0D0E2F17-8A8E-889A-76E6-7B55683CD98A}"/>
              </a:ext>
            </a:extLst>
          </p:cNvPr>
          <p:cNvSpPr txBox="1"/>
          <p:nvPr/>
        </p:nvSpPr>
        <p:spPr>
          <a:xfrm>
            <a:off x="3664322" y="5098782"/>
            <a:ext cx="5104561" cy="369332"/>
          </a:xfrm>
          <a:prstGeom prst="rect">
            <a:avLst/>
          </a:prstGeom>
          <a:noFill/>
        </p:spPr>
        <p:txBody>
          <a:bodyPr wrap="square">
            <a:spAutoFit/>
          </a:bodyPr>
          <a:lstStyle/>
          <a:p>
            <a:pPr algn="ctr"/>
            <a:r>
              <a:rPr lang="en-US" i="1"/>
              <a:t>Contaminated ANCSA Lands Project Managers </a:t>
            </a:r>
          </a:p>
        </p:txBody>
      </p:sp>
      <p:cxnSp>
        <p:nvCxnSpPr>
          <p:cNvPr id="11" name="Straight Connector 10">
            <a:extLst>
              <a:ext uri="{FF2B5EF4-FFF2-40B4-BE49-F238E27FC236}">
                <a16:creationId xmlns:a16="http://schemas.microsoft.com/office/drawing/2014/main" id="{C63EE730-9782-F04C-639C-CFF8177FC5E1}"/>
              </a:ext>
            </a:extLst>
          </p:cNvPr>
          <p:cNvCxnSpPr>
            <a:cxnSpLocks/>
          </p:cNvCxnSpPr>
          <p:nvPr/>
        </p:nvCxnSpPr>
        <p:spPr>
          <a:xfrm>
            <a:off x="4889115" y="5588055"/>
            <a:ext cx="2433018"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B11EBDB-7A24-82B0-0014-F27DEC132194}"/>
              </a:ext>
            </a:extLst>
          </p:cNvPr>
          <p:cNvSpPr txBox="1"/>
          <p:nvPr/>
        </p:nvSpPr>
        <p:spPr>
          <a:xfrm>
            <a:off x="4285906" y="4731469"/>
            <a:ext cx="4482977" cy="461665"/>
          </a:xfrm>
          <a:prstGeom prst="rect">
            <a:avLst/>
          </a:prstGeom>
          <a:noFill/>
        </p:spPr>
        <p:txBody>
          <a:bodyPr wrap="square">
            <a:spAutoFit/>
          </a:bodyPr>
          <a:lstStyle/>
          <a:p>
            <a:r>
              <a:rPr lang="en-US" sz="2400" b="1"/>
              <a:t>Jeff Estes &amp; Mahri Lowinger</a:t>
            </a:r>
            <a:endParaRPr lang="en-US" sz="2400"/>
          </a:p>
        </p:txBody>
      </p:sp>
      <p:sp>
        <p:nvSpPr>
          <p:cNvPr id="12" name="TextBox 11">
            <a:extLst>
              <a:ext uri="{FF2B5EF4-FFF2-40B4-BE49-F238E27FC236}">
                <a16:creationId xmlns:a16="http://schemas.microsoft.com/office/drawing/2014/main" id="{FE85BF31-4F49-DAF6-6B2F-6954425EFF1B}"/>
              </a:ext>
            </a:extLst>
          </p:cNvPr>
          <p:cNvSpPr txBox="1"/>
          <p:nvPr/>
        </p:nvSpPr>
        <p:spPr>
          <a:xfrm>
            <a:off x="4727291" y="4311395"/>
            <a:ext cx="2943225" cy="369332"/>
          </a:xfrm>
          <a:prstGeom prst="rect">
            <a:avLst/>
          </a:prstGeom>
          <a:noFill/>
        </p:spPr>
        <p:txBody>
          <a:bodyPr wrap="square" lIns="91440" tIns="45720" rIns="91440" bIns="45720" anchor="t">
            <a:spAutoFit/>
          </a:bodyPr>
          <a:lstStyle/>
          <a:p>
            <a:pPr algn="ctr"/>
            <a:r>
              <a:rPr lang="en-US" sz="1800"/>
              <a:t>Program </a:t>
            </a:r>
            <a:r>
              <a:rPr lang="en-US"/>
              <a:t>Coordinator</a:t>
            </a:r>
          </a:p>
        </p:txBody>
      </p:sp>
      <p:cxnSp>
        <p:nvCxnSpPr>
          <p:cNvPr id="13" name="Straight Connector 12">
            <a:extLst>
              <a:ext uri="{FF2B5EF4-FFF2-40B4-BE49-F238E27FC236}">
                <a16:creationId xmlns:a16="http://schemas.microsoft.com/office/drawing/2014/main" id="{7CC6FEB7-BC2D-4268-87E1-F4462E1372E3}"/>
              </a:ext>
            </a:extLst>
          </p:cNvPr>
          <p:cNvCxnSpPr>
            <a:cxnSpLocks/>
          </p:cNvCxnSpPr>
          <p:nvPr/>
        </p:nvCxnSpPr>
        <p:spPr>
          <a:xfrm>
            <a:off x="4318482" y="4660703"/>
            <a:ext cx="357428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380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6D6C6C-0AC5-4F0B-BA8F-3ABA19450BE0}"/>
              </a:ext>
            </a:extLst>
          </p:cNvPr>
          <p:cNvSpPr txBox="1">
            <a:spLocks/>
          </p:cNvSpPr>
          <p:nvPr/>
        </p:nvSpPr>
        <p:spPr>
          <a:xfrm>
            <a:off x="839788" y="310042"/>
            <a:ext cx="10515600" cy="943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Contaminated ANCSA Lands Assistance Program</a:t>
            </a:r>
          </a:p>
        </p:txBody>
      </p:sp>
      <p:sp>
        <p:nvSpPr>
          <p:cNvPr id="22" name="TextBox 21">
            <a:extLst>
              <a:ext uri="{FF2B5EF4-FFF2-40B4-BE49-F238E27FC236}">
                <a16:creationId xmlns:a16="http://schemas.microsoft.com/office/drawing/2014/main" id="{13835AC5-1DF8-F1B9-3D3F-059C9A0CEB24}"/>
              </a:ext>
            </a:extLst>
          </p:cNvPr>
          <p:cNvSpPr txBox="1"/>
          <p:nvPr/>
        </p:nvSpPr>
        <p:spPr>
          <a:xfrm>
            <a:off x="2719874" y="883024"/>
            <a:ext cx="6148872" cy="461665"/>
          </a:xfrm>
          <a:prstGeom prst="rect">
            <a:avLst/>
          </a:prstGeom>
          <a:noFill/>
        </p:spPr>
        <p:txBody>
          <a:bodyPr wrap="square" lIns="91440" tIns="45720" rIns="91440" bIns="45720" anchor="t">
            <a:spAutoFit/>
          </a:bodyPr>
          <a:lstStyle/>
          <a:p>
            <a:pPr algn="ctr"/>
            <a:r>
              <a:rPr lang="en-US" sz="2400" i="1"/>
              <a:t>Congressional Supported Funding</a:t>
            </a:r>
            <a:endParaRPr lang="en-US" sz="2400"/>
          </a:p>
        </p:txBody>
      </p:sp>
      <p:sp>
        <p:nvSpPr>
          <p:cNvPr id="6" name="TextBox 5">
            <a:extLst>
              <a:ext uri="{FF2B5EF4-FFF2-40B4-BE49-F238E27FC236}">
                <a16:creationId xmlns:a16="http://schemas.microsoft.com/office/drawing/2014/main" id="{6A95A74D-7E47-FBB5-AA08-88C7B2FB509B}"/>
              </a:ext>
            </a:extLst>
          </p:cNvPr>
          <p:cNvSpPr txBox="1"/>
          <p:nvPr/>
        </p:nvSpPr>
        <p:spPr>
          <a:xfrm>
            <a:off x="638790" y="1994254"/>
            <a:ext cx="6499128" cy="3231654"/>
          </a:xfrm>
          <a:prstGeom prst="rect">
            <a:avLst/>
          </a:prstGeom>
          <a:noFill/>
        </p:spPr>
        <p:txBody>
          <a:bodyPr wrap="square" lIns="91440" tIns="45720" rIns="91440" bIns="45720" anchor="t">
            <a:spAutoFit/>
          </a:bodyPr>
          <a:lstStyle/>
          <a:p>
            <a:pPr marL="342900" indent="-342900">
              <a:buFont typeface="Wingdings" panose="05000000000000000000" pitchFamily="2" charset="2"/>
              <a:buChar char="ü"/>
            </a:pPr>
            <a:r>
              <a:rPr lang="en-US" sz="2000"/>
              <a:t>Provides $18M for Assessments and Cleanups to</a:t>
            </a:r>
          </a:p>
          <a:p>
            <a:pPr marL="800100" lvl="1" indent="-342900">
              <a:buFont typeface="Wingdings" panose="05000000000000000000" pitchFamily="2" charset="2"/>
              <a:buChar char="q"/>
            </a:pPr>
            <a:r>
              <a:rPr lang="en-US" sz="2000" i="1"/>
              <a:t>E</a:t>
            </a:r>
            <a:r>
              <a:rPr lang="en-US" i="1">
                <a:solidFill>
                  <a:srgbClr val="000000"/>
                </a:solidFill>
                <a:latin typeface="WordVisi_MSFontService"/>
              </a:rPr>
              <a:t>ligible entities, and</a:t>
            </a:r>
          </a:p>
          <a:p>
            <a:pPr marL="800100" lvl="1" indent="-342900">
              <a:buFont typeface="Wingdings" panose="05000000000000000000" pitchFamily="2" charset="2"/>
              <a:buChar char="q"/>
            </a:pPr>
            <a:r>
              <a:rPr lang="en-US" i="1">
                <a:solidFill>
                  <a:srgbClr val="000000"/>
                </a:solidFill>
                <a:latin typeface="WordVisi_MSFontService"/>
              </a:rPr>
              <a:t>Contaminated at the time of conveyance, and</a:t>
            </a:r>
          </a:p>
          <a:p>
            <a:pPr marL="800100" lvl="1" indent="-342900">
              <a:buFont typeface="Wingdings" panose="05000000000000000000" pitchFamily="2" charset="2"/>
              <a:buChar char="q"/>
            </a:pPr>
            <a:r>
              <a:rPr lang="en-US" i="1">
                <a:solidFill>
                  <a:srgbClr val="000000"/>
                </a:solidFill>
                <a:latin typeface="WordVisi_MSFontService"/>
              </a:rPr>
              <a:t>who own the lands, and</a:t>
            </a:r>
          </a:p>
          <a:p>
            <a:pPr marL="800100" lvl="1" indent="-342900">
              <a:buFont typeface="Wingdings" panose="05000000000000000000" pitchFamily="2" charset="2"/>
              <a:buChar char="q"/>
            </a:pPr>
            <a:r>
              <a:rPr lang="en-US" b="0" i="1">
                <a:solidFill>
                  <a:srgbClr val="000000"/>
                </a:solidFill>
                <a:effectLst/>
                <a:latin typeface="WordVisi_MSFontService"/>
              </a:rPr>
              <a:t>are on the EPA inventory.</a:t>
            </a:r>
            <a:br>
              <a:rPr lang="en-US" b="0" i="1">
                <a:effectLst/>
                <a:latin typeface="WordVisi_MSFontService"/>
              </a:rPr>
            </a:br>
            <a:endParaRPr lang="en-US" b="0" i="1">
              <a:solidFill>
                <a:srgbClr val="000000"/>
              </a:solidFill>
              <a:effectLst/>
              <a:latin typeface="WordVisi_MSFontService"/>
            </a:endParaRPr>
          </a:p>
          <a:p>
            <a:pPr marL="342900" indent="-342900">
              <a:buFont typeface="Wingdings" panose="05000000000000000000" pitchFamily="2" charset="2"/>
              <a:buChar char="ü"/>
            </a:pPr>
            <a:r>
              <a:rPr lang="en-US">
                <a:solidFill>
                  <a:srgbClr val="000000"/>
                </a:solidFill>
                <a:latin typeface="WordVisi_MSFontService"/>
              </a:rPr>
              <a:t>Funding provided to eligible applicants through a Cooperative Assistance Agreement.</a:t>
            </a:r>
            <a:endParaRPr lang="en-US"/>
          </a:p>
          <a:p>
            <a:pPr marL="800100" lvl="1" indent="-342900">
              <a:buFont typeface="Wingdings" panose="05000000000000000000" pitchFamily="2" charset="2"/>
              <a:buChar char="q"/>
            </a:pPr>
            <a:endParaRPr lang="en-US" b="0" i="1">
              <a:solidFill>
                <a:srgbClr val="000000"/>
              </a:solidFill>
              <a:effectLst/>
              <a:latin typeface="WordVisi_MSFontService"/>
            </a:endParaRPr>
          </a:p>
          <a:p>
            <a:pPr marL="800100" lvl="1" indent="-342900">
              <a:buFont typeface="Wingdings" panose="05000000000000000000" pitchFamily="2" charset="2"/>
              <a:buChar char="q"/>
            </a:pPr>
            <a:endParaRPr lang="en-US" b="0" i="1">
              <a:solidFill>
                <a:srgbClr val="000000"/>
              </a:solidFill>
              <a:effectLst/>
              <a:latin typeface="WordVisi_MSFontService"/>
            </a:endParaRPr>
          </a:p>
          <a:p>
            <a:pPr marL="800100" lvl="1" indent="-342900">
              <a:buFont typeface="Wingdings" panose="05000000000000000000" pitchFamily="2" charset="2"/>
              <a:buChar char="ü"/>
            </a:pPr>
            <a:endParaRPr lang="en-US" sz="2000"/>
          </a:p>
        </p:txBody>
      </p:sp>
      <p:grpSp>
        <p:nvGrpSpPr>
          <p:cNvPr id="9" name="Group 8">
            <a:extLst>
              <a:ext uri="{FF2B5EF4-FFF2-40B4-BE49-F238E27FC236}">
                <a16:creationId xmlns:a16="http://schemas.microsoft.com/office/drawing/2014/main" id="{D1FEC449-04C0-03EB-7D23-A7373FF993D4}"/>
              </a:ext>
            </a:extLst>
          </p:cNvPr>
          <p:cNvGrpSpPr/>
          <p:nvPr/>
        </p:nvGrpSpPr>
        <p:grpSpPr>
          <a:xfrm>
            <a:off x="669612" y="1954154"/>
            <a:ext cx="6148871" cy="154296"/>
            <a:chOff x="446028" y="1006147"/>
            <a:chExt cx="2756208" cy="154296"/>
          </a:xfrm>
        </p:grpSpPr>
        <p:cxnSp>
          <p:nvCxnSpPr>
            <p:cNvPr id="10" name="Straight Connector 9">
              <a:extLst>
                <a:ext uri="{FF2B5EF4-FFF2-40B4-BE49-F238E27FC236}">
                  <a16:creationId xmlns:a16="http://schemas.microsoft.com/office/drawing/2014/main" id="{E938AF88-8473-6E6E-2A07-C1F38548561D}"/>
                </a:ext>
              </a:extLst>
            </p:cNvPr>
            <p:cNvCxnSpPr>
              <a:cxnSpLocks/>
            </p:cNvCxnSpPr>
            <p:nvPr/>
          </p:nvCxnSpPr>
          <p:spPr>
            <a:xfrm>
              <a:off x="446028" y="1011465"/>
              <a:ext cx="262594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BAD9EC-CFE8-0E24-88C7-9106A847A18C}"/>
                </a:ext>
              </a:extLst>
            </p:cNvPr>
            <p:cNvCxnSpPr>
              <a:cxnSpLocks/>
            </p:cNvCxnSpPr>
            <p:nvPr/>
          </p:nvCxnSpPr>
          <p:spPr>
            <a:xfrm flipH="1" flipV="1">
              <a:off x="3069903" y="1006147"/>
              <a:ext cx="132333" cy="15429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7008202-A19B-444B-CD43-92FDE4474A0F}"/>
              </a:ext>
            </a:extLst>
          </p:cNvPr>
          <p:cNvSpPr txBox="1"/>
          <p:nvPr/>
        </p:nvSpPr>
        <p:spPr>
          <a:xfrm>
            <a:off x="669612" y="1471784"/>
            <a:ext cx="3933210" cy="400110"/>
          </a:xfrm>
          <a:prstGeom prst="rect">
            <a:avLst/>
          </a:prstGeom>
          <a:noFill/>
        </p:spPr>
        <p:txBody>
          <a:bodyPr wrap="square">
            <a:spAutoFit/>
          </a:bodyPr>
          <a:lstStyle/>
          <a:p>
            <a:pPr algn="l" rtl="0" fontAlgn="base"/>
            <a:r>
              <a:rPr lang="en-US" sz="2000" b="1">
                <a:solidFill>
                  <a:schemeClr val="tx1">
                    <a:lumMod val="65000"/>
                    <a:lumOff val="35000"/>
                  </a:schemeClr>
                </a:solidFill>
              </a:rPr>
              <a:t>Appropriation Act FY23</a:t>
            </a:r>
          </a:p>
        </p:txBody>
      </p:sp>
      <p:pic>
        <p:nvPicPr>
          <p:cNvPr id="17" name="Picture 16" descr="Map&#10;&#10;Description automatically generated">
            <a:extLst>
              <a:ext uri="{FF2B5EF4-FFF2-40B4-BE49-F238E27FC236}">
                <a16:creationId xmlns:a16="http://schemas.microsoft.com/office/drawing/2014/main" id="{4CA7D146-DF32-5485-092C-912C9E8572C5}"/>
              </a:ext>
            </a:extLst>
          </p:cNvPr>
          <p:cNvPicPr>
            <a:picLocks noChangeAspect="1"/>
          </p:cNvPicPr>
          <p:nvPr/>
        </p:nvPicPr>
        <p:blipFill>
          <a:blip r:embed="rId3"/>
          <a:stretch>
            <a:fillRect/>
          </a:stretch>
        </p:blipFill>
        <p:spPr>
          <a:xfrm>
            <a:off x="2269456" y="4417268"/>
            <a:ext cx="2665875" cy="168219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9A61AFFE-B404-0A32-BDDC-568D6948AE63}"/>
              </a:ext>
            </a:extLst>
          </p:cNvPr>
          <p:cNvSpPr txBox="1"/>
          <p:nvPr/>
        </p:nvSpPr>
        <p:spPr>
          <a:xfrm>
            <a:off x="7679126" y="2110571"/>
            <a:ext cx="3676262" cy="3985706"/>
          </a:xfrm>
          <a:prstGeom prst="rect">
            <a:avLst/>
          </a:prstGeom>
          <a:noFill/>
          <a:ln>
            <a:solidFill>
              <a:schemeClr val="bg1">
                <a:lumMod val="65000"/>
              </a:schemeClr>
            </a:solidFill>
          </a:ln>
        </p:spPr>
        <p:txBody>
          <a:bodyPr wrap="square">
            <a:spAutoFit/>
          </a:bodyPr>
          <a:lstStyle/>
          <a:p>
            <a:r>
              <a:rPr lang="en-US" sz="1100" b="1" i="1">
                <a:solidFill>
                  <a:srgbClr val="000000"/>
                </a:solidFill>
                <a:effectLst/>
                <a:latin typeface="Calibri" panose="020F0502020204030204" pitchFamily="34" charset="0"/>
              </a:rPr>
              <a:t>Alaska Contaminated Sites:</a:t>
            </a:r>
            <a:r>
              <a:rPr lang="en-US" sz="1100" b="0" i="1">
                <a:solidFill>
                  <a:srgbClr val="000000"/>
                </a:solidFill>
                <a:effectLst/>
                <a:latin typeface="Calibri" panose="020F0502020204030204" pitchFamily="34" charset="0"/>
              </a:rPr>
              <a:t> $20,000,000, to remain available until expended, shall be for grants, including grants that may be awarded on a non-competitive basis, inter agency agreements, and associated program support costs to establish and implement a program to assist Alaska Native Regional Corporations, Alaskan Native Village Corporations, federally-recognized tribes in Alaska, Alaska Native Non-Profit Organizations and Alaska Native Nonprofit Associations, and intertribal consortia comprised of Alaskan tribal entities to address contamination on lands conveyed under or pursuant to the Alaska Native Claims Settlement Act (43 U.S.C. 1601 et seq.) that were or are contaminated at the time of conveyance and are on an inventory of such lands developed and maintained by the Environmental Protection Agency: Provided, That grants awarded using funds made available in this paragraph may be used by a recipient to supplement other funds provided by the Environmental Protection Agency through individual media or multi-media grants or cooperative agreements: Provided further, That of the amounts made available in this paragraph, in addition to amounts otherwise available for such purposes, the Environmental Protection Agency may reserve up to $2,000,000 for salaries, expenses, and administration.</a:t>
            </a:r>
            <a:r>
              <a:rPr lang="en-US" sz="1100" b="0" i="0">
                <a:solidFill>
                  <a:srgbClr val="000000"/>
                </a:solidFill>
                <a:effectLst/>
                <a:latin typeface="Calibri" panose="020F0502020204030204" pitchFamily="34" charset="0"/>
              </a:rPr>
              <a:t> </a:t>
            </a:r>
            <a:endParaRPr lang="en-US" sz="1100"/>
          </a:p>
        </p:txBody>
      </p:sp>
      <p:sp>
        <p:nvSpPr>
          <p:cNvPr id="19" name="Double Bracket 18">
            <a:extLst>
              <a:ext uri="{FF2B5EF4-FFF2-40B4-BE49-F238E27FC236}">
                <a16:creationId xmlns:a16="http://schemas.microsoft.com/office/drawing/2014/main" id="{A8CFD251-5519-1928-1FD3-2F7D096AA013}"/>
              </a:ext>
            </a:extLst>
          </p:cNvPr>
          <p:cNvSpPr/>
          <p:nvPr/>
        </p:nvSpPr>
        <p:spPr>
          <a:xfrm>
            <a:off x="8334900" y="1807695"/>
            <a:ext cx="2364713" cy="231277"/>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200"/>
              <a:t>Appropriations language</a:t>
            </a:r>
          </a:p>
        </p:txBody>
      </p:sp>
    </p:spTree>
    <p:extLst>
      <p:ext uri="{BB962C8B-B14F-4D97-AF65-F5344CB8AC3E}">
        <p14:creationId xmlns:p14="http://schemas.microsoft.com/office/powerpoint/2010/main" val="209486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6D6C6C-0AC5-4F0B-BA8F-3ABA19450BE0}"/>
              </a:ext>
            </a:extLst>
          </p:cNvPr>
          <p:cNvSpPr txBox="1">
            <a:spLocks/>
          </p:cNvSpPr>
          <p:nvPr/>
        </p:nvSpPr>
        <p:spPr>
          <a:xfrm>
            <a:off x="838200" y="227954"/>
            <a:ext cx="10515600" cy="943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0" i="0" u="none" strike="noStrike" baseline="0">
                <a:solidFill>
                  <a:srgbClr val="000000"/>
                </a:solidFill>
                <a:latin typeface="Bookman Old Style" panose="02050604050505020204" pitchFamily="18" charset="0"/>
              </a:rPr>
              <a:t> </a:t>
            </a:r>
            <a:r>
              <a:rPr lang="en-US" sz="3200" b="1" i="0" u="none" strike="noStrike" baseline="0">
                <a:solidFill>
                  <a:srgbClr val="000000"/>
                </a:solidFill>
                <a:latin typeface="Bookman Old Style" panose="02050604050505020204" pitchFamily="18" charset="0"/>
              </a:rPr>
              <a:t>Climate Justice Community Change Grants for Alaska Native Villages </a:t>
            </a:r>
            <a:endParaRPr lang="en-US" sz="4000"/>
          </a:p>
        </p:txBody>
      </p:sp>
      <p:sp>
        <p:nvSpPr>
          <p:cNvPr id="6" name="TextBox 5">
            <a:extLst>
              <a:ext uri="{FF2B5EF4-FFF2-40B4-BE49-F238E27FC236}">
                <a16:creationId xmlns:a16="http://schemas.microsoft.com/office/drawing/2014/main" id="{6A95A74D-7E47-FBB5-AA08-88C7B2FB509B}"/>
              </a:ext>
            </a:extLst>
          </p:cNvPr>
          <p:cNvSpPr txBox="1"/>
          <p:nvPr/>
        </p:nvSpPr>
        <p:spPr>
          <a:xfrm>
            <a:off x="246058" y="3585778"/>
            <a:ext cx="6292992" cy="3447098"/>
          </a:xfrm>
          <a:prstGeom prst="rect">
            <a:avLst/>
          </a:prstGeom>
          <a:noFill/>
        </p:spPr>
        <p:txBody>
          <a:bodyPr wrap="square" lIns="91440" tIns="45720" rIns="91440" bIns="45720" anchor="t">
            <a:spAutoFit/>
          </a:bodyPr>
          <a:lstStyle/>
          <a:p>
            <a:r>
              <a:rPr lang="en-US" b="1" i="0">
                <a:solidFill>
                  <a:srgbClr val="1B1B1B"/>
                </a:solidFill>
                <a:effectLst/>
                <a:latin typeface="Merriweather Web"/>
              </a:rPr>
              <a:t>Notice of Funding Opportunity</a:t>
            </a:r>
          </a:p>
          <a:p>
            <a:r>
              <a:rPr lang="en-US" b="1" i="0">
                <a:solidFill>
                  <a:srgbClr val="1B1B1B"/>
                </a:solidFill>
                <a:effectLst/>
                <a:latin typeface="Merriweather Web"/>
                <a:hlinkClick r:id="rId3"/>
              </a:rPr>
              <a:t>https://www.epa.gov/inflation-reduction-act/inflation-reduction-act-community-change-grants-program</a:t>
            </a:r>
            <a:endParaRPr lang="en-US" b="1" i="0">
              <a:solidFill>
                <a:srgbClr val="1B1B1B"/>
              </a:solidFill>
              <a:effectLst/>
              <a:latin typeface="Merriweather Web"/>
            </a:endParaRPr>
          </a:p>
          <a:p>
            <a:endParaRPr lang="en-US" b="1">
              <a:solidFill>
                <a:srgbClr val="1B1B1B"/>
              </a:solidFill>
              <a:latin typeface="Merriweather Web"/>
            </a:endParaRPr>
          </a:p>
          <a:p>
            <a:r>
              <a:rPr lang="en-US" sz="1800" b="1" i="0" u="none" strike="noStrike" baseline="0">
                <a:solidFill>
                  <a:srgbClr val="000000"/>
                </a:solidFill>
                <a:latin typeface="Bookman Old Style" panose="02050604050505020204" pitchFamily="18" charset="0"/>
              </a:rPr>
              <a:t>Contact: </a:t>
            </a:r>
            <a:r>
              <a:rPr lang="en-US" sz="1800" b="0" i="0" u="none" strike="noStrike" baseline="0">
                <a:solidFill>
                  <a:srgbClr val="000000"/>
                </a:solidFill>
                <a:latin typeface="Bookman Old Style" panose="02050604050505020204" pitchFamily="18" charset="0"/>
              </a:rPr>
              <a:t>Office of Environmental </a:t>
            </a:r>
          </a:p>
          <a:p>
            <a:r>
              <a:rPr lang="en-US" sz="1800" b="0" i="0" u="none" strike="noStrike" baseline="0">
                <a:solidFill>
                  <a:srgbClr val="000000"/>
                </a:solidFill>
                <a:latin typeface="Bookman Old Style" panose="02050604050505020204" pitchFamily="18" charset="0"/>
              </a:rPr>
              <a:t>Justice and External Civil Rights </a:t>
            </a:r>
          </a:p>
          <a:p>
            <a:endParaRPr lang="en-US">
              <a:solidFill>
                <a:srgbClr val="000000"/>
              </a:solidFill>
              <a:latin typeface="Bookman Old Style" panose="02050604050505020204" pitchFamily="18" charset="0"/>
            </a:endParaRPr>
          </a:p>
          <a:p>
            <a:r>
              <a:rPr lang="en-US" sz="1800" b="0" i="0" u="none" strike="noStrike" baseline="0">
                <a:solidFill>
                  <a:srgbClr val="000000"/>
                </a:solidFill>
                <a:latin typeface="Bookman Old Style" panose="02050604050505020204" pitchFamily="18" charset="0"/>
              </a:rPr>
              <a:t>OEJECR_comms@epa.gov</a:t>
            </a:r>
            <a:endParaRPr lang="en-US" b="1" i="0">
              <a:solidFill>
                <a:srgbClr val="1B1B1B"/>
              </a:solidFill>
              <a:effectLst/>
              <a:latin typeface="Merriweather Web"/>
            </a:endParaRPr>
          </a:p>
          <a:p>
            <a:r>
              <a:rPr lang="en-US" b="0" i="1">
                <a:solidFill>
                  <a:srgbClr val="000000"/>
                </a:solidFill>
                <a:effectLst/>
                <a:latin typeface="WordVisi_MSFontService"/>
              </a:rPr>
              <a:t> </a:t>
            </a:r>
          </a:p>
          <a:p>
            <a:pPr marL="800100" lvl="1" indent="-342900">
              <a:buFont typeface="Wingdings" panose="05000000000000000000" pitchFamily="2" charset="2"/>
              <a:buChar char="q"/>
            </a:pPr>
            <a:endParaRPr lang="en-US" b="0" i="1">
              <a:solidFill>
                <a:srgbClr val="000000"/>
              </a:solidFill>
              <a:effectLst/>
              <a:latin typeface="WordVisi_MSFontService"/>
            </a:endParaRPr>
          </a:p>
          <a:p>
            <a:pPr marL="800100" lvl="1" indent="-342900">
              <a:buFont typeface="Wingdings" panose="05000000000000000000" pitchFamily="2" charset="2"/>
              <a:buChar char="q"/>
            </a:pPr>
            <a:endParaRPr lang="en-US" b="0" i="1">
              <a:solidFill>
                <a:srgbClr val="000000"/>
              </a:solidFill>
              <a:effectLst/>
              <a:latin typeface="WordVisi_MSFontService"/>
            </a:endParaRPr>
          </a:p>
          <a:p>
            <a:pPr marL="800100" lvl="1" indent="-342900">
              <a:buFont typeface="Wingdings" panose="05000000000000000000" pitchFamily="2" charset="2"/>
              <a:buChar char="ü"/>
            </a:pPr>
            <a:endParaRPr lang="en-US" sz="2000"/>
          </a:p>
        </p:txBody>
      </p:sp>
      <p:grpSp>
        <p:nvGrpSpPr>
          <p:cNvPr id="9" name="Group 8">
            <a:extLst>
              <a:ext uri="{FF2B5EF4-FFF2-40B4-BE49-F238E27FC236}">
                <a16:creationId xmlns:a16="http://schemas.microsoft.com/office/drawing/2014/main" id="{D1FEC449-04C0-03EB-7D23-A7373FF993D4}"/>
              </a:ext>
            </a:extLst>
          </p:cNvPr>
          <p:cNvGrpSpPr/>
          <p:nvPr/>
        </p:nvGrpSpPr>
        <p:grpSpPr>
          <a:xfrm>
            <a:off x="246058" y="1953744"/>
            <a:ext cx="6148871" cy="154296"/>
            <a:chOff x="446028" y="1006147"/>
            <a:chExt cx="2756208" cy="154296"/>
          </a:xfrm>
        </p:grpSpPr>
        <p:cxnSp>
          <p:nvCxnSpPr>
            <p:cNvPr id="10" name="Straight Connector 9">
              <a:extLst>
                <a:ext uri="{FF2B5EF4-FFF2-40B4-BE49-F238E27FC236}">
                  <a16:creationId xmlns:a16="http://schemas.microsoft.com/office/drawing/2014/main" id="{E938AF88-8473-6E6E-2A07-C1F38548561D}"/>
                </a:ext>
              </a:extLst>
            </p:cNvPr>
            <p:cNvCxnSpPr>
              <a:cxnSpLocks/>
            </p:cNvCxnSpPr>
            <p:nvPr/>
          </p:nvCxnSpPr>
          <p:spPr>
            <a:xfrm>
              <a:off x="446028" y="1011465"/>
              <a:ext cx="2625943"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BAD9EC-CFE8-0E24-88C7-9106A847A18C}"/>
                </a:ext>
              </a:extLst>
            </p:cNvPr>
            <p:cNvCxnSpPr>
              <a:cxnSpLocks/>
            </p:cNvCxnSpPr>
            <p:nvPr/>
          </p:nvCxnSpPr>
          <p:spPr>
            <a:xfrm flipH="1" flipV="1">
              <a:off x="3069903" y="1006147"/>
              <a:ext cx="132333" cy="154296"/>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47008202-A19B-444B-CD43-92FDE4474A0F}"/>
              </a:ext>
            </a:extLst>
          </p:cNvPr>
          <p:cNvSpPr txBox="1"/>
          <p:nvPr/>
        </p:nvSpPr>
        <p:spPr>
          <a:xfrm>
            <a:off x="246058" y="1339598"/>
            <a:ext cx="5740154" cy="400110"/>
          </a:xfrm>
          <a:prstGeom prst="rect">
            <a:avLst/>
          </a:prstGeom>
          <a:noFill/>
        </p:spPr>
        <p:txBody>
          <a:bodyPr wrap="square">
            <a:spAutoFit/>
          </a:bodyPr>
          <a:lstStyle/>
          <a:p>
            <a:r>
              <a:rPr lang="en-US" sz="2000" b="0" i="0" u="none" strike="noStrike" baseline="0">
                <a:solidFill>
                  <a:srgbClr val="000000"/>
                </a:solidFill>
                <a:latin typeface="Bookman Old Style" panose="02050604050505020204" pitchFamily="18" charset="0"/>
              </a:rPr>
              <a:t>Targeted Investment Area that include : </a:t>
            </a:r>
          </a:p>
        </p:txBody>
      </p:sp>
      <p:pic>
        <p:nvPicPr>
          <p:cNvPr id="8" name="Picture 7">
            <a:extLst>
              <a:ext uri="{FF2B5EF4-FFF2-40B4-BE49-F238E27FC236}">
                <a16:creationId xmlns:a16="http://schemas.microsoft.com/office/drawing/2014/main" id="{A0EA6FEB-2362-3629-A11A-EF13F9B35903}"/>
              </a:ext>
            </a:extLst>
          </p:cNvPr>
          <p:cNvPicPr>
            <a:picLocks noChangeAspect="1"/>
          </p:cNvPicPr>
          <p:nvPr/>
        </p:nvPicPr>
        <p:blipFill>
          <a:blip r:embed="rId4"/>
          <a:stretch>
            <a:fillRect/>
          </a:stretch>
        </p:blipFill>
        <p:spPr>
          <a:xfrm>
            <a:off x="7137139" y="1473864"/>
            <a:ext cx="5054860" cy="3670489"/>
          </a:xfrm>
          <a:prstGeom prst="rect">
            <a:avLst/>
          </a:prstGeom>
        </p:spPr>
      </p:pic>
      <p:sp>
        <p:nvSpPr>
          <p:cNvPr id="14" name="TextBox 13">
            <a:extLst>
              <a:ext uri="{FF2B5EF4-FFF2-40B4-BE49-F238E27FC236}">
                <a16:creationId xmlns:a16="http://schemas.microsoft.com/office/drawing/2014/main" id="{5B092D51-9AA9-7125-6687-A28264DF3430}"/>
              </a:ext>
            </a:extLst>
          </p:cNvPr>
          <p:cNvSpPr txBox="1"/>
          <p:nvPr/>
        </p:nvSpPr>
        <p:spPr>
          <a:xfrm>
            <a:off x="246058" y="2155356"/>
            <a:ext cx="6159809" cy="1477328"/>
          </a:xfrm>
          <a:prstGeom prst="rect">
            <a:avLst/>
          </a:prstGeom>
          <a:noFill/>
        </p:spPr>
        <p:txBody>
          <a:bodyPr wrap="square">
            <a:spAutoFit/>
          </a:bodyPr>
          <a:lstStyle/>
          <a:p>
            <a:r>
              <a:rPr lang="en-US" sz="1800" b="0" i="0" u="none" strike="noStrike" baseline="0">
                <a:solidFill>
                  <a:srgbClr val="000000"/>
                </a:solidFill>
                <a:latin typeface="Bookman Old Style" panose="02050604050505020204" pitchFamily="18" charset="0"/>
              </a:rPr>
              <a:t>• Focused on the clean-up of contaminated lands conveyed through ANCSA. </a:t>
            </a:r>
          </a:p>
          <a:p>
            <a:r>
              <a:rPr lang="en-US" sz="1800" b="0" i="0" u="none" strike="noStrike" baseline="0">
                <a:solidFill>
                  <a:srgbClr val="000000"/>
                </a:solidFill>
                <a:latin typeface="Bookman Old Style" panose="02050604050505020204" pitchFamily="18" charset="0"/>
              </a:rPr>
              <a:t>• Focused on other forms of pollution reduction. </a:t>
            </a:r>
          </a:p>
          <a:p>
            <a:r>
              <a:rPr lang="en-US" sz="1800" b="0" i="0" u="none" strike="noStrike" baseline="0">
                <a:solidFill>
                  <a:srgbClr val="000000"/>
                </a:solidFill>
                <a:latin typeface="Bookman Old Style" panose="02050604050505020204" pitchFamily="18" charset="0"/>
              </a:rPr>
              <a:t>• Focused on Alaska-specific climate action strategies. </a:t>
            </a:r>
          </a:p>
        </p:txBody>
      </p:sp>
      <p:pic>
        <p:nvPicPr>
          <p:cNvPr id="20" name="Picture 19">
            <a:extLst>
              <a:ext uri="{FF2B5EF4-FFF2-40B4-BE49-F238E27FC236}">
                <a16:creationId xmlns:a16="http://schemas.microsoft.com/office/drawing/2014/main" id="{F0F3B3CD-B483-8165-CEE8-6AFFF9BE201E}"/>
              </a:ext>
            </a:extLst>
          </p:cNvPr>
          <p:cNvPicPr>
            <a:picLocks noChangeAspect="1"/>
          </p:cNvPicPr>
          <p:nvPr/>
        </p:nvPicPr>
        <p:blipFill>
          <a:blip r:embed="rId5"/>
          <a:stretch>
            <a:fillRect/>
          </a:stretch>
        </p:blipFill>
        <p:spPr>
          <a:xfrm>
            <a:off x="5054860" y="4103214"/>
            <a:ext cx="2082279" cy="2082279"/>
          </a:xfrm>
          <a:prstGeom prst="rect">
            <a:avLst/>
          </a:prstGeom>
        </p:spPr>
      </p:pic>
    </p:spTree>
    <p:extLst>
      <p:ext uri="{BB962C8B-B14F-4D97-AF65-F5344CB8AC3E}">
        <p14:creationId xmlns:p14="http://schemas.microsoft.com/office/powerpoint/2010/main" val="3569710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6D6C6C-0AC5-4F0B-BA8F-3ABA19450BE0}"/>
              </a:ext>
            </a:extLst>
          </p:cNvPr>
          <p:cNvSpPr txBox="1">
            <a:spLocks/>
          </p:cNvSpPr>
          <p:nvPr/>
        </p:nvSpPr>
        <p:spPr>
          <a:xfrm>
            <a:off x="838200" y="310042"/>
            <a:ext cx="10515600" cy="943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Contaminated ANCSA Lands Assistance Program</a:t>
            </a:r>
          </a:p>
        </p:txBody>
      </p:sp>
      <p:sp>
        <p:nvSpPr>
          <p:cNvPr id="22" name="TextBox 21">
            <a:extLst>
              <a:ext uri="{FF2B5EF4-FFF2-40B4-BE49-F238E27FC236}">
                <a16:creationId xmlns:a16="http://schemas.microsoft.com/office/drawing/2014/main" id="{13835AC5-1DF8-F1B9-3D3F-059C9A0CEB24}"/>
              </a:ext>
            </a:extLst>
          </p:cNvPr>
          <p:cNvSpPr txBox="1"/>
          <p:nvPr/>
        </p:nvSpPr>
        <p:spPr>
          <a:xfrm>
            <a:off x="2571453" y="791667"/>
            <a:ext cx="7045918" cy="461665"/>
          </a:xfrm>
          <a:prstGeom prst="rect">
            <a:avLst/>
          </a:prstGeom>
          <a:noFill/>
        </p:spPr>
        <p:txBody>
          <a:bodyPr wrap="square">
            <a:spAutoFit/>
          </a:bodyPr>
          <a:lstStyle/>
          <a:p>
            <a:pPr algn="ctr"/>
            <a:r>
              <a:rPr lang="en-US" sz="2400" i="1"/>
              <a:t>ANCSA Common Operating Picture (COP) Inventory</a:t>
            </a:r>
            <a:endParaRPr lang="en-US" sz="2400"/>
          </a:p>
        </p:txBody>
      </p:sp>
      <p:pic>
        <p:nvPicPr>
          <p:cNvPr id="2" name="Picture 1">
            <a:extLst>
              <a:ext uri="{FF2B5EF4-FFF2-40B4-BE49-F238E27FC236}">
                <a16:creationId xmlns:a16="http://schemas.microsoft.com/office/drawing/2014/main" id="{69C49B1D-7F2E-6A77-35DF-721804741947}"/>
              </a:ext>
            </a:extLst>
          </p:cNvPr>
          <p:cNvPicPr>
            <a:picLocks noChangeAspect="1"/>
          </p:cNvPicPr>
          <p:nvPr/>
        </p:nvPicPr>
        <p:blipFill>
          <a:blip r:embed="rId3"/>
          <a:stretch>
            <a:fillRect/>
          </a:stretch>
        </p:blipFill>
        <p:spPr>
          <a:xfrm>
            <a:off x="368453" y="1395521"/>
            <a:ext cx="6042600" cy="3932383"/>
          </a:xfrm>
          <a:prstGeom prst="rect">
            <a:avLst/>
          </a:prstGeom>
          <a:ln>
            <a:noFill/>
          </a:ln>
          <a:effectLst>
            <a:outerShdw blurRad="292100" dist="139700" dir="2700000" algn="tl" rotWithShape="0">
              <a:srgbClr val="333333">
                <a:alpha val="65000"/>
              </a:srgbClr>
            </a:outerShdw>
          </a:effectLst>
        </p:spPr>
      </p:pic>
      <p:sp>
        <p:nvSpPr>
          <p:cNvPr id="4" name="Content Placeholder 8">
            <a:extLst>
              <a:ext uri="{FF2B5EF4-FFF2-40B4-BE49-F238E27FC236}">
                <a16:creationId xmlns:a16="http://schemas.microsoft.com/office/drawing/2014/main" id="{3D5FCDDD-570C-4AD9-8D4D-AF381439414E}"/>
              </a:ext>
            </a:extLst>
          </p:cNvPr>
          <p:cNvSpPr>
            <a:spLocks noGrp="1"/>
          </p:cNvSpPr>
          <p:nvPr>
            <p:ph idx="1"/>
          </p:nvPr>
        </p:nvSpPr>
        <p:spPr>
          <a:xfrm>
            <a:off x="6965930" y="1395521"/>
            <a:ext cx="4982307" cy="1602603"/>
          </a:xfrm>
        </p:spPr>
        <p:txBody>
          <a:bodyPr>
            <a:normAutofit/>
          </a:bodyPr>
          <a:lstStyle/>
          <a:p>
            <a:pPr marL="0" indent="0">
              <a:buNone/>
            </a:pPr>
            <a:r>
              <a:rPr lang="en-US" sz="2000" b="1" u="sng">
                <a:solidFill>
                  <a:schemeClr val="tx1">
                    <a:lumMod val="65000"/>
                    <a:lumOff val="35000"/>
                  </a:schemeClr>
                </a:solidFill>
              </a:rPr>
              <a:t>Key Features: </a:t>
            </a:r>
          </a:p>
          <a:p>
            <a:pPr>
              <a:buFont typeface="Wingdings" panose="05000000000000000000" pitchFamily="2" charset="2"/>
              <a:buChar char="ü"/>
            </a:pPr>
            <a:r>
              <a:rPr lang="en-US" sz="2000">
                <a:solidFill>
                  <a:schemeClr val="tx1">
                    <a:lumMod val="65000"/>
                    <a:lumOff val="35000"/>
                  </a:schemeClr>
                </a:solidFill>
              </a:rPr>
              <a:t> Constantly updated by EPA</a:t>
            </a:r>
          </a:p>
          <a:p>
            <a:pPr>
              <a:buFont typeface="Wingdings" panose="05000000000000000000" pitchFamily="2" charset="2"/>
              <a:buChar char="ü"/>
            </a:pPr>
            <a:r>
              <a:rPr lang="en-US" sz="2000">
                <a:solidFill>
                  <a:schemeClr val="tx1">
                    <a:lumMod val="65000"/>
                    <a:lumOff val="35000"/>
                  </a:schemeClr>
                </a:solidFill>
              </a:rPr>
              <a:t> Provides Cleanup Status</a:t>
            </a:r>
          </a:p>
          <a:p>
            <a:pPr>
              <a:buFont typeface="Wingdings" panose="05000000000000000000" pitchFamily="2" charset="2"/>
              <a:buChar char="ü"/>
            </a:pPr>
            <a:r>
              <a:rPr lang="en-US" sz="2000">
                <a:solidFill>
                  <a:schemeClr val="tx1">
                    <a:lumMod val="65000"/>
                    <a:lumOff val="35000"/>
                  </a:schemeClr>
                </a:solidFill>
              </a:rPr>
              <a:t> Allows Landowner to submit new site</a:t>
            </a:r>
          </a:p>
        </p:txBody>
      </p:sp>
      <p:sp>
        <p:nvSpPr>
          <p:cNvPr id="5" name="Content Placeholder 8">
            <a:extLst>
              <a:ext uri="{FF2B5EF4-FFF2-40B4-BE49-F238E27FC236}">
                <a16:creationId xmlns:a16="http://schemas.microsoft.com/office/drawing/2014/main" id="{A92DE8D6-36AB-5202-0494-7A80A7B0A1FC}"/>
              </a:ext>
            </a:extLst>
          </p:cNvPr>
          <p:cNvSpPr txBox="1">
            <a:spLocks/>
          </p:cNvSpPr>
          <p:nvPr/>
        </p:nvSpPr>
        <p:spPr>
          <a:xfrm>
            <a:off x="6965930" y="3140313"/>
            <a:ext cx="4982307" cy="1265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a:solidFill>
                  <a:schemeClr val="tx1">
                    <a:lumMod val="65000"/>
                    <a:lumOff val="35000"/>
                  </a:schemeClr>
                </a:solidFill>
              </a:rPr>
              <a:t>Current Improvement in progress: </a:t>
            </a:r>
          </a:p>
          <a:p>
            <a:pPr>
              <a:buFont typeface="Wingdings" panose="05000000000000000000" pitchFamily="2" charset="2"/>
              <a:buChar char="ü"/>
            </a:pPr>
            <a:r>
              <a:rPr lang="en-US" sz="2000">
                <a:solidFill>
                  <a:schemeClr val="tx1">
                    <a:lumMod val="65000"/>
                    <a:lumOff val="35000"/>
                  </a:schemeClr>
                </a:solidFill>
              </a:rPr>
              <a:t> Process of submitting a new site</a:t>
            </a:r>
          </a:p>
          <a:p>
            <a:pPr>
              <a:buFont typeface="Wingdings" panose="05000000000000000000" pitchFamily="2" charset="2"/>
              <a:buChar char="ü"/>
            </a:pPr>
            <a:r>
              <a:rPr lang="en-US" sz="2000">
                <a:solidFill>
                  <a:schemeClr val="tx1">
                    <a:lumMod val="65000"/>
                    <a:lumOff val="35000"/>
                  </a:schemeClr>
                </a:solidFill>
              </a:rPr>
              <a:t> Aligning with ADECs Site Inventory</a:t>
            </a:r>
          </a:p>
        </p:txBody>
      </p:sp>
      <p:sp>
        <p:nvSpPr>
          <p:cNvPr id="9" name="TextBox 8">
            <a:extLst>
              <a:ext uri="{FF2B5EF4-FFF2-40B4-BE49-F238E27FC236}">
                <a16:creationId xmlns:a16="http://schemas.microsoft.com/office/drawing/2014/main" id="{D7D3BF92-59B1-3D4A-B163-421F25A5B217}"/>
              </a:ext>
            </a:extLst>
          </p:cNvPr>
          <p:cNvSpPr txBox="1"/>
          <p:nvPr/>
        </p:nvSpPr>
        <p:spPr>
          <a:xfrm>
            <a:off x="368453" y="5404613"/>
            <a:ext cx="6042600" cy="1323439"/>
          </a:xfrm>
          <a:prstGeom prst="rect">
            <a:avLst/>
          </a:prstGeom>
          <a:noFill/>
        </p:spPr>
        <p:txBody>
          <a:bodyPr wrap="square" rtlCol="0">
            <a:spAutoFit/>
          </a:bodyPr>
          <a:lstStyle/>
          <a:p>
            <a:r>
              <a:rPr lang="en-US" sz="2000"/>
              <a:t>Website: </a:t>
            </a:r>
            <a:r>
              <a:rPr lang="en-US" sz="2000">
                <a:hlinkClick r:id="rId4"/>
              </a:rPr>
              <a:t>https://experience.arcgis.com/experience/51479962643a49368433f43204d493e3</a:t>
            </a:r>
            <a:endParaRPr lang="en-US" sz="2000"/>
          </a:p>
          <a:p>
            <a:endParaRPr lang="en-US" sz="2000"/>
          </a:p>
        </p:txBody>
      </p:sp>
      <p:pic>
        <p:nvPicPr>
          <p:cNvPr id="10" name="Picture 9" descr="Qr code&#10;&#10;Description automatically generated">
            <a:extLst>
              <a:ext uri="{FF2B5EF4-FFF2-40B4-BE49-F238E27FC236}">
                <a16:creationId xmlns:a16="http://schemas.microsoft.com/office/drawing/2014/main" id="{C2F86BD4-4247-F783-DE22-FA6B9E59A5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01575" y="3772901"/>
            <a:ext cx="943607" cy="943607"/>
          </a:xfrm>
          <a:prstGeom prst="rect">
            <a:avLst/>
          </a:prstGeom>
        </p:spPr>
      </p:pic>
      <p:pic>
        <p:nvPicPr>
          <p:cNvPr id="12" name="Picture 11">
            <a:extLst>
              <a:ext uri="{FF2B5EF4-FFF2-40B4-BE49-F238E27FC236}">
                <a16:creationId xmlns:a16="http://schemas.microsoft.com/office/drawing/2014/main" id="{2D0917CE-A6E7-F338-F641-78CA1665F865}"/>
              </a:ext>
            </a:extLst>
          </p:cNvPr>
          <p:cNvPicPr>
            <a:picLocks noChangeAspect="1"/>
          </p:cNvPicPr>
          <p:nvPr/>
        </p:nvPicPr>
        <p:blipFill>
          <a:blip r:embed="rId6"/>
          <a:stretch>
            <a:fillRect/>
          </a:stretch>
        </p:blipFill>
        <p:spPr>
          <a:xfrm>
            <a:off x="8058857" y="4296020"/>
            <a:ext cx="2332918" cy="2332918"/>
          </a:xfrm>
          <a:prstGeom prst="rect">
            <a:avLst/>
          </a:prstGeom>
        </p:spPr>
      </p:pic>
      <p:sp>
        <p:nvSpPr>
          <p:cNvPr id="14" name="TextBox 13">
            <a:extLst>
              <a:ext uri="{FF2B5EF4-FFF2-40B4-BE49-F238E27FC236}">
                <a16:creationId xmlns:a16="http://schemas.microsoft.com/office/drawing/2014/main" id="{5F4DC728-F865-EC61-DA45-01F8946C0D7C}"/>
              </a:ext>
            </a:extLst>
          </p:cNvPr>
          <p:cNvSpPr txBox="1"/>
          <p:nvPr/>
        </p:nvSpPr>
        <p:spPr>
          <a:xfrm>
            <a:off x="6737330" y="5081447"/>
            <a:ext cx="1316124" cy="646331"/>
          </a:xfrm>
          <a:prstGeom prst="rect">
            <a:avLst/>
          </a:prstGeom>
          <a:noFill/>
        </p:spPr>
        <p:txBody>
          <a:bodyPr wrap="square">
            <a:spAutoFit/>
          </a:bodyPr>
          <a:lstStyle/>
          <a:p>
            <a:pPr algn="r"/>
            <a:r>
              <a:rPr lang="en-US"/>
              <a:t>Website </a:t>
            </a:r>
          </a:p>
          <a:p>
            <a:pPr algn="r"/>
            <a:r>
              <a:rPr lang="en-US"/>
              <a:t>QR Code</a:t>
            </a:r>
          </a:p>
        </p:txBody>
      </p:sp>
    </p:spTree>
    <p:extLst>
      <p:ext uri="{BB962C8B-B14F-4D97-AF65-F5344CB8AC3E}">
        <p14:creationId xmlns:p14="http://schemas.microsoft.com/office/powerpoint/2010/main" val="2380876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6D6C6C-0AC5-4F0B-BA8F-3ABA19450BE0}"/>
              </a:ext>
            </a:extLst>
          </p:cNvPr>
          <p:cNvSpPr txBox="1">
            <a:spLocks/>
          </p:cNvSpPr>
          <p:nvPr/>
        </p:nvSpPr>
        <p:spPr>
          <a:xfrm>
            <a:off x="839788" y="310042"/>
            <a:ext cx="10515600" cy="943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Contaminated ANCSA Lands Assistance Program</a:t>
            </a:r>
          </a:p>
        </p:txBody>
      </p:sp>
      <p:graphicFrame>
        <p:nvGraphicFramePr>
          <p:cNvPr id="2" name="Diagram 1">
            <a:extLst>
              <a:ext uri="{FF2B5EF4-FFF2-40B4-BE49-F238E27FC236}">
                <a16:creationId xmlns:a16="http://schemas.microsoft.com/office/drawing/2014/main" id="{3CC98849-43A1-79FA-2F43-2FD315746B29}"/>
              </a:ext>
            </a:extLst>
          </p:cNvPr>
          <p:cNvGraphicFramePr/>
          <p:nvPr>
            <p:extLst>
              <p:ext uri="{D42A27DB-BD31-4B8C-83A1-F6EECF244321}">
                <p14:modId xmlns:p14="http://schemas.microsoft.com/office/powerpoint/2010/main" val="2837864160"/>
              </p:ext>
            </p:extLst>
          </p:nvPr>
        </p:nvGraphicFramePr>
        <p:xfrm>
          <a:off x="-120183" y="1538547"/>
          <a:ext cx="4714486" cy="4323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E13C4496-4F1B-E692-D782-E8A57AFFFF4E}"/>
              </a:ext>
            </a:extLst>
          </p:cNvPr>
          <p:cNvSpPr txBox="1"/>
          <p:nvPr/>
        </p:nvSpPr>
        <p:spPr>
          <a:xfrm>
            <a:off x="4249236" y="1567730"/>
            <a:ext cx="7345594" cy="1310615"/>
          </a:xfrm>
          <a:prstGeom prst="rect">
            <a:avLst/>
          </a:prstGeom>
          <a:solidFill>
            <a:schemeClr val="accent5">
              <a:lumMod val="60000"/>
              <a:lumOff val="40000"/>
            </a:schemeClr>
          </a:solidFill>
        </p:spPr>
        <p:txBody>
          <a:bodyPr wrap="square" lIns="91440" tIns="45720" rIns="91440" bIns="45720" anchor="t">
            <a:spAutoFit/>
          </a:bodyPr>
          <a:lstStyle/>
          <a:p>
            <a:pPr marL="285750" marR="0" indent="-285750">
              <a:lnSpc>
                <a:spcPct val="125000"/>
              </a:lnSpc>
              <a:spcBef>
                <a:spcPts val="0"/>
              </a:spcBef>
              <a:spcAft>
                <a:spcPts val="800"/>
              </a:spcAft>
              <a:buFont typeface="Arial" panose="020B0604020202020204" pitchFamily="34" charset="0"/>
              <a:buChar char="•"/>
            </a:pPr>
            <a:r>
              <a:rPr lang="en-US">
                <a:solidFill>
                  <a:schemeClr val="bg2">
                    <a:lumMod val="10000"/>
                  </a:schemeClr>
                </a:solidFill>
                <a:latin typeface="Calibri" panose="020F0502020204030204" pitchFamily="34" charset="0"/>
                <a:ea typeface="MS Mincho" panose="02020609040205080304" pitchFamily="49" charset="-128"/>
                <a:cs typeface="Arial" panose="020B0604020202020204" pitchFamily="34" charset="0"/>
              </a:rPr>
              <a:t>Community engagement, </a:t>
            </a:r>
          </a:p>
          <a:p>
            <a:pPr marL="285750" marR="0" indent="-285750">
              <a:lnSpc>
                <a:spcPct val="125000"/>
              </a:lnSpc>
              <a:spcBef>
                <a:spcPts val="0"/>
              </a:spcBef>
              <a:spcAft>
                <a:spcPts val="800"/>
              </a:spcAft>
              <a:buFont typeface="Arial" panose="020B0604020202020204" pitchFamily="34" charset="0"/>
              <a:buChar char="•"/>
            </a:pPr>
            <a:r>
              <a:rPr lang="en-US" sz="1800">
                <a:solidFill>
                  <a:schemeClr val="bg2">
                    <a:lumMod val="10000"/>
                  </a:schemeClr>
                </a:solidFill>
                <a:effectLst/>
                <a:latin typeface="Calibri" panose="020F0502020204030204" pitchFamily="34" charset="0"/>
                <a:ea typeface="MS Mincho" panose="02020609040205080304" pitchFamily="49" charset="-128"/>
                <a:cs typeface="Arial" panose="020B0604020202020204" pitchFamily="34" charset="0"/>
              </a:rPr>
              <a:t>Developing culturally sens</a:t>
            </a:r>
            <a:r>
              <a:rPr lang="en-US">
                <a:solidFill>
                  <a:schemeClr val="bg2">
                    <a:lumMod val="10000"/>
                  </a:schemeClr>
                </a:solidFill>
                <a:latin typeface="Calibri" panose="020F0502020204030204" pitchFamily="34" charset="0"/>
                <a:ea typeface="MS Mincho" panose="02020609040205080304" pitchFamily="49" charset="-128"/>
                <a:cs typeface="Arial" panose="020B0604020202020204" pitchFamily="34" charset="0"/>
              </a:rPr>
              <a:t>itive protocol for project implementation,</a:t>
            </a:r>
          </a:p>
          <a:p>
            <a:pPr algn="ctr">
              <a:lnSpc>
                <a:spcPct val="125000"/>
              </a:lnSpc>
              <a:spcAft>
                <a:spcPts val="800"/>
              </a:spcAft>
            </a:pPr>
            <a:r>
              <a:rPr lang="en-US" sz="1800" i="1">
                <a:solidFill>
                  <a:schemeClr val="bg2">
                    <a:lumMod val="10000"/>
                  </a:schemeClr>
                </a:solidFill>
                <a:effectLst/>
                <a:latin typeface="Calibri" panose="020F0502020204030204" pitchFamily="34" charset="0"/>
                <a:ea typeface="MS Mincho" panose="02020609040205080304" pitchFamily="49" charset="-128"/>
                <a:cs typeface="Arial" panose="020B0604020202020204" pitchFamily="34" charset="0"/>
              </a:rPr>
              <a:t>Applicable to both </a:t>
            </a:r>
            <a:r>
              <a:rPr lang="en-US" sz="1800" b="1" i="1">
                <a:solidFill>
                  <a:schemeClr val="bg2">
                    <a:lumMod val="10000"/>
                  </a:schemeClr>
                </a:solidFill>
                <a:effectLst/>
                <a:latin typeface="Calibri" panose="020F0502020204030204" pitchFamily="34" charset="0"/>
                <a:ea typeface="MS Mincho" panose="02020609040205080304" pitchFamily="49" charset="-128"/>
                <a:cs typeface="Arial" panose="020B0604020202020204" pitchFamily="34" charset="0"/>
              </a:rPr>
              <a:t>Assessment</a:t>
            </a:r>
            <a:r>
              <a:rPr lang="en-US" sz="1800" i="1">
                <a:solidFill>
                  <a:schemeClr val="bg2">
                    <a:lumMod val="10000"/>
                  </a:schemeClr>
                </a:solidFill>
                <a:effectLst/>
                <a:latin typeface="Calibri" panose="020F0502020204030204" pitchFamily="34" charset="0"/>
                <a:ea typeface="MS Mincho" panose="02020609040205080304" pitchFamily="49" charset="-128"/>
                <a:cs typeface="Arial" panose="020B0604020202020204" pitchFamily="34" charset="0"/>
              </a:rPr>
              <a:t> and </a:t>
            </a:r>
            <a:r>
              <a:rPr lang="en-US" sz="1800" b="1" i="1">
                <a:solidFill>
                  <a:schemeClr val="bg2">
                    <a:lumMod val="10000"/>
                  </a:schemeClr>
                </a:solidFill>
                <a:effectLst/>
                <a:latin typeface="Calibri" panose="020F0502020204030204" pitchFamily="34" charset="0"/>
                <a:ea typeface="MS Mincho" panose="02020609040205080304" pitchFamily="49" charset="-128"/>
                <a:cs typeface="Arial" panose="020B0604020202020204" pitchFamily="34" charset="0"/>
              </a:rPr>
              <a:t>Cleanups.</a:t>
            </a:r>
          </a:p>
        </p:txBody>
      </p:sp>
      <p:sp>
        <p:nvSpPr>
          <p:cNvPr id="5" name="TextBox 4">
            <a:extLst>
              <a:ext uri="{FF2B5EF4-FFF2-40B4-BE49-F238E27FC236}">
                <a16:creationId xmlns:a16="http://schemas.microsoft.com/office/drawing/2014/main" id="{8BFCD464-B293-58D0-51D8-B8842246CE64}"/>
              </a:ext>
            </a:extLst>
          </p:cNvPr>
          <p:cNvSpPr txBox="1"/>
          <p:nvPr/>
        </p:nvSpPr>
        <p:spPr>
          <a:xfrm>
            <a:off x="4249237" y="3147670"/>
            <a:ext cx="7409445" cy="1105431"/>
          </a:xfrm>
          <a:prstGeom prst="rect">
            <a:avLst/>
          </a:prstGeom>
          <a:solidFill>
            <a:srgbClr val="FFE181"/>
          </a:solidFill>
        </p:spPr>
        <p:txBody>
          <a:bodyPr wrap="square">
            <a:spAutoFit/>
          </a:bodyPr>
          <a:lstStyle/>
          <a:p>
            <a:pPr marL="342900" marR="0" lvl="0" indent="-342900" algn="just">
              <a:lnSpc>
                <a:spcPct val="125000"/>
              </a:lnSpc>
              <a:spcBef>
                <a:spcPts val="0"/>
              </a:spcBef>
              <a:spcAft>
                <a:spcPts val="0"/>
              </a:spcAft>
              <a:buFont typeface="Symbol" panose="05050102010706020507" pitchFamily="18" charset="2"/>
              <a:buChar char=""/>
            </a:pPr>
            <a:r>
              <a:rPr lang="en-US">
                <a:solidFill>
                  <a:schemeClr val="bg2">
                    <a:lumMod val="10000"/>
                  </a:schemeClr>
                </a:solidFill>
                <a:latin typeface="Calibri" panose="020F0502020204030204" pitchFamily="34" charset="0"/>
                <a:ea typeface="MS Mincho" panose="02020609040205080304" pitchFamily="49" charset="-128"/>
                <a:cs typeface="Arial" panose="020B0604020202020204" pitchFamily="34" charset="0"/>
              </a:rPr>
              <a:t>Conduct a site inventory, </a:t>
            </a:r>
          </a:p>
          <a:p>
            <a:pPr marL="342900" marR="0" lvl="0" indent="-342900" algn="just">
              <a:lnSpc>
                <a:spcPct val="125000"/>
              </a:lnSpc>
              <a:spcBef>
                <a:spcPts val="0"/>
              </a:spcBef>
              <a:spcAft>
                <a:spcPts val="0"/>
              </a:spcAft>
              <a:buFont typeface="Symbol" panose="05050102010706020507" pitchFamily="18" charset="2"/>
              <a:buChar char=""/>
            </a:pPr>
            <a:r>
              <a:rPr lang="en-US">
                <a:solidFill>
                  <a:schemeClr val="bg2">
                    <a:lumMod val="10000"/>
                  </a:schemeClr>
                </a:solidFill>
                <a:latin typeface="Calibri" panose="020F0502020204030204" pitchFamily="34" charset="0"/>
                <a:ea typeface="MS Mincho" panose="02020609040205080304" pitchFamily="49" charset="-128"/>
                <a:cs typeface="Arial" panose="020B0604020202020204" pitchFamily="34" charset="0"/>
              </a:rPr>
              <a:t>characterize contaminants, </a:t>
            </a:r>
          </a:p>
          <a:p>
            <a:pPr marL="342900" marR="0" lvl="0" indent="-342900" algn="just">
              <a:lnSpc>
                <a:spcPct val="125000"/>
              </a:lnSpc>
              <a:spcBef>
                <a:spcPts val="0"/>
              </a:spcBef>
              <a:spcAft>
                <a:spcPts val="0"/>
              </a:spcAft>
              <a:buFont typeface="Symbol" panose="05050102010706020507" pitchFamily="18" charset="2"/>
              <a:buChar char=""/>
            </a:pPr>
            <a:r>
              <a:rPr lang="en-US">
                <a:solidFill>
                  <a:schemeClr val="bg2">
                    <a:lumMod val="10000"/>
                  </a:schemeClr>
                </a:solidFill>
                <a:latin typeface="Calibri" panose="020F0502020204030204" pitchFamily="34" charset="0"/>
                <a:ea typeface="MS Mincho" panose="02020609040205080304" pitchFamily="49" charset="-128"/>
                <a:cs typeface="Arial" panose="020B0604020202020204" pitchFamily="34" charset="0"/>
              </a:rPr>
              <a:t>conduct site assessments. </a:t>
            </a:r>
          </a:p>
        </p:txBody>
      </p:sp>
      <p:sp>
        <p:nvSpPr>
          <p:cNvPr id="7" name="TextBox 6">
            <a:extLst>
              <a:ext uri="{FF2B5EF4-FFF2-40B4-BE49-F238E27FC236}">
                <a16:creationId xmlns:a16="http://schemas.microsoft.com/office/drawing/2014/main" id="{C0FC0023-F4C3-3CA1-40F3-4232FDB6E2C8}"/>
              </a:ext>
            </a:extLst>
          </p:cNvPr>
          <p:cNvSpPr txBox="1"/>
          <p:nvPr/>
        </p:nvSpPr>
        <p:spPr>
          <a:xfrm>
            <a:off x="4249236" y="4702136"/>
            <a:ext cx="7409446" cy="1105431"/>
          </a:xfrm>
          <a:prstGeom prst="rect">
            <a:avLst/>
          </a:prstGeom>
          <a:solidFill>
            <a:srgbClr val="FF9393"/>
          </a:solidFill>
        </p:spPr>
        <p:txBody>
          <a:bodyPr wrap="square">
            <a:spAutoFit/>
          </a:bodyPr>
          <a:lstStyle/>
          <a:p>
            <a:pPr marL="342900" indent="-342900">
              <a:lnSpc>
                <a:spcPct val="125000"/>
              </a:lnSpc>
              <a:buFont typeface="Symbol" panose="05050102010706020507" pitchFamily="18" charset="2"/>
              <a:buChar char=""/>
            </a:pPr>
            <a:r>
              <a:rPr lang="en-US">
                <a:solidFill>
                  <a:schemeClr val="bg2">
                    <a:lumMod val="10000"/>
                  </a:schemeClr>
                </a:solidFill>
                <a:latin typeface="Calibri" panose="020F0502020204030204" pitchFamily="34" charset="0"/>
                <a:ea typeface="MS Mincho" panose="02020609040205080304" pitchFamily="49" charset="-128"/>
                <a:cs typeface="Arial" panose="020B0604020202020204" pitchFamily="34" charset="0"/>
              </a:rPr>
              <a:t>Developing a site approach and site cleanup plan,</a:t>
            </a:r>
          </a:p>
          <a:p>
            <a:pPr marL="342900" marR="0" lvl="0" indent="-342900">
              <a:lnSpc>
                <a:spcPct val="125000"/>
              </a:lnSpc>
              <a:spcBef>
                <a:spcPts val="0"/>
              </a:spcBef>
              <a:spcAft>
                <a:spcPts val="0"/>
              </a:spcAft>
              <a:buFont typeface="Symbol" panose="05050102010706020507" pitchFamily="18" charset="2"/>
              <a:buChar char=""/>
            </a:pPr>
            <a:r>
              <a:rPr lang="en-US">
                <a:latin typeface="Calibri" panose="020F0502020204030204" pitchFamily="34" charset="0"/>
                <a:ea typeface="MS Mincho" panose="02020609040205080304" pitchFamily="49" charset="-128"/>
                <a:cs typeface="Arial" panose="020B0604020202020204" pitchFamily="34" charset="0"/>
              </a:rPr>
              <a:t>Conduct cleanup of contamination,</a:t>
            </a:r>
          </a:p>
          <a:p>
            <a:pPr marL="342900" marR="0" lvl="0" indent="-342900">
              <a:lnSpc>
                <a:spcPct val="125000"/>
              </a:lnSpc>
              <a:spcBef>
                <a:spcPts val="0"/>
              </a:spcBef>
              <a:spcAft>
                <a:spcPts val="0"/>
              </a:spcAft>
              <a:buFont typeface="Symbol" panose="05050102010706020507" pitchFamily="18" charset="2"/>
              <a:buChar char=""/>
            </a:pPr>
            <a:r>
              <a:rPr lang="en-US" b="0" i="0">
                <a:solidFill>
                  <a:srgbClr val="000000"/>
                </a:solidFill>
                <a:effectLst/>
                <a:latin typeface="WordVisi_MSFontService"/>
              </a:rPr>
              <a:t>Conducting confirmation sampling post-cleanup. </a:t>
            </a:r>
          </a:p>
        </p:txBody>
      </p:sp>
      <p:sp>
        <p:nvSpPr>
          <p:cNvPr id="8" name="TextBox 7">
            <a:extLst>
              <a:ext uri="{FF2B5EF4-FFF2-40B4-BE49-F238E27FC236}">
                <a16:creationId xmlns:a16="http://schemas.microsoft.com/office/drawing/2014/main" id="{952ED0F7-EAC7-05DD-53D4-9133D0135A10}"/>
              </a:ext>
            </a:extLst>
          </p:cNvPr>
          <p:cNvSpPr txBox="1"/>
          <p:nvPr/>
        </p:nvSpPr>
        <p:spPr>
          <a:xfrm>
            <a:off x="2757196" y="847493"/>
            <a:ext cx="6148872" cy="461665"/>
          </a:xfrm>
          <a:prstGeom prst="rect">
            <a:avLst/>
          </a:prstGeom>
          <a:noFill/>
        </p:spPr>
        <p:txBody>
          <a:bodyPr wrap="square" lIns="91440" tIns="45720" rIns="91440" bIns="45720" anchor="t">
            <a:spAutoFit/>
          </a:bodyPr>
          <a:lstStyle/>
          <a:p>
            <a:pPr algn="ctr"/>
            <a:r>
              <a:rPr lang="en-US" sz="2400" i="1"/>
              <a:t>Eligible Activities</a:t>
            </a:r>
            <a:r>
              <a:rPr lang="en-US" sz="2400"/>
              <a:t> </a:t>
            </a:r>
          </a:p>
        </p:txBody>
      </p:sp>
      <p:sp>
        <p:nvSpPr>
          <p:cNvPr id="6" name="Double Bracket 5">
            <a:extLst>
              <a:ext uri="{FF2B5EF4-FFF2-40B4-BE49-F238E27FC236}">
                <a16:creationId xmlns:a16="http://schemas.microsoft.com/office/drawing/2014/main" id="{ECE64A0A-2171-2E33-1BA9-CFA3FA10A446}"/>
              </a:ext>
            </a:extLst>
          </p:cNvPr>
          <p:cNvSpPr/>
          <p:nvPr/>
        </p:nvSpPr>
        <p:spPr>
          <a:xfrm>
            <a:off x="6468903" y="5935885"/>
            <a:ext cx="2906260" cy="32015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r>
              <a:rPr lang="en-US"/>
              <a:t>Amongst other activities</a:t>
            </a:r>
          </a:p>
        </p:txBody>
      </p:sp>
    </p:spTree>
    <p:extLst>
      <p:ext uri="{BB962C8B-B14F-4D97-AF65-F5344CB8AC3E}">
        <p14:creationId xmlns:p14="http://schemas.microsoft.com/office/powerpoint/2010/main" val="336619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6D6C6C-0AC5-4F0B-BA8F-3ABA19450BE0}"/>
              </a:ext>
            </a:extLst>
          </p:cNvPr>
          <p:cNvSpPr txBox="1">
            <a:spLocks/>
          </p:cNvSpPr>
          <p:nvPr/>
        </p:nvSpPr>
        <p:spPr>
          <a:xfrm>
            <a:off x="839788" y="289494"/>
            <a:ext cx="10515600" cy="943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Contaminated ANCSA Lands Assistance Program</a:t>
            </a:r>
          </a:p>
        </p:txBody>
      </p:sp>
      <p:graphicFrame>
        <p:nvGraphicFramePr>
          <p:cNvPr id="2" name="Diagram 1">
            <a:extLst>
              <a:ext uri="{FF2B5EF4-FFF2-40B4-BE49-F238E27FC236}">
                <a16:creationId xmlns:a16="http://schemas.microsoft.com/office/drawing/2014/main" id="{3CC98849-43A1-79FA-2F43-2FD315746B29}"/>
              </a:ext>
            </a:extLst>
          </p:cNvPr>
          <p:cNvGraphicFramePr/>
          <p:nvPr>
            <p:extLst>
              <p:ext uri="{D42A27DB-BD31-4B8C-83A1-F6EECF244321}">
                <p14:modId xmlns:p14="http://schemas.microsoft.com/office/powerpoint/2010/main" val="364446841"/>
              </p:ext>
            </p:extLst>
          </p:nvPr>
        </p:nvGraphicFramePr>
        <p:xfrm>
          <a:off x="-120183" y="1686828"/>
          <a:ext cx="4714486" cy="43236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a:extLst>
              <a:ext uri="{FF2B5EF4-FFF2-40B4-BE49-F238E27FC236}">
                <a16:creationId xmlns:a16="http://schemas.microsoft.com/office/drawing/2014/main" id="{E13C4496-4F1B-E692-D782-E8A57AFFFF4E}"/>
              </a:ext>
            </a:extLst>
          </p:cNvPr>
          <p:cNvSpPr txBox="1"/>
          <p:nvPr/>
        </p:nvSpPr>
        <p:spPr>
          <a:xfrm>
            <a:off x="4249237" y="1634039"/>
            <a:ext cx="7219952" cy="1015663"/>
          </a:xfrm>
          <a:prstGeom prst="rect">
            <a:avLst/>
          </a:prstGeom>
          <a:noFill/>
        </p:spPr>
        <p:txBody>
          <a:bodyPr wrap="square" lIns="91440" tIns="45720" rIns="91440" bIns="45720" anchor="t">
            <a:spAutoFit/>
          </a:bodyPr>
          <a:lstStyle/>
          <a:p>
            <a:pPr marL="287020" indent="-285750">
              <a:buFont typeface="Arial" panose="020B0604020202020204" pitchFamily="34" charset="0"/>
              <a:buChar char="•"/>
            </a:pPr>
            <a:r>
              <a:rPr lang="en-US" sz="2000">
                <a:solidFill>
                  <a:schemeClr val="tx1">
                    <a:lumMod val="65000"/>
                    <a:lumOff val="35000"/>
                  </a:schemeClr>
                </a:solidFill>
              </a:rPr>
              <a:t>Federally recognized Tribes,</a:t>
            </a:r>
          </a:p>
          <a:p>
            <a:pPr marL="287020" indent="-285750">
              <a:buFont typeface="Arial" panose="020B0604020202020204" pitchFamily="34" charset="0"/>
              <a:buChar char="•"/>
            </a:pPr>
            <a:r>
              <a:rPr lang="en-US" sz="2000">
                <a:solidFill>
                  <a:schemeClr val="tx1">
                    <a:lumMod val="65000"/>
                    <a:lumOff val="35000"/>
                  </a:schemeClr>
                </a:solidFill>
              </a:rPr>
              <a:t>Alaska Native Corporations, </a:t>
            </a:r>
          </a:p>
          <a:p>
            <a:pPr marL="287020" indent="-285750">
              <a:buFont typeface="Arial" panose="020B0604020202020204" pitchFamily="34" charset="0"/>
              <a:buChar char="•"/>
            </a:pPr>
            <a:r>
              <a:rPr lang="en-US" sz="2000">
                <a:solidFill>
                  <a:schemeClr val="tx1">
                    <a:lumMod val="65000"/>
                    <a:lumOff val="35000"/>
                  </a:schemeClr>
                </a:solidFill>
              </a:rPr>
              <a:t>Intertribal Consortia</a:t>
            </a:r>
          </a:p>
        </p:txBody>
      </p:sp>
      <p:sp>
        <p:nvSpPr>
          <p:cNvPr id="18" name="TextBox 17">
            <a:extLst>
              <a:ext uri="{FF2B5EF4-FFF2-40B4-BE49-F238E27FC236}">
                <a16:creationId xmlns:a16="http://schemas.microsoft.com/office/drawing/2014/main" id="{7746BDFC-8AE4-7CD4-82D2-E7036A38B279}"/>
              </a:ext>
            </a:extLst>
          </p:cNvPr>
          <p:cNvSpPr txBox="1"/>
          <p:nvPr/>
        </p:nvSpPr>
        <p:spPr>
          <a:xfrm>
            <a:off x="4249237" y="2939052"/>
            <a:ext cx="6788108" cy="707886"/>
          </a:xfrm>
          <a:prstGeom prst="rect">
            <a:avLst/>
          </a:prstGeom>
          <a:noFill/>
        </p:spPr>
        <p:txBody>
          <a:bodyPr wrap="square" lIns="91440" tIns="45720" rIns="91440" bIns="45720" anchor="t">
            <a:spAutoFit/>
          </a:bodyPr>
          <a:lstStyle/>
          <a:p>
            <a:pPr marL="287020" indent="-285750">
              <a:buFont typeface="Arial" panose="020B0604020202020204" pitchFamily="34" charset="0"/>
              <a:buChar char="•"/>
            </a:pPr>
            <a:r>
              <a:rPr lang="en-US" sz="2000">
                <a:solidFill>
                  <a:schemeClr val="tx1">
                    <a:lumMod val="65000"/>
                    <a:lumOff val="35000"/>
                  </a:schemeClr>
                </a:solidFill>
              </a:rPr>
              <a:t>Contaminated land is owned by applicant OR applicant has documentation of landowner's authorization. </a:t>
            </a:r>
          </a:p>
        </p:txBody>
      </p:sp>
      <p:sp>
        <p:nvSpPr>
          <p:cNvPr id="19" name="TextBox 18">
            <a:extLst>
              <a:ext uri="{FF2B5EF4-FFF2-40B4-BE49-F238E27FC236}">
                <a16:creationId xmlns:a16="http://schemas.microsoft.com/office/drawing/2014/main" id="{0736911B-9F0B-DEC1-F987-DF956ACD7CD3}"/>
              </a:ext>
            </a:extLst>
          </p:cNvPr>
          <p:cNvSpPr txBox="1"/>
          <p:nvPr/>
        </p:nvSpPr>
        <p:spPr>
          <a:xfrm>
            <a:off x="4249236" y="3995819"/>
            <a:ext cx="7019655" cy="1200329"/>
          </a:xfrm>
          <a:prstGeom prst="rect">
            <a:avLst/>
          </a:prstGeom>
          <a:noFill/>
        </p:spPr>
        <p:txBody>
          <a:bodyPr wrap="square" lIns="91440" tIns="45720" rIns="91440" bIns="45720" anchor="t">
            <a:spAutoFit/>
          </a:bodyPr>
          <a:lstStyle/>
          <a:p>
            <a:pPr marL="287020" indent="-285750">
              <a:buFont typeface="Arial" panose="020B0604020202020204" pitchFamily="34" charset="0"/>
              <a:buChar char="•"/>
            </a:pPr>
            <a:r>
              <a:rPr lang="en-US">
                <a:solidFill>
                  <a:schemeClr val="tx1">
                    <a:lumMod val="65000"/>
                    <a:lumOff val="35000"/>
                  </a:schemeClr>
                </a:solidFill>
              </a:rPr>
              <a:t>From </a:t>
            </a:r>
            <a:r>
              <a:rPr lang="en-US" b="1">
                <a:solidFill>
                  <a:schemeClr val="tx1">
                    <a:lumMod val="65000"/>
                    <a:lumOff val="35000"/>
                  </a:schemeClr>
                </a:solidFill>
              </a:rPr>
              <a:t>oil</a:t>
            </a:r>
            <a:r>
              <a:rPr lang="en-US">
                <a:solidFill>
                  <a:schemeClr val="tx1">
                    <a:lumMod val="65000"/>
                    <a:lumOff val="35000"/>
                  </a:schemeClr>
                </a:solidFill>
              </a:rPr>
              <a:t>, either separated or comingled with </a:t>
            </a:r>
            <a:r>
              <a:rPr lang="en-US" b="1">
                <a:solidFill>
                  <a:schemeClr val="tx1">
                    <a:lumMod val="65000"/>
                    <a:lumOff val="35000"/>
                  </a:schemeClr>
                </a:solidFill>
              </a:rPr>
              <a:t>hazardous</a:t>
            </a:r>
            <a:r>
              <a:rPr lang="en-US">
                <a:solidFill>
                  <a:schemeClr val="tx1">
                    <a:lumMod val="65000"/>
                    <a:lumOff val="35000"/>
                  </a:schemeClr>
                </a:solidFill>
              </a:rPr>
              <a:t> </a:t>
            </a:r>
            <a:r>
              <a:rPr lang="en-US" b="1">
                <a:solidFill>
                  <a:schemeClr val="tx1">
                    <a:lumMod val="65000"/>
                    <a:lumOff val="35000"/>
                  </a:schemeClr>
                </a:solidFill>
              </a:rPr>
              <a:t>substances</a:t>
            </a:r>
            <a:r>
              <a:rPr lang="en-US">
                <a:solidFill>
                  <a:schemeClr val="tx1">
                    <a:lumMod val="65000"/>
                    <a:lumOff val="35000"/>
                  </a:schemeClr>
                </a:solidFill>
              </a:rPr>
              <a:t>, </a:t>
            </a:r>
            <a:r>
              <a:rPr lang="en-US" b="1">
                <a:solidFill>
                  <a:schemeClr val="tx1">
                    <a:lumMod val="65000"/>
                    <a:lumOff val="35000"/>
                  </a:schemeClr>
                </a:solidFill>
              </a:rPr>
              <a:t>pollutants</a:t>
            </a:r>
            <a:r>
              <a:rPr lang="en-US">
                <a:solidFill>
                  <a:schemeClr val="tx1">
                    <a:lumMod val="65000"/>
                    <a:lumOff val="35000"/>
                  </a:schemeClr>
                </a:solidFill>
              </a:rPr>
              <a:t>, and </a:t>
            </a:r>
            <a:r>
              <a:rPr lang="en-US" b="1">
                <a:solidFill>
                  <a:schemeClr val="tx1">
                    <a:lumMod val="65000"/>
                    <a:lumOff val="35000"/>
                  </a:schemeClr>
                </a:solidFill>
              </a:rPr>
              <a:t>contaminants as defined by CERCLA </a:t>
            </a:r>
            <a:r>
              <a:rPr lang="en-US" b="1" i="1">
                <a:solidFill>
                  <a:schemeClr val="tx1">
                    <a:lumMod val="65000"/>
                    <a:lumOff val="35000"/>
                  </a:schemeClr>
                </a:solidFill>
                <a:highlight>
                  <a:srgbClr val="FFFF00"/>
                </a:highlight>
              </a:rPr>
              <a:t>at the time of conveyance.</a:t>
            </a:r>
            <a:endParaRPr lang="en-US" b="1" i="1">
              <a:highlight>
                <a:srgbClr val="FFFF00"/>
              </a:highlight>
            </a:endParaRPr>
          </a:p>
          <a:p>
            <a:pPr marL="287020" indent="-285750">
              <a:buFont typeface="Arial" panose="020B0604020202020204" pitchFamily="34" charset="0"/>
              <a:buChar char="•"/>
            </a:pPr>
            <a:endParaRPr lang="en-US">
              <a:solidFill>
                <a:schemeClr val="tx1">
                  <a:lumMod val="65000"/>
                  <a:lumOff val="35000"/>
                </a:schemeClr>
              </a:solidFill>
              <a:cs typeface="Calibri" panose="020F0502020204030204"/>
            </a:endParaRPr>
          </a:p>
        </p:txBody>
      </p:sp>
      <p:sp>
        <p:nvSpPr>
          <p:cNvPr id="20" name="TextBox 19">
            <a:extLst>
              <a:ext uri="{FF2B5EF4-FFF2-40B4-BE49-F238E27FC236}">
                <a16:creationId xmlns:a16="http://schemas.microsoft.com/office/drawing/2014/main" id="{B8034B91-EA57-32BB-5BDE-4CF47FFB2928}"/>
              </a:ext>
            </a:extLst>
          </p:cNvPr>
          <p:cNvSpPr txBox="1"/>
          <p:nvPr/>
        </p:nvSpPr>
        <p:spPr>
          <a:xfrm>
            <a:off x="4249237" y="5403496"/>
            <a:ext cx="7219952" cy="400110"/>
          </a:xfrm>
          <a:prstGeom prst="rect">
            <a:avLst/>
          </a:prstGeom>
          <a:noFill/>
        </p:spPr>
        <p:txBody>
          <a:bodyPr wrap="square" lIns="91440" tIns="45720" rIns="91440" bIns="45720" anchor="t">
            <a:spAutoFit/>
          </a:bodyPr>
          <a:lstStyle/>
          <a:p>
            <a:pPr marL="287020" indent="-285750">
              <a:buFont typeface="Arial" panose="020B0604020202020204" pitchFamily="34" charset="0"/>
              <a:buChar char="•"/>
            </a:pPr>
            <a:r>
              <a:rPr lang="en-US" sz="2000" b="1">
                <a:solidFill>
                  <a:schemeClr val="tx1">
                    <a:lumMod val="65000"/>
                    <a:lumOff val="35000"/>
                  </a:schemeClr>
                </a:solidFill>
              </a:rPr>
              <a:t>Land</a:t>
            </a:r>
            <a:r>
              <a:rPr lang="en-US" sz="2000">
                <a:solidFill>
                  <a:schemeClr val="tx1">
                    <a:lumMod val="65000"/>
                    <a:lumOff val="35000"/>
                  </a:schemeClr>
                </a:solidFill>
              </a:rPr>
              <a:t> or </a:t>
            </a:r>
            <a:r>
              <a:rPr lang="en-US" sz="2000" b="1">
                <a:solidFill>
                  <a:schemeClr val="tx1">
                    <a:lumMod val="65000"/>
                    <a:lumOff val="35000"/>
                  </a:schemeClr>
                </a:solidFill>
              </a:rPr>
              <a:t>site</a:t>
            </a:r>
            <a:r>
              <a:rPr lang="en-US" sz="2000">
                <a:solidFill>
                  <a:schemeClr val="tx1">
                    <a:lumMod val="65000"/>
                    <a:lumOff val="35000"/>
                  </a:schemeClr>
                </a:solidFill>
              </a:rPr>
              <a:t> that were conveyed pursuant to ANCSA</a:t>
            </a:r>
            <a:endParaRPr lang="en-US">
              <a:solidFill>
                <a:schemeClr val="tx1">
                  <a:lumMod val="65000"/>
                  <a:lumOff val="35000"/>
                </a:schemeClr>
              </a:solidFill>
              <a:cs typeface="Calibri" panose="020F0502020204030204"/>
            </a:endParaRPr>
          </a:p>
        </p:txBody>
      </p:sp>
      <p:sp>
        <p:nvSpPr>
          <p:cNvPr id="22" name="TextBox 21">
            <a:extLst>
              <a:ext uri="{FF2B5EF4-FFF2-40B4-BE49-F238E27FC236}">
                <a16:creationId xmlns:a16="http://schemas.microsoft.com/office/drawing/2014/main" id="{13835AC5-1DF8-F1B9-3D3F-059C9A0CEB24}"/>
              </a:ext>
            </a:extLst>
          </p:cNvPr>
          <p:cNvSpPr txBox="1"/>
          <p:nvPr/>
        </p:nvSpPr>
        <p:spPr>
          <a:xfrm>
            <a:off x="3021564" y="823908"/>
            <a:ext cx="6148872" cy="461665"/>
          </a:xfrm>
          <a:prstGeom prst="rect">
            <a:avLst/>
          </a:prstGeom>
          <a:noFill/>
        </p:spPr>
        <p:txBody>
          <a:bodyPr wrap="square">
            <a:spAutoFit/>
          </a:bodyPr>
          <a:lstStyle/>
          <a:p>
            <a:pPr algn="ctr"/>
            <a:r>
              <a:rPr lang="en-US" sz="2400" i="1"/>
              <a:t>Eligibility Requirements</a:t>
            </a:r>
            <a:r>
              <a:rPr lang="en-US" sz="2400"/>
              <a:t> </a:t>
            </a:r>
          </a:p>
        </p:txBody>
      </p:sp>
    </p:spTree>
    <p:extLst>
      <p:ext uri="{BB962C8B-B14F-4D97-AF65-F5344CB8AC3E}">
        <p14:creationId xmlns:p14="http://schemas.microsoft.com/office/powerpoint/2010/main" val="1307421857"/>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1CA27DC-2576-BE00-D0A9-340CC9C295CF}"/>
              </a:ext>
            </a:extLst>
          </p:cNvPr>
          <p:cNvSpPr txBox="1">
            <a:spLocks/>
          </p:cNvSpPr>
          <p:nvPr/>
        </p:nvSpPr>
        <p:spPr>
          <a:xfrm>
            <a:off x="821266" y="492369"/>
            <a:ext cx="10549467" cy="1547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a:solidFill>
                  <a:schemeClr val="accent1"/>
                </a:solidFill>
              </a:rPr>
              <a:t>Contact Information – EPA Region 10 </a:t>
            </a:r>
          </a:p>
          <a:p>
            <a:pPr marL="0" indent="0">
              <a:lnSpc>
                <a:spcPct val="100000"/>
              </a:lnSpc>
              <a:spcBef>
                <a:spcPts val="0"/>
              </a:spcBef>
              <a:buFont typeface="Arial" panose="020B0604020202020204" pitchFamily="34" charset="0"/>
              <a:buNone/>
            </a:pPr>
            <a:endParaRPr lang="en-US" b="1"/>
          </a:p>
        </p:txBody>
      </p:sp>
      <p:sp>
        <p:nvSpPr>
          <p:cNvPr id="3" name="TextBox 2">
            <a:extLst>
              <a:ext uri="{FF2B5EF4-FFF2-40B4-BE49-F238E27FC236}">
                <a16:creationId xmlns:a16="http://schemas.microsoft.com/office/drawing/2014/main" id="{1AD0839F-0101-996B-C119-F8EBA9B1EBF2}"/>
              </a:ext>
            </a:extLst>
          </p:cNvPr>
          <p:cNvSpPr txBox="1"/>
          <p:nvPr/>
        </p:nvSpPr>
        <p:spPr>
          <a:xfrm>
            <a:off x="521207" y="3095266"/>
            <a:ext cx="5207746" cy="1538883"/>
          </a:xfrm>
          <a:prstGeom prst="rect">
            <a:avLst/>
          </a:prstGeom>
          <a:noFill/>
        </p:spPr>
        <p:txBody>
          <a:bodyPr wrap="square">
            <a:spAutoFit/>
          </a:bodyPr>
          <a:lstStyle/>
          <a:p>
            <a:pPr marL="0" indent="0">
              <a:lnSpc>
                <a:spcPct val="100000"/>
              </a:lnSpc>
              <a:spcBef>
                <a:spcPts val="0"/>
              </a:spcBef>
              <a:buNone/>
            </a:pPr>
            <a:r>
              <a:rPr lang="en-US" sz="2400" b="1"/>
              <a:t>Jeff Estes, PMP</a:t>
            </a:r>
          </a:p>
          <a:p>
            <a:pPr marL="0" indent="0">
              <a:lnSpc>
                <a:spcPct val="100000"/>
              </a:lnSpc>
              <a:spcBef>
                <a:spcPts val="0"/>
              </a:spcBef>
              <a:buFont typeface="Arial" panose="020B0604020202020204" pitchFamily="34" charset="0"/>
              <a:buNone/>
            </a:pPr>
            <a:r>
              <a:rPr lang="en-US" b="1"/>
              <a:t>Contaminated ANCSA Lands Project Manager</a:t>
            </a:r>
          </a:p>
          <a:p>
            <a:pPr marL="0" indent="0">
              <a:lnSpc>
                <a:spcPct val="100000"/>
              </a:lnSpc>
              <a:spcBef>
                <a:spcPts val="0"/>
              </a:spcBef>
              <a:buFont typeface="Arial" panose="020B0604020202020204" pitchFamily="34" charset="0"/>
              <a:buNone/>
            </a:pPr>
            <a:r>
              <a:rPr lang="en-US" sz="1600">
                <a:latin typeface="+mj-lt"/>
              </a:rPr>
              <a:t>Land, Chemical, &amp; Redevelopment Division</a:t>
            </a:r>
          </a:p>
          <a:p>
            <a:pPr marL="0" indent="0">
              <a:lnSpc>
                <a:spcPct val="100000"/>
              </a:lnSpc>
              <a:spcBef>
                <a:spcPts val="0"/>
              </a:spcBef>
              <a:buFont typeface="Arial" panose="020B0604020202020204" pitchFamily="34" charset="0"/>
              <a:buNone/>
            </a:pPr>
            <a:r>
              <a:rPr lang="en-US" sz="1800">
                <a:latin typeface="+mj-lt"/>
                <a:hlinkClick r:id="rId3"/>
              </a:rPr>
              <a:t>estes.jeff@epa.gov</a:t>
            </a:r>
            <a:r>
              <a:rPr lang="en-US" sz="1800">
                <a:latin typeface="+mj-lt"/>
              </a:rPr>
              <a:t> </a:t>
            </a:r>
          </a:p>
          <a:p>
            <a:pPr marL="0" indent="0">
              <a:lnSpc>
                <a:spcPct val="100000"/>
              </a:lnSpc>
              <a:spcBef>
                <a:spcPts val="0"/>
              </a:spcBef>
              <a:buFont typeface="Arial" panose="020B0604020202020204" pitchFamily="34" charset="0"/>
              <a:buNone/>
            </a:pPr>
            <a:r>
              <a:rPr lang="en-US" sz="1800">
                <a:latin typeface="+mj-lt"/>
              </a:rPr>
              <a:t>(907) 271-6558</a:t>
            </a:r>
          </a:p>
        </p:txBody>
      </p:sp>
      <p:sp>
        <p:nvSpPr>
          <p:cNvPr id="7" name="TextBox 6">
            <a:extLst>
              <a:ext uri="{FF2B5EF4-FFF2-40B4-BE49-F238E27FC236}">
                <a16:creationId xmlns:a16="http://schemas.microsoft.com/office/drawing/2014/main" id="{89942690-FE37-FC80-3DF5-2F6376521530}"/>
              </a:ext>
            </a:extLst>
          </p:cNvPr>
          <p:cNvSpPr txBox="1"/>
          <p:nvPr/>
        </p:nvSpPr>
        <p:spPr>
          <a:xfrm>
            <a:off x="6096000" y="1254985"/>
            <a:ext cx="5954924" cy="1569660"/>
          </a:xfrm>
          <a:prstGeom prst="rect">
            <a:avLst/>
          </a:prstGeom>
          <a:noFill/>
        </p:spPr>
        <p:txBody>
          <a:bodyPr wrap="square">
            <a:spAutoFit/>
          </a:bodyPr>
          <a:lstStyle/>
          <a:p>
            <a:pPr marL="0" indent="0">
              <a:lnSpc>
                <a:spcPct val="100000"/>
              </a:lnSpc>
              <a:spcBef>
                <a:spcPts val="0"/>
              </a:spcBef>
              <a:buNone/>
            </a:pPr>
            <a:r>
              <a:rPr lang="en-US" sz="2400" b="1"/>
              <a:t>Mahri Lowinger</a:t>
            </a:r>
          </a:p>
          <a:p>
            <a:pPr marL="0" indent="0">
              <a:lnSpc>
                <a:spcPct val="100000"/>
              </a:lnSpc>
              <a:spcBef>
                <a:spcPts val="0"/>
              </a:spcBef>
              <a:buFont typeface="Arial" panose="020B0604020202020204" pitchFamily="34" charset="0"/>
              <a:buNone/>
            </a:pPr>
            <a:r>
              <a:rPr lang="en-US" b="1"/>
              <a:t>Senior Contaminated ANCSA Lands Project Manager</a:t>
            </a:r>
          </a:p>
          <a:p>
            <a:pPr marL="0" indent="0">
              <a:lnSpc>
                <a:spcPct val="100000"/>
              </a:lnSpc>
              <a:spcBef>
                <a:spcPts val="0"/>
              </a:spcBef>
              <a:buFont typeface="Arial" panose="020B0604020202020204" pitchFamily="34" charset="0"/>
              <a:buNone/>
            </a:pPr>
            <a:r>
              <a:rPr lang="en-US" sz="1800">
                <a:latin typeface="+mj-lt"/>
              </a:rPr>
              <a:t>Land, Chemical, &amp; Redevelopment Division</a:t>
            </a:r>
          </a:p>
          <a:p>
            <a:pPr marL="0" indent="0">
              <a:lnSpc>
                <a:spcPct val="100000"/>
              </a:lnSpc>
              <a:spcBef>
                <a:spcPts val="0"/>
              </a:spcBef>
              <a:buFont typeface="Arial" panose="020B0604020202020204" pitchFamily="34" charset="0"/>
              <a:buNone/>
            </a:pPr>
            <a:r>
              <a:rPr lang="en-US" b="0" i="0">
                <a:effectLst/>
                <a:latin typeface="+mj-lt"/>
                <a:hlinkClick r:id="rId4"/>
              </a:rPr>
              <a:t>lowinger.mahri@epa.gov</a:t>
            </a:r>
            <a:endParaRPr lang="en-US" b="0" i="0">
              <a:effectLst/>
              <a:latin typeface="+mj-lt"/>
            </a:endParaRPr>
          </a:p>
          <a:p>
            <a:pPr marL="0" indent="0">
              <a:lnSpc>
                <a:spcPct val="100000"/>
              </a:lnSpc>
              <a:spcBef>
                <a:spcPts val="0"/>
              </a:spcBef>
              <a:buFont typeface="Arial" panose="020B0604020202020204" pitchFamily="34" charset="0"/>
              <a:buNone/>
            </a:pPr>
            <a:r>
              <a:rPr lang="en-US" sz="1800">
                <a:latin typeface="+mj-lt"/>
              </a:rPr>
              <a:t>(907) 271-6334</a:t>
            </a:r>
          </a:p>
        </p:txBody>
      </p:sp>
      <p:sp>
        <p:nvSpPr>
          <p:cNvPr id="9" name="TextBox 8">
            <a:extLst>
              <a:ext uri="{FF2B5EF4-FFF2-40B4-BE49-F238E27FC236}">
                <a16:creationId xmlns:a16="http://schemas.microsoft.com/office/drawing/2014/main" id="{DA2BEBCF-E6C5-A256-EAC5-BBD2B9AC7B91}"/>
              </a:ext>
            </a:extLst>
          </p:cNvPr>
          <p:cNvSpPr txBox="1"/>
          <p:nvPr/>
        </p:nvSpPr>
        <p:spPr>
          <a:xfrm>
            <a:off x="3806456" y="5353215"/>
            <a:ext cx="8244469" cy="954107"/>
          </a:xfrm>
          <a:prstGeom prst="rect">
            <a:avLst/>
          </a:prstGeom>
          <a:solidFill>
            <a:schemeClr val="bg1"/>
          </a:solidFill>
        </p:spPr>
        <p:txBody>
          <a:bodyPr wrap="square" lIns="91440" tIns="45720" rIns="91440" bIns="45720" anchor="t">
            <a:spAutoFit/>
          </a:bodyPr>
          <a:lstStyle/>
          <a:p>
            <a:r>
              <a:rPr lang="en-US" sz="2800"/>
              <a:t>Website: </a:t>
            </a:r>
            <a:r>
              <a:rPr lang="en-US" sz="2800">
                <a:hlinkClick r:id="rId5"/>
              </a:rPr>
              <a:t>https://www.epa.gov/r10-tribal/contamination-ancsa-conveyed-lands</a:t>
            </a:r>
            <a:endParaRPr lang="en-US" sz="2800">
              <a:cs typeface="Calibri"/>
            </a:endParaRPr>
          </a:p>
        </p:txBody>
      </p:sp>
      <p:sp>
        <p:nvSpPr>
          <p:cNvPr id="8" name="Content Placeholder 6">
            <a:extLst>
              <a:ext uri="{FF2B5EF4-FFF2-40B4-BE49-F238E27FC236}">
                <a16:creationId xmlns:a16="http://schemas.microsoft.com/office/drawing/2014/main" id="{EFEB5747-894E-4A01-1DEA-D35129EEA9ED}"/>
              </a:ext>
            </a:extLst>
          </p:cNvPr>
          <p:cNvSpPr txBox="1">
            <a:spLocks/>
          </p:cNvSpPr>
          <p:nvPr/>
        </p:nvSpPr>
        <p:spPr>
          <a:xfrm>
            <a:off x="521207" y="1299433"/>
            <a:ext cx="4199649" cy="1525212"/>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9600" b="1"/>
              <a:t>Kenneth </a:t>
            </a:r>
            <a:r>
              <a:rPr lang="en-US" sz="9600" b="1" err="1"/>
              <a:t>Andraschko</a:t>
            </a:r>
            <a:r>
              <a:rPr lang="en-US" sz="9600" b="1"/>
              <a:t>, PE</a:t>
            </a:r>
            <a:br>
              <a:rPr lang="en-US"/>
            </a:br>
            <a:r>
              <a:rPr lang="en-US" sz="7200" b="1"/>
              <a:t>ANCSA Program Coordinator</a:t>
            </a:r>
            <a:br>
              <a:rPr lang="en-US" sz="1800" b="1"/>
            </a:br>
            <a:r>
              <a:rPr lang="en-US" sz="7200">
                <a:latin typeface="+mj-lt"/>
              </a:rPr>
              <a:t>Alaska Operations Office</a:t>
            </a:r>
          </a:p>
          <a:p>
            <a:pPr marL="0" indent="0">
              <a:lnSpc>
                <a:spcPct val="120000"/>
              </a:lnSpc>
              <a:spcBef>
                <a:spcPts val="0"/>
              </a:spcBef>
              <a:buNone/>
            </a:pPr>
            <a:r>
              <a:rPr lang="en-US" sz="7200">
                <a:latin typeface="+mj-lt"/>
                <a:hlinkClick r:id="rId6"/>
              </a:rPr>
              <a:t>Andraschko.Kenneth@epa.gov</a:t>
            </a:r>
            <a:br>
              <a:rPr lang="en-US" sz="7200">
                <a:latin typeface="+mj-lt"/>
              </a:rPr>
            </a:br>
            <a:r>
              <a:rPr lang="en-US" sz="7200">
                <a:latin typeface="+mj-lt"/>
              </a:rPr>
              <a:t>(907) 271-5079</a:t>
            </a:r>
          </a:p>
        </p:txBody>
      </p:sp>
      <p:pic>
        <p:nvPicPr>
          <p:cNvPr id="11" name="Picture 10">
            <a:extLst>
              <a:ext uri="{FF2B5EF4-FFF2-40B4-BE49-F238E27FC236}">
                <a16:creationId xmlns:a16="http://schemas.microsoft.com/office/drawing/2014/main" id="{DCFBC885-5141-0662-30B2-5E0B698BC9B6}"/>
              </a:ext>
            </a:extLst>
          </p:cNvPr>
          <p:cNvPicPr>
            <a:picLocks noChangeAspect="1"/>
          </p:cNvPicPr>
          <p:nvPr/>
        </p:nvPicPr>
        <p:blipFill>
          <a:blip r:embed="rId7"/>
          <a:stretch>
            <a:fillRect/>
          </a:stretch>
        </p:blipFill>
        <p:spPr>
          <a:xfrm>
            <a:off x="7244510" y="3095266"/>
            <a:ext cx="2257949" cy="2257949"/>
          </a:xfrm>
          <a:prstGeom prst="rect">
            <a:avLst/>
          </a:prstGeom>
        </p:spPr>
      </p:pic>
    </p:spTree>
    <p:extLst>
      <p:ext uri="{BB962C8B-B14F-4D97-AF65-F5344CB8AC3E}">
        <p14:creationId xmlns:p14="http://schemas.microsoft.com/office/powerpoint/2010/main" val="1317455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B3B04-6B78-8D30-A972-B89B2459FABF}"/>
              </a:ext>
            </a:extLst>
          </p:cNvPr>
          <p:cNvSpPr>
            <a:spLocks noGrp="1"/>
          </p:cNvSpPr>
          <p:nvPr>
            <p:ph type="title"/>
          </p:nvPr>
        </p:nvSpPr>
        <p:spPr>
          <a:xfrm>
            <a:off x="838200" y="2494742"/>
            <a:ext cx="10515600" cy="1500187"/>
          </a:xfrm>
        </p:spPr>
        <p:txBody>
          <a:bodyPr>
            <a:normAutofit/>
          </a:bodyPr>
          <a:lstStyle/>
          <a:p>
            <a:pPr algn="ctr"/>
            <a:r>
              <a:rPr lang="en-US" sz="9600" b="1"/>
              <a:t>Any Questions? </a:t>
            </a:r>
          </a:p>
        </p:txBody>
      </p:sp>
      <p:sp>
        <p:nvSpPr>
          <p:cNvPr id="4" name="Footer Placeholder 3">
            <a:extLst>
              <a:ext uri="{FF2B5EF4-FFF2-40B4-BE49-F238E27FC236}">
                <a16:creationId xmlns:a16="http://schemas.microsoft.com/office/drawing/2014/main" id="{3E7369FD-65BE-F8B2-D18D-32CB1342F749}"/>
              </a:ext>
            </a:extLst>
          </p:cNvPr>
          <p:cNvSpPr>
            <a:spLocks noGrp="1"/>
          </p:cNvSpPr>
          <p:nvPr>
            <p:ph type="ftr" sz="quarter" idx="11"/>
          </p:nvPr>
        </p:nvSpPr>
        <p:spPr/>
        <p:txBody>
          <a:bodyPr/>
          <a:lstStyle/>
          <a:p>
            <a:r>
              <a:rPr lang="en-US"/>
              <a:t>U.S. Environmental Protection Agency</a:t>
            </a:r>
          </a:p>
        </p:txBody>
      </p:sp>
      <p:sp>
        <p:nvSpPr>
          <p:cNvPr id="5" name="Slide Number Placeholder 4">
            <a:extLst>
              <a:ext uri="{FF2B5EF4-FFF2-40B4-BE49-F238E27FC236}">
                <a16:creationId xmlns:a16="http://schemas.microsoft.com/office/drawing/2014/main" id="{901D45D9-A7E8-5E9D-213E-A2386BAD9A9D}"/>
              </a:ext>
            </a:extLst>
          </p:cNvPr>
          <p:cNvSpPr>
            <a:spLocks noGrp="1"/>
          </p:cNvSpPr>
          <p:nvPr>
            <p:ph type="sldNum" sz="quarter" idx="12"/>
          </p:nvPr>
        </p:nvSpPr>
        <p:spPr/>
        <p:txBody>
          <a:bodyPr/>
          <a:lstStyle/>
          <a:p>
            <a:fld id="{8D9C3B4F-4B7B-9A4F-9F3C-3A4901A33979}" type="slidenum">
              <a:rPr lang="en-US" smtClean="0"/>
              <a:t>8</a:t>
            </a:fld>
            <a:endParaRPr lang="en-US"/>
          </a:p>
        </p:txBody>
      </p:sp>
    </p:spTree>
    <p:extLst>
      <p:ext uri="{BB962C8B-B14F-4D97-AF65-F5344CB8AC3E}">
        <p14:creationId xmlns:p14="http://schemas.microsoft.com/office/powerpoint/2010/main" val="22382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97335DB-E1F6-5CC8-8876-8696156B9744}"/>
              </a:ext>
            </a:extLst>
          </p:cNvPr>
          <p:cNvGraphicFramePr/>
          <p:nvPr>
            <p:extLst>
              <p:ext uri="{D42A27DB-BD31-4B8C-83A1-F6EECF244321}">
                <p14:modId xmlns:p14="http://schemas.microsoft.com/office/powerpoint/2010/main" val="212212475"/>
              </p:ext>
            </p:extLst>
          </p:nvPr>
        </p:nvGraphicFramePr>
        <p:xfrm>
          <a:off x="239517" y="1853405"/>
          <a:ext cx="5437382" cy="45035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74E5AA8-B671-8AE4-B0E1-CE4AF8BE26D5}"/>
              </a:ext>
            </a:extLst>
          </p:cNvPr>
          <p:cNvSpPr txBox="1"/>
          <p:nvPr/>
        </p:nvSpPr>
        <p:spPr>
          <a:xfrm>
            <a:off x="1225669" y="1214470"/>
            <a:ext cx="4451230" cy="523220"/>
          </a:xfrm>
          <a:prstGeom prst="rect">
            <a:avLst/>
          </a:prstGeom>
          <a:noFill/>
        </p:spPr>
        <p:txBody>
          <a:bodyPr wrap="square">
            <a:spAutoFit/>
          </a:bodyPr>
          <a:lstStyle/>
          <a:p>
            <a:pPr marL="0" indent="0" algn="ctr">
              <a:buNone/>
            </a:pPr>
            <a:r>
              <a:rPr lang="en-US" sz="2800" b="1" u="sng">
                <a:solidFill>
                  <a:srgbClr val="00B050"/>
                </a:solidFill>
              </a:rPr>
              <a:t>Brownfields</a:t>
            </a:r>
            <a:endParaRPr lang="en-US" b="1" u="sng">
              <a:solidFill>
                <a:srgbClr val="00B050"/>
              </a:solidFill>
            </a:endParaRPr>
          </a:p>
        </p:txBody>
      </p:sp>
      <p:graphicFrame>
        <p:nvGraphicFramePr>
          <p:cNvPr id="9" name="Diagram 8">
            <a:extLst>
              <a:ext uri="{FF2B5EF4-FFF2-40B4-BE49-F238E27FC236}">
                <a16:creationId xmlns:a16="http://schemas.microsoft.com/office/drawing/2014/main" id="{D6C20143-6C98-1956-A4F5-0256F2FDB513}"/>
              </a:ext>
            </a:extLst>
          </p:cNvPr>
          <p:cNvGraphicFramePr/>
          <p:nvPr>
            <p:extLst>
              <p:ext uri="{D42A27DB-BD31-4B8C-83A1-F6EECF244321}">
                <p14:modId xmlns:p14="http://schemas.microsoft.com/office/powerpoint/2010/main" val="4229611428"/>
              </p:ext>
            </p:extLst>
          </p:nvPr>
        </p:nvGraphicFramePr>
        <p:xfrm>
          <a:off x="5990056" y="1853405"/>
          <a:ext cx="5962427" cy="42357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316BB635-40D8-FBCB-DF3B-DBF6C1BF703E}"/>
              </a:ext>
            </a:extLst>
          </p:cNvPr>
          <p:cNvSpPr txBox="1"/>
          <p:nvPr/>
        </p:nvSpPr>
        <p:spPr>
          <a:xfrm>
            <a:off x="6761729" y="1336051"/>
            <a:ext cx="4451230" cy="523220"/>
          </a:xfrm>
          <a:prstGeom prst="rect">
            <a:avLst/>
          </a:prstGeom>
          <a:noFill/>
        </p:spPr>
        <p:txBody>
          <a:bodyPr wrap="square">
            <a:spAutoFit/>
          </a:bodyPr>
          <a:lstStyle/>
          <a:p>
            <a:pPr marL="0" indent="0" algn="ctr">
              <a:buNone/>
            </a:pPr>
            <a:r>
              <a:rPr lang="en-US" sz="2800" b="1" u="sng">
                <a:solidFill>
                  <a:srgbClr val="FF0000"/>
                </a:solidFill>
              </a:rPr>
              <a:t>ANCSA</a:t>
            </a:r>
            <a:endParaRPr lang="en-US" b="1" u="sng">
              <a:solidFill>
                <a:srgbClr val="FF0000"/>
              </a:solidFill>
            </a:endParaRPr>
          </a:p>
        </p:txBody>
      </p:sp>
      <p:sp>
        <p:nvSpPr>
          <p:cNvPr id="21" name="Title 1">
            <a:extLst>
              <a:ext uri="{FF2B5EF4-FFF2-40B4-BE49-F238E27FC236}">
                <a16:creationId xmlns:a16="http://schemas.microsoft.com/office/drawing/2014/main" id="{F8B98A63-6EC1-DFEE-8AD4-5F0B9C8ACC4F}"/>
              </a:ext>
            </a:extLst>
          </p:cNvPr>
          <p:cNvSpPr txBox="1">
            <a:spLocks/>
          </p:cNvSpPr>
          <p:nvPr/>
        </p:nvSpPr>
        <p:spPr>
          <a:xfrm>
            <a:off x="838199" y="364561"/>
            <a:ext cx="11026630" cy="9432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t>Eligibility Differences between </a:t>
            </a:r>
            <a:r>
              <a:rPr lang="en-US" sz="4000" b="1">
                <a:solidFill>
                  <a:srgbClr val="00B050"/>
                </a:solidFill>
              </a:rPr>
              <a:t>Brownfields</a:t>
            </a:r>
            <a:r>
              <a:rPr lang="en-US" sz="4000" b="1"/>
              <a:t> &amp; </a:t>
            </a:r>
            <a:r>
              <a:rPr lang="en-US" sz="4000" b="1">
                <a:solidFill>
                  <a:srgbClr val="FF0000"/>
                </a:solidFill>
              </a:rPr>
              <a:t>ANCSA</a:t>
            </a:r>
          </a:p>
        </p:txBody>
      </p:sp>
      <p:grpSp>
        <p:nvGrpSpPr>
          <p:cNvPr id="24" name="Group 23">
            <a:extLst>
              <a:ext uri="{FF2B5EF4-FFF2-40B4-BE49-F238E27FC236}">
                <a16:creationId xmlns:a16="http://schemas.microsoft.com/office/drawing/2014/main" id="{38261552-8681-0578-E9F6-E2B62824889D}"/>
              </a:ext>
            </a:extLst>
          </p:cNvPr>
          <p:cNvGrpSpPr/>
          <p:nvPr/>
        </p:nvGrpSpPr>
        <p:grpSpPr>
          <a:xfrm>
            <a:off x="6633097" y="7215912"/>
            <a:ext cx="892716" cy="1275309"/>
            <a:chOff x="1" y="2154659"/>
            <a:chExt cx="892716" cy="1275309"/>
          </a:xfrm>
          <a:solidFill>
            <a:srgbClr val="507E32"/>
          </a:solidFill>
        </p:grpSpPr>
        <p:sp>
          <p:nvSpPr>
            <p:cNvPr id="28" name="Arrow: Chevron 27">
              <a:extLst>
                <a:ext uri="{FF2B5EF4-FFF2-40B4-BE49-F238E27FC236}">
                  <a16:creationId xmlns:a16="http://schemas.microsoft.com/office/drawing/2014/main" id="{2B200D8D-2621-C5A6-F541-7EF7FBEB9306}"/>
                </a:ext>
              </a:extLst>
            </p:cNvPr>
            <p:cNvSpPr/>
            <p:nvPr/>
          </p:nvSpPr>
          <p:spPr>
            <a:xfrm rot="5400000">
              <a:off x="-191296" y="2345956"/>
              <a:ext cx="1275309" cy="892716"/>
            </a:xfrm>
            <a:prstGeom prst="chevron">
              <a:avLst/>
            </a:prstGeom>
            <a:grpFill/>
          </p:spPr>
          <p:style>
            <a:lnRef idx="2">
              <a:schemeClr val="accent2">
                <a:shade val="50000"/>
                <a:hueOff val="-394115"/>
                <a:satOff val="5189"/>
                <a:lumOff val="31078"/>
                <a:alphaOff val="0"/>
              </a:schemeClr>
            </a:lnRef>
            <a:fillRef idx="1">
              <a:scrgbClr r="0" g="0" b="0"/>
            </a:fillRef>
            <a:effectRef idx="0">
              <a:schemeClr val="accent2">
                <a:shade val="50000"/>
                <a:hueOff val="-394115"/>
                <a:satOff val="5189"/>
                <a:lumOff val="31078"/>
                <a:alphaOff val="0"/>
              </a:schemeClr>
            </a:effectRef>
            <a:fontRef idx="minor">
              <a:schemeClr val="lt1"/>
            </a:fontRef>
          </p:style>
        </p:sp>
        <p:sp>
          <p:nvSpPr>
            <p:cNvPr id="29" name="Arrow: Chevron 4">
              <a:extLst>
                <a:ext uri="{FF2B5EF4-FFF2-40B4-BE49-F238E27FC236}">
                  <a16:creationId xmlns:a16="http://schemas.microsoft.com/office/drawing/2014/main" id="{A6C78840-06FA-F2D2-CD92-F3217C254538}"/>
                </a:ext>
              </a:extLst>
            </p:cNvPr>
            <p:cNvSpPr txBox="1"/>
            <p:nvPr/>
          </p:nvSpPr>
          <p:spPr>
            <a:xfrm>
              <a:off x="1" y="2601017"/>
              <a:ext cx="892716" cy="38259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a:t>4</a:t>
              </a:r>
            </a:p>
          </p:txBody>
        </p:sp>
      </p:grpSp>
      <p:grpSp>
        <p:nvGrpSpPr>
          <p:cNvPr id="25" name="Group 24">
            <a:extLst>
              <a:ext uri="{FF2B5EF4-FFF2-40B4-BE49-F238E27FC236}">
                <a16:creationId xmlns:a16="http://schemas.microsoft.com/office/drawing/2014/main" id="{1D57DE06-C747-F716-80CB-4B19B36A65C8}"/>
              </a:ext>
            </a:extLst>
          </p:cNvPr>
          <p:cNvGrpSpPr/>
          <p:nvPr/>
        </p:nvGrpSpPr>
        <p:grpSpPr>
          <a:xfrm>
            <a:off x="7530347" y="7241358"/>
            <a:ext cx="4101314" cy="828951"/>
            <a:chOff x="892717" y="2154659"/>
            <a:chExt cx="4101314" cy="828951"/>
          </a:xfrm>
        </p:grpSpPr>
        <p:sp>
          <p:nvSpPr>
            <p:cNvPr id="26" name="Rectangle: Top Corners Rounded 25">
              <a:extLst>
                <a:ext uri="{FF2B5EF4-FFF2-40B4-BE49-F238E27FC236}">
                  <a16:creationId xmlns:a16="http://schemas.microsoft.com/office/drawing/2014/main" id="{03DC8093-50DF-99FD-C15A-D36411CB2752}"/>
                </a:ext>
              </a:extLst>
            </p:cNvPr>
            <p:cNvSpPr/>
            <p:nvPr/>
          </p:nvSpPr>
          <p:spPr>
            <a:xfrm rot="5400000">
              <a:off x="2528898" y="518478"/>
              <a:ext cx="828951" cy="4101314"/>
            </a:xfrm>
            <a:prstGeom prst="round2SameRect">
              <a:avLst/>
            </a:prstGeom>
          </p:spPr>
          <p:style>
            <a:lnRef idx="2">
              <a:schemeClr val="accent2">
                <a:shade val="50000"/>
                <a:hueOff val="-370661"/>
                <a:satOff val="5772"/>
                <a:lumOff val="2874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Rectangle: Top Corners Rounded 6">
              <a:extLst>
                <a:ext uri="{FF2B5EF4-FFF2-40B4-BE49-F238E27FC236}">
                  <a16:creationId xmlns:a16="http://schemas.microsoft.com/office/drawing/2014/main" id="{DABFF297-CCBD-8CBB-443A-C7082D9FE5FC}"/>
                </a:ext>
              </a:extLst>
            </p:cNvPr>
            <p:cNvSpPr txBox="1"/>
            <p:nvPr/>
          </p:nvSpPr>
          <p:spPr>
            <a:xfrm>
              <a:off x="892717" y="2195125"/>
              <a:ext cx="4060848" cy="7480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a:t>Reuse and revitalization will help EPA to prioritize applications</a:t>
              </a:r>
              <a:endParaRPr lang="en-US" sz="2000" kern="1200"/>
            </a:p>
          </p:txBody>
        </p:sp>
      </p:grpSp>
      <p:cxnSp>
        <p:nvCxnSpPr>
          <p:cNvPr id="31" name="Straight Arrow Connector 30">
            <a:extLst>
              <a:ext uri="{FF2B5EF4-FFF2-40B4-BE49-F238E27FC236}">
                <a16:creationId xmlns:a16="http://schemas.microsoft.com/office/drawing/2014/main" id="{04BACC21-C5AA-12E2-73F0-4D9D90E0A953}"/>
              </a:ext>
            </a:extLst>
          </p:cNvPr>
          <p:cNvCxnSpPr>
            <a:cxnSpLocks/>
          </p:cNvCxnSpPr>
          <p:nvPr/>
        </p:nvCxnSpPr>
        <p:spPr>
          <a:xfrm flipH="1" flipV="1">
            <a:off x="6159995" y="7313733"/>
            <a:ext cx="941670" cy="3139992"/>
          </a:xfrm>
          <a:prstGeom prst="straightConnector1">
            <a:avLst/>
          </a:prstGeom>
          <a:ln w="57150">
            <a:solidFill>
              <a:srgbClr val="507E32"/>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83364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EsriMapsInfo xmlns="ESRI.ArcGIS.Mapping.OfficeIntegration.PowerPointInfo">
  <Version>Version1</Version>
  <RequiresSignIn>False</RequiresSignIn>
</EsriMapsInfo>
</file>

<file path=customXml/item3.xml><?xml version="1.0" encoding="utf-8"?>
<ct:contentTypeSchema xmlns:ct="http://schemas.microsoft.com/office/2006/metadata/contentType" xmlns:ma="http://schemas.microsoft.com/office/2006/metadata/properties/metaAttributes" ct:_="" ma:_="" ma:contentTypeName="Document" ma:contentTypeID="0x010100CDCADA578F40BE43BCBFE1805E227198" ma:contentTypeVersion="14" ma:contentTypeDescription="Create a new document." ma:contentTypeScope="" ma:versionID="f0eab6e90aaffc950e3edbb1ad74c4a7">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0da3afff-85a3-4ec8-8c4c-e8dd7a482a97" xmlns:ns6="97f6f954-cfd5-432c-9453-7638ded84bba" targetNamespace="http://schemas.microsoft.com/office/2006/metadata/properties" ma:root="true" ma:fieldsID="0716d198b502c313eb21a2ef808bacfe" ns1:_="" ns2:_="" ns3:_="" ns4:_="" ns5:_="" ns6:_="">
    <xsd:import namespace="http://schemas.microsoft.com/sharepoint/v3"/>
    <xsd:import namespace="4ffa91fb-a0ff-4ac5-b2db-65c790d184a4"/>
    <xsd:import namespace="http://schemas.microsoft.com/sharepoint.v3"/>
    <xsd:import namespace="http://schemas.microsoft.com/sharepoint/v3/fields"/>
    <xsd:import namespace="0da3afff-85a3-4ec8-8c4c-e8dd7a482a97"/>
    <xsd:import namespace="97f6f954-cfd5-432c-9453-7638ded84bba"/>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OCR" minOccurs="0"/>
                <xsd:element ref="ns5:lcf76f155ced4ddcb4097134ff3c332f" minOccurs="0"/>
                <xsd:element ref="ns5:MediaServiceEventHashCode" minOccurs="0"/>
                <xsd:element ref="ns5:MediaServiceFastMetadata" minOccurs="0"/>
                <xsd:element ref="ns5:MediaServiceMetadata" minOccurs="0"/>
                <xsd:element ref="ns5:MediaServiceObjectDetectorVersions" minOccurs="0"/>
                <xsd:element ref="ns5:MediaServiceGenerationTime" minOccurs="0"/>
                <xsd:element ref="ns5:FolderCategories" minOccurs="0"/>
                <xsd:element ref="ns5:Priority" minOccurs="0"/>
                <xsd:element ref="ns5:Category" minOccurs="0"/>
                <xsd:element ref="ns5:FolderStatus" minOccurs="0"/>
                <xsd:element ref="ns6:SharedWithUsers" minOccurs="0"/>
                <xsd:element ref="ns6: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678c17bf-e9e7-40d8-ac26-7defaaef0bd9}" ma:internalName="TaxCatchAllLabel" ma:readOnly="true" ma:showField="CatchAllDataLabel" ma:web="97f6f954-cfd5-432c-9453-7638ded84bba">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678c17bf-e9e7-40d8-ac26-7defaaef0bd9}" ma:internalName="TaxCatchAll" ma:showField="CatchAllData" ma:web="97f6f954-cfd5-432c-9453-7638ded84bb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a3afff-85a3-4ec8-8c4c-e8dd7a482a97" elementFormDefault="qualified">
    <xsd:import namespace="http://schemas.microsoft.com/office/2006/documentManagement/types"/>
    <xsd:import namespace="http://schemas.microsoft.com/office/infopath/2007/PartnerControls"/>
    <xsd:element name="MediaServiceOCR" ma:index="28" nillable="true" ma:displayName="Extracted Text" ma:internalName="MediaServiceOCR" ma:readOnly="true">
      <xsd:simpleType>
        <xsd:restriction base="dms:Note">
          <xsd:maxLength value="255"/>
        </xsd:restrictio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EventHashCode" ma:index="30" nillable="true" ma:displayName="MediaServiceEventHashCode" ma:hidden="true" ma:internalName="MediaServiceEventHashCode" ma:readOnly="true">
      <xsd:simpleType>
        <xsd:restriction base="dms:Text"/>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Metadata" ma:index="33" nillable="true" ma:displayName="MediaServiceMetadata" ma:hidden="true" ma:internalName="MediaServiceMetadata" ma:readOnly="true">
      <xsd:simpleType>
        <xsd:restriction base="dms:Note"/>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FolderCategories" ma:index="36" nillable="true" ma:displayName="Folder Categories" ma:format="Dropdown" ma:internalName="FolderCategories">
      <xsd:simpleType>
        <xsd:restriction base="dms:Choice">
          <xsd:enumeration value="Guidance"/>
          <xsd:enumeration value="Templates"/>
          <xsd:enumeration value="Resources"/>
          <xsd:enumeration value="ANCSA/LCARD Project Mgt."/>
          <xsd:enumeration value="ANCSA Projects"/>
        </xsd:restriction>
      </xsd:simpleType>
    </xsd:element>
    <xsd:element name="Priority" ma:index="37" nillable="true" ma:displayName="Priority" ma:description="List folder in Priority Order" ma:format="Dropdown" ma:internalName="Priority">
      <xsd:simpleType>
        <xsd:restriction base="dms:Choice">
          <xsd:enumeration value="Priority 1"/>
          <xsd:enumeration value="Priority 2"/>
          <xsd:enumeration value="Priority 3"/>
          <xsd:enumeration value="Next up"/>
          <xsd:enumeration value="Reference"/>
          <xsd:enumeration value="Learnings"/>
        </xsd:restriction>
      </xsd:simpleType>
    </xsd:element>
    <xsd:element name="Category" ma:index="38" nillable="true" ma:displayName="Category" ma:format="Dropdown" ma:internalName="Category">
      <xsd:simpleType>
        <xsd:restriction base="dms:Choice">
          <xsd:enumeration value="Law/R10 Guidance"/>
          <xsd:enumeration value="LCARD Project Mgt."/>
          <xsd:enumeration value="ANCSA Template Mgt."/>
          <xsd:enumeration value="Cooperative Agreements"/>
          <xsd:enumeration value="Stakeholder/Outreach"/>
          <xsd:enumeration value="Reference"/>
          <xsd:enumeration value="NEPA"/>
        </xsd:restriction>
      </xsd:simpleType>
    </xsd:element>
    <xsd:element name="FolderStatus" ma:index="39" nillable="true" ma:displayName="Revision Status" ma:format="Dropdown" ma:internalName="FolderStatus">
      <xsd:simpleType>
        <xsd:union memberTypes="dms:Text">
          <xsd:simpleType>
            <xsd:restriction base="dms:Choice">
              <xsd:enumeration value="Working Revisions"/>
              <xsd:enumeration value="Vs. 1"/>
              <xsd:enumeration value="Vs. 2"/>
              <xsd:enumeration value="Vs. 3"/>
              <xsd:enumeration value="Final Working Vs."/>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97f6f954-cfd5-432c-9453-7638ded84bba" elementFormDefault="qualified">
    <xsd:import namespace="http://schemas.microsoft.com/office/2006/documentManagement/types"/>
    <xsd:import namespace="http://schemas.microsoft.com/office/infopath/2007/PartnerControls"/>
    <xsd:element name="SharedWithUsers" ma:index="4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29f62856-1543-49d4-a736-4569d363f533" ContentTypeId="0x0101" PreviousValue="false"/>
</file>

<file path=customXml/item5.xml><?xml version="1.0" encoding="utf-8"?>
<p:properties xmlns:p="http://schemas.microsoft.com/office/2006/metadata/properties" xmlns:xsi="http://www.w3.org/2001/XMLSchema-instance" xmlns:pc="http://schemas.microsoft.com/office/infopath/2007/PartnerControls">
  <documentManagement>
    <_Coverage xmlns="http://schemas.microsoft.com/sharepoint/v3/fields" xsi:nil="true"/>
    <Record xmlns="4ffa91fb-a0ff-4ac5-b2db-65c790d184a4">Shared</Record>
    <EPA_x0020_Office xmlns="4ffa91fb-a0ff-4ac5-b2db-65c790d184a4" xsi:nil="true"/>
    <Document_x0020_Creation_x0020_Date xmlns="4ffa91fb-a0ff-4ac5-b2db-65c790d184a4">2023-06-20T01:12:51+00:00</Document_x0020_Creation_x0020_Date>
    <EPA_x0020_Related_x0020_Documents xmlns="4ffa91fb-a0ff-4ac5-b2db-65c790d184a4" xsi:nil="true"/>
    <CategoryDescription xmlns="http://schemas.microsoft.com/sharepoint.v3" xsi:nil="true"/>
    <_Source xmlns="http://schemas.microsoft.com/sharepoint/v3/fields" xsi:nil="true"/>
    <EPA_x0020_Contributor xmlns="4ffa91fb-a0ff-4ac5-b2db-65c790d184a4">
      <UserInfo>
        <DisplayName/>
        <AccountId xsi:nil="true"/>
        <AccountType/>
      </UserInfo>
    </EPA_x0020_Contributor>
    <TaxCatchAll xmlns="4ffa91fb-a0ff-4ac5-b2db-65c790d184a4" xsi:nil="true"/>
    <TaxKeywordTaxHTField xmlns="4ffa91fb-a0ff-4ac5-b2db-65c790d184a4">
      <Terms xmlns="http://schemas.microsoft.com/office/infopath/2007/PartnerControls"/>
    </TaxKeywordTaxHTField>
    <Rights xmlns="4ffa91fb-a0ff-4ac5-b2db-65c790d184a4" xsi:nil="true"/>
    <External_x0020_Contributor xmlns="4ffa91fb-a0ff-4ac5-b2db-65c790d184a4" xsi:nil="true"/>
    <Identifier xmlns="4ffa91fb-a0ff-4ac5-b2db-65c790d184a4" xsi:nil="true"/>
    <Creator xmlns="4ffa91fb-a0ff-4ac5-b2db-65c790d184a4">
      <UserInfo>
        <DisplayName/>
        <AccountId xsi:nil="true"/>
        <AccountType/>
      </UserInfo>
    </Creator>
    <Language xmlns="http://schemas.microsoft.com/sharepoint/v3">English</Language>
    <j747ac98061d40f0aa7bd47e1db5675d xmlns="4ffa91fb-a0ff-4ac5-b2db-65c790d184a4">
      <Terms xmlns="http://schemas.microsoft.com/office/infopath/2007/PartnerControls"/>
    </j747ac98061d40f0aa7bd47e1db5675d>
    <lcf76f155ced4ddcb4097134ff3c332f xmlns="0da3afff-85a3-4ec8-8c4c-e8dd7a482a97">
      <Terms xmlns="http://schemas.microsoft.com/office/infopath/2007/PartnerControls"/>
    </lcf76f155ced4ddcb4097134ff3c332f>
    <Priority xmlns="0da3afff-85a3-4ec8-8c4c-e8dd7a482a97" xsi:nil="true"/>
    <FolderCategories xmlns="0da3afff-85a3-4ec8-8c4c-e8dd7a482a97" xsi:nil="true"/>
    <Category xmlns="0da3afff-85a3-4ec8-8c4c-e8dd7a482a97" xsi:nil="true"/>
    <FolderStatus xmlns="0da3afff-85a3-4ec8-8c4c-e8dd7a482a97" xsi:nil="true"/>
    <SharedWithUsers xmlns="97f6f954-cfd5-432c-9453-7638ded84bba">
      <UserInfo>
        <DisplayName>Villa, Catherine</DisplayName>
        <AccountId>29</AccountId>
        <AccountType/>
      </UserInfo>
    </SharedWithUsers>
  </documentManagement>
</p:properties>
</file>

<file path=customXml/itemProps1.xml><?xml version="1.0" encoding="utf-8"?>
<ds:datastoreItem xmlns:ds="http://schemas.openxmlformats.org/officeDocument/2006/customXml" ds:itemID="{162E0DD5-A7E5-4AD7-BAE5-190AF4AC0786}">
  <ds:schemaRefs>
    <ds:schemaRef ds:uri="http://schemas.microsoft.com/sharepoint/v3/contenttype/forms"/>
  </ds:schemaRefs>
</ds:datastoreItem>
</file>

<file path=customXml/itemProps2.xml><?xml version="1.0" encoding="utf-8"?>
<ds:datastoreItem xmlns:ds="http://schemas.openxmlformats.org/officeDocument/2006/customXml" ds:itemID="{3DAE0920-49C0-4BEB-8059-D7BF55C35AD5}">
  <ds:schemaRefs>
    <ds:schemaRef ds:uri="ESRI.ArcGIS.Mapping.OfficeIntegration.PowerPointInfo"/>
  </ds:schemaRefs>
</ds:datastoreItem>
</file>

<file path=customXml/itemProps3.xml><?xml version="1.0" encoding="utf-8"?>
<ds:datastoreItem xmlns:ds="http://schemas.openxmlformats.org/officeDocument/2006/customXml" ds:itemID="{840FDA45-2124-4844-A7D0-99D62BAD8895}">
  <ds:schemaRefs>
    <ds:schemaRef ds:uri="0da3afff-85a3-4ec8-8c4c-e8dd7a482a97"/>
    <ds:schemaRef ds:uri="4ffa91fb-a0ff-4ac5-b2db-65c790d184a4"/>
    <ds:schemaRef ds:uri="97f6f954-cfd5-432c-9453-7638ded84b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09C96A8-6B66-4095-B9CD-B9A373F0B881}">
  <ds:schemaRefs>
    <ds:schemaRef ds:uri="Microsoft.SharePoint.Taxonomy.ContentTypeSync"/>
  </ds:schemaRefs>
</ds:datastoreItem>
</file>

<file path=customXml/itemProps5.xml><?xml version="1.0" encoding="utf-8"?>
<ds:datastoreItem xmlns:ds="http://schemas.openxmlformats.org/officeDocument/2006/customXml" ds:itemID="{10F2BA6D-3DFF-42C2-A9C3-E5F1779E16C6}">
  <ds:schemaRefs>
    <ds:schemaRef ds:uri="0da3afff-85a3-4ec8-8c4c-e8dd7a482a97"/>
    <ds:schemaRef ds:uri="http://schemas.microsoft.com/sharepoint/v3/fields"/>
    <ds:schemaRef ds:uri="http://schemas.microsoft.com/office/infopath/2007/PartnerControls"/>
    <ds:schemaRef ds:uri="http://schemas.openxmlformats.org/package/2006/metadata/core-properties"/>
    <ds:schemaRef ds:uri="4ffa91fb-a0ff-4ac5-b2db-65c790d184a4"/>
    <ds:schemaRef ds:uri="97f6f954-cfd5-432c-9453-7638ded84bba"/>
    <ds:schemaRef ds:uri="http://purl.org/dc/terms/"/>
    <ds:schemaRef ds:uri="http://schemas.microsoft.com/office/2006/metadata/properties"/>
    <ds:schemaRef ds:uri="http://purl.org/dc/elements/1.1/"/>
    <ds:schemaRef ds:uri="http://schemas.microsoft.com/office/2006/documentManagement/types"/>
    <ds:schemaRef ds:uri="http://schemas.microsoft.com/sharepoint.v3"/>
    <ds:schemaRef ds:uri="http://schemas.microsoft.com/sharepoint/v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TotalTime>
  <Words>837</Words>
  <Application>Microsoft Office PowerPoint</Application>
  <PresentationFormat>Widescreen</PresentationFormat>
  <Paragraphs>123</Paragraphs>
  <Slides>9</Slides>
  <Notes>9</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Bookman Old Style</vt:lpstr>
      <vt:lpstr>Calibri</vt:lpstr>
      <vt:lpstr>Calibri Light</vt:lpstr>
      <vt:lpstr>Merriweather Web</vt:lpstr>
      <vt:lpstr>Segoe UI Web (West European)</vt:lpstr>
      <vt:lpstr>Symbol</vt:lpstr>
      <vt:lpstr>Wingdings</vt:lpstr>
      <vt:lpstr>WordVisi_MSFontService</vt:lpstr>
      <vt:lpstr>Office Theme</vt:lpstr>
      <vt:lpstr>Contaminated ANCSA Lands Assistance Program Overview </vt:lpstr>
      <vt:lpstr>PowerPoint Presentation</vt:lpstr>
      <vt:lpstr>PowerPoint Presentation</vt:lpstr>
      <vt:lpstr>PowerPoint Presentation</vt:lpstr>
      <vt:lpstr>PowerPoint Presentation</vt:lpstr>
      <vt:lpstr>PowerPoint Presentation</vt:lpstr>
      <vt:lpstr>PowerPoint Presentation</vt:lpstr>
      <vt:lpstr>Any 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Villa, Catherine</cp:lastModifiedBy>
  <cp:revision>2</cp:revision>
  <cp:lastPrinted>2023-11-29T19:21:53Z</cp:lastPrinted>
  <dcterms:created xsi:type="dcterms:W3CDTF">2019-11-04T14:04:23Z</dcterms:created>
  <dcterms:modified xsi:type="dcterms:W3CDTF">2023-12-05T00:54:24Z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e3f09c3df709400db2417a7161762d62">
    <vt:lpwstr/>
  </property>
  <property fmtid="{D5CDD505-2E9C-101B-9397-08002B2CF9AE}" pid="4" name="EPA_x0020_Subject">
    <vt:lpwstr/>
  </property>
  <property fmtid="{D5CDD505-2E9C-101B-9397-08002B2CF9AE}" pid="5" name="Document Type">
    <vt:lpwstr/>
  </property>
  <property fmtid="{D5CDD505-2E9C-101B-9397-08002B2CF9AE}" pid="6" name="EPA Subject">
    <vt:lpwstr/>
  </property>
  <property fmtid="{D5CDD505-2E9C-101B-9397-08002B2CF9AE}" pid="7" name="MediaServiceImageTags">
    <vt:lpwstr/>
  </property>
  <property fmtid="{D5CDD505-2E9C-101B-9397-08002B2CF9AE}" pid="8" name="Order">
    <vt:r8>60900</vt:r8>
  </property>
  <property fmtid="{D5CDD505-2E9C-101B-9397-08002B2CF9AE}" pid="9" name="xd_ProgID">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bool>false</vt:bool>
  </property>
  <property fmtid="{D5CDD505-2E9C-101B-9397-08002B2CF9AE}" pid="15" name="ContentTypeId">
    <vt:lpwstr>0x010100CDCADA578F40BE43BCBFE1805E227198</vt:lpwstr>
  </property>
</Properties>
</file>