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  <p:sldMasterId id="2147483720" r:id="rId2"/>
  </p:sldMasterIdLst>
  <p:notesMasterIdLst>
    <p:notesMasterId r:id="rId37"/>
  </p:notesMasterIdLst>
  <p:handoutMasterIdLst>
    <p:handoutMasterId r:id="rId38"/>
  </p:handoutMasterIdLst>
  <p:sldIdLst>
    <p:sldId id="256" r:id="rId3"/>
    <p:sldId id="279" r:id="rId4"/>
    <p:sldId id="352" r:id="rId5"/>
    <p:sldId id="348" r:id="rId6"/>
    <p:sldId id="356" r:id="rId7"/>
    <p:sldId id="354" r:id="rId8"/>
    <p:sldId id="272" r:id="rId9"/>
    <p:sldId id="337" r:id="rId10"/>
    <p:sldId id="359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365" r:id="rId21"/>
    <p:sldId id="267" r:id="rId22"/>
    <p:sldId id="266" r:id="rId23"/>
    <p:sldId id="274" r:id="rId24"/>
    <p:sldId id="361" r:id="rId25"/>
    <p:sldId id="273" r:id="rId26"/>
    <p:sldId id="268" r:id="rId27"/>
    <p:sldId id="269" r:id="rId28"/>
    <p:sldId id="270" r:id="rId29"/>
    <p:sldId id="271" r:id="rId30"/>
    <p:sldId id="364" r:id="rId31"/>
    <p:sldId id="275" r:id="rId32"/>
    <p:sldId id="276" r:id="rId33"/>
    <p:sldId id="363" r:id="rId34"/>
    <p:sldId id="366" r:id="rId35"/>
    <p:sldId id="278" r:id="rId36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58950BDA-16B2-463D-855B-4CE0540811C2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58D0521-0A26-45F7-ABC4-4A87D8BEFF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AE4BF94-2256-4FF7-A28A-9CA30A6759B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0649B41-FAF0-470D-8F35-3AE30300D0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49B41-FAF0-470D-8F35-3AE30300D04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91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49B41-FAF0-470D-8F35-3AE30300D047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525B-147B-40E9-AAD7-0CB1243B758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804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525B-147B-40E9-AAD7-0CB1243B758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1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525B-147B-40E9-AAD7-0CB1243B75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00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CA2D2F-C759-43F5-ABBF-B97AAE0E5A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9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E525B-147B-40E9-AAD7-0CB1243B75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884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6E525B-147B-40E9-AAD7-0CB1243B75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238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E525B-147B-40E9-AAD7-0CB1243B75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55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525B-147B-40E9-AAD7-0CB1243B75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828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CA2D2F-C759-43F5-ABBF-B97AAE0E5A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4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E525B-147B-40E9-AAD7-0CB1243B75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87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49B41-FAF0-470D-8F35-3AE30300D047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321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0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91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0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61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7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92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2383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05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6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19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82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32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5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44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5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2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6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0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91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2E1C5-582C-4A8E-BDB8-325BB627A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18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EAC6CD69-8F1F-47A9-B12E-30422FCCBFE6}" type="datetime1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en-US"/>
              <a:t>Alaska Realty Conference - April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069C3B3-E704-4A5E-A271-54D9D1A013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035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6EFDD-749E-4C54-B1B8-7E0217F15BC5}" type="datetimeFigureOut">
              <a:rPr lang="en-US" smtClean="0"/>
              <a:t>11/27/2023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D7FC-83E2-4E36-AED5-FBC453944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6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8288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800000"/>
                </a:solidFill>
              </a:rPr>
              <a:t>Alaska Native Probate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895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800000"/>
                </a:solidFill>
              </a:rPr>
              <a:t>Mary P. Thorstenson</a:t>
            </a:r>
          </a:p>
          <a:p>
            <a:r>
              <a:rPr lang="en-US" sz="3600" dirty="0">
                <a:solidFill>
                  <a:srgbClr val="800000"/>
                </a:solidFill>
              </a:rPr>
              <a:t>Deputy Chief Judge</a:t>
            </a:r>
          </a:p>
          <a:p>
            <a:r>
              <a:rPr lang="en-US" sz="3600" dirty="0">
                <a:solidFill>
                  <a:srgbClr val="800000"/>
                </a:solidFill>
              </a:rPr>
              <a:t>Office of Hearings and Appeals</a:t>
            </a:r>
          </a:p>
          <a:p>
            <a:r>
              <a:rPr lang="en-US" sz="3600" dirty="0">
                <a:solidFill>
                  <a:srgbClr val="800000"/>
                </a:solidFill>
              </a:rPr>
              <a:t>Probate Hearings Division</a:t>
            </a:r>
          </a:p>
          <a:p>
            <a:endParaRPr lang="en-US" dirty="0">
              <a:solidFill>
                <a:srgbClr val="8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 Native Probate</a:t>
            </a:r>
            <a:endParaRPr lang="en-US" sz="60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  <a:p>
            <a:r>
              <a:rPr lang="en-US" sz="4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Adoptions</a:t>
            </a:r>
          </a:p>
          <a:p>
            <a:r>
              <a:rPr lang="en-US" sz="4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Wills</a:t>
            </a:r>
          </a:p>
          <a:p>
            <a:r>
              <a:rPr lang="en-US" sz="4800" b="1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Renunciations</a:t>
            </a: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 Statutes Annotated</a:t>
            </a:r>
          </a:p>
          <a:p>
            <a:pPr lvl="1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13.12.102(a)(1) Surviving Spouse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Entire estate if—</a:t>
            </a:r>
          </a:p>
          <a:p>
            <a:pPr marL="411480" lvl="2" indent="0">
              <a:buNone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No descendant or parent survive</a:t>
            </a:r>
          </a:p>
          <a:p>
            <a:pPr lvl="3">
              <a:buFont typeface="Wingdings" pitchFamily="2" charset="2"/>
              <a:buChar char="Ø"/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(B) Decedent’s surviving descendants are also spouse’s and no other descendant of spouse survives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13.12.102(a)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Surviving Spouse</a:t>
            </a:r>
          </a:p>
          <a:p>
            <a:pPr lvl="1">
              <a:buNone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$200,000 + 3/4 balance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</a:p>
          <a:p>
            <a:pPr lvl="3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descendants survive but one or both parents survive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13.12.102(a) Surviving Spouse</a:t>
            </a:r>
          </a:p>
          <a:p>
            <a:pPr lvl="1">
              <a:buNone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First $150,000 + 1/2 balance 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</a:p>
          <a:p>
            <a:pPr lvl="3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Decedent’s surviving descendants are also spouse’s and other descendants of spouse survive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13.12.102(a) Surviving Spouse</a:t>
            </a:r>
          </a:p>
          <a:p>
            <a:pPr lvl="1">
              <a:buNone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$100,000 + 1/2 balance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</a:p>
          <a:p>
            <a:pPr lvl="3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of decedent’s surviving descendants are not all spouse’s descendants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</a:t>
            </a: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13.12.102(a) Surviving Spouse</a:t>
            </a: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Appraisals</a:t>
            </a:r>
          </a:p>
          <a:p>
            <a:pPr lvl="3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needed in MOST cases</a:t>
            </a:r>
          </a:p>
          <a:p>
            <a:pPr lvl="4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Decedent not married at death</a:t>
            </a:r>
          </a:p>
          <a:p>
            <a:pPr lvl="4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Married but no children/parents surviving</a:t>
            </a:r>
          </a:p>
          <a:p>
            <a:pPr lvl="4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 estates</a:t>
            </a:r>
          </a:p>
          <a:p>
            <a:pPr lvl="4">
              <a:buNone/>
            </a:pP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None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13.12.103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Surviving Spouse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Appraisals</a:t>
            </a:r>
          </a:p>
          <a:p>
            <a:pPr lvl="3">
              <a:buFont typeface="Wingdings" pitchFamily="2" charset="2"/>
              <a:buChar char="Ø"/>
            </a:pPr>
            <a:endParaRPr 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3">
              <a:buFont typeface="Wingdings" pitchFamily="2" charset="2"/>
              <a:buChar char="Ø"/>
            </a:pPr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NEEDED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13.12.103 No Surviving Spouse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descendants by representation</a:t>
            </a:r>
          </a:p>
          <a:p>
            <a:pPr lvl="2">
              <a:buFont typeface="Wingdings" pitchFamily="2" charset="2"/>
              <a:buChar char="Ø"/>
            </a:pPr>
            <a:endParaRPr lang="en-US" sz="3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Ø"/>
            </a:pP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13.12.106 Representation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capita at each generation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828800"/>
            <a:ext cx="7829549" cy="4760154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Law Representation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stirpes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beneficiary’s heir(s) receives the inheritance should the beneficiary die before the testator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435241"/>
              </p:ext>
            </p:extLst>
          </p:nvPr>
        </p:nvGraphicFramePr>
        <p:xfrm>
          <a:off x="914400" y="3657600"/>
          <a:ext cx="7467600" cy="281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Decedent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 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 2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 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1/3 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1/3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1/3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(predeceased)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Living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(predeceased)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Children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Children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1/9 each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1/15 each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13.12.106 Representation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capita at each 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generation:</a:t>
            </a:r>
          </a:p>
          <a:p>
            <a:pPr lvl="2">
              <a:buFont typeface="Wingdings" pitchFamily="2" charset="2"/>
              <a:buChar char="Ø"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218839"/>
              </p:ext>
            </p:extLst>
          </p:nvPr>
        </p:nvGraphicFramePr>
        <p:xfrm>
          <a:off x="457200" y="3295013"/>
          <a:ext cx="8534400" cy="33295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5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Decedent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Child 1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 2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Child 3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5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 1/3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1/3 </a:t>
                      </a:r>
                    </a:p>
                  </a:txBody>
                  <a:tcPr marL="7620" marR="7620" marT="762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1/3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0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(predeceased)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Living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(predeceased)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4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 Children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baseline="0" dirty="0">
                          <a:solidFill>
                            <a:srgbClr val="000000"/>
                          </a:solidFill>
                          <a:highlight>
                            <a:srgbClr val="808080"/>
                          </a:highlight>
                          <a:latin typeface="Calibri"/>
                        </a:rPr>
                        <a:t>D’s 8 &lt;grandchildren&gt;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highlight>
                            <a:srgbClr val="808080"/>
                          </a:highlight>
                          <a:latin typeface="Calibri"/>
                        </a:rPr>
                        <a:t> 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 Children</a:t>
                      </a: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50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1/12</a:t>
                      </a:r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each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highlight>
                            <a:srgbClr val="808080"/>
                          </a:highlight>
                          <a:latin typeface="Calibri"/>
                        </a:rPr>
                        <a:t>2/3 by 8</a:t>
                      </a: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1/12 each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DBFE6-D9BB-4642-9E25-06C53B8B2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 OF HEARINGS AND APPEALS (OHA)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6D7F97-BDA8-7B5D-C77A-EDB0EFD3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 of the Department of the Interior since 1971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Separate Agency from BIA and BTFA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BIA finalizes and submits probate cases to OHA, maintains land title, manages land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BTFA manages Individual Indian Money Accounts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OHA includes Probate Hearings Division and Interior Board of Indian Appeals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PHD issues probate decisions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IBIA hears appeals and issues published decisions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115A72-FB0E-137E-0902-3115410B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4694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Intestate Succession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752600"/>
            <a:ext cx="7404653" cy="43434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 13.12.106 Representation</a:t>
            </a: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 capita at each generation:</a:t>
            </a:r>
          </a:p>
          <a:p>
            <a:pPr lvl="2">
              <a:buFont typeface="Wingdings" pitchFamily="2" charset="2"/>
              <a:buChar char="Ø"/>
            </a:pP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13.12.114 Parent and Child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Inheritance within adopted family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Wingdings" pitchFamily="2" charset="2"/>
              <a:buChar char="Ø"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adoption</a:t>
            </a:r>
          </a:p>
          <a:p>
            <a:pPr lvl="3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U.S.C. § 372a – </a:t>
            </a: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if:</a:t>
            </a:r>
          </a:p>
          <a:p>
            <a:pPr lvl="4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state or tribal court</a:t>
            </a:r>
          </a:p>
          <a:p>
            <a:pPr lvl="4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Registered by Superintendent or Tribe</a:t>
            </a:r>
          </a:p>
          <a:p>
            <a:pPr lvl="3">
              <a:buFont typeface="Wingdings" pitchFamily="2" charset="2"/>
              <a:buChar char="Ø"/>
            </a:pPr>
            <a:r>
              <a:rPr lang="en-US" sz="36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Estate of Frank Anasouk Topsekok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43 IBIA 236 (2006)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Will Drafting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752600"/>
            <a:ext cx="7404653" cy="50292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When describing land in a will, the more specific the description the better</a:t>
            </a:r>
          </a:p>
          <a:p>
            <a:pPr lvl="2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Use BIA allotment numbers if available</a:t>
            </a:r>
          </a:p>
          <a:p>
            <a:pPr lvl="2"/>
            <a:r>
              <a:rPr lang="en-US" sz="3000" b="1" dirty="0">
                <a:solidFill>
                  <a:schemeClr val="accent2">
                    <a:lumMod val="50000"/>
                  </a:schemeClr>
                </a:solidFill>
              </a:rPr>
              <a:t>Specify restricted or unrestricted if known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Make sure will witnesses know they could be asked to testify in a will contest</a:t>
            </a:r>
          </a:p>
          <a:p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Changed circumstances</a:t>
            </a:r>
          </a:p>
        </p:txBody>
      </p:sp>
    </p:spTree>
    <p:extLst>
      <p:ext uri="{BB962C8B-B14F-4D97-AF65-F5344CB8AC3E}">
        <p14:creationId xmlns:p14="http://schemas.microsoft.com/office/powerpoint/2010/main" val="36666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Law not Alaska Law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 of Indian Wills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Proved Wills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or Restricted Property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Validity of Indian Wills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Federal Law not Alaska Law</a:t>
            </a:r>
          </a:p>
          <a:p>
            <a:pPr marL="205740" lvl="1" indent="0">
              <a:buNone/>
            </a:pPr>
            <a:endParaRPr lang="en-US" sz="16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Testator over 18 Years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Testamentary Capacity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Document Signed by Testator</a:t>
            </a:r>
          </a:p>
          <a:p>
            <a:pPr lvl="2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Witnessed by 2 disinterested adult witnesses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 Proved Wills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Affidavit of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Testator</a:t>
            </a:r>
          </a:p>
          <a:p>
            <a:pPr lvl="2">
              <a:buFont typeface="Wingdings" pitchFamily="2" charset="2"/>
              <a:buChar char="Ø"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Witnesses</a:t>
            </a:r>
          </a:p>
          <a:p>
            <a:pPr lvl="2">
              <a:buFont typeface="Wingdings" pitchFamily="2" charset="2"/>
              <a:buChar char="Ø"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Executed with will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/>
            <a:r>
              <a:rPr lang="en-US" sz="4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 or Restricted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0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Retains status if: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Devisee is “Indian”</a:t>
            </a:r>
          </a:p>
          <a:p>
            <a:pPr lvl="2">
              <a:buFont typeface="Wingdings" pitchFamily="2" charset="2"/>
              <a:buChar char="Ø"/>
            </a:pP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Otherwise passes from trust or restricted status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7338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 C.F.R. § 30.124</a:t>
            </a:r>
          </a:p>
          <a:p>
            <a:pPr algn="ctr">
              <a:buNone/>
              <a:defRPr/>
            </a:pP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C.F.R. § 15.106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Finding of Death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to Heir/Devisee or other person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determination by appropriate court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Upon clear and convincing evidence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Rebuttable Presumptions – </a:t>
            </a:r>
          </a:p>
          <a:p>
            <a:pPr>
              <a:buFont typeface="Wingdings" pitchFamily="2" charset="2"/>
              <a:buChar char="Ø"/>
              <a:defRPr/>
            </a:pPr>
            <a:endParaRPr lang="en-US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buFont typeface="Wingdings" pitchFamily="2" charset="2"/>
              <a:buChar char="Ø"/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Presumed alive if any contact within 6 years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Presumed dead if no contact with prior or probable contacts for 6 or more years</a:t>
            </a:r>
          </a:p>
          <a:p>
            <a:pPr lvl="2">
              <a:buFont typeface="Wingdings" pitchFamily="2" charset="2"/>
              <a:buChar char="Ø"/>
            </a:pPr>
            <a:endParaRPr lang="en-US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Down 2">
            <a:extLst>
              <a:ext uri="{FF2B5EF4-FFF2-40B4-BE49-F238E27FC236}">
                <a16:creationId xmlns:a16="http://schemas.microsoft.com/office/drawing/2014/main" id="{5BD14386-2944-4691-94A2-431EEA2675D4}"/>
              </a:ext>
            </a:extLst>
          </p:cNvPr>
          <p:cNvSpPr/>
          <p:nvPr/>
        </p:nvSpPr>
        <p:spPr>
          <a:xfrm>
            <a:off x="2701359" y="3061859"/>
            <a:ext cx="155721" cy="2736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DFDFD1-A73B-4842-9262-56D739FDF381}"/>
              </a:ext>
            </a:extLst>
          </p:cNvPr>
          <p:cNvSpPr txBox="1"/>
          <p:nvPr/>
        </p:nvSpPr>
        <p:spPr>
          <a:xfrm>
            <a:off x="1200150" y="2673913"/>
            <a:ext cx="26563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Assistant Secretary – Indian Affairs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EFF03-3F3B-4BDF-A639-DE7D556FAA70}"/>
              </a:ext>
            </a:extLst>
          </p:cNvPr>
          <p:cNvSpPr txBox="1"/>
          <p:nvPr/>
        </p:nvSpPr>
        <p:spPr>
          <a:xfrm>
            <a:off x="1200150" y="3347138"/>
            <a:ext cx="29146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Director, Bureau of Indian Affairs (BIA</a:t>
            </a:r>
            <a:r>
              <a:rPr lang="en-US" sz="1013" dirty="0"/>
              <a:t>)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320CF98-14AF-4FA4-8DDC-D96DBFCC4AB9}"/>
              </a:ext>
            </a:extLst>
          </p:cNvPr>
          <p:cNvSpPr/>
          <p:nvPr/>
        </p:nvSpPr>
        <p:spPr>
          <a:xfrm>
            <a:off x="2691922" y="3772274"/>
            <a:ext cx="174597" cy="3114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F62325-AE42-4634-8B95-CFAC1EB78177}"/>
              </a:ext>
            </a:extLst>
          </p:cNvPr>
          <p:cNvSpPr txBox="1"/>
          <p:nvPr/>
        </p:nvSpPr>
        <p:spPr>
          <a:xfrm>
            <a:off x="1966431" y="4148170"/>
            <a:ext cx="16043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BIA Regional Offices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D80A-5166-4473-9EC6-10FA3EE8F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359" y="4632889"/>
            <a:ext cx="178323" cy="2812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CF95A35-7C69-41DC-B9FD-33D1C15D6D83}"/>
              </a:ext>
            </a:extLst>
          </p:cNvPr>
          <p:cNvSpPr txBox="1"/>
          <p:nvPr/>
        </p:nvSpPr>
        <p:spPr>
          <a:xfrm>
            <a:off x="1951069" y="4830727"/>
            <a:ext cx="150058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BIA Agencies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2DAA1A-7B43-4E13-BFA1-35F690251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941" y="3102928"/>
            <a:ext cx="166964" cy="2632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D7B4583-F67A-4BED-B866-AF81CB7A2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082" y="3753975"/>
            <a:ext cx="168036" cy="3162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337E08-503F-4636-BDFB-CF658B9A5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082" y="4484834"/>
            <a:ext cx="178323" cy="28120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E2301B2-2D2F-4DD3-884B-8E86A974538D}"/>
              </a:ext>
            </a:extLst>
          </p:cNvPr>
          <p:cNvSpPr txBox="1"/>
          <p:nvPr/>
        </p:nvSpPr>
        <p:spPr>
          <a:xfrm>
            <a:off x="4424461" y="2684692"/>
            <a:ext cx="420518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Assistant Secretary for Policy, Management and Budget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9DC94B-884B-411C-84E0-51A90C8157CC}"/>
              </a:ext>
            </a:extLst>
          </p:cNvPr>
          <p:cNvSpPr txBox="1"/>
          <p:nvPr/>
        </p:nvSpPr>
        <p:spPr>
          <a:xfrm>
            <a:off x="4572000" y="3333479"/>
            <a:ext cx="37718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Director, Office of Hearings and Appeals (OHA)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D5F311-AC03-467C-AC45-C5985178FAF4}"/>
              </a:ext>
            </a:extLst>
          </p:cNvPr>
          <p:cNvSpPr txBox="1"/>
          <p:nvPr/>
        </p:nvSpPr>
        <p:spPr>
          <a:xfrm>
            <a:off x="4572001" y="4083715"/>
            <a:ext cx="27432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OHA Boards and Hearings Divisions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80F8FF-7495-4834-AB46-75C79B983223}"/>
              </a:ext>
            </a:extLst>
          </p:cNvPr>
          <p:cNvSpPr txBox="1"/>
          <p:nvPr/>
        </p:nvSpPr>
        <p:spPr>
          <a:xfrm>
            <a:off x="4867146" y="4773490"/>
            <a:ext cx="174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Probate  Hearings Division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AD4C05-E522-4993-A8FC-FD3660187798}"/>
              </a:ext>
            </a:extLst>
          </p:cNvPr>
          <p:cNvSpPr txBox="1"/>
          <p:nvPr/>
        </p:nvSpPr>
        <p:spPr>
          <a:xfrm>
            <a:off x="2022639" y="1907817"/>
            <a:ext cx="45887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U.S. Department of the Interior</a:t>
            </a:r>
          </a:p>
        </p:txBody>
      </p:sp>
      <p:sp>
        <p:nvSpPr>
          <p:cNvPr id="22" name="Block Arc 21">
            <a:extLst>
              <a:ext uri="{FF2B5EF4-FFF2-40B4-BE49-F238E27FC236}">
                <a16:creationId xmlns:a16="http://schemas.microsoft.com/office/drawing/2014/main" id="{701EDB1E-D26E-4594-8416-7BF79D210E75}"/>
              </a:ext>
            </a:extLst>
          </p:cNvPr>
          <p:cNvSpPr/>
          <p:nvPr/>
        </p:nvSpPr>
        <p:spPr>
          <a:xfrm>
            <a:off x="2849059" y="1457663"/>
            <a:ext cx="3016448" cy="675483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B479F52-B413-4ADE-9AB7-A9F2960B0E7E}"/>
              </a:ext>
            </a:extLst>
          </p:cNvPr>
          <p:cNvCxnSpPr>
            <a:cxnSpLocks/>
          </p:cNvCxnSpPr>
          <p:nvPr/>
        </p:nvCxnSpPr>
        <p:spPr>
          <a:xfrm>
            <a:off x="4313872" y="2258200"/>
            <a:ext cx="937617" cy="456119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2161049-0DCD-431B-8112-C6EABD4FE00D}"/>
              </a:ext>
            </a:extLst>
          </p:cNvPr>
          <p:cNvCxnSpPr>
            <a:cxnSpLocks/>
          </p:cNvCxnSpPr>
          <p:nvPr/>
        </p:nvCxnSpPr>
        <p:spPr>
          <a:xfrm flipH="1">
            <a:off x="3325828" y="2273718"/>
            <a:ext cx="988044" cy="373996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Arrow: Down 7">
            <a:extLst>
              <a:ext uri="{FF2B5EF4-FFF2-40B4-BE49-F238E27FC236}">
                <a16:creationId xmlns:a16="http://schemas.microsoft.com/office/drawing/2014/main" id="{734CBA33-6BC4-FAC2-AB49-94005E04E502}"/>
              </a:ext>
            </a:extLst>
          </p:cNvPr>
          <p:cNvSpPr/>
          <p:nvPr/>
        </p:nvSpPr>
        <p:spPr>
          <a:xfrm>
            <a:off x="2724615" y="4673255"/>
            <a:ext cx="147700" cy="2052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013">
              <a:solidFill>
                <a:srgbClr val="FFFFFF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575158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Renunciation/Disclaimer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43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 Statutes Annotated </a:t>
            </a:r>
          </a:p>
          <a:p>
            <a:pPr>
              <a:buNone/>
              <a:defRPr/>
            </a:pPr>
            <a:r>
              <a:rPr lang="en-US" sz="5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§ </a:t>
            </a: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13.70.030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may disclaim any interest in property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(c) in writing, describe interest disclaimed, signed and delivered or filed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Renunciation/Disclaimer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 Statutes Annotated </a:t>
            </a:r>
          </a:p>
          <a:p>
            <a:pPr>
              <a:buNone/>
              <a:defRPr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§ 13.70.030</a:t>
            </a:r>
          </a:p>
          <a:p>
            <a:pPr lvl="1">
              <a:buFont typeface="Wingdings" pitchFamily="2" charset="2"/>
              <a:buChar char="Ø"/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provision for “directed” disclaimer in Alaska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What Family Members Should Be Included on the OHA-7?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All potential heirs – including guardians of minors or the legally disabled and any 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All devisees named in a will to receive trust or restricted property</a:t>
            </a:r>
          </a:p>
          <a:p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Other knowledgeable family members, especially those likely to attend hearing</a:t>
            </a:r>
          </a:p>
          <a:p>
            <a:pPr lvl="2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Surviving brothers and sisters often helpful</a:t>
            </a:r>
          </a:p>
          <a:p>
            <a:pPr lvl="2"/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Include “common law” spouses even though not legal heirs</a:t>
            </a:r>
          </a:p>
        </p:txBody>
      </p:sp>
    </p:spTree>
    <p:extLst>
      <p:ext uri="{BB962C8B-B14F-4D97-AF65-F5344CB8AC3E}">
        <p14:creationId xmlns:p14="http://schemas.microsoft.com/office/powerpoint/2010/main" val="8687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0CA2-5442-4D83-9D8C-9743ABAAAD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br>
              <a:rPr lang="en-US" sz="5400" dirty="0"/>
            </a:br>
            <a:r>
              <a:rPr lang="en-US" sz="5400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87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Alaska Native Probate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958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endParaRPr 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  <a:defRPr/>
            </a:pP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</a:p>
          <a:p>
            <a:pPr algn="ctr">
              <a:buNone/>
              <a:defRPr/>
            </a:pPr>
            <a:r>
              <a:rPr lang="en-US" sz="9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9C3B3-E704-4A5E-A271-54D9D1A01368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Probate Hearings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50" y="1965961"/>
            <a:ext cx="5300663" cy="346329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5 Offices – Albuquerque, Billings, Rapid City, Sacramento, Twin Cities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10 Judges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40+ other employee positions</a:t>
            </a:r>
          </a:p>
          <a:p>
            <a:pPr lvl="1"/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Attorneys, Paralegals, Legal Assistants</a:t>
            </a:r>
          </a:p>
          <a:p>
            <a:r>
              <a:rPr lang="en-US" sz="2400" dirty="0">
                <a:solidFill>
                  <a:schemeClr val="bg2">
                    <a:lumMod val="25000"/>
                  </a:schemeClr>
                </a:solidFill>
              </a:rPr>
              <a:t>Judges and staff may hear cases in any region, not only those where they office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351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Probate Hearings Division</a:t>
            </a:r>
            <a:br>
              <a:rPr lang="en-US" dirty="0"/>
            </a:br>
            <a:r>
              <a:rPr lang="en-US" sz="2400" dirty="0"/>
              <a:t>Circle = Current Field Office; X = Office Has Been Closed</a:t>
            </a:r>
            <a:endParaRPr lang="en-US" dirty="0"/>
          </a:p>
        </p:txBody>
      </p:sp>
      <p:pic>
        <p:nvPicPr>
          <p:cNvPr id="11" name="Content Placeholder 10" descr="File:Usa-state-boundaries-lower48+2.png - Wikimedia Commons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278" y="1600200"/>
            <a:ext cx="7043444" cy="4525963"/>
          </a:xfrm>
        </p:spPr>
      </p:pic>
      <p:sp>
        <p:nvSpPr>
          <p:cNvPr id="12" name="TextBox 11"/>
          <p:cNvSpPr txBox="1"/>
          <p:nvPr/>
        </p:nvSpPr>
        <p:spPr>
          <a:xfrm>
            <a:off x="2819400" y="23530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Multiply 2"/>
          <p:cNvSpPr/>
          <p:nvPr/>
        </p:nvSpPr>
        <p:spPr>
          <a:xfrm>
            <a:off x="4104842" y="2353025"/>
            <a:ext cx="208181" cy="2494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4431569" y="2747752"/>
            <a:ext cx="208181" cy="2494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4565072" y="4336515"/>
            <a:ext cx="208181" cy="2494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Multiply 19"/>
          <p:cNvSpPr/>
          <p:nvPr/>
        </p:nvSpPr>
        <p:spPr>
          <a:xfrm>
            <a:off x="2477293" y="4375666"/>
            <a:ext cx="208181" cy="2494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1519028" y="2288248"/>
            <a:ext cx="208181" cy="2494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Multiply 21"/>
          <p:cNvSpPr/>
          <p:nvPr/>
        </p:nvSpPr>
        <p:spPr>
          <a:xfrm>
            <a:off x="1768228" y="5562600"/>
            <a:ext cx="208181" cy="2494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lowchart: Connector 3"/>
          <p:cNvSpPr/>
          <p:nvPr/>
        </p:nvSpPr>
        <p:spPr>
          <a:xfrm flipH="1" flipV="1">
            <a:off x="3200406" y="2510135"/>
            <a:ext cx="203197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lowchart: Connector 22"/>
          <p:cNvSpPr/>
          <p:nvPr/>
        </p:nvSpPr>
        <p:spPr>
          <a:xfrm flipH="1" flipV="1">
            <a:off x="3810000" y="2904862"/>
            <a:ext cx="203197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lowchart: Connector 23"/>
          <p:cNvSpPr/>
          <p:nvPr/>
        </p:nvSpPr>
        <p:spPr>
          <a:xfrm flipH="1" flipV="1">
            <a:off x="1356850" y="3429000"/>
            <a:ext cx="203197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lowchart: Connector 24"/>
          <p:cNvSpPr/>
          <p:nvPr/>
        </p:nvSpPr>
        <p:spPr>
          <a:xfrm flipH="1" flipV="1">
            <a:off x="3320477" y="4338947"/>
            <a:ext cx="203197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lowchart: Connector 25"/>
          <p:cNvSpPr/>
          <p:nvPr/>
        </p:nvSpPr>
        <p:spPr>
          <a:xfrm flipH="1" flipV="1">
            <a:off x="4876800" y="2618754"/>
            <a:ext cx="203197" cy="184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Multiply 26"/>
          <p:cNvSpPr/>
          <p:nvPr/>
        </p:nvSpPr>
        <p:spPr>
          <a:xfrm>
            <a:off x="6934200" y="3488944"/>
            <a:ext cx="208181" cy="249443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632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 Responsibility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752600"/>
            <a:ext cx="7404653" cy="4648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</a:rPr>
              <a:t>“The Federal trust responsibility requires that every action undertaken by the Department of the Interior in Indian matters be executed in a fiduciary capacity. 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This trust responsibility extends to the conduct of Indian probate proceedings.”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u="sng" dirty="0"/>
              <a:t>Estate of Charles Webster Hills</a:t>
            </a:r>
            <a:r>
              <a:rPr lang="en-US" sz="1800" dirty="0"/>
              <a:t>, 13 IBIA 188, 192 (1985) (citations omitted)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677473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752600"/>
            <a:ext cx="8001000" cy="4419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Department has been deciding federal probate cases for more than 100 years</a:t>
            </a:r>
          </a:p>
          <a:p>
            <a:r>
              <a:rPr lang="en-US" sz="2400" dirty="0">
                <a:solidFill>
                  <a:schemeClr val="tx1"/>
                </a:solidFill>
              </a:rPr>
              <a:t>BIA </a:t>
            </a:r>
            <a:r>
              <a:rPr lang="en-US" sz="2400" dirty="0" err="1">
                <a:solidFill>
                  <a:schemeClr val="tx1"/>
                </a:solidFill>
              </a:rPr>
              <a:t>Regs</a:t>
            </a:r>
            <a:r>
              <a:rPr lang="en-US" sz="2400" dirty="0">
                <a:solidFill>
                  <a:schemeClr val="tx1"/>
                </a:solidFill>
              </a:rPr>
              <a:t> at 25 CFR Part 15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Initiates Probate Case (must learn of death)</a:t>
            </a:r>
          </a:p>
          <a:p>
            <a:r>
              <a:rPr lang="en-US" sz="2400" dirty="0">
                <a:solidFill>
                  <a:schemeClr val="tx1"/>
                </a:solidFill>
              </a:rPr>
              <a:t>OHA </a:t>
            </a:r>
            <a:r>
              <a:rPr lang="en-US" sz="2400" dirty="0" err="1">
                <a:solidFill>
                  <a:schemeClr val="tx1"/>
                </a:solidFill>
              </a:rPr>
              <a:t>Regs</a:t>
            </a:r>
            <a:r>
              <a:rPr lang="en-US" sz="2400" dirty="0">
                <a:solidFill>
                  <a:schemeClr val="tx1"/>
                </a:solidFill>
              </a:rPr>
              <a:t> at 43 CFR Part 30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Authority of Probate Judges – Heirs, Wills, Claims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Probate Process – Hearing, Decision, Post-Decision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Certain Regs do not Apply in AK – Purchase, Directed Renunciation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4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639B-C32A-4B31-9EDC-62C662EA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ABAA52-C306-4B21-9D82-59801BE259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E1049-B0B8-44DA-BBD9-088B85BC392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FA6DB5-5A43-4480-B416-EE4B395D8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342900"/>
            <a:fld id="{D5B2E1C5-582C-4A8E-BDB8-325BB627AA33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342900"/>
              <a:t>8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9F1DBC-CDF0-4F29-96A0-9A7DD5339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57250"/>
            <a:ext cx="82867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82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AK State Law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Spouse gets either the entire estate or a minimum dollar value</a:t>
            </a:r>
          </a:p>
          <a:p>
            <a:r>
              <a:rPr lang="en-US" sz="2800" dirty="0">
                <a:solidFill>
                  <a:schemeClr val="tx1"/>
                </a:solidFill>
              </a:rPr>
              <a:t>Step-parent adoptions do not affect inheritance</a:t>
            </a:r>
          </a:p>
          <a:p>
            <a:r>
              <a:rPr lang="en-US" sz="2800" dirty="0">
                <a:solidFill>
                  <a:schemeClr val="tx1"/>
                </a:solidFill>
              </a:rPr>
              <a:t>With a renunciation, person renouncing is treated as if they predeceased the decedent</a:t>
            </a:r>
          </a:p>
          <a:p>
            <a:r>
              <a:rPr lang="en-US" sz="2800" dirty="0">
                <a:solidFill>
                  <a:schemeClr val="tx1"/>
                </a:solidFill>
              </a:rPr>
              <a:t>When multiple generations inherit, people in each generation receive equal shares</a:t>
            </a:r>
          </a:p>
        </p:txBody>
      </p:sp>
    </p:spTree>
    <p:extLst>
      <p:ext uri="{BB962C8B-B14F-4D97-AF65-F5344CB8AC3E}">
        <p14:creationId xmlns:p14="http://schemas.microsoft.com/office/powerpoint/2010/main" val="17660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3387</TotalTime>
  <Words>1084</Words>
  <Application>Microsoft Office PowerPoint</Application>
  <PresentationFormat>On-screen Show (4:3)</PresentationFormat>
  <Paragraphs>249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Corbel</vt:lpstr>
      <vt:lpstr>Times New Roman</vt:lpstr>
      <vt:lpstr>Wingdings</vt:lpstr>
      <vt:lpstr>Basis</vt:lpstr>
      <vt:lpstr>Office Theme</vt:lpstr>
      <vt:lpstr>Alaska Native Probate</vt:lpstr>
      <vt:lpstr>OFFICE OF HEARINGS AND APPEALS (OHA)</vt:lpstr>
      <vt:lpstr>PowerPoint Presentation</vt:lpstr>
      <vt:lpstr>Probate Hearings Division</vt:lpstr>
      <vt:lpstr>Probate Hearings Division Circle = Current Field Office; X = Office Has Been Closed</vt:lpstr>
      <vt:lpstr>Trust Responsibility</vt:lpstr>
      <vt:lpstr>Federal Regulations</vt:lpstr>
      <vt:lpstr>PowerPoint Presentation</vt:lpstr>
      <vt:lpstr>AK State Law Highlights</vt:lpstr>
      <vt:lpstr>Alaska Native Probate</vt:lpstr>
      <vt:lpstr>Intestate Succession</vt:lpstr>
      <vt:lpstr>Intestate Succession</vt:lpstr>
      <vt:lpstr>Intestate Succession</vt:lpstr>
      <vt:lpstr>Intestate Succession</vt:lpstr>
      <vt:lpstr>Intestate Succession</vt:lpstr>
      <vt:lpstr>Intestate Succession</vt:lpstr>
      <vt:lpstr>Intestate Succession</vt:lpstr>
      <vt:lpstr>Intestate Succession</vt:lpstr>
      <vt:lpstr>Intestate Succession</vt:lpstr>
      <vt:lpstr>Intestate Succession</vt:lpstr>
      <vt:lpstr>Adoptions</vt:lpstr>
      <vt:lpstr>Adoptions</vt:lpstr>
      <vt:lpstr>Will Drafting</vt:lpstr>
      <vt:lpstr>Wills</vt:lpstr>
      <vt:lpstr>Validity of Indian Wills</vt:lpstr>
      <vt:lpstr>Self Proved Wills</vt:lpstr>
      <vt:lpstr>Trust or Restricted Property</vt:lpstr>
      <vt:lpstr>Finding of Death</vt:lpstr>
      <vt:lpstr>Finding of Death</vt:lpstr>
      <vt:lpstr>Renunciation/Disclaimer</vt:lpstr>
      <vt:lpstr>Renunciation/Disclaimer</vt:lpstr>
      <vt:lpstr>What Family Members Should Be Included on the OHA-7?</vt:lpstr>
      <vt:lpstr>  QUESTIONS?</vt:lpstr>
      <vt:lpstr>Alaska Native Probate</vt:lpstr>
    </vt:vector>
  </TitlesOfParts>
  <Company>Office of Hearings and Appeals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Probate In Alaska</dc:title>
  <dc:creator>ewaits</dc:creator>
  <cp:lastModifiedBy>Thorstenson, Mary P</cp:lastModifiedBy>
  <cp:revision>32</cp:revision>
  <dcterms:created xsi:type="dcterms:W3CDTF">2012-04-03T01:46:32Z</dcterms:created>
  <dcterms:modified xsi:type="dcterms:W3CDTF">2023-11-28T00:22:03Z</dcterms:modified>
</cp:coreProperties>
</file>